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10/07/1440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19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919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1854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928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5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8559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162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293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33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070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23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5"/>
          <p:cNvSpPr>
            <a:spLocks noChangeArrowheads="1"/>
          </p:cNvSpPr>
          <p:nvPr/>
        </p:nvSpPr>
        <p:spPr bwMode="auto">
          <a:xfrm>
            <a:off x="5943600" y="1454897"/>
            <a:ext cx="917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العضو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14" name="مستطيل 16"/>
          <p:cNvSpPr>
            <a:spLocks noChangeArrowheads="1"/>
          </p:cNvSpPr>
          <p:nvPr/>
        </p:nvSpPr>
        <p:spPr bwMode="auto">
          <a:xfrm>
            <a:off x="4724400" y="1457980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الانتشار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2895600" y="1457980"/>
            <a:ext cx="1694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النقل السلبي 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16" name="مربع نص 1"/>
          <p:cNvSpPr txBox="1">
            <a:spLocks noChangeArrowheads="1"/>
          </p:cNvSpPr>
          <p:nvPr/>
        </p:nvSpPr>
        <p:spPr bwMode="auto">
          <a:xfrm>
            <a:off x="1763688" y="695980"/>
            <a:ext cx="7000875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u="sng" dirty="0">
                <a:solidFill>
                  <a:srgbClr val="FF0000"/>
                </a:solidFill>
              </a:rPr>
              <a:t>أكمل كلا من الُجِمل </a:t>
            </a:r>
            <a:r>
              <a:rPr lang="ar-SA" sz="3200" b="1" u="sng" dirty="0" smtClean="0">
                <a:solidFill>
                  <a:srgbClr val="FF0000"/>
                </a:solidFill>
              </a:rPr>
              <a:t>التإلىة </a:t>
            </a:r>
            <a:r>
              <a:rPr lang="ar-SA" sz="3200" b="1" u="sng" dirty="0">
                <a:solidFill>
                  <a:srgbClr val="FF0000"/>
                </a:solidFill>
              </a:rPr>
              <a:t>بالمفردة  المناسبة </a:t>
            </a:r>
            <a:r>
              <a:rPr lang="ar-SA" sz="3200" b="1" u="sng" dirty="0" smtClean="0">
                <a:solidFill>
                  <a:srgbClr val="FF0000"/>
                </a:solidFill>
              </a:rPr>
              <a:t>:</a:t>
            </a:r>
            <a:endParaRPr lang="en-US" sz="3200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مستطيل 14"/>
          <p:cNvSpPr>
            <a:spLocks noChangeArrowheads="1"/>
          </p:cNvSpPr>
          <p:nvPr/>
        </p:nvSpPr>
        <p:spPr bwMode="auto">
          <a:xfrm>
            <a:off x="1600200" y="1511987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العنصر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8" name="مستطيل 14"/>
          <p:cNvSpPr>
            <a:spLocks noChangeArrowheads="1"/>
          </p:cNvSpPr>
          <p:nvPr/>
        </p:nvSpPr>
        <p:spPr bwMode="auto">
          <a:xfrm>
            <a:off x="304800" y="1519535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النسيج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19" name="مستطيل 14"/>
          <p:cNvSpPr>
            <a:spLocks noChangeArrowheads="1"/>
          </p:cNvSpPr>
          <p:nvPr/>
        </p:nvSpPr>
        <p:spPr bwMode="auto">
          <a:xfrm>
            <a:off x="-36512" y="2266414"/>
            <a:ext cx="88204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1-</a:t>
            </a:r>
            <a:r>
              <a:rPr lang="ar-SA" b="1" dirty="0" smtClean="0">
                <a:solidFill>
                  <a:srgbClr val="0000FF"/>
                </a:solidFill>
                <a:cs typeface="+mj-cs"/>
              </a:rPr>
              <a:t>..................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هو نسيجان مختلفان أو أكثر يعملان معا للقيام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بوظيفة محددة .</a:t>
            </a:r>
            <a:endParaRPr lang="ar-SA" sz="28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  <a:cs typeface="+mj-cs"/>
              </a:rPr>
              <a:t>2- الخاصية الاسموزية والانتشار نوعان من </a:t>
            </a:r>
            <a:r>
              <a:rPr lang="ar-SA" b="1" dirty="0" smtClean="0">
                <a:solidFill>
                  <a:srgbClr val="0000FF"/>
                </a:solidFill>
                <a:cs typeface="+mj-cs"/>
              </a:rPr>
              <a:t>............................. 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.</a:t>
            </a:r>
            <a:endParaRPr lang="ar-SA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  <a:cs typeface="+mj-cs"/>
              </a:rPr>
              <a:t>3- العملية التي تقوم بها الخلية وتحول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فيها الجلوكوز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إلى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طاقة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تستعملها  في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الأنشطة الحيوية تسمي  </a:t>
            </a:r>
            <a:r>
              <a:rPr lang="ar-SA" b="1" dirty="0" smtClean="0">
                <a:solidFill>
                  <a:srgbClr val="0000FF"/>
                </a:solidFill>
                <a:cs typeface="+mj-cs"/>
              </a:rPr>
              <a:t>............................. 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.</a:t>
            </a:r>
            <a:endParaRPr lang="ar-SA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  <a:cs typeface="+mj-cs"/>
              </a:rPr>
              <a:t>4-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المادة النقية التي لا يمكن تجزئتها إلى مواد ابسط منها  تسمي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 . 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5- الخلايا المتشابهة التي تقوم بالوظيفة نفسها تشكل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.......................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. 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6-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عملية انتقال المواد من منطقة التركيز المرتفع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إلى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منطقة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التركيز   المنخفض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دون الحاجة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إلى </a:t>
            </a:r>
            <a:r>
              <a:rPr lang="ar-SA" sz="2800" b="1" dirty="0">
                <a:solidFill>
                  <a:srgbClr val="0000FF"/>
                </a:solidFill>
                <a:cs typeface="+mj-cs"/>
              </a:rPr>
              <a:t>طاقة هي 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...................... </a:t>
            </a:r>
            <a:r>
              <a:rPr lang="ar-SA" sz="2800" b="1" dirty="0" smtClean="0">
                <a:solidFill>
                  <a:srgbClr val="0000FF"/>
                </a:solidFill>
                <a:cs typeface="+mj-cs"/>
              </a:rPr>
              <a:t>.  </a:t>
            </a:r>
            <a:endParaRPr lang="ar-SA" sz="2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26" name="مستطيل 14"/>
          <p:cNvSpPr>
            <a:spLocks noChangeArrowheads="1"/>
          </p:cNvSpPr>
          <p:nvPr/>
        </p:nvSpPr>
        <p:spPr bwMode="auto">
          <a:xfrm>
            <a:off x="6876256" y="1454897"/>
            <a:ext cx="1911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التنفس الخلوي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27" name="مستطيل 15"/>
          <p:cNvSpPr>
            <a:spLocks noChangeArrowheads="1"/>
          </p:cNvSpPr>
          <p:nvPr/>
        </p:nvSpPr>
        <p:spPr bwMode="auto">
          <a:xfrm>
            <a:off x="7524328" y="2240577"/>
            <a:ext cx="917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العضو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8" name="مستطيل 17"/>
          <p:cNvSpPr>
            <a:spLocks noChangeArrowheads="1"/>
          </p:cNvSpPr>
          <p:nvPr/>
        </p:nvSpPr>
        <p:spPr bwMode="auto">
          <a:xfrm>
            <a:off x="1979712" y="2674364"/>
            <a:ext cx="1694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النقل السلبي 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29" name="مستطيل 14"/>
          <p:cNvSpPr>
            <a:spLocks noChangeArrowheads="1"/>
          </p:cNvSpPr>
          <p:nvPr/>
        </p:nvSpPr>
        <p:spPr bwMode="auto">
          <a:xfrm>
            <a:off x="3779912" y="3501008"/>
            <a:ext cx="182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التنفس</a:t>
            </a:r>
            <a:r>
              <a:rPr lang="ar-SA" sz="2800" b="1" dirty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rgbClr val="7030A0"/>
                </a:solidFill>
              </a:rPr>
              <a:t>الخلوي</a:t>
            </a:r>
          </a:p>
        </p:txBody>
      </p:sp>
      <p:sp>
        <p:nvSpPr>
          <p:cNvPr id="30" name="مستطيل 15"/>
          <p:cNvSpPr>
            <a:spLocks noChangeArrowheads="1"/>
          </p:cNvSpPr>
          <p:nvPr/>
        </p:nvSpPr>
        <p:spPr bwMode="auto">
          <a:xfrm>
            <a:off x="395536" y="3985900"/>
            <a:ext cx="917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العضو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31" name="مستطيل 14"/>
          <p:cNvSpPr>
            <a:spLocks noChangeArrowheads="1"/>
          </p:cNvSpPr>
          <p:nvPr/>
        </p:nvSpPr>
        <p:spPr bwMode="auto">
          <a:xfrm>
            <a:off x="1475656" y="4417948"/>
            <a:ext cx="962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النسيج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32" name="مستطيل 16"/>
          <p:cNvSpPr>
            <a:spLocks noChangeArrowheads="1"/>
          </p:cNvSpPr>
          <p:nvPr/>
        </p:nvSpPr>
        <p:spPr bwMode="auto">
          <a:xfrm>
            <a:off x="3419872" y="5282044"/>
            <a:ext cx="1037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الانتشار</a:t>
            </a:r>
          </a:p>
        </p:txBody>
      </p:sp>
      <p:sp>
        <p:nvSpPr>
          <p:cNvPr id="33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>
            <a:spLocks noChangeArrowheads="1"/>
          </p:cNvSpPr>
          <p:nvPr/>
        </p:nvSpPr>
        <p:spPr bwMode="auto">
          <a:xfrm>
            <a:off x="113730" y="2109227"/>
            <a:ext cx="8706742" cy="3984069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الإجابة 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1- </a:t>
            </a:r>
            <a:r>
              <a:rPr lang="ar-SA" sz="2800" b="1" dirty="0">
                <a:solidFill>
                  <a:srgbClr val="0000FF"/>
                </a:solidFill>
              </a:rPr>
              <a:t>لاحظ ليفنهوك العديد من المخلوقات الحية كالبكتريا والخميرة بمجهره</a:t>
            </a: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2- عام 1831 اكتشف العالم روبرت براون نواة الخلية النباتية </a:t>
            </a: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3- عام 1838 استنتج العالم شلايدن أن جميع النباتات تتكون من خلايا </a:t>
            </a: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4- عام 1839 اكتشف العالم شفان أن الحيوانات تتكون </a:t>
            </a:r>
            <a:r>
              <a:rPr lang="ar-SA" sz="2800" b="1" dirty="0" smtClean="0">
                <a:solidFill>
                  <a:srgbClr val="0000FF"/>
                </a:solidFill>
              </a:rPr>
              <a:t>أيضا</a:t>
            </a:r>
            <a:r>
              <a:rPr lang="ar-EG" sz="2800" b="1" dirty="0" smtClean="0">
                <a:solidFill>
                  <a:srgbClr val="0000FF"/>
                </a:solidFill>
              </a:rPr>
              <a:t>ً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من خلايا </a:t>
            </a: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5- قام العالمان براون وشفان بوضع نظرية الخلية مستعينين بأعمال هوك ولوفينهوك </a:t>
            </a:r>
          </a:p>
        </p:txBody>
      </p:sp>
      <p:sp>
        <p:nvSpPr>
          <p:cNvPr id="28" name="مستطيل 27"/>
          <p:cNvSpPr>
            <a:spLocks noChangeArrowheads="1"/>
          </p:cNvSpPr>
          <p:nvPr/>
        </p:nvSpPr>
        <p:spPr bwMode="auto">
          <a:xfrm>
            <a:off x="5567087" y="595800"/>
            <a:ext cx="3284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أجيب عن الأسئلة </a:t>
            </a:r>
            <a:r>
              <a:rPr lang="ar-SA" sz="3200" b="1" dirty="0" smtClean="0">
                <a:solidFill>
                  <a:srgbClr val="FF0000"/>
                </a:solidFill>
              </a:rPr>
              <a:t>التإلىة :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3920075" y="1270575"/>
            <a:ext cx="4915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7 </a:t>
            </a:r>
            <a:r>
              <a:rPr lang="ar-SA" sz="3200" b="1" dirty="0" smtClean="0">
                <a:solidFill>
                  <a:srgbClr val="0070C0"/>
                </a:solidFill>
              </a:rPr>
              <a:t>- أتتبع .  </a:t>
            </a:r>
            <a:r>
              <a:rPr lang="ar-SA" sz="3200" b="1" dirty="0" smtClean="0">
                <a:solidFill>
                  <a:srgbClr val="FF0000"/>
                </a:solidFill>
              </a:rPr>
              <a:t>مراحل </a:t>
            </a:r>
            <a:r>
              <a:rPr lang="ar-SA" sz="3200" b="1" dirty="0">
                <a:solidFill>
                  <a:srgbClr val="FF0000"/>
                </a:solidFill>
              </a:rPr>
              <a:t>تطور نظرية الخلية  .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7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/>
          <p:cNvSpPr>
            <a:spLocks noChangeArrowheads="1"/>
          </p:cNvSpPr>
          <p:nvPr/>
        </p:nvSpPr>
        <p:spPr bwMode="auto">
          <a:xfrm>
            <a:off x="3295578" y="620688"/>
            <a:ext cx="5129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 8- ألخص .  </a:t>
            </a:r>
            <a:r>
              <a:rPr lang="ar-SA" sz="2800" b="1" dirty="0">
                <a:solidFill>
                  <a:srgbClr val="FF0000"/>
                </a:solidFill>
              </a:rPr>
              <a:t>ماذا يحدث خلال التنفس الخلوي ؟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>
            <a:spLocks noChangeArrowheads="1"/>
          </p:cNvSpPr>
          <p:nvPr/>
        </p:nvSpPr>
        <p:spPr bwMode="auto">
          <a:xfrm>
            <a:off x="381001" y="1164365"/>
            <a:ext cx="8249232" cy="153233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</a:rPr>
              <a:t>:  </a:t>
            </a:r>
            <a:r>
              <a:rPr lang="ar-SA" sz="2800" b="1" dirty="0" smtClean="0">
                <a:solidFill>
                  <a:srgbClr val="0000FF"/>
                </a:solidFill>
              </a:rPr>
              <a:t>تقوم </a:t>
            </a:r>
            <a:r>
              <a:rPr lang="ar-SA" sz="2800" b="1" dirty="0">
                <a:solidFill>
                  <a:srgbClr val="0000FF"/>
                </a:solidFill>
              </a:rPr>
              <a:t>الخلايا بتحليل السكر في وجود الأكسجين وإطلاق الطاقة اللازمة للأنشطة الحيوية </a:t>
            </a:r>
            <a:r>
              <a:rPr lang="ar-SA" sz="2800" b="1" dirty="0" smtClean="0">
                <a:solidFill>
                  <a:srgbClr val="0000FF"/>
                </a:solidFill>
              </a:rPr>
              <a:t>وينتج</a:t>
            </a:r>
            <a:r>
              <a:rPr lang="ar-EG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 smtClean="0">
                <a:solidFill>
                  <a:srgbClr val="0000FF"/>
                </a:solidFill>
              </a:rPr>
              <a:t>عن </a:t>
            </a:r>
            <a:r>
              <a:rPr lang="ar-SA" sz="2800" b="1" dirty="0">
                <a:solidFill>
                  <a:srgbClr val="0000FF"/>
                </a:solidFill>
              </a:rPr>
              <a:t>هذه العملية فضلات هي الماء وثاني أكسيد الكربون  </a:t>
            </a:r>
            <a:r>
              <a:rPr lang="ar-SA" sz="2800" b="1" dirty="0" smtClean="0">
                <a:solidFill>
                  <a:srgbClr val="0000FF"/>
                </a:solidFill>
              </a:rPr>
              <a:t>.  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2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3"/>
          <p:cNvSpPr txBox="1">
            <a:spLocks noChangeArrowheads="1"/>
          </p:cNvSpPr>
          <p:nvPr/>
        </p:nvSpPr>
        <p:spPr bwMode="auto">
          <a:xfrm>
            <a:off x="35496" y="4677648"/>
            <a:ext cx="9016306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تتميز الخلية النباتية بوجود الجدار الخلوي – البلاستيدات الخضراء </a:t>
            </a:r>
          </a:p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</a:rPr>
              <a:t>تتميز الخلية الحيوانية بوجود فجوات اكبر من الموجودة في الخلية النباتية</a:t>
            </a:r>
          </a:p>
        </p:txBody>
      </p:sp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35496" y="1519277"/>
            <a:ext cx="9024043" cy="2485787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الإجابة :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في </a:t>
            </a:r>
            <a:r>
              <a:rPr lang="ar-SA" sz="2800" b="1" dirty="0">
                <a:solidFill>
                  <a:srgbClr val="0000FF"/>
                </a:solidFill>
              </a:rPr>
              <a:t>عملية البناء الضوئي يتم صنع سكر </a:t>
            </a:r>
            <a:r>
              <a:rPr lang="ar-SA" sz="2800" b="1" dirty="0" smtClean="0">
                <a:solidFill>
                  <a:srgbClr val="0000FF"/>
                </a:solidFill>
              </a:rPr>
              <a:t>الجلوكوز والأكسجين  </a:t>
            </a:r>
            <a:r>
              <a:rPr lang="ar-SA" sz="2800" b="1" dirty="0">
                <a:solidFill>
                  <a:srgbClr val="0000FF"/>
                </a:solidFill>
              </a:rPr>
              <a:t>من ثاني أكسيد الكربون والماء </a:t>
            </a:r>
            <a:r>
              <a:rPr lang="ar-SA" sz="2800" b="1" dirty="0" smtClean="0">
                <a:solidFill>
                  <a:srgbClr val="0000FF"/>
                </a:solidFill>
              </a:rPr>
              <a:t> باستخدام الطاقة الضوئية ، في </a:t>
            </a:r>
            <a:r>
              <a:rPr lang="ar-SA" sz="2800" b="1" dirty="0">
                <a:solidFill>
                  <a:srgbClr val="0000FF"/>
                </a:solidFill>
              </a:rPr>
              <a:t>عملية التنفس الخلوي يتم حرق الجلوكوز في وجود الأكسجين </a:t>
            </a:r>
            <a:r>
              <a:rPr lang="ar-SA" sz="2800" b="1" dirty="0" smtClean="0">
                <a:solidFill>
                  <a:srgbClr val="0000FF"/>
                </a:solidFill>
              </a:rPr>
              <a:t>لإطلاق الطاقة وينتج </a:t>
            </a:r>
            <a:r>
              <a:rPr lang="ar-SA" sz="2800" b="1" dirty="0">
                <a:solidFill>
                  <a:srgbClr val="0000FF"/>
                </a:solidFill>
              </a:rPr>
              <a:t>الماء وثاني أكسيد الكربون </a:t>
            </a:r>
            <a:r>
              <a:rPr lang="ar-SA" sz="2800" b="1" dirty="0" smtClean="0">
                <a:solidFill>
                  <a:srgbClr val="0000FF"/>
                </a:solidFill>
              </a:rPr>
              <a:t>.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14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606567" y="5548551"/>
            <a:ext cx="674682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68" y="569893"/>
            <a:ext cx="84904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9: الكتابة التوضيحية . </a:t>
            </a:r>
            <a:r>
              <a:rPr lang="ar-SA" sz="2800" b="1" dirty="0">
                <a:solidFill>
                  <a:srgbClr val="FF0000"/>
                </a:solidFill>
              </a:rPr>
              <a:t>أوضح كيف يمكن ان تكون عملية البناء الضوئي معاكسة تماما لعملية التنفس الخلوي ؟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48" y="3996353"/>
            <a:ext cx="84423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س 10 - ألاحظ .  </a:t>
            </a:r>
            <a:r>
              <a:rPr lang="ar-SA" sz="3200" b="1" dirty="0">
                <a:solidFill>
                  <a:srgbClr val="FF0000"/>
                </a:solidFill>
              </a:rPr>
              <a:t>كيف أميز بين خلية نباتية وخلية حيوانية ؟ 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2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3"/>
          <p:cNvSpPr txBox="1">
            <a:spLocks noChangeArrowheads="1"/>
          </p:cNvSpPr>
          <p:nvPr/>
        </p:nvSpPr>
        <p:spPr bwMode="auto">
          <a:xfrm>
            <a:off x="4191000" y="3918406"/>
            <a:ext cx="3153039" cy="57888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r>
              <a:rPr lang="ar-SA" sz="2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ar-SA" sz="2800" b="1" dirty="0" smtClean="0">
                <a:solidFill>
                  <a:srgbClr val="0000FF"/>
                </a:solidFill>
              </a:rPr>
              <a:t>الانتشار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380999" y="1752650"/>
            <a:ext cx="8477251" cy="153233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لا تنمو </a:t>
            </a:r>
            <a:r>
              <a:rPr lang="ar-SA" sz="2800" b="1" dirty="0">
                <a:solidFill>
                  <a:srgbClr val="0000FF"/>
                </a:solidFill>
              </a:rPr>
              <a:t>الأعشاب </a:t>
            </a:r>
            <a:r>
              <a:rPr lang="ar-SA" sz="2800" b="1" dirty="0" smtClean="0">
                <a:solidFill>
                  <a:srgbClr val="0000FF"/>
                </a:solidFill>
              </a:rPr>
              <a:t>عل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شاطئ البحر لأن ماء البحر به أملاح </a:t>
            </a:r>
            <a:r>
              <a:rPr lang="ar-SA" sz="2800" b="1" dirty="0" smtClean="0">
                <a:solidFill>
                  <a:srgbClr val="0000FF"/>
                </a:solidFill>
              </a:rPr>
              <a:t>ع</a:t>
            </a:r>
            <a:r>
              <a:rPr lang="ar-EG" sz="2800" b="1" dirty="0" smtClean="0">
                <a:solidFill>
                  <a:srgbClr val="0000FF"/>
                </a:solidFill>
              </a:rPr>
              <a:t>ا</a:t>
            </a:r>
            <a:r>
              <a:rPr lang="ar-SA" sz="2800" b="1" dirty="0" smtClean="0">
                <a:solidFill>
                  <a:srgbClr val="0000FF"/>
                </a:solidFill>
              </a:rPr>
              <a:t>ل</a:t>
            </a:r>
            <a:r>
              <a:rPr lang="ar-EG" sz="2800" b="1" dirty="0" smtClean="0">
                <a:solidFill>
                  <a:srgbClr val="0000FF"/>
                </a:solidFill>
              </a:rPr>
              <a:t>ي</a:t>
            </a:r>
            <a:r>
              <a:rPr lang="ar-SA" sz="2800" b="1" dirty="0" smtClean="0">
                <a:solidFill>
                  <a:srgbClr val="0000FF"/>
                </a:solidFill>
              </a:rPr>
              <a:t>ة حيث تفقد خلايا النباتات الماء في </a:t>
            </a:r>
            <a:r>
              <a:rPr lang="ar-EG" sz="2800" b="1" dirty="0" smtClean="0">
                <a:solidFill>
                  <a:srgbClr val="0000FF"/>
                </a:solidFill>
              </a:rPr>
              <a:t>ال</a:t>
            </a:r>
            <a:r>
              <a:rPr lang="ar-SA" sz="2800" b="1" dirty="0" smtClean="0">
                <a:solidFill>
                  <a:srgbClr val="0000FF"/>
                </a:solidFill>
              </a:rPr>
              <a:t>خاصية الأسموزية ثم تموت .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grpSp>
        <p:nvGrpSpPr>
          <p:cNvPr id="14" name="مجموعة 20"/>
          <p:cNvGrpSpPr>
            <a:grpSpLocks/>
          </p:cNvGrpSpPr>
          <p:nvPr/>
        </p:nvGrpSpPr>
        <p:grpSpPr bwMode="auto">
          <a:xfrm>
            <a:off x="344835" y="3888457"/>
            <a:ext cx="2066925" cy="1412751"/>
            <a:chOff x="1923191" y="2900365"/>
            <a:chExt cx="3091105" cy="302896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5821" y="5481654"/>
              <a:ext cx="3038475" cy="447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14419" y="4614877"/>
              <a:ext cx="130492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41889" y="4614877"/>
              <a:ext cx="174307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14419" y="3812987"/>
              <a:ext cx="130492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3191" y="3786191"/>
              <a:ext cx="174307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14419" y="2900365"/>
              <a:ext cx="130492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41889" y="2900365"/>
              <a:ext cx="1743075" cy="8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 Diagonal Corner Rectangle 24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26" name="شكل بيضاوي 6">
            <a:hlinkClick r:id="" action="ppaction://hlinkshowjump?jump=firstslide"/>
            <a:hlinkHover r:id="" action="ppaction://noaction" highlightClick="1">
              <a:snd r:embed="rId16" name="الترجمة من Google#en-ar-ط§ظ„طھظ„_3.wav"/>
            </a:hlinkHover>
          </p:cNvPr>
          <p:cNvSpPr/>
          <p:nvPr/>
        </p:nvSpPr>
        <p:spPr>
          <a:xfrm rot="16200000" flipV="1">
            <a:off x="3606567" y="5548551"/>
            <a:ext cx="674682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875" y="685145"/>
            <a:ext cx="87153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س 11: التفكير الناقد . </a:t>
            </a:r>
            <a:r>
              <a:rPr lang="ar-SA" sz="2800" b="1" dirty="0">
                <a:solidFill>
                  <a:srgbClr val="FF0000"/>
                </a:solidFill>
              </a:rPr>
              <a:t>هل أتوقع نمو أنواع مختلفة من  النباتات </a:t>
            </a:r>
            <a:r>
              <a:rPr lang="ar-SA" sz="2800" b="1" dirty="0" smtClean="0">
                <a:solidFill>
                  <a:srgbClr val="FF0000"/>
                </a:solidFill>
              </a:rPr>
              <a:t>عل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شاطئ البحر؟ أعلل إجابتي 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027" y="3308806"/>
            <a:ext cx="84434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12 – أفسر البيانات . </a:t>
            </a:r>
            <a:r>
              <a:rPr lang="ar-SA" sz="2800" b="1" dirty="0">
                <a:solidFill>
                  <a:srgbClr val="FF0000"/>
                </a:solidFill>
              </a:rPr>
              <a:t>ما نوع النقل السلبي الذي يحدث في الشكل أدناه ؟ 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2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5" grpId="0" animBg="1"/>
      <p:bldP spid="2" grpId="0"/>
      <p:bldP spid="3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 Diagonal Corner Rectangle 24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26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606567" y="5548551"/>
            <a:ext cx="674682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6016" y="692696"/>
            <a:ext cx="401195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 اختار الإجابة الصحيحة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394773"/>
            <a:ext cx="298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ما العملية التي تظهر في الشكل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68144" y="378904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نقل سلبي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28337" y="378904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نقل نشط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84041" y="448768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بناء ضوئي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43878" y="449762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تخمر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9" y="866643"/>
            <a:ext cx="4371832" cy="270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6" grpId="0" animBg="1"/>
      <p:bldP spid="8" grpId="0"/>
      <p:bldP spid="2" grpId="0" animBg="1"/>
      <p:bldP spid="12" grpId="0" animBg="1"/>
      <p:bldP spid="12" grpId="1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 Diagonal Corner Rectangle 24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26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606567" y="5548551"/>
            <a:ext cx="674682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ربع نص 3"/>
          <p:cNvSpPr txBox="1">
            <a:spLocks noChangeArrowheads="1"/>
          </p:cNvSpPr>
          <p:nvPr/>
        </p:nvSpPr>
        <p:spPr bwMode="auto">
          <a:xfrm>
            <a:off x="536863" y="3066142"/>
            <a:ext cx="8313931" cy="57888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1331640" y="961564"/>
            <a:ext cx="767233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</a:t>
            </a:r>
            <a:r>
              <a:rPr lang="ar-SA" sz="2800" b="1" dirty="0" smtClean="0">
                <a:solidFill>
                  <a:srgbClr val="0070C0"/>
                </a:solidFill>
              </a:rPr>
              <a:t>14 </a:t>
            </a:r>
            <a:r>
              <a:rPr lang="ar-SA" sz="2800" b="1" dirty="0">
                <a:solidFill>
                  <a:srgbClr val="0070C0"/>
                </a:solidFill>
              </a:rPr>
              <a:t>– </a:t>
            </a:r>
            <a:r>
              <a:rPr lang="ar-SA" sz="2800" b="1" dirty="0" smtClean="0">
                <a:solidFill>
                  <a:srgbClr val="0070C0"/>
                </a:solidFill>
              </a:rPr>
              <a:t>صواب أم خطأ . </a:t>
            </a:r>
            <a:r>
              <a:rPr lang="ar-SA" sz="2800" b="1" dirty="0" smtClean="0">
                <a:solidFill>
                  <a:srgbClr val="FF0000"/>
                </a:solidFill>
              </a:rPr>
              <a:t>الخلية أصغر جزء في المخلوق الحي يمكنه القيام بالعمليات الحيوية ، هل هذه العبارة صحيحة أم خاطئة أفسر إجابتي .؟ </a:t>
            </a: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05" y="6183318"/>
            <a:ext cx="863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64906" y="6032116"/>
            <a:ext cx="828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49280"/>
            <a:ext cx="885825" cy="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 Diagonal Corner Rectangle 24"/>
          <p:cNvSpPr/>
          <p:nvPr/>
        </p:nvSpPr>
        <p:spPr>
          <a:xfrm>
            <a:off x="2667000" y="0"/>
            <a:ext cx="3627228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مراجعة الفصل الأول </a:t>
            </a:r>
            <a:endParaRPr lang="ar-SA" sz="3200" b="1" dirty="0"/>
          </a:p>
        </p:txBody>
      </p:sp>
      <p:sp>
        <p:nvSpPr>
          <p:cNvPr id="26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606567" y="5548551"/>
            <a:ext cx="674682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صـ40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ربع نص 3"/>
          <p:cNvSpPr txBox="1">
            <a:spLocks noChangeArrowheads="1"/>
          </p:cNvSpPr>
          <p:nvPr/>
        </p:nvSpPr>
        <p:spPr bwMode="auto">
          <a:xfrm>
            <a:off x="536863" y="1772816"/>
            <a:ext cx="8313931" cy="57888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:</a:t>
            </a:r>
            <a:r>
              <a:rPr lang="ar-SA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ar-SA" sz="2800" b="1" dirty="0" smtClean="0">
                <a:solidFill>
                  <a:srgbClr val="0000FF"/>
                </a:solidFill>
              </a:rPr>
              <a:t>تشترك </a:t>
            </a:r>
            <a:r>
              <a:rPr lang="ar-SA" sz="2800" b="1" dirty="0">
                <a:solidFill>
                  <a:srgbClr val="0000FF"/>
                </a:solidFill>
              </a:rPr>
              <a:t>المخلوقات الحية في أن أجسامها مكونة من خلايا   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1331640" y="961564"/>
            <a:ext cx="76723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</a:t>
            </a:r>
            <a:r>
              <a:rPr lang="ar-SA" sz="2800" b="1" dirty="0" smtClean="0">
                <a:solidFill>
                  <a:srgbClr val="0070C0"/>
                </a:solidFill>
              </a:rPr>
              <a:t>15 </a:t>
            </a:r>
            <a:r>
              <a:rPr lang="ar-SA" sz="2800" b="1" dirty="0">
                <a:solidFill>
                  <a:srgbClr val="0070C0"/>
                </a:solidFill>
              </a:rPr>
              <a:t>– </a:t>
            </a:r>
            <a:r>
              <a:rPr lang="ar-SA" sz="2800" b="1" dirty="0" smtClean="0">
                <a:solidFill>
                  <a:srgbClr val="0070C0"/>
                </a:solidFill>
              </a:rPr>
              <a:t>الفكرة </a:t>
            </a:r>
            <a:r>
              <a:rPr lang="ar-SA" sz="2800" b="1" dirty="0">
                <a:solidFill>
                  <a:srgbClr val="0070C0"/>
                </a:solidFill>
              </a:rPr>
              <a:t>العامة . </a:t>
            </a:r>
            <a:r>
              <a:rPr lang="ar-SA" sz="2800" b="1" dirty="0">
                <a:solidFill>
                  <a:srgbClr val="FF0000"/>
                </a:solidFill>
              </a:rPr>
              <a:t>فيم  تشترك جميع المخلوقات الحية ؟ </a:t>
            </a: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</TotalTime>
  <Words>501</Words>
  <Application>Microsoft Office PowerPoint</Application>
  <PresentationFormat>عرض على الشاشة (3:4)‏</PresentationFormat>
  <Paragraphs>70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334</cp:revision>
  <dcterms:created xsi:type="dcterms:W3CDTF">2011-03-17T07:07:04Z</dcterms:created>
  <dcterms:modified xsi:type="dcterms:W3CDTF">2019-03-16T09:33:38Z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