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8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6" r:id="rId20"/>
    <p:sldId id="277" r:id="rId21"/>
    <p:sldId id="278" r:id="rId22"/>
    <p:sldId id="279" r:id="rId23"/>
    <p:sldId id="282" r:id="rId24"/>
    <p:sldId id="283" r:id="rId25"/>
    <p:sldId id="285" r:id="rId26"/>
    <p:sldId id="280" r:id="rId27"/>
    <p:sldId id="281" r:id="rId2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FF"/>
    <a:srgbClr val="CC00CC"/>
    <a:srgbClr val="00FF00"/>
    <a:srgbClr val="00CC00"/>
    <a:srgbClr val="00FFFF"/>
    <a:srgbClr val="FF0066"/>
    <a:srgbClr val="008000"/>
    <a:srgbClr val="99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aximized" horzBarState="maximized">
    <p:restoredLeft sz="84386" autoAdjust="0"/>
    <p:restoredTop sz="94660"/>
  </p:normalViewPr>
  <p:slideViewPr>
    <p:cSldViewPr>
      <p:cViewPr>
        <p:scale>
          <a:sx n="30" d="100"/>
          <a:sy n="30" d="100"/>
        </p:scale>
        <p:origin x="-78" y="-8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4A89C506-9DE5-4EE0-BDA7-D0899B2E4938}"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FA2D2CE-A983-46D8-AFFB-35E55EA6ED27}"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12FC0C5F-3BD3-46DE-86ED-274E65CE775B}"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08F8967-F88C-4553-BF2C-206CB345AEFE}"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939319F-9682-493E-B871-0741422ED41B}"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CEF0E76-3D63-4B10-BFFC-7B361998EC47}"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EE5B8DD0-311D-4C4A-9A27-23993B3C44A0}"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A082283-BEDA-4AD9-81F7-B3145C814540}"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605128-7738-49D1-8E82-9C27A2AB8E2B}"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098E734-D02F-401B-AC00-4EAD78B7C4B5}"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D2C2F790-4CAC-4135-84C0-33D7CE7F0896}"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E74C554E-9AB5-4F94-97DF-59437713260E}"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3C08264D-6FDC-41E8-894B-E543A85D2154}" type="datetimeFigureOut">
              <a:rPr lang="ar-EG"/>
              <a:pPr>
                <a:defRPr/>
              </a:pPr>
              <a:t>25/12/1438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3CBDAA9A-FAEC-4373-902B-770472A8C39A}"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874F2B31-4848-4F6B-BB77-E1C6A72411F3}" type="datetimeFigureOut">
              <a:rPr lang="ar-EG"/>
              <a:pPr>
                <a:defRPr/>
              </a:pPr>
              <a:t>25/12/1438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AC5BAE4F-FB0F-481E-BF5F-6DF6CF4F8000}"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353662-92E7-4ED2-A803-C527696D6923}" type="datetimeFigureOut">
              <a:rPr lang="ar-EG"/>
              <a:pPr>
                <a:defRPr/>
              </a:pPr>
              <a:t>25/12/1438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6C801246-63E2-4D46-BF05-EA47226BA384}"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C4C9B9-8155-44A4-A45E-5D5EEAA244EE}"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1064435F-D7D9-411B-A36D-C28FC3AB9D06}" type="slidenum">
              <a:rPr lang="ar-EG"/>
              <a:pPr>
                <a:defRPr/>
              </a:pPr>
              <a:t>‹#›</a:t>
            </a:fld>
            <a:endParaRPr lang="ar-EG"/>
          </a:p>
        </p:txBody>
      </p:sp>
    </p:spTree>
  </p:cSld>
  <p:clrMapOvr>
    <a:masterClrMapping/>
  </p:clrMapOvr>
  <p:transition>
    <p:split orient="vert"/>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151C60-243C-4423-9392-1CBEB25A1F07}"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D69BAA91-CB1A-46AF-9F9B-DCFCD02D099A}" type="slidenum">
              <a:rPr lang="ar-EG"/>
              <a:pPr>
                <a:defRPr/>
              </a:pPr>
              <a:t>‹#›</a:t>
            </a:fld>
            <a:endParaRPr lang="ar-EG"/>
          </a:p>
        </p:txBody>
      </p:sp>
    </p:spTree>
  </p:cSld>
  <p:clrMapOvr>
    <a:masterClrMapping/>
  </p:clrMapOvr>
  <p:transition>
    <p:split orient="vert"/>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76CB73-67A9-4CDC-96AD-C32EDF4D1568}" type="datetimeFigureOut">
              <a:rPr lang="ar-EG"/>
              <a:pPr>
                <a:defRPr/>
              </a:pPr>
              <a:t>25/12/1438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322E6A-FBAD-41CA-A5A6-329F4E3FF459}"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plit orient="vert"/>
    <p:sndAc>
      <p:stSnd>
        <p:snd r:embed="rId13" name="arrow.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NUL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image" Target="../media/image9.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audio38.wav"/><Relationship Id="rId7" Type="http://schemas.openxmlformats.org/officeDocument/2006/relationships/image" Target="../media/image11.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audio" Target="../media/audio43.wav"/><Relationship Id="rId4" Type="http://schemas.openxmlformats.org/officeDocument/2006/relationships/audio" Target="../media/audio42.wav"/></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13.xml.rels><?xml version="1.0" encoding="UTF-8" standalone="yes"?>
<Relationships xmlns="http://schemas.openxmlformats.org/package/2006/relationships"><Relationship Id="rId3" Type="http://schemas.openxmlformats.org/officeDocument/2006/relationships/audio" Target="../media/audio45.wav"/><Relationship Id="rId7" Type="http://schemas.openxmlformats.org/officeDocument/2006/relationships/audio" Target="../media/audio5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s>
</file>

<file path=ppt/slides/_rels/slide14.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17.wav"/></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58.wav"/><Relationship Id="rId4" Type="http://schemas.openxmlformats.org/officeDocument/2006/relationships/audio" Target="../media/audio57.wav"/></Relationships>
</file>

<file path=ppt/slides/_rels/slide16.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audio" Target="../media/audio6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1.wav"/><Relationship Id="rId5" Type="http://schemas.openxmlformats.org/officeDocument/2006/relationships/audio" Target="../media/audio60.wav"/><Relationship Id="rId4" Type="http://schemas.openxmlformats.org/officeDocument/2006/relationships/audio" Target="../media/audio59.wav"/></Relationships>
</file>

<file path=ppt/slides/_rels/slide17.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64.wav"/></Relationships>
</file>

<file path=ppt/slides/_rels/slide18.xml.rels><?xml version="1.0" encoding="UTF-8" standalone="yes"?>
<Relationships xmlns="http://schemas.openxmlformats.org/package/2006/relationships"><Relationship Id="rId8" Type="http://schemas.openxmlformats.org/officeDocument/2006/relationships/audio" Target="../media/audio70.wav"/><Relationship Id="rId3" Type="http://schemas.openxmlformats.org/officeDocument/2006/relationships/audio" Target="../media/audio65.wav"/><Relationship Id="rId7" Type="http://schemas.openxmlformats.org/officeDocument/2006/relationships/audio" Target="../media/audio6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8.wav"/><Relationship Id="rId5" Type="http://schemas.openxmlformats.org/officeDocument/2006/relationships/audio" Target="../media/audio67.wav"/><Relationship Id="rId4" Type="http://schemas.openxmlformats.org/officeDocument/2006/relationships/audio" Target="../media/audio66.wav"/></Relationships>
</file>

<file path=ppt/slides/_rels/slide19.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80.wav"/><Relationship Id="rId3" Type="http://schemas.openxmlformats.org/officeDocument/2006/relationships/audio" Target="../media/audio71.wav"/><Relationship Id="rId7" Type="http://schemas.openxmlformats.org/officeDocument/2006/relationships/audio" Target="../media/audio74.wav"/><Relationship Id="rId12" Type="http://schemas.openxmlformats.org/officeDocument/2006/relationships/audio" Target="../media/audio7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5.wav"/><Relationship Id="rId11" Type="http://schemas.openxmlformats.org/officeDocument/2006/relationships/audio" Target="../media/audio78.wav"/><Relationship Id="rId5" Type="http://schemas.openxmlformats.org/officeDocument/2006/relationships/audio" Target="../media/audio73.wav"/><Relationship Id="rId15" Type="http://schemas.openxmlformats.org/officeDocument/2006/relationships/image" Target="../media/image7.wmf"/><Relationship Id="rId10" Type="http://schemas.openxmlformats.org/officeDocument/2006/relationships/audio" Target="../media/audio77.wav"/><Relationship Id="rId4" Type="http://schemas.openxmlformats.org/officeDocument/2006/relationships/audio" Target="../media/audio72.wav"/><Relationship Id="rId9" Type="http://schemas.openxmlformats.org/officeDocument/2006/relationships/audio" Target="../media/audio76.wav"/><Relationship Id="rId14" Type="http://schemas.openxmlformats.org/officeDocument/2006/relationships/audio" Target="../media/audio81.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9.wav"/><Relationship Id="rId3" Type="http://schemas.openxmlformats.org/officeDocument/2006/relationships/audio" Target="../media/audio72.wav"/><Relationship Id="rId7" Type="http://schemas.openxmlformats.org/officeDocument/2006/relationships/audio" Target="../media/audio83.wav"/><Relationship Id="rId12" Type="http://schemas.openxmlformats.org/officeDocument/2006/relationships/audio" Target="../media/audio8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2.wav"/><Relationship Id="rId11" Type="http://schemas.openxmlformats.org/officeDocument/2006/relationships/audio" Target="../media/audio87.wav"/><Relationship Id="rId5" Type="http://schemas.openxmlformats.org/officeDocument/2006/relationships/audio" Target="../media/audio65.wav"/><Relationship Id="rId10" Type="http://schemas.openxmlformats.org/officeDocument/2006/relationships/audio" Target="../media/audio86.wav"/><Relationship Id="rId4" Type="http://schemas.openxmlformats.org/officeDocument/2006/relationships/audio" Target="../media/audio73.wav"/><Relationship Id="rId9" Type="http://schemas.openxmlformats.org/officeDocument/2006/relationships/audio" Target="../media/audio85.wav"/><Relationship Id="rId14" Type="http://schemas.openxmlformats.org/officeDocument/2006/relationships/image" Target="../media/image7.wmf"/></Relationships>
</file>

<file path=ppt/slides/_rels/slide21.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audio" Target="../media/audio91.wav"/><Relationship Id="rId4" Type="http://schemas.openxmlformats.org/officeDocument/2006/relationships/audio" Target="../media/audio90.wav"/></Relationships>
</file>

<file path=ppt/slides/_rels/slide22.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audio" Target="../media/audio92.wav"/></Relationships>
</file>

<file path=ppt/slides/_rels/slide23.xml.rels><?xml version="1.0" encoding="UTF-8" standalone="yes"?>
<Relationships xmlns="http://schemas.openxmlformats.org/package/2006/relationships"><Relationship Id="rId8" Type="http://schemas.openxmlformats.org/officeDocument/2006/relationships/audio" Target="../media/audio98.wav"/><Relationship Id="rId3" Type="http://schemas.openxmlformats.org/officeDocument/2006/relationships/audio" Target="../media/audio93.wav"/><Relationship Id="rId7" Type="http://schemas.openxmlformats.org/officeDocument/2006/relationships/audio" Target="../media/audio9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96.wav"/><Relationship Id="rId5" Type="http://schemas.openxmlformats.org/officeDocument/2006/relationships/audio" Target="../media/audio95.wav"/><Relationship Id="rId4" Type="http://schemas.openxmlformats.org/officeDocument/2006/relationships/audio" Target="../media/audio94.wav"/></Relationships>
</file>

<file path=ppt/slides/_rels/slide24.xml.rels><?xml version="1.0" encoding="UTF-8" standalone="yes"?>
<Relationships xmlns="http://schemas.openxmlformats.org/package/2006/relationships"><Relationship Id="rId8" Type="http://schemas.openxmlformats.org/officeDocument/2006/relationships/audio" Target="../media/audio104.wav"/><Relationship Id="rId13" Type="http://schemas.openxmlformats.org/officeDocument/2006/relationships/audio" Target="../media/audio109.wav"/><Relationship Id="rId18" Type="http://schemas.openxmlformats.org/officeDocument/2006/relationships/audio" Target="../media/audio114.wav"/><Relationship Id="rId3" Type="http://schemas.openxmlformats.org/officeDocument/2006/relationships/audio" Target="../media/audio99.wav"/><Relationship Id="rId7" Type="http://schemas.openxmlformats.org/officeDocument/2006/relationships/audio" Target="../media/audio103.wav"/><Relationship Id="rId12" Type="http://schemas.openxmlformats.org/officeDocument/2006/relationships/audio" Target="../media/audio108.wav"/><Relationship Id="rId17" Type="http://schemas.openxmlformats.org/officeDocument/2006/relationships/audio" Target="../media/audio113.wav"/><Relationship Id="rId2" Type="http://schemas.openxmlformats.org/officeDocument/2006/relationships/audio" Target="../media/audio8.wav"/><Relationship Id="rId16" Type="http://schemas.openxmlformats.org/officeDocument/2006/relationships/audio" Target="../media/audio112.wav"/><Relationship Id="rId1" Type="http://schemas.openxmlformats.org/officeDocument/2006/relationships/slideLayout" Target="../slideLayouts/slideLayout7.xml"/><Relationship Id="rId6" Type="http://schemas.openxmlformats.org/officeDocument/2006/relationships/audio" Target="../media/audio102.wav"/><Relationship Id="rId11" Type="http://schemas.openxmlformats.org/officeDocument/2006/relationships/audio" Target="../media/audio107.wav"/><Relationship Id="rId5" Type="http://schemas.openxmlformats.org/officeDocument/2006/relationships/audio" Target="../media/audio101.wav"/><Relationship Id="rId15" Type="http://schemas.openxmlformats.org/officeDocument/2006/relationships/audio" Target="../media/audio111.wav"/><Relationship Id="rId10" Type="http://schemas.openxmlformats.org/officeDocument/2006/relationships/audio" Target="../media/audio106.wav"/><Relationship Id="rId19" Type="http://schemas.openxmlformats.org/officeDocument/2006/relationships/audio" Target="../media/audio115.wav"/><Relationship Id="rId4" Type="http://schemas.openxmlformats.org/officeDocument/2006/relationships/audio" Target="../media/audio100.wav"/><Relationship Id="rId9" Type="http://schemas.openxmlformats.org/officeDocument/2006/relationships/audio" Target="../media/audio105.wav"/><Relationship Id="rId14" Type="http://schemas.openxmlformats.org/officeDocument/2006/relationships/audio" Target="../media/audio110.wav"/></Relationships>
</file>

<file path=ppt/slides/_rels/slide25.xml.rels><?xml version="1.0" encoding="UTF-8" standalone="yes"?>
<Relationships xmlns="http://schemas.openxmlformats.org/package/2006/relationships"><Relationship Id="rId3" Type="http://schemas.openxmlformats.org/officeDocument/2006/relationships/audio" Target="../media/audio116.wav"/><Relationship Id="rId7" Type="http://schemas.openxmlformats.org/officeDocument/2006/relationships/audio" Target="../media/audio12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9.wav"/><Relationship Id="rId5" Type="http://schemas.openxmlformats.org/officeDocument/2006/relationships/audio" Target="../media/audio118.wav"/><Relationship Id="rId4" Type="http://schemas.openxmlformats.org/officeDocument/2006/relationships/audio" Target="../media/audio117.wav"/></Relationships>
</file>

<file path=ppt/slides/_rels/slide26.xml.rels><?xml version="1.0" encoding="UTF-8" standalone="yes"?>
<Relationships xmlns="http://schemas.openxmlformats.org/package/2006/relationships"><Relationship Id="rId3" Type="http://schemas.openxmlformats.org/officeDocument/2006/relationships/audio" Target="../media/audio121.wav"/><Relationship Id="rId7" Type="http://schemas.openxmlformats.org/officeDocument/2006/relationships/image" Target="../media/image15.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4.wav"/><Relationship Id="rId5" Type="http://schemas.openxmlformats.org/officeDocument/2006/relationships/audio" Target="../media/audio123.wav"/><Relationship Id="rId4" Type="http://schemas.openxmlformats.org/officeDocument/2006/relationships/audio" Target="../media/audio122.wav"/></Relationships>
</file>

<file path=ppt/slides/_rels/slide27.xml.rels><?xml version="1.0" encoding="UTF-8" standalone="yes"?>
<Relationships xmlns="http://schemas.openxmlformats.org/package/2006/relationships"><Relationship Id="rId3" Type="http://schemas.openxmlformats.org/officeDocument/2006/relationships/audio" Target="../media/audio12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audio" Target="../media/audio126.wav"/><Relationship Id="rId4" Type="http://schemas.openxmlformats.org/officeDocument/2006/relationships/audio" Target="../media/audio125.wav"/></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audio16.wav"/><Relationship Id="rId7" Type="http://schemas.openxmlformats.org/officeDocument/2006/relationships/image" Target="../media/image5.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image" Target="../media/image7.wmf"/></Relationships>
</file>

<file path=ppt/slides/_rels/slide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20.wav"/></Relationships>
</file>

<file path=ppt/slides/_rels/slide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9.wav"/></Relationships>
</file>

<file path=ppt/slides/_rels/slide7.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s>
</file>

<file path=ppt/slides/_rels/slide8.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audio" Target="../media/audio35.wav"/><Relationship Id="rId4" Type="http://schemas.openxmlformats.org/officeDocument/2006/relationships/audio" Target="../media/audio34.wav"/></Relationships>
</file>

<file path=ppt/slides/_rels/slide9.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audio" Target="../media/audio37.wav"/><Relationship Id="rId4"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500563" y="500063"/>
            <a:ext cx="4143375" cy="1357312"/>
            <a:chOff x="4500562" y="500042"/>
            <a:chExt cx="4143372" cy="1357322"/>
          </a:xfrm>
        </p:grpSpPr>
        <p:pic>
          <p:nvPicPr>
            <p:cNvPr id="5" name="Picture 4" descr="BCKLC227.WMF"/>
            <p:cNvPicPr>
              <a:picLocks noChangeAspect="1"/>
            </p:cNvPicPr>
            <p:nvPr/>
          </p:nvPicPr>
          <p:blipFill>
            <a:blip r:embed="rId5" cstate="print">
              <a:duotone>
                <a:prstClr val="black"/>
                <a:srgbClr val="FF0000">
                  <a:tint val="45000"/>
                  <a:satMod val="400000"/>
                </a:srgbClr>
              </a:duotone>
              <a:lum bright="-14000" contrast="61000"/>
            </a:blip>
            <a:stretch>
              <a:fillRect/>
            </a:stretch>
          </p:blipFill>
          <p:spPr>
            <a:xfrm>
              <a:off x="4500562" y="500042"/>
              <a:ext cx="4143372" cy="13573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4929190" y="719720"/>
              <a:ext cx="307183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chemeClr val="tx1"/>
                    </a:solidFill>
                    <a:prstDash val="solid"/>
                  </a:ln>
                  <a:solidFill>
                    <a:srgbClr val="00FF00"/>
                  </a:solidFill>
                  <a:effectLst>
                    <a:outerShdw blurRad="63500" dir="3600000" algn="tl" rotWithShape="0">
                      <a:srgbClr val="000000">
                        <a:alpha val="70000"/>
                      </a:srgbClr>
                    </a:outerShdw>
                  </a:effectLst>
                  <a:latin typeface="+mn-lt"/>
                  <a:cs typeface="Times New Roman" pitchFamily="18" charset="0"/>
                </a:rPr>
                <a:t>الفصل الأول</a:t>
              </a:r>
            </a:p>
          </p:txBody>
        </p:sp>
      </p:grpSp>
      <p:grpSp>
        <p:nvGrpSpPr>
          <p:cNvPr id="4" name="Group 9"/>
          <p:cNvGrpSpPr>
            <a:grpSpLocks/>
          </p:cNvGrpSpPr>
          <p:nvPr/>
        </p:nvGrpSpPr>
        <p:grpSpPr bwMode="auto">
          <a:xfrm>
            <a:off x="357188" y="3478213"/>
            <a:ext cx="7572375" cy="2736850"/>
            <a:chOff x="24" y="3643314"/>
            <a:chExt cx="8072463" cy="2379049"/>
          </a:xfrm>
        </p:grpSpPr>
        <p:grpSp>
          <p:nvGrpSpPr>
            <p:cNvPr id="2052" name="Group 6"/>
            <p:cNvGrpSpPr>
              <a:grpSpLocks/>
            </p:cNvGrpSpPr>
            <p:nvPr/>
          </p:nvGrpSpPr>
          <p:grpSpPr bwMode="auto">
            <a:xfrm>
              <a:off x="24" y="3643314"/>
              <a:ext cx="8072463" cy="2379049"/>
              <a:chOff x="928684" y="2786058"/>
              <a:chExt cx="7400254" cy="2379049"/>
            </a:xfrm>
          </p:grpSpPr>
          <p:sp>
            <p:nvSpPr>
              <p:cNvPr id="8" name="Rectangle 7"/>
              <p:cNvSpPr/>
              <p:nvPr/>
            </p:nvSpPr>
            <p:spPr>
              <a:xfrm>
                <a:off x="1142779" y="2857816"/>
                <a:ext cx="7001540" cy="2143076"/>
              </a:xfrm>
              <a:prstGeom prst="rect">
                <a:avLst/>
              </a:prstGeom>
              <a:gradFill flip="none" rotWithShape="1">
                <a:gsLst>
                  <a:gs pos="0">
                    <a:srgbClr val="0000FF"/>
                  </a:gs>
                  <a:gs pos="50000">
                    <a:schemeClr val="bg1"/>
                  </a:gs>
                  <a:gs pos="100000">
                    <a:srgbClr val="00FFFF"/>
                  </a:gs>
                </a:gsLst>
                <a:lin ang="1350000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055" name="Picture 8" descr="00137.WMF"/>
              <p:cNvPicPr>
                <a:picLocks noChangeAspect="1"/>
              </p:cNvPicPr>
              <p:nvPr/>
            </p:nvPicPr>
            <p:blipFill>
              <a:blip r:embed="rId6" cstate="print"/>
              <a:srcRect/>
              <a:stretch>
                <a:fillRect/>
              </a:stretch>
            </p:blipFill>
            <p:spPr bwMode="auto">
              <a:xfrm>
                <a:off x="928684" y="2786058"/>
                <a:ext cx="7400254" cy="2379049"/>
              </a:xfrm>
              <a:prstGeom prst="rect">
                <a:avLst/>
              </a:prstGeom>
              <a:noFill/>
              <a:ln w="9525">
                <a:noFill/>
                <a:miter lim="800000"/>
                <a:headEnd/>
                <a:tailEnd/>
              </a:ln>
            </p:spPr>
          </p:pic>
        </p:grpSp>
        <p:sp>
          <p:nvSpPr>
            <p:cNvPr id="2053" name="TextBox 3"/>
            <p:cNvSpPr txBox="1">
              <a:spLocks noChangeArrowheads="1"/>
            </p:cNvSpPr>
            <p:nvPr/>
          </p:nvSpPr>
          <p:spPr bwMode="auto">
            <a:xfrm>
              <a:off x="685367" y="3908703"/>
              <a:ext cx="6701020" cy="1846022"/>
            </a:xfrm>
            <a:prstGeom prst="rect">
              <a:avLst/>
            </a:prstGeom>
            <a:noFill/>
            <a:ln w="9525">
              <a:noFill/>
              <a:miter lim="800000"/>
              <a:headEnd/>
              <a:tailEnd/>
            </a:ln>
          </p:spPr>
          <p:txBody>
            <a:bodyPr>
              <a:spAutoFit/>
            </a:bodyPr>
            <a:lstStyle/>
            <a:p>
              <a:pPr algn="ctr"/>
              <a:r>
                <a:rPr lang="ar-EG" sz="6600" b="1" dirty="0">
                  <a:latin typeface="Calibri" pitchFamily="34" charset="0"/>
                  <a:cs typeface="Times New Roman" pitchFamily="18" charset="0"/>
                </a:rPr>
                <a:t>الجبر: الأنماط العددية والدوال</a:t>
              </a:r>
            </a:p>
          </p:txBody>
        </p:sp>
      </p:grpSp>
    </p:spTree>
  </p:cSld>
  <p:clrMapOvr>
    <a:masterClrMapping/>
  </p:clrMapOvr>
  <p:transition>
    <p:fade/>
    <p:sndAc>
      <p:stSnd>
        <p:snd r:embed="rId2" name="4.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جبر  الأنماط العددية والدو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357188" y="1214438"/>
            <a:ext cx="8181975" cy="4357687"/>
            <a:chOff x="571472" y="142852"/>
            <a:chExt cx="8182557" cy="5887377"/>
          </a:xfrm>
        </p:grpSpPr>
        <p:sp>
          <p:nvSpPr>
            <p:cNvPr id="5" name="Flowchart: Document 4"/>
            <p:cNvSpPr/>
            <p:nvPr/>
          </p:nvSpPr>
          <p:spPr>
            <a:xfrm>
              <a:off x="571472" y="142852"/>
              <a:ext cx="7858684" cy="5357621"/>
            </a:xfrm>
            <a:prstGeom prst="flowChartDocument">
              <a:avLst/>
            </a:prstGeom>
            <a:solidFill>
              <a:srgbClr val="00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6" name="Flowchart: Document 5"/>
            <p:cNvSpPr/>
            <p:nvPr/>
          </p:nvSpPr>
          <p:spPr>
            <a:xfrm>
              <a:off x="895345" y="571805"/>
              <a:ext cx="7858684" cy="5458424"/>
            </a:xfrm>
            <a:prstGeom prst="flowChartDocument">
              <a:avLst/>
            </a:prstGeom>
            <a:solidFill>
              <a:srgbClr val="CC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grpSp>
          <p:nvGrpSpPr>
            <p:cNvPr id="11272" name="Group 14"/>
            <p:cNvGrpSpPr>
              <a:grpSpLocks/>
            </p:cNvGrpSpPr>
            <p:nvPr/>
          </p:nvGrpSpPr>
          <p:grpSpPr bwMode="auto">
            <a:xfrm>
              <a:off x="714328" y="357165"/>
              <a:ext cx="8001076" cy="5673064"/>
              <a:chOff x="828103" y="714355"/>
              <a:chExt cx="8001076" cy="5673064"/>
            </a:xfrm>
          </p:grpSpPr>
          <p:grpSp>
            <p:nvGrpSpPr>
              <p:cNvPr id="11273" name="Group 12"/>
              <p:cNvGrpSpPr>
                <a:grpSpLocks/>
              </p:cNvGrpSpPr>
              <p:nvPr/>
            </p:nvGrpSpPr>
            <p:grpSpPr bwMode="auto">
              <a:xfrm>
                <a:off x="3428992" y="3857628"/>
                <a:ext cx="5400187" cy="2529791"/>
                <a:chOff x="3086352" y="3914336"/>
                <a:chExt cx="5400187" cy="2529791"/>
              </a:xfrm>
            </p:grpSpPr>
            <p:sp>
              <p:nvSpPr>
                <p:cNvPr id="12" name="Moon 11"/>
                <p:cNvSpPr/>
                <p:nvPr/>
              </p:nvSpPr>
              <p:spPr>
                <a:xfrm rot="4551367">
                  <a:off x="5681156" y="3638223"/>
                  <a:ext cx="2284173" cy="3327637"/>
                </a:xfrm>
                <a:prstGeom prst="moon">
                  <a:avLst/>
                </a:prstGeom>
                <a:solidFill>
                  <a:srgbClr val="66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3" name="Moon 12"/>
                <p:cNvSpPr/>
                <p:nvPr/>
              </p:nvSpPr>
              <p:spPr>
                <a:xfrm rot="4551367">
                  <a:off x="5394313" y="3566373"/>
                  <a:ext cx="2286319" cy="3327637"/>
                </a:xfrm>
                <a:prstGeom prst="moon">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4" name="Moon 13"/>
                <p:cNvSpPr/>
                <p:nvPr/>
              </p:nvSpPr>
              <p:spPr>
                <a:xfrm rot="4551367">
                  <a:off x="5108542" y="3566373"/>
                  <a:ext cx="2286319" cy="3327637"/>
                </a:xfrm>
                <a:prstGeom prst="moon">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5" name="Moon 14"/>
                <p:cNvSpPr/>
                <p:nvPr/>
              </p:nvSpPr>
              <p:spPr>
                <a:xfrm rot="4551367">
                  <a:off x="4823844" y="3494523"/>
                  <a:ext cx="2284175" cy="3327637"/>
                </a:xfrm>
                <a:prstGeom prst="mo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6" name="Moon 15"/>
                <p:cNvSpPr/>
                <p:nvPr/>
              </p:nvSpPr>
              <p:spPr>
                <a:xfrm rot="4551367">
                  <a:off x="4542364" y="3428036"/>
                  <a:ext cx="2275594" cy="3327637"/>
                </a:xfrm>
                <a:prstGeom prst="mo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7" name="Moon 16"/>
                <p:cNvSpPr/>
                <p:nvPr/>
              </p:nvSpPr>
              <p:spPr>
                <a:xfrm rot="4551367">
                  <a:off x="4256594" y="3428036"/>
                  <a:ext cx="2275594" cy="3327637"/>
                </a:xfrm>
                <a:prstGeom prst="moon">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8" name="Moon 5"/>
                <p:cNvSpPr/>
                <p:nvPr/>
              </p:nvSpPr>
              <p:spPr>
                <a:xfrm rot="4551367">
                  <a:off x="3970823" y="3428036"/>
                  <a:ext cx="2275594" cy="3327637"/>
                </a:xfrm>
                <a:prstGeom prst="mo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9" name="Moon 4"/>
                <p:cNvSpPr/>
                <p:nvPr/>
              </p:nvSpPr>
              <p:spPr>
                <a:xfrm rot="4551367">
                  <a:off x="3612023" y="3398009"/>
                  <a:ext cx="2275594" cy="3327637"/>
                </a:xfrm>
                <a:prstGeom prst="mo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grpSp>
          <p:grpSp>
            <p:nvGrpSpPr>
              <p:cNvPr id="11274" name="Group 13"/>
              <p:cNvGrpSpPr>
                <a:grpSpLocks/>
              </p:cNvGrpSpPr>
              <p:nvPr/>
            </p:nvGrpSpPr>
            <p:grpSpPr bwMode="auto">
              <a:xfrm>
                <a:off x="828103" y="714355"/>
                <a:ext cx="7887301" cy="5458749"/>
                <a:chOff x="828103" y="714355"/>
                <a:chExt cx="7887301" cy="5458749"/>
              </a:xfrm>
            </p:grpSpPr>
            <p:sp>
              <p:nvSpPr>
                <p:cNvPr id="10" name="Flowchart: Document 9"/>
                <p:cNvSpPr/>
                <p:nvPr/>
              </p:nvSpPr>
              <p:spPr>
                <a:xfrm>
                  <a:off x="857224" y="714355"/>
                  <a:ext cx="7858180" cy="5458749"/>
                </a:xfrm>
                <a:prstGeom prst="flowChartDocument">
                  <a:avLst/>
                </a:prstGeom>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cs typeface="+mj-cs"/>
                  </a:endParaRPr>
                </a:p>
              </p:txBody>
            </p:sp>
            <p:sp>
              <p:nvSpPr>
                <p:cNvPr id="10253" name="TextBox 10"/>
                <p:cNvSpPr txBox="1">
                  <a:spLocks noChangeArrowheads="1"/>
                </p:cNvSpPr>
                <p:nvPr/>
              </p:nvSpPr>
              <p:spPr bwMode="auto">
                <a:xfrm>
                  <a:off x="828132" y="1278591"/>
                  <a:ext cx="7715799" cy="1248253"/>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حلل العدد 68 إلى عوامله الأولية.</a:t>
                  </a:r>
                </a:p>
              </p:txBody>
            </p:sp>
          </p:grpSp>
        </p:grpSp>
      </p:grpSp>
      <p:sp>
        <p:nvSpPr>
          <p:cNvPr id="2" name="Teardrop 1"/>
          <p:cNvSpPr/>
          <p:nvPr/>
        </p:nvSpPr>
        <p:spPr>
          <a:xfrm>
            <a:off x="7715272" y="857232"/>
            <a:ext cx="1143008" cy="928694"/>
          </a:xfrm>
          <a:prstGeom prst="teardrop">
            <a:avLst/>
          </a:prstGeom>
          <a:gradFill>
            <a:gsLst>
              <a:gs pos="0">
                <a:srgbClr val="0000FF"/>
              </a:gs>
              <a:gs pos="53000">
                <a:schemeClr val="bg1"/>
              </a:gs>
              <a:gs pos="100000">
                <a:srgbClr val="FF0000"/>
              </a:gs>
            </a:gsLst>
          </a:gra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r>
              <a:rPr lang="ar-EG" sz="6000" b="1" dirty="0">
                <a:ln>
                  <a:solidFill>
                    <a:sysClr val="windowText" lastClr="000000"/>
                  </a:solidFill>
                </a:ln>
                <a:solidFill>
                  <a:srgbClr val="FFFF00"/>
                </a:solidFill>
                <a:cs typeface="+mj-cs"/>
              </a:rPr>
              <a:t>5 </a:t>
            </a:r>
          </a:p>
        </p:txBody>
      </p:sp>
      <p:sp>
        <p:nvSpPr>
          <p:cNvPr id="20" name="TextBox 19"/>
          <p:cNvSpPr txBox="1">
            <a:spLocks noChangeArrowheads="1"/>
          </p:cNvSpPr>
          <p:nvPr/>
        </p:nvSpPr>
        <p:spPr bwMode="auto">
          <a:xfrm>
            <a:off x="1143000" y="3143250"/>
            <a:ext cx="6500813" cy="1754188"/>
          </a:xfrm>
          <a:prstGeom prst="rect">
            <a:avLst/>
          </a:prstGeom>
          <a:noFill/>
          <a:ln w="9525">
            <a:noFill/>
            <a:miter lim="800000"/>
            <a:headEnd/>
            <a:tailEnd/>
          </a:ln>
        </p:spPr>
        <p:txBody>
          <a:bodyPr>
            <a:spAutoFit/>
          </a:bodyPr>
          <a:lstStyle/>
          <a:p>
            <a:pPr algn="ctr"/>
            <a:r>
              <a:rPr lang="ar-EG" sz="5400" b="1" dirty="0">
                <a:solidFill>
                  <a:srgbClr val="FF0000"/>
                </a:solidFill>
              </a:rPr>
              <a:t>2×2×17 </a:t>
            </a:r>
            <a:r>
              <a:rPr lang="en-US" sz="5400" b="1" dirty="0">
                <a:solidFill>
                  <a:srgbClr val="FF0000"/>
                </a:solidFill>
              </a:rPr>
              <a:t/>
            </a:r>
            <a:br>
              <a:rPr lang="en-US" sz="5400" b="1" dirty="0">
                <a:solidFill>
                  <a:srgbClr val="FF0000"/>
                </a:solidFill>
              </a:rPr>
            </a:br>
            <a:endParaRPr lang="en-US" sz="5400" dirty="0">
              <a:solidFill>
                <a:srgbClr val="FF0000"/>
              </a:solidFill>
            </a:endParaRPr>
          </a:p>
        </p:txBody>
      </p:sp>
      <p:pic>
        <p:nvPicPr>
          <p:cNvPr id="1026" name="Picture 2"/>
          <p:cNvPicPr>
            <a:picLocks noChangeAspect="1" noChangeArrowheads="1"/>
          </p:cNvPicPr>
          <p:nvPr/>
        </p:nvPicPr>
        <p:blipFill>
          <a:blip r:embed="rId7" cstate="print">
            <a:lum bright="-20000" contrast="34000"/>
          </a:blip>
          <a:srcRect/>
          <a:stretch>
            <a:fillRect/>
          </a:stretch>
        </p:blipFill>
        <p:spPr bwMode="auto">
          <a:xfrm>
            <a:off x="1143000" y="3927475"/>
            <a:ext cx="1522413" cy="1998663"/>
          </a:xfrm>
          <a:prstGeom prst="rect">
            <a:avLst/>
          </a:prstGeom>
          <a:noFill/>
          <a:ln w="9525">
            <a:solidFill>
              <a:srgbClr val="0070C0"/>
            </a:solidFill>
            <a:miter lim="800000"/>
            <a:headEnd/>
            <a:tailEnd/>
          </a:ln>
        </p:spPr>
      </p:pic>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3">
                                          <p:stCondLst>
                                            <p:cond delay="0"/>
                                          </p:stCondLst>
                                        </p:cTn>
                                        <p:tgtEl>
                                          <p:spTgt spid="2"/>
                                        </p:tgtEl>
                                      </p:cBhvr>
                                    </p:animEffect>
                                    <p:anim calcmode="lin" valueType="num">
                                      <p:cBhvr>
                                        <p:cTn id="8" dur="44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2"/>
                                        </p:tgtEl>
                                        <p:attrNameLst>
                                          <p:attrName>ppt_y</p:attrName>
                                        </p:attrNameLst>
                                      </p:cBhvr>
                                      <p:tavLst>
                                        <p:tav tm="0" fmla="#ppt_y-sin(pi*$)/81">
                                          <p:val>
                                            <p:fltVal val="0"/>
                                          </p:val>
                                        </p:tav>
                                        <p:tav tm="100000">
                                          <p:val>
                                            <p:fltVal val="1"/>
                                          </p:val>
                                        </p:tav>
                                      </p:tavLst>
                                    </p:anim>
                                    <p:animScale>
                                      <p:cBhvr>
                                        <p:cTn id="13" dur="1">
                                          <p:stCondLst>
                                            <p:cond delay="160"/>
                                          </p:stCondLst>
                                        </p:cTn>
                                        <p:tgtEl>
                                          <p:spTgt spid="2"/>
                                        </p:tgtEl>
                                      </p:cBhvr>
                                      <p:to x="100000" y="60000"/>
                                    </p:animScale>
                                    <p:animScale>
                                      <p:cBhvr>
                                        <p:cTn id="14" dur="1" decel="50000">
                                          <p:stCondLst>
                                            <p:cond delay="166"/>
                                          </p:stCondLst>
                                        </p:cTn>
                                        <p:tgtEl>
                                          <p:spTgt spid="2"/>
                                        </p:tgtEl>
                                      </p:cBhvr>
                                      <p:to x="100000" y="100000"/>
                                    </p:animScale>
                                    <p:animScale>
                                      <p:cBhvr>
                                        <p:cTn id="15" dur="1">
                                          <p:stCondLst>
                                            <p:cond delay="323"/>
                                          </p:stCondLst>
                                        </p:cTn>
                                        <p:tgtEl>
                                          <p:spTgt spid="2"/>
                                        </p:tgtEl>
                                      </p:cBhvr>
                                      <p:to x="100000" y="80000"/>
                                    </p:animScale>
                                    <p:animScale>
                                      <p:cBhvr>
                                        <p:cTn id="16" dur="1" decel="50000">
                                          <p:stCondLst>
                                            <p:cond delay="329"/>
                                          </p:stCondLst>
                                        </p:cTn>
                                        <p:tgtEl>
                                          <p:spTgt spid="2"/>
                                        </p:tgtEl>
                                      </p:cBhvr>
                                      <p:to x="100000" y="100000"/>
                                    </p:animScale>
                                    <p:animScale>
                                      <p:cBhvr>
                                        <p:cTn id="17" dur="1">
                                          <p:stCondLst>
                                            <p:cond delay="499"/>
                                          </p:stCondLst>
                                        </p:cTn>
                                        <p:tgtEl>
                                          <p:spTgt spid="2"/>
                                        </p:tgtEl>
                                      </p:cBhvr>
                                      <p:to x="100000" y="90000"/>
                                    </p:animScale>
                                    <p:animScale>
                                      <p:cBhvr>
                                        <p:cTn id="18" dur="1" decel="50000">
                                          <p:stCondLst>
                                            <p:cond delay="499"/>
                                          </p:stCondLst>
                                        </p:cTn>
                                        <p:tgtEl>
                                          <p:spTgt spid="2"/>
                                        </p:tgtEl>
                                      </p:cBhvr>
                                      <p:to x="100000" y="100000"/>
                                    </p:animScale>
                                    <p:animScale>
                                      <p:cBhvr>
                                        <p:cTn id="19" dur="1">
                                          <p:stCondLst>
                                            <p:cond delay="499"/>
                                          </p:stCondLst>
                                        </p:cTn>
                                        <p:tgtEl>
                                          <p:spTgt spid="2"/>
                                        </p:tgtEl>
                                      </p:cBhvr>
                                      <p:to x="100000" y="95000"/>
                                    </p:animScale>
                                    <p:animScale>
                                      <p:cBhvr>
                                        <p:cTn id="20" dur="1" decel="50000">
                                          <p:stCondLst>
                                            <p:cond delay="49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191 - boi-yoing 5 ب.wav"/>
                                        </p:tgtEl>
                                      </p:cMediaNode>
                                    </p:audio>
                                  </p:subTnLst>
                                </p:cTn>
                              </p:par>
                              <p:par>
                                <p:cTn id="21" presetID="4"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4" name="حلل العدد 68 إلى عوامله الأولية.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ppt_x</p:attrName>
                                        </p:attrNameLst>
                                      </p:cBhvr>
                                      <p:tavLst>
                                        <p:tav tm="0">
                                          <p:val>
                                            <p:strVal val="#ppt_x-.2"/>
                                          </p:val>
                                        </p:tav>
                                        <p:tav tm="100000">
                                          <p:val>
                                            <p:strVal val="#ppt_x"/>
                                          </p:val>
                                        </p:tav>
                                      </p:tavLst>
                                    </p:anim>
                                    <p:anim calcmode="lin" valueType="num">
                                      <p:cBhvr>
                                        <p:cTn id="29"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0"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5" name="2×2×17.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subTnLst>
                                    <p:audio>
                                      <p:cMediaNode>
                                        <p:cTn display="0" masterRel="sameClick">
                                          <p:stCondLst>
                                            <p:cond evt="begin" delay="0">
                                              <p:tn val="33"/>
                                            </p:cond>
                                          </p:stCondLst>
                                          <p:endCondLst>
                                            <p:cond evt="onStopAudio" delay="0">
                                              <p:tgtEl>
                                                <p:sldTgt/>
                                              </p:tgtEl>
                                            </p:cond>
                                          </p:endCondLst>
                                        </p:cTn>
                                        <p:tgtEl>
                                          <p:sndTgt r:embed="rId6" name="68  × 17 ×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0"/>
            <a:ext cx="7786688" cy="6619875"/>
            <a:chOff x="0" y="0"/>
            <a:chExt cx="7786711" cy="6619876"/>
          </a:xfrm>
        </p:grpSpPr>
        <p:grpSp>
          <p:nvGrpSpPr>
            <p:cNvPr id="12293" name="Group 4"/>
            <p:cNvGrpSpPr>
              <a:grpSpLocks/>
            </p:cNvGrpSpPr>
            <p:nvPr/>
          </p:nvGrpSpPr>
          <p:grpSpPr bwMode="auto">
            <a:xfrm>
              <a:off x="0" y="0"/>
              <a:ext cx="7786711" cy="6619876"/>
              <a:chOff x="617788" y="1952636"/>
              <a:chExt cx="7383236" cy="4405322"/>
            </a:xfrm>
          </p:grpSpPr>
          <p:sp>
            <p:nvSpPr>
              <p:cNvPr id="6" name="Hexagon 5"/>
              <p:cNvSpPr/>
              <p:nvPr/>
            </p:nvSpPr>
            <p:spPr>
              <a:xfrm>
                <a:off x="617788" y="2285992"/>
                <a:ext cx="6148127" cy="4071966"/>
              </a:xfrm>
              <a:prstGeom prst="hexagon">
                <a:avLst/>
              </a:prstGeom>
              <a:gradFill>
                <a:gsLst>
                  <a:gs pos="0">
                    <a:srgbClr val="00FF00"/>
                  </a:gs>
                  <a:gs pos="100000">
                    <a:srgbClr val="FFFF00"/>
                  </a:gs>
                </a:gsLst>
              </a:gradFill>
              <a:ln w="57150">
                <a:solidFill>
                  <a:schemeClr val="tx1"/>
                </a:solidFill>
              </a:ln>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12298" name="Group 21"/>
              <p:cNvGrpSpPr>
                <a:grpSpLocks/>
              </p:cNvGrpSpPr>
              <p:nvPr/>
            </p:nvGrpSpPr>
            <p:grpSpPr bwMode="auto">
              <a:xfrm>
                <a:off x="928662" y="1952636"/>
                <a:ext cx="7072362" cy="4262445"/>
                <a:chOff x="928662" y="1952637"/>
                <a:chExt cx="7072362" cy="3729022"/>
              </a:xfrm>
            </p:grpSpPr>
            <p:sp>
              <p:nvSpPr>
                <p:cNvPr id="8" name="Rounded Rectangle 7"/>
                <p:cNvSpPr/>
                <p:nvPr/>
              </p:nvSpPr>
              <p:spPr>
                <a:xfrm>
                  <a:off x="1000120" y="2143027"/>
                  <a:ext cx="6857905" cy="3357710"/>
                </a:xfrm>
                <a:prstGeom prst="roundRect">
                  <a:avLst/>
                </a:prstGeom>
                <a:gradFill>
                  <a:gsLst>
                    <a:gs pos="14000">
                      <a:schemeClr val="bg1"/>
                    </a:gs>
                    <a:gs pos="50000">
                      <a:schemeClr val="bg1"/>
                    </a:gs>
                    <a:gs pos="100000">
                      <a:srgbClr val="CC3300"/>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12300" name="Group 20"/>
                <p:cNvGrpSpPr>
                  <a:grpSpLocks/>
                </p:cNvGrpSpPr>
                <p:nvPr/>
              </p:nvGrpSpPr>
              <p:grpSpPr bwMode="auto">
                <a:xfrm>
                  <a:off x="928662" y="1952637"/>
                  <a:ext cx="7072362" cy="3729022"/>
                  <a:chOff x="928662" y="1952637"/>
                  <a:chExt cx="7072362" cy="3729022"/>
                </a:xfrm>
              </p:grpSpPr>
              <p:pic>
                <p:nvPicPr>
                  <p:cNvPr id="10" name="Picture 9" descr="00126.WMF"/>
                  <p:cNvPicPr>
                    <a:picLocks noChangeAspect="1"/>
                  </p:cNvPicPr>
                  <p:nvPr/>
                </p:nvPicPr>
                <p:blipFill>
                  <a:blip r:embed="rId6" cstate="print">
                    <a:duotone>
                      <a:prstClr val="black"/>
                      <a:srgbClr val="FF0000">
                        <a:tint val="45000"/>
                        <a:satMod val="400000"/>
                      </a:srgbClr>
                    </a:duotone>
                    <a:lum bright="-14000" contrast="16000"/>
                  </a:blip>
                  <a:stretch>
                    <a:fillRect/>
                  </a:stretch>
                </p:blipFill>
                <p:spPr>
                  <a:xfrm>
                    <a:off x="4800624" y="1952637"/>
                    <a:ext cx="3200400" cy="3190875"/>
                  </a:xfrm>
                  <a:prstGeom prst="rect">
                    <a:avLst/>
                  </a:prstGeom>
                </p:spPr>
              </p:pic>
              <p:pic>
                <p:nvPicPr>
                  <p:cNvPr id="12302" name="Picture 10" descr="00472.WMF"/>
                  <p:cNvPicPr>
                    <a:picLocks noChangeAspect="1"/>
                  </p:cNvPicPr>
                  <p:nvPr/>
                </p:nvPicPr>
                <p:blipFill>
                  <a:blip r:embed="rId7" cstate="print"/>
                  <a:srcRect/>
                  <a:stretch>
                    <a:fillRect/>
                  </a:stretch>
                </p:blipFill>
                <p:spPr bwMode="auto">
                  <a:xfrm>
                    <a:off x="928662" y="2928934"/>
                    <a:ext cx="2771775" cy="2752725"/>
                  </a:xfrm>
                  <a:prstGeom prst="rect">
                    <a:avLst/>
                  </a:prstGeom>
                  <a:noFill/>
                  <a:ln w="9525">
                    <a:noFill/>
                    <a:miter lim="800000"/>
                    <a:headEnd/>
                    <a:tailEnd/>
                  </a:ln>
                </p:spPr>
              </p:pic>
              <p:pic>
                <p:nvPicPr>
                  <p:cNvPr id="12303" name="Picture 11" descr="00992.WMF"/>
                  <p:cNvPicPr>
                    <a:picLocks noChangeAspect="1"/>
                  </p:cNvPicPr>
                  <p:nvPr/>
                </p:nvPicPr>
                <p:blipFill>
                  <a:blip r:embed="rId8"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sp>
          <p:nvSpPr>
            <p:cNvPr id="11270" name="TextBox 2"/>
            <p:cNvSpPr txBox="1">
              <a:spLocks noChangeArrowheads="1"/>
            </p:cNvSpPr>
            <p:nvPr/>
          </p:nvSpPr>
          <p:spPr bwMode="auto">
            <a:xfrm>
              <a:off x="838202" y="714375"/>
              <a:ext cx="6500832" cy="3970339"/>
            </a:xfrm>
            <a:prstGeom prst="rect">
              <a:avLst/>
            </a:prstGeom>
            <a:noFill/>
            <a:ln w="9525">
              <a:noFill/>
              <a:miter lim="800000"/>
              <a:headEnd/>
              <a:tailEnd/>
            </a:ln>
          </p:spPr>
          <p:txBody>
            <a:bodyPr>
              <a:spAutoFit/>
            </a:bodyPr>
            <a:lstStyle/>
            <a:p>
              <a:pPr algn="justLow">
                <a:defRPr/>
              </a:pPr>
              <a:r>
                <a:rPr lang="ar-EG" sz="3600" b="1" dirty="0">
                  <a:solidFill>
                    <a:srgbClr val="0000FF"/>
                  </a:solidFill>
                  <a:latin typeface="Calibri" pitchFamily="34" charset="0"/>
                  <a:cs typeface="+mn-cs"/>
                </a:rPr>
                <a:t>درجات: </a:t>
              </a:r>
              <a:r>
                <a:rPr lang="ar-EG" sz="3600" b="1" dirty="0">
                  <a:latin typeface="Calibri" pitchFamily="34" charset="0"/>
                  <a:cs typeface="+mn-cs"/>
                </a:rPr>
                <a:t>أبلغ منصور 3 من أصدقائه أنه حصل على درجة كاملة في اختبار الرياضيات, وقام كل منهم بإبلاغ 3 طلاب آخرين. وعند الظهيرة كان عدد الذين يعلمون الخبر </a:t>
              </a:r>
              <a:r>
                <a:rPr lang="ar-EG" sz="3600" b="1" baseline="30000" dirty="0" smtClean="0">
                  <a:latin typeface="Calibri" pitchFamily="34" charset="0"/>
                  <a:cs typeface="+mn-cs"/>
                </a:rPr>
                <a:t>5</a:t>
              </a:r>
              <a:r>
                <a:rPr lang="ar-EG" sz="3600" b="1" dirty="0" smtClean="0">
                  <a:latin typeface="Calibri" pitchFamily="34" charset="0"/>
                  <a:cs typeface="+mn-cs"/>
                </a:rPr>
                <a:t>3 </a:t>
              </a:r>
              <a:r>
                <a:rPr lang="ar-EG" sz="3600" b="1" dirty="0">
                  <a:latin typeface="Calibri" pitchFamily="34" charset="0"/>
                  <a:cs typeface="+mn-cs"/>
                </a:rPr>
                <a:t>طالباً. اكتب هذا العدد في صورة حاصل ضرب العامل في نفسه, ثم أوجد قيمته.</a:t>
              </a:r>
            </a:p>
          </p:txBody>
        </p:sp>
      </p:grpSp>
      <p:sp>
        <p:nvSpPr>
          <p:cNvPr id="4" name="Teardrop 3"/>
          <p:cNvSpPr/>
          <p:nvPr/>
        </p:nvSpPr>
        <p:spPr>
          <a:xfrm>
            <a:off x="7715272" y="1714488"/>
            <a:ext cx="1143008" cy="928694"/>
          </a:xfrm>
          <a:prstGeom prst="teardrop">
            <a:avLst/>
          </a:prstGeom>
          <a:gradFill>
            <a:gsLst>
              <a:gs pos="0">
                <a:srgbClr val="0000FF"/>
              </a:gs>
              <a:gs pos="53000">
                <a:schemeClr val="bg1"/>
              </a:gs>
              <a:gs pos="100000">
                <a:srgbClr val="FF0000"/>
              </a:gs>
            </a:gsLst>
          </a:gra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r>
              <a:rPr lang="ar-EG" sz="6000" b="1" dirty="0">
                <a:ln>
                  <a:solidFill>
                    <a:sysClr val="windowText" lastClr="000000"/>
                  </a:solidFill>
                </a:ln>
                <a:solidFill>
                  <a:srgbClr val="FFFF00"/>
                </a:solidFill>
                <a:cs typeface="+mj-cs"/>
              </a:rPr>
              <a:t>6 </a:t>
            </a:r>
          </a:p>
        </p:txBody>
      </p:sp>
      <p:sp>
        <p:nvSpPr>
          <p:cNvPr id="14" name="TextBox 13"/>
          <p:cNvSpPr txBox="1">
            <a:spLocks noChangeArrowheads="1"/>
          </p:cNvSpPr>
          <p:nvPr/>
        </p:nvSpPr>
        <p:spPr bwMode="auto">
          <a:xfrm>
            <a:off x="785813" y="4495800"/>
            <a:ext cx="6643687" cy="1446212"/>
          </a:xfrm>
          <a:prstGeom prst="rect">
            <a:avLst/>
          </a:prstGeom>
          <a:noFill/>
          <a:ln w="9525">
            <a:noFill/>
            <a:miter lim="800000"/>
            <a:headEnd/>
            <a:tailEnd/>
          </a:ln>
        </p:spPr>
        <p:txBody>
          <a:bodyPr>
            <a:spAutoFit/>
          </a:bodyPr>
          <a:lstStyle/>
          <a:p>
            <a:pPr algn="ctr"/>
            <a:r>
              <a:rPr lang="ar-EG" sz="4400" b="1" baseline="30000" dirty="0">
                <a:solidFill>
                  <a:srgbClr val="0000FF"/>
                </a:solidFill>
              </a:rPr>
              <a:t>5</a:t>
            </a:r>
            <a:r>
              <a:rPr lang="ar-EG" sz="4400" b="1" dirty="0">
                <a:solidFill>
                  <a:srgbClr val="0000FF"/>
                </a:solidFill>
              </a:rPr>
              <a:t>3 = 3 × 3 × 3 × 3 × </a:t>
            </a:r>
            <a:r>
              <a:rPr lang="ar-EG" sz="4400" b="1" dirty="0" smtClean="0">
                <a:solidFill>
                  <a:srgbClr val="0000FF"/>
                </a:solidFill>
              </a:rPr>
              <a:t>3</a:t>
            </a:r>
            <a:r>
              <a:rPr lang="ar-SA" sz="4400" b="1" dirty="0" smtClean="0">
                <a:solidFill>
                  <a:srgbClr val="0000FF"/>
                </a:solidFill>
              </a:rPr>
              <a:t/>
            </a:r>
            <a:br>
              <a:rPr lang="ar-SA" sz="4400" b="1" dirty="0" smtClean="0">
                <a:solidFill>
                  <a:srgbClr val="0000FF"/>
                </a:solidFill>
              </a:rPr>
            </a:br>
            <a:r>
              <a:rPr lang="ar-EG" sz="4400" b="1" dirty="0" smtClean="0">
                <a:solidFill>
                  <a:srgbClr val="FF0000"/>
                </a:solidFill>
              </a:rPr>
              <a:t>=</a:t>
            </a:r>
            <a:r>
              <a:rPr lang="ar-EG" sz="4400" b="1" dirty="0" smtClean="0">
                <a:solidFill>
                  <a:srgbClr val="0000FF"/>
                </a:solidFill>
              </a:rPr>
              <a:t> </a:t>
            </a:r>
            <a:r>
              <a:rPr lang="ar-EG" sz="4400" b="1" dirty="0">
                <a:solidFill>
                  <a:srgbClr val="FF0000"/>
                </a:solidFill>
              </a:rPr>
              <a:t>243</a:t>
            </a:r>
            <a:r>
              <a:rPr lang="ar-EG" sz="4400" b="1" dirty="0">
                <a:solidFill>
                  <a:srgbClr val="0000FF"/>
                </a:solidFill>
              </a:rPr>
              <a:t> </a:t>
            </a:r>
            <a:r>
              <a:rPr lang="ar-EG" sz="4400" b="1" dirty="0" smtClean="0">
                <a:solidFill>
                  <a:srgbClr val="FF0000"/>
                </a:solidFill>
              </a:rPr>
              <a:t>طالب</a:t>
            </a:r>
            <a:r>
              <a:rPr lang="ar-SA" sz="4400" b="1" dirty="0" err="1" smtClean="0">
                <a:solidFill>
                  <a:srgbClr val="FF0000"/>
                </a:solidFill>
              </a:rPr>
              <a:t>ًا</a:t>
            </a:r>
            <a:r>
              <a:rPr lang="ar-EG" sz="4400" b="1" dirty="0" smtClean="0">
                <a:solidFill>
                  <a:srgbClr val="FF0000"/>
                </a:solidFill>
              </a:rPr>
              <a:t>.</a:t>
            </a:r>
            <a:r>
              <a:rPr lang="ar-SA" sz="4400" b="1" dirty="0" smtClean="0">
                <a:solidFill>
                  <a:srgbClr val="FF0000"/>
                </a:solidFill>
              </a:rPr>
              <a:t> </a:t>
            </a:r>
            <a:endParaRPr lang="en-US" sz="44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3">
                                          <p:stCondLst>
                                            <p:cond delay="0"/>
                                          </p:stCondLst>
                                        </p:cTn>
                                        <p:tgtEl>
                                          <p:spTgt spid="4"/>
                                        </p:tgtEl>
                                      </p:cBhvr>
                                    </p:animEffect>
                                    <p:anim calcmode="lin" valueType="num">
                                      <p:cBhvr>
                                        <p:cTn id="8" dur="44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4"/>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4"/>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4"/>
                                        </p:tgtEl>
                                        <p:attrNameLst>
                                          <p:attrName>ppt_y</p:attrName>
                                        </p:attrNameLst>
                                      </p:cBhvr>
                                      <p:tavLst>
                                        <p:tav tm="0" fmla="#ppt_y-sin(pi*$)/81">
                                          <p:val>
                                            <p:fltVal val="0"/>
                                          </p:val>
                                        </p:tav>
                                        <p:tav tm="100000">
                                          <p:val>
                                            <p:fltVal val="1"/>
                                          </p:val>
                                        </p:tav>
                                      </p:tavLst>
                                    </p:anim>
                                    <p:animScale>
                                      <p:cBhvr>
                                        <p:cTn id="13" dur="1">
                                          <p:stCondLst>
                                            <p:cond delay="160"/>
                                          </p:stCondLst>
                                        </p:cTn>
                                        <p:tgtEl>
                                          <p:spTgt spid="4"/>
                                        </p:tgtEl>
                                      </p:cBhvr>
                                      <p:to x="100000" y="60000"/>
                                    </p:animScale>
                                    <p:animScale>
                                      <p:cBhvr>
                                        <p:cTn id="14" dur="1" decel="50000">
                                          <p:stCondLst>
                                            <p:cond delay="166"/>
                                          </p:stCondLst>
                                        </p:cTn>
                                        <p:tgtEl>
                                          <p:spTgt spid="4"/>
                                        </p:tgtEl>
                                      </p:cBhvr>
                                      <p:to x="100000" y="100000"/>
                                    </p:animScale>
                                    <p:animScale>
                                      <p:cBhvr>
                                        <p:cTn id="15" dur="1">
                                          <p:stCondLst>
                                            <p:cond delay="323"/>
                                          </p:stCondLst>
                                        </p:cTn>
                                        <p:tgtEl>
                                          <p:spTgt spid="4"/>
                                        </p:tgtEl>
                                      </p:cBhvr>
                                      <p:to x="100000" y="80000"/>
                                    </p:animScale>
                                    <p:animScale>
                                      <p:cBhvr>
                                        <p:cTn id="16" dur="1" decel="50000">
                                          <p:stCondLst>
                                            <p:cond delay="329"/>
                                          </p:stCondLst>
                                        </p:cTn>
                                        <p:tgtEl>
                                          <p:spTgt spid="4"/>
                                        </p:tgtEl>
                                      </p:cBhvr>
                                      <p:to x="100000" y="100000"/>
                                    </p:animScale>
                                    <p:animScale>
                                      <p:cBhvr>
                                        <p:cTn id="17" dur="1">
                                          <p:stCondLst>
                                            <p:cond delay="499"/>
                                          </p:stCondLst>
                                        </p:cTn>
                                        <p:tgtEl>
                                          <p:spTgt spid="4"/>
                                        </p:tgtEl>
                                      </p:cBhvr>
                                      <p:to x="100000" y="90000"/>
                                    </p:animScale>
                                    <p:animScale>
                                      <p:cBhvr>
                                        <p:cTn id="18" dur="1" decel="50000">
                                          <p:stCondLst>
                                            <p:cond delay="499"/>
                                          </p:stCondLst>
                                        </p:cTn>
                                        <p:tgtEl>
                                          <p:spTgt spid="4"/>
                                        </p:tgtEl>
                                      </p:cBhvr>
                                      <p:to x="100000" y="100000"/>
                                    </p:animScale>
                                    <p:animScale>
                                      <p:cBhvr>
                                        <p:cTn id="19" dur="1">
                                          <p:stCondLst>
                                            <p:cond delay="499"/>
                                          </p:stCondLst>
                                        </p:cTn>
                                        <p:tgtEl>
                                          <p:spTgt spid="4"/>
                                        </p:tgtEl>
                                      </p:cBhvr>
                                      <p:to x="100000" y="95000"/>
                                    </p:animScale>
                                    <p:animScale>
                                      <p:cBhvr>
                                        <p:cTn id="20" dur="1" decel="50000">
                                          <p:stCondLst>
                                            <p:cond delay="499"/>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0191 - boi-yoing 5 ب.wav"/>
                                        </p:tgtEl>
                                      </p:cMediaNode>
                                    </p:audio>
                                  </p:subTnLst>
                                </p:cTn>
                              </p:par>
                              <p:par>
                                <p:cTn id="21" presetID="5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92" decel="100000"/>
                                        <p:tgtEl>
                                          <p:spTgt spid="2"/>
                                        </p:tgtEl>
                                      </p:cBhvr>
                                    </p:animEffect>
                                    <p:animScale>
                                      <p:cBhvr>
                                        <p:cTn id="24" dur="192" decel="100000"/>
                                        <p:tgtEl>
                                          <p:spTgt spid="2"/>
                                        </p:tgtEl>
                                      </p:cBhvr>
                                      <p:from x="10000" y="10000"/>
                                      <p:to x="200000" y="450000"/>
                                    </p:animScale>
                                    <p:animScale>
                                      <p:cBhvr>
                                        <p:cTn id="25" dur="308" accel="100000" fill="hold">
                                          <p:stCondLst>
                                            <p:cond delay="192"/>
                                          </p:stCondLst>
                                        </p:cTn>
                                        <p:tgtEl>
                                          <p:spTgt spid="2"/>
                                        </p:tgtEl>
                                      </p:cBhvr>
                                      <p:from x="200000" y="450000"/>
                                      <p:to x="100000" y="100000"/>
                                    </p:animScale>
                                    <p:set>
                                      <p:cBhvr>
                                        <p:cTn id="26" dur="192" fill="hold"/>
                                        <p:tgtEl>
                                          <p:spTgt spid="2"/>
                                        </p:tgtEl>
                                        <p:attrNameLst>
                                          <p:attrName>ppt_x</p:attrName>
                                        </p:attrNameLst>
                                      </p:cBhvr>
                                      <p:to>
                                        <p:strVal val="(0.5)"/>
                                      </p:to>
                                    </p:set>
                                    <p:anim from="(0.5)" to="(#ppt_x)" calcmode="lin" valueType="num">
                                      <p:cBhvr>
                                        <p:cTn id="27" dur="308" accel="100000" fill="hold">
                                          <p:stCondLst>
                                            <p:cond delay="192"/>
                                          </p:stCondLst>
                                        </p:cTn>
                                        <p:tgtEl>
                                          <p:spTgt spid="2"/>
                                        </p:tgtEl>
                                        <p:attrNameLst>
                                          <p:attrName>ppt_x</p:attrName>
                                        </p:attrNameLst>
                                      </p:cBhvr>
                                    </p:anim>
                                    <p:set>
                                      <p:cBhvr>
                                        <p:cTn id="28" dur="192" fill="hold"/>
                                        <p:tgtEl>
                                          <p:spTgt spid="2"/>
                                        </p:tgtEl>
                                        <p:attrNameLst>
                                          <p:attrName>ppt_y</p:attrName>
                                        </p:attrNameLst>
                                      </p:cBhvr>
                                      <p:to>
                                        <p:strVal val="(#ppt_y+0.4)"/>
                                      </p:to>
                                    </p:set>
                                    <p:anim from="(#ppt_y+0.4)" to="(#ppt_y)" calcmode="lin" valueType="num">
                                      <p:cBhvr>
                                        <p:cTn id="29" dur="308" accel="100000" fill="hold">
                                          <p:stCondLst>
                                            <p:cond delay="192"/>
                                          </p:stCondLst>
                                        </p:cTn>
                                        <p:tgtEl>
                                          <p:spTgt spid="2"/>
                                        </p:tgtEl>
                                        <p:attrNameLst>
                                          <p:attrName>ppt_y</p:attrName>
                                        </p:attrNameLst>
                                      </p:cBhvr>
                                    </p:anim>
                                  </p:childTnLst>
                                  <p:subTnLst>
                                    <p:audio>
                                      <p:cMediaNode>
                                        <p:cTn display="0" masterRel="sameClick">
                                          <p:stCondLst>
                                            <p:cond evt="begin" delay="0">
                                              <p:tn val="21"/>
                                            </p:cond>
                                          </p:stCondLst>
                                          <p:endCondLst>
                                            <p:cond evt="onStopAudio" delay="0">
                                              <p:tgtEl>
                                                <p:sldTgt/>
                                              </p:tgtEl>
                                            </p:cond>
                                          </p:endCondLst>
                                        </p:cTn>
                                        <p:tgtEl>
                                          <p:sndTgt r:embed="rId4" name="درجات  أبلغ منصور 3 من أصدقائه.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ppt_x</p:attrName>
                                        </p:attrNameLst>
                                      </p:cBhvr>
                                      <p:tavLst>
                                        <p:tav tm="0">
                                          <p:val>
                                            <p:strVal val="#ppt_x-.2"/>
                                          </p:val>
                                        </p:tav>
                                        <p:tav tm="100000">
                                          <p:val>
                                            <p:strVal val="#ppt_x"/>
                                          </p:val>
                                        </p:tav>
                                      </p:tavLst>
                                    </p:anim>
                                    <p:anim calcmode="lin" valueType="num">
                                      <p:cBhvr>
                                        <p:cTn id="35"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5" name="53 = 3 × 3 × 3 × 3 × 3 = 243 طال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28625" y="642938"/>
            <a:ext cx="8143875" cy="5910262"/>
            <a:chOff x="357158" y="1357298"/>
            <a:chExt cx="8358246" cy="5072074"/>
          </a:xfrm>
        </p:grpSpPr>
        <p:grpSp>
          <p:nvGrpSpPr>
            <p:cNvPr id="13328" name="Group 25"/>
            <p:cNvGrpSpPr>
              <a:grpSpLocks/>
            </p:cNvGrpSpPr>
            <p:nvPr/>
          </p:nvGrpSpPr>
          <p:grpSpPr bwMode="auto">
            <a:xfrm>
              <a:off x="357158" y="1357298"/>
              <a:ext cx="8358246" cy="5072074"/>
              <a:chOff x="214282" y="1428736"/>
              <a:chExt cx="8853542" cy="5224498"/>
            </a:xfrm>
          </p:grpSpPr>
          <p:sp>
            <p:nvSpPr>
              <p:cNvPr id="19" name="Rounded Rectangle 18"/>
              <p:cNvSpPr/>
              <p:nvPr/>
            </p:nvSpPr>
            <p:spPr>
              <a:xfrm>
                <a:off x="214282" y="1428736"/>
                <a:ext cx="8558424" cy="4928831"/>
              </a:xfrm>
              <a:prstGeom prst="roundRect">
                <a:avLst/>
              </a:prstGeom>
              <a:solidFill>
                <a:srgbClr val="0000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sp>
            <p:nvSpPr>
              <p:cNvPr id="20" name="Rounded Rectangle 19"/>
              <p:cNvSpPr/>
              <p:nvPr/>
            </p:nvSpPr>
            <p:spPr>
              <a:xfrm>
                <a:off x="509401" y="1724403"/>
                <a:ext cx="8558423" cy="4928831"/>
              </a:xfrm>
              <a:prstGeom prst="roundRect">
                <a:avLst/>
              </a:prstGeom>
              <a:solidFill>
                <a:srgbClr val="FF0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sp>
            <p:nvSpPr>
              <p:cNvPr id="21" name="Rounded Rectangle 20"/>
              <p:cNvSpPr/>
              <p:nvPr/>
            </p:nvSpPr>
            <p:spPr>
              <a:xfrm>
                <a:off x="357527" y="1571152"/>
                <a:ext cx="8558423" cy="4930378"/>
              </a:xfrm>
              <a:prstGeom prst="roundRect">
                <a:avLst/>
              </a:prstGeom>
              <a:gradFill flip="none" rotWithShape="1">
                <a:gsLst>
                  <a:gs pos="0">
                    <a:srgbClr val="00FFFF"/>
                  </a:gs>
                  <a:gs pos="50000">
                    <a:schemeClr val="bg1"/>
                  </a:gs>
                  <a:gs pos="100000">
                    <a:srgbClr val="0070C0"/>
                  </a:gs>
                </a:gsLst>
                <a:lin ang="135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grpSp>
        <p:sp>
          <p:nvSpPr>
            <p:cNvPr id="15" name="TextBox 14"/>
            <p:cNvSpPr txBox="1"/>
            <p:nvPr/>
          </p:nvSpPr>
          <p:spPr>
            <a:xfrm>
              <a:off x="834771" y="2009998"/>
              <a:ext cx="7294089" cy="874088"/>
            </a:xfrm>
            <a:prstGeom prst="rect">
              <a:avLst/>
            </a:prstGeom>
            <a:noFill/>
          </p:spPr>
          <p:txBody>
            <a:bodyPr rtlCol="1">
              <a:spAutoFit/>
            </a:bodyPr>
            <a:lstStyle/>
            <a:p>
              <a:pPr algn="ctr" fontAlgn="auto">
                <a:spcBef>
                  <a:spcPts val="0"/>
                </a:spcBef>
                <a:spcAft>
                  <a:spcPts val="0"/>
                </a:spcAft>
                <a:defRPr/>
              </a:pPr>
              <a:r>
                <a:rPr lang="ar-EG" sz="5400" b="1" dirty="0">
                  <a:ln>
                    <a:solidFill>
                      <a:srgbClr val="FF0000"/>
                    </a:solidFill>
                  </a:ln>
                  <a:solidFill>
                    <a:srgbClr val="0000FF"/>
                  </a:solidFill>
                  <a:latin typeface="+mn-lt"/>
                  <a:cs typeface="+mj-cs"/>
                </a:rPr>
                <a:t>أوجد قيمة كل عبارة مما يأتي:</a:t>
              </a:r>
            </a:p>
          </p:txBody>
        </p:sp>
      </p:grpSp>
      <p:grpSp>
        <p:nvGrpSpPr>
          <p:cNvPr id="9" name="Group 6"/>
          <p:cNvGrpSpPr>
            <a:grpSpLocks/>
          </p:cNvGrpSpPr>
          <p:nvPr/>
        </p:nvGrpSpPr>
        <p:grpSpPr bwMode="auto">
          <a:xfrm>
            <a:off x="6786563" y="2643188"/>
            <a:ext cx="1500187" cy="1000125"/>
            <a:chOff x="6929454" y="2143116"/>
            <a:chExt cx="1500198" cy="1000132"/>
          </a:xfrm>
        </p:grpSpPr>
        <p:grpSp>
          <p:nvGrpSpPr>
            <p:cNvPr id="13318" name="Group 4"/>
            <p:cNvGrpSpPr>
              <a:grpSpLocks/>
            </p:cNvGrpSpPr>
            <p:nvPr/>
          </p:nvGrpSpPr>
          <p:grpSpPr bwMode="auto">
            <a:xfrm>
              <a:off x="6929454" y="2143116"/>
              <a:ext cx="1500198" cy="1000132"/>
              <a:chOff x="6786578" y="1857364"/>
              <a:chExt cx="1714512" cy="1143008"/>
            </a:xfrm>
          </p:grpSpPr>
          <p:sp>
            <p:nvSpPr>
              <p:cNvPr id="4" name="Moon 3"/>
              <p:cNvSpPr/>
              <p:nvPr/>
            </p:nvSpPr>
            <p:spPr>
              <a:xfrm>
                <a:off x="6786578" y="1857364"/>
                <a:ext cx="1714512" cy="1143008"/>
              </a:xfrm>
              <a:prstGeom prst="moon">
                <a:avLst>
                  <a:gd name="adj" fmla="val 22500"/>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ln>
                    <a:solidFill>
                      <a:sysClr val="windowText" lastClr="000000"/>
                    </a:solidFill>
                  </a:ln>
                  <a:solidFill>
                    <a:srgbClr val="00FF00"/>
                  </a:solidFill>
                  <a:cs typeface="+mj-cs"/>
                </a:endParaRPr>
              </a:p>
            </p:txBody>
          </p:sp>
          <p:sp>
            <p:nvSpPr>
              <p:cNvPr id="3" name="Cloud 2"/>
              <p:cNvSpPr/>
              <p:nvPr/>
            </p:nvSpPr>
            <p:spPr>
              <a:xfrm>
                <a:off x="7000892" y="1857364"/>
                <a:ext cx="1428760" cy="1143008"/>
              </a:xfrm>
              <a:prstGeom prst="cloud">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5400000" scaled="1"/>
                <a:tileRect/>
              </a:gra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ln>
                    <a:solidFill>
                      <a:sysClr val="windowText" lastClr="000000"/>
                    </a:solidFill>
                  </a:ln>
                  <a:solidFill>
                    <a:srgbClr val="00FF00"/>
                  </a:solidFill>
                  <a:cs typeface="+mj-cs"/>
                </a:endParaRPr>
              </a:p>
            </p:txBody>
          </p:sp>
        </p:grpSp>
        <p:sp>
          <p:nvSpPr>
            <p:cNvPr id="6" name="TextBox 5"/>
            <p:cNvSpPr txBox="1"/>
            <p:nvPr/>
          </p:nvSpPr>
          <p:spPr>
            <a:xfrm>
              <a:off x="7429520" y="2214554"/>
              <a:ext cx="57150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ysClr val="windowText" lastClr="000000"/>
                    </a:solidFill>
                    <a:prstDash val="solid"/>
                  </a:ln>
                  <a:solidFill>
                    <a:srgbClr val="00FF00"/>
                  </a:solidFill>
                  <a:effectLst>
                    <a:outerShdw blurRad="63500" dir="3600000" algn="tl" rotWithShape="0">
                      <a:srgbClr val="000000">
                        <a:alpha val="70000"/>
                      </a:srgbClr>
                    </a:outerShdw>
                  </a:effectLst>
                  <a:latin typeface="+mn-lt"/>
                  <a:cs typeface="+mj-cs"/>
                </a:rPr>
                <a:t>7 </a:t>
              </a:r>
            </a:p>
          </p:txBody>
        </p:sp>
      </p:grpSp>
      <p:sp>
        <p:nvSpPr>
          <p:cNvPr id="8" name="TextBox 7"/>
          <p:cNvSpPr txBox="1">
            <a:spLocks noChangeArrowheads="1"/>
          </p:cNvSpPr>
          <p:nvPr/>
        </p:nvSpPr>
        <p:spPr bwMode="auto">
          <a:xfrm>
            <a:off x="857250" y="2647950"/>
            <a:ext cx="5786438"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12 – 3 × 2 + 15 </a:t>
            </a:r>
          </a:p>
        </p:txBody>
      </p:sp>
      <p:sp>
        <p:nvSpPr>
          <p:cNvPr id="22" name="TextBox 21"/>
          <p:cNvSpPr txBox="1">
            <a:spLocks noChangeArrowheads="1"/>
          </p:cNvSpPr>
          <p:nvPr/>
        </p:nvSpPr>
        <p:spPr bwMode="auto">
          <a:xfrm>
            <a:off x="827088" y="3505200"/>
            <a:ext cx="7286625" cy="2585323"/>
          </a:xfrm>
          <a:prstGeom prst="rect">
            <a:avLst/>
          </a:prstGeom>
          <a:noFill/>
          <a:ln w="9525">
            <a:noFill/>
            <a:miter lim="800000"/>
            <a:headEnd/>
            <a:tailEnd/>
          </a:ln>
        </p:spPr>
        <p:txBody>
          <a:bodyPr>
            <a:spAutoFit/>
          </a:bodyPr>
          <a:lstStyle/>
          <a:p>
            <a:pPr algn="ctr" eaLnBrk="0" hangingPunct="0"/>
            <a:r>
              <a:rPr lang="ar-EG" sz="5400" b="1" dirty="0" smtClean="0">
                <a:solidFill>
                  <a:srgbClr val="0000FF"/>
                </a:solidFill>
              </a:rPr>
              <a:t>= 12 </a:t>
            </a:r>
            <a:r>
              <a:rPr lang="ar-EG" sz="5400" b="1" dirty="0">
                <a:solidFill>
                  <a:srgbClr val="0000FF"/>
                </a:solidFill>
              </a:rPr>
              <a:t>– 6 + </a:t>
            </a:r>
            <a:r>
              <a:rPr lang="ar-EG" sz="5400" b="1" dirty="0" smtClean="0">
                <a:solidFill>
                  <a:srgbClr val="0000FF"/>
                </a:solidFill>
              </a:rPr>
              <a:t>15</a:t>
            </a:r>
          </a:p>
          <a:p>
            <a:pPr algn="ctr" eaLnBrk="0" hangingPunct="0"/>
            <a:r>
              <a:rPr lang="ar-EG" sz="5400" b="1" dirty="0" smtClean="0">
                <a:solidFill>
                  <a:srgbClr val="0000FF"/>
                </a:solidFill>
              </a:rPr>
              <a:t>=  </a:t>
            </a:r>
            <a:r>
              <a:rPr lang="ar-EG" sz="5400" b="1" dirty="0">
                <a:solidFill>
                  <a:srgbClr val="0000FF"/>
                </a:solidFill>
              </a:rPr>
              <a:t>6 + </a:t>
            </a:r>
            <a:r>
              <a:rPr lang="ar-EG" sz="5400" b="1" dirty="0" smtClean="0">
                <a:solidFill>
                  <a:srgbClr val="0000FF"/>
                </a:solidFill>
              </a:rPr>
              <a:t>15</a:t>
            </a:r>
          </a:p>
          <a:p>
            <a:pPr algn="ctr" eaLnBrk="0" hangingPunct="0"/>
            <a:r>
              <a:rPr lang="ar-EG" sz="5400" b="1" dirty="0" smtClean="0">
                <a:solidFill>
                  <a:srgbClr val="0000FF"/>
                </a:solidFill>
              </a:rPr>
              <a:t>= </a:t>
            </a:r>
            <a:r>
              <a:rPr lang="ar-EG" sz="5400" b="1" dirty="0">
                <a:solidFill>
                  <a:srgbClr val="0000FF"/>
                </a:solidFill>
              </a:rPr>
              <a:t>21</a:t>
            </a:r>
            <a:endParaRPr lang="en-US" sz="5400" dirty="0">
              <a:solidFill>
                <a:srgbClr val="0000FF"/>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د قيمة كل عبارة مما يأتي.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98" decel="100000"/>
                                        <p:tgtEl>
                                          <p:spTgt spid="9"/>
                                        </p:tgtEl>
                                      </p:cBhvr>
                                    </p:animEffect>
                                    <p:anim calcmode="lin" valueType="num">
                                      <p:cBhvr>
                                        <p:cTn id="13" dur="398" decel="100000" fill="hold"/>
                                        <p:tgtEl>
                                          <p:spTgt spid="9"/>
                                        </p:tgtEl>
                                        <p:attrNameLst>
                                          <p:attrName>style.rotation</p:attrName>
                                        </p:attrNameLst>
                                      </p:cBhvr>
                                      <p:tavLst>
                                        <p:tav tm="0">
                                          <p:val>
                                            <p:fltVal val="-90"/>
                                          </p:val>
                                        </p:tav>
                                        <p:tav tm="100000">
                                          <p:val>
                                            <p:fltVal val="0"/>
                                          </p:val>
                                        </p:tav>
                                      </p:tavLst>
                                    </p:anim>
                                    <p:anim calcmode="lin" valueType="num">
                                      <p:cBhvr>
                                        <p:cTn id="14" dur="398" decel="100000" fill="hold"/>
                                        <p:tgtEl>
                                          <p:spTgt spid="9"/>
                                        </p:tgtEl>
                                        <p:attrNameLst>
                                          <p:attrName>ppt_x</p:attrName>
                                        </p:attrNameLst>
                                      </p:cBhvr>
                                      <p:tavLst>
                                        <p:tav tm="0">
                                          <p:val>
                                            <p:strVal val="#ppt_x+0.4"/>
                                          </p:val>
                                        </p:tav>
                                        <p:tav tm="100000">
                                          <p:val>
                                            <p:strVal val="#ppt_x-0.05"/>
                                          </p:val>
                                        </p:tav>
                                      </p:tavLst>
                                    </p:anim>
                                    <p:anim calcmode="lin" valueType="num">
                                      <p:cBhvr>
                                        <p:cTn id="15" dur="398" decel="100000" fill="hold"/>
                                        <p:tgtEl>
                                          <p:spTgt spid="9"/>
                                        </p:tgtEl>
                                        <p:attrNameLst>
                                          <p:attrName>ppt_y</p:attrName>
                                        </p:attrNameLst>
                                      </p:cBhvr>
                                      <p:tavLst>
                                        <p:tav tm="0">
                                          <p:val>
                                            <p:strVal val="#ppt_y-0.4"/>
                                          </p:val>
                                        </p:tav>
                                        <p:tav tm="100000">
                                          <p:val>
                                            <p:strVal val="#ppt_y+0.1"/>
                                          </p:val>
                                        </p:tav>
                                      </p:tavLst>
                                    </p:anim>
                                    <p:anim calcmode="lin" valueType="num">
                                      <p:cBhvr>
                                        <p:cTn id="16" dur="2" accel="100000" fill="hold">
                                          <p:stCondLst>
                                            <p:cond delay="499"/>
                                          </p:stCondLst>
                                        </p:cTn>
                                        <p:tgtEl>
                                          <p:spTgt spid="9"/>
                                        </p:tgtEl>
                                        <p:attrNameLst>
                                          <p:attrName>ppt_x</p:attrName>
                                        </p:attrNameLst>
                                      </p:cBhvr>
                                      <p:tavLst>
                                        <p:tav tm="0">
                                          <p:val>
                                            <p:strVal val="#ppt_x-0.05"/>
                                          </p:val>
                                        </p:tav>
                                        <p:tav tm="100000">
                                          <p:val>
                                            <p:strVal val="#ppt_x"/>
                                          </p:val>
                                        </p:tav>
                                      </p:tavLst>
                                    </p:anim>
                                    <p:anim calcmode="lin" valueType="num">
                                      <p:cBhvr>
                                        <p:cTn id="17" dur="2" accel="100000" fill="hold">
                                          <p:stCondLst>
                                            <p:cond delay="499"/>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0246 - bweep sound ب9.wav"/>
                                        </p:tgtEl>
                                      </p:cMediaNode>
                                    </p:audio>
                                  </p:sub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12 – 3 × 2 + 15.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p:cTn id="27" dur="5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500"/>
                                        <p:tgtEl>
                                          <p:spTgt spid="22">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 12 – 6 + 15.wav"/>
                                        </p:tgtEl>
                                      </p:cMediaNode>
                                    </p:audio>
                                  </p:sub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 calcmode="lin" valueType="num">
                                      <p:cBhvr>
                                        <p:cTn id="34" dur="5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35" dur="5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6" dur="500"/>
                                        <p:tgtEl>
                                          <p:spTgt spid="22">
                                            <p:txEl>
                                              <p:pRg st="1" end="1"/>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7" name="=  6 + 15.wav"/>
                                        </p:tgtEl>
                                      </p:cMediaNode>
                                    </p:audio>
                                  </p:sub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anim calcmode="lin" valueType="num">
                                      <p:cBhvr>
                                        <p:cTn id="41" dur="5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42" dur="5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3" dur="500"/>
                                        <p:tgtEl>
                                          <p:spTgt spid="22">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8" name="= 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3"/>
          <p:cNvGrpSpPr>
            <a:grpSpLocks/>
          </p:cNvGrpSpPr>
          <p:nvPr/>
        </p:nvGrpSpPr>
        <p:grpSpPr bwMode="auto">
          <a:xfrm>
            <a:off x="428625" y="642938"/>
            <a:ext cx="8143875" cy="5834062"/>
            <a:chOff x="357158" y="1357298"/>
            <a:chExt cx="8358246" cy="5072074"/>
          </a:xfrm>
        </p:grpSpPr>
        <p:grpSp>
          <p:nvGrpSpPr>
            <p:cNvPr id="14352" name="Group 25"/>
            <p:cNvGrpSpPr>
              <a:grpSpLocks/>
            </p:cNvGrpSpPr>
            <p:nvPr/>
          </p:nvGrpSpPr>
          <p:grpSpPr bwMode="auto">
            <a:xfrm>
              <a:off x="357158" y="1357298"/>
              <a:ext cx="8358246" cy="5072074"/>
              <a:chOff x="214282" y="1428736"/>
              <a:chExt cx="8853542" cy="5224498"/>
            </a:xfrm>
          </p:grpSpPr>
          <p:sp>
            <p:nvSpPr>
              <p:cNvPr id="20" name="Rounded Rectangle 19"/>
              <p:cNvSpPr/>
              <p:nvPr/>
            </p:nvSpPr>
            <p:spPr>
              <a:xfrm>
                <a:off x="214282" y="1428736"/>
                <a:ext cx="8558424" cy="4928831"/>
              </a:xfrm>
              <a:prstGeom prst="roundRect">
                <a:avLst/>
              </a:prstGeom>
              <a:solidFill>
                <a:srgbClr val="0000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sp>
            <p:nvSpPr>
              <p:cNvPr id="21" name="Rounded Rectangle 20"/>
              <p:cNvSpPr/>
              <p:nvPr/>
            </p:nvSpPr>
            <p:spPr>
              <a:xfrm>
                <a:off x="509401" y="1724403"/>
                <a:ext cx="8558423" cy="4928831"/>
              </a:xfrm>
              <a:prstGeom prst="roundRect">
                <a:avLst/>
              </a:prstGeom>
              <a:solidFill>
                <a:srgbClr val="FF0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sp>
            <p:nvSpPr>
              <p:cNvPr id="22" name="Rounded Rectangle 21"/>
              <p:cNvSpPr/>
              <p:nvPr/>
            </p:nvSpPr>
            <p:spPr>
              <a:xfrm>
                <a:off x="357527" y="1571152"/>
                <a:ext cx="8558423" cy="4930378"/>
              </a:xfrm>
              <a:prstGeom prst="roundRect">
                <a:avLst/>
              </a:prstGeom>
              <a:gradFill flip="none" rotWithShape="1">
                <a:gsLst>
                  <a:gs pos="0">
                    <a:srgbClr val="00FFFF"/>
                  </a:gs>
                  <a:gs pos="50000">
                    <a:schemeClr val="bg1"/>
                  </a:gs>
                  <a:gs pos="100000">
                    <a:srgbClr val="0070C0"/>
                  </a:gs>
                </a:gsLst>
                <a:lin ang="135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sz="2800" b="1">
                  <a:cs typeface="+mj-cs"/>
                </a:endParaRPr>
              </a:p>
            </p:txBody>
          </p:sp>
        </p:grpSp>
        <p:sp>
          <p:nvSpPr>
            <p:cNvPr id="16" name="TextBox 15"/>
            <p:cNvSpPr txBox="1"/>
            <p:nvPr/>
          </p:nvSpPr>
          <p:spPr>
            <a:xfrm>
              <a:off x="834771" y="2009998"/>
              <a:ext cx="7294089" cy="874088"/>
            </a:xfrm>
            <a:prstGeom prst="rect">
              <a:avLst/>
            </a:prstGeom>
            <a:noFill/>
          </p:spPr>
          <p:txBody>
            <a:bodyPr rtlCol="1">
              <a:spAutoFit/>
            </a:bodyPr>
            <a:lstStyle/>
            <a:p>
              <a:pPr algn="ctr" fontAlgn="auto">
                <a:spcBef>
                  <a:spcPts val="0"/>
                </a:spcBef>
                <a:spcAft>
                  <a:spcPts val="0"/>
                </a:spcAft>
                <a:defRPr/>
              </a:pPr>
              <a:r>
                <a:rPr lang="ar-EG" sz="5400" b="1" dirty="0">
                  <a:ln>
                    <a:solidFill>
                      <a:srgbClr val="FF0000"/>
                    </a:solidFill>
                  </a:ln>
                  <a:solidFill>
                    <a:srgbClr val="0000FF"/>
                  </a:solidFill>
                  <a:latin typeface="+mn-lt"/>
                  <a:cs typeface="+mj-cs"/>
                </a:rPr>
                <a:t>أوجد قيمة كل عبارة مما يأتي:</a:t>
              </a:r>
            </a:p>
          </p:txBody>
        </p:sp>
      </p:grpSp>
      <p:sp>
        <p:nvSpPr>
          <p:cNvPr id="8" name="TextBox 7"/>
          <p:cNvSpPr txBox="1">
            <a:spLocks noChangeArrowheads="1"/>
          </p:cNvSpPr>
          <p:nvPr/>
        </p:nvSpPr>
        <p:spPr bwMode="auto">
          <a:xfrm>
            <a:off x="642938" y="2657475"/>
            <a:ext cx="5786437"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72 ÷ </a:t>
            </a:r>
            <a:r>
              <a:rPr lang="ar-EG" sz="5400" b="1" baseline="30000" dirty="0">
                <a:latin typeface="Calibri" pitchFamily="34" charset="0"/>
                <a:cs typeface="+mj-cs"/>
              </a:rPr>
              <a:t>3</a:t>
            </a:r>
            <a:r>
              <a:rPr lang="ar-EG" sz="5400" b="1" dirty="0">
                <a:latin typeface="Calibri" pitchFamily="34" charset="0"/>
                <a:cs typeface="+mj-cs"/>
              </a:rPr>
              <a:t>2 – 4 × 2 </a:t>
            </a:r>
          </a:p>
        </p:txBody>
      </p:sp>
      <p:grpSp>
        <p:nvGrpSpPr>
          <p:cNvPr id="5" name="Group 8"/>
          <p:cNvGrpSpPr>
            <a:grpSpLocks/>
          </p:cNvGrpSpPr>
          <p:nvPr/>
        </p:nvGrpSpPr>
        <p:grpSpPr bwMode="auto">
          <a:xfrm>
            <a:off x="6572250" y="2714625"/>
            <a:ext cx="1500188" cy="1000125"/>
            <a:chOff x="6929454" y="2143116"/>
            <a:chExt cx="1500198" cy="1000132"/>
          </a:xfrm>
        </p:grpSpPr>
        <p:grpSp>
          <p:nvGrpSpPr>
            <p:cNvPr id="14342" name="Group 4"/>
            <p:cNvGrpSpPr>
              <a:grpSpLocks/>
            </p:cNvGrpSpPr>
            <p:nvPr/>
          </p:nvGrpSpPr>
          <p:grpSpPr bwMode="auto">
            <a:xfrm>
              <a:off x="6929454" y="2143116"/>
              <a:ext cx="1500198" cy="1000132"/>
              <a:chOff x="6786578" y="1857364"/>
              <a:chExt cx="1714512" cy="1143008"/>
            </a:xfrm>
          </p:grpSpPr>
          <p:sp>
            <p:nvSpPr>
              <p:cNvPr id="12" name="Moon 11"/>
              <p:cNvSpPr/>
              <p:nvPr/>
            </p:nvSpPr>
            <p:spPr>
              <a:xfrm>
                <a:off x="6786578" y="1857364"/>
                <a:ext cx="1714512" cy="1143008"/>
              </a:xfrm>
              <a:prstGeom prst="moon">
                <a:avLst>
                  <a:gd name="adj" fmla="val 22500"/>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ln>
                    <a:solidFill>
                      <a:sysClr val="windowText" lastClr="000000"/>
                    </a:solidFill>
                  </a:ln>
                  <a:solidFill>
                    <a:srgbClr val="00FF00"/>
                  </a:solidFill>
                  <a:cs typeface="+mj-cs"/>
                </a:endParaRPr>
              </a:p>
            </p:txBody>
          </p:sp>
          <p:sp>
            <p:nvSpPr>
              <p:cNvPr id="13" name="Cloud 2"/>
              <p:cNvSpPr/>
              <p:nvPr/>
            </p:nvSpPr>
            <p:spPr>
              <a:xfrm>
                <a:off x="7000892" y="1857364"/>
                <a:ext cx="1428760" cy="1143008"/>
              </a:xfrm>
              <a:prstGeom prst="cloud">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5400000" scaled="1"/>
                <a:tileRect/>
              </a:gra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ln>
                    <a:solidFill>
                      <a:sysClr val="windowText" lastClr="000000"/>
                    </a:solidFill>
                  </a:ln>
                  <a:solidFill>
                    <a:srgbClr val="00FF00"/>
                  </a:solidFill>
                  <a:cs typeface="+mj-cs"/>
                </a:endParaRPr>
              </a:p>
            </p:txBody>
          </p:sp>
        </p:grpSp>
        <p:sp>
          <p:nvSpPr>
            <p:cNvPr id="11" name="TextBox 10"/>
            <p:cNvSpPr txBox="1"/>
            <p:nvPr/>
          </p:nvSpPr>
          <p:spPr>
            <a:xfrm>
              <a:off x="7429520" y="2214554"/>
              <a:ext cx="57150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ysClr val="windowText" lastClr="000000"/>
                    </a:solidFill>
                    <a:prstDash val="solid"/>
                  </a:ln>
                  <a:solidFill>
                    <a:srgbClr val="00FF00"/>
                  </a:solidFill>
                  <a:effectLst>
                    <a:outerShdw blurRad="63500" dir="3600000" algn="tl" rotWithShape="0">
                      <a:srgbClr val="000000">
                        <a:alpha val="70000"/>
                      </a:srgbClr>
                    </a:outerShdw>
                  </a:effectLst>
                  <a:latin typeface="+mn-lt"/>
                  <a:cs typeface="+mj-cs"/>
                </a:rPr>
                <a:t>8 </a:t>
              </a:r>
            </a:p>
          </p:txBody>
        </p:sp>
      </p:grpSp>
      <p:sp>
        <p:nvSpPr>
          <p:cNvPr id="23" name="TextBox 22"/>
          <p:cNvSpPr txBox="1">
            <a:spLocks noChangeArrowheads="1"/>
          </p:cNvSpPr>
          <p:nvPr/>
        </p:nvSpPr>
        <p:spPr bwMode="auto">
          <a:xfrm>
            <a:off x="-533400" y="3277612"/>
            <a:ext cx="8458200" cy="3046988"/>
          </a:xfrm>
          <a:prstGeom prst="rect">
            <a:avLst/>
          </a:prstGeom>
          <a:noFill/>
          <a:ln w="9525">
            <a:noFill/>
            <a:miter lim="800000"/>
            <a:headEnd/>
            <a:tailEnd/>
          </a:ln>
        </p:spPr>
        <p:txBody>
          <a:bodyPr wrap="square">
            <a:spAutoFit/>
          </a:bodyPr>
          <a:lstStyle/>
          <a:p>
            <a:pPr algn="ctr"/>
            <a:r>
              <a:rPr lang="ar-EG" sz="4800" b="1" dirty="0" smtClean="0">
                <a:solidFill>
                  <a:srgbClr val="0000FF"/>
                </a:solidFill>
              </a:rPr>
              <a:t>= 72 </a:t>
            </a:r>
            <a:r>
              <a:rPr lang="ar-EG" sz="4800" b="1" dirty="0">
                <a:solidFill>
                  <a:srgbClr val="0000FF"/>
                </a:solidFill>
              </a:rPr>
              <a:t>÷ 8 – 4 × </a:t>
            </a:r>
            <a:r>
              <a:rPr lang="ar-EG" sz="4800" b="1" dirty="0" smtClean="0">
                <a:solidFill>
                  <a:srgbClr val="0000FF"/>
                </a:solidFill>
              </a:rPr>
              <a:t>2 </a:t>
            </a:r>
          </a:p>
          <a:p>
            <a:pPr algn="ctr"/>
            <a:r>
              <a:rPr lang="ar-EG" sz="4800" b="1" dirty="0" smtClean="0">
                <a:solidFill>
                  <a:srgbClr val="0000FF"/>
                </a:solidFill>
              </a:rPr>
              <a:t>= 9– 4 × 2</a:t>
            </a:r>
          </a:p>
          <a:p>
            <a:pPr algn="ctr"/>
            <a:r>
              <a:rPr lang="ar-EG" sz="4800" b="1" dirty="0" smtClean="0">
                <a:solidFill>
                  <a:srgbClr val="0000FF"/>
                </a:solidFill>
              </a:rPr>
              <a:t>= </a:t>
            </a:r>
            <a:r>
              <a:rPr lang="ar-EG" sz="4800" b="1" dirty="0">
                <a:solidFill>
                  <a:srgbClr val="0000FF"/>
                </a:solidFill>
              </a:rPr>
              <a:t>9– 8 </a:t>
            </a:r>
            <a:endParaRPr lang="ar-EG" sz="4800" b="1" dirty="0" smtClean="0">
              <a:solidFill>
                <a:srgbClr val="0000FF"/>
              </a:solidFill>
            </a:endParaRPr>
          </a:p>
          <a:p>
            <a:pPr algn="ctr"/>
            <a:r>
              <a:rPr lang="ar-EG" sz="4800" b="1" dirty="0" smtClean="0">
                <a:solidFill>
                  <a:srgbClr val="0000FF"/>
                </a:solidFill>
              </a:rPr>
              <a:t>= </a:t>
            </a:r>
            <a:r>
              <a:rPr lang="ar-EG" sz="4800" b="1" dirty="0">
                <a:solidFill>
                  <a:srgbClr val="0000FF"/>
                </a:solidFill>
              </a:rPr>
              <a:t>1</a:t>
            </a:r>
            <a:endParaRPr lang="en-US" sz="4800" dirty="0">
              <a:solidFill>
                <a:srgbClr val="0000FF"/>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decel="100000"/>
                                        <p:tgtEl>
                                          <p:spTgt spid="5"/>
                                        </p:tgtEl>
                                      </p:cBhvr>
                                    </p:animEffect>
                                    <p:anim calcmode="lin" valueType="num">
                                      <p:cBhvr>
                                        <p:cTn id="8" dur="400" decel="100000" fill="hold"/>
                                        <p:tgtEl>
                                          <p:spTgt spid="5"/>
                                        </p:tgtEl>
                                        <p:attrNameLst>
                                          <p:attrName>style.rotation</p:attrName>
                                        </p:attrNameLst>
                                      </p:cBhvr>
                                      <p:tavLst>
                                        <p:tav tm="0">
                                          <p:val>
                                            <p:fltVal val="-90"/>
                                          </p:val>
                                        </p:tav>
                                        <p:tav tm="100000">
                                          <p:val>
                                            <p:fltVal val="0"/>
                                          </p:val>
                                        </p:tav>
                                      </p:tavLst>
                                    </p:anim>
                                    <p:anim calcmode="lin" valueType="num">
                                      <p:cBhvr>
                                        <p:cTn id="9" dur="400" decel="100000" fill="hold"/>
                                        <p:tgtEl>
                                          <p:spTgt spid="5"/>
                                        </p:tgtEl>
                                        <p:attrNameLst>
                                          <p:attrName>ppt_x</p:attrName>
                                        </p:attrNameLst>
                                      </p:cBhvr>
                                      <p:tavLst>
                                        <p:tav tm="0">
                                          <p:val>
                                            <p:strVal val="#ppt_x+0.4"/>
                                          </p:val>
                                        </p:tav>
                                        <p:tav tm="100000">
                                          <p:val>
                                            <p:strVal val="#ppt_x-0.05"/>
                                          </p:val>
                                        </p:tav>
                                      </p:tavLst>
                                    </p:anim>
                                    <p:anim calcmode="lin" valueType="num">
                                      <p:cBhvr>
                                        <p:cTn id="10" dur="400" decel="100000" fill="hold"/>
                                        <p:tgtEl>
                                          <p:spTgt spid="5"/>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246 - bweep sound ب9.wav"/>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 calcmode="lin" valueType="num">
                                      <p:cBhvr>
                                        <p:cTn id="22" dur="500" fill="hold"/>
                                        <p:tgtEl>
                                          <p:spTgt spid="23">
                                            <p:txEl>
                                              <p:pRg st="0" end="0"/>
                                            </p:txEl>
                                          </p:spTgt>
                                        </p:tgtEl>
                                        <p:attrNameLst>
                                          <p:attrName>ppt_x</p:attrName>
                                        </p:attrNameLst>
                                      </p:cBhvr>
                                      <p:tavLst>
                                        <p:tav tm="0">
                                          <p:val>
                                            <p:strVal val="#ppt_x-.2"/>
                                          </p:val>
                                        </p:tav>
                                        <p:tav tm="100000">
                                          <p:val>
                                            <p:strVal val="#ppt_x"/>
                                          </p:val>
                                        </p:tav>
                                      </p:tavLst>
                                    </p:anim>
                                    <p:anim calcmode="lin" valueType="num">
                                      <p:cBhvr>
                                        <p:cTn id="23" dur="500" fill="hold"/>
                                        <p:tgtEl>
                                          <p:spTgt spid="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500"/>
                                        <p:tgtEl>
                                          <p:spTgt spid="23">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 72 ÷ 8 – 4 × 2.wav"/>
                                        </p:tgtEl>
                                      </p:cMediaNode>
                                    </p:audio>
                                  </p:sub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 calcmode="lin" valueType="num">
                                      <p:cBhvr>
                                        <p:cTn id="29" dur="500" fill="hold"/>
                                        <p:tgtEl>
                                          <p:spTgt spid="23">
                                            <p:txEl>
                                              <p:pRg st="1" end="1"/>
                                            </p:txEl>
                                          </p:spTgt>
                                        </p:tgtEl>
                                        <p:attrNameLst>
                                          <p:attrName>ppt_x</p:attrName>
                                        </p:attrNameLst>
                                      </p:cBhvr>
                                      <p:tavLst>
                                        <p:tav tm="0">
                                          <p:val>
                                            <p:strVal val="#ppt_x-.2"/>
                                          </p:val>
                                        </p:tav>
                                        <p:tav tm="100000">
                                          <p:val>
                                            <p:strVal val="#ppt_x"/>
                                          </p:val>
                                        </p:tav>
                                      </p:tavLst>
                                    </p:anim>
                                    <p:anim calcmode="lin" valueType="num">
                                      <p:cBhvr>
                                        <p:cTn id="30" dur="500" fill="hold"/>
                                        <p:tgtEl>
                                          <p:spTgt spid="2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1" dur="500"/>
                                        <p:tgtEl>
                                          <p:spTgt spid="23">
                                            <p:txEl>
                                              <p:pRg st="1" end="1"/>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5" name="= 9– 4 × 2.wav"/>
                                        </p:tgtEl>
                                      </p:cMediaNode>
                                    </p:audio>
                                  </p:sub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 calcmode="lin" valueType="num">
                                      <p:cBhvr>
                                        <p:cTn id="36" dur="500" fill="hold"/>
                                        <p:tgtEl>
                                          <p:spTgt spid="23">
                                            <p:txEl>
                                              <p:pRg st="2" end="2"/>
                                            </p:txEl>
                                          </p:spTgt>
                                        </p:tgtEl>
                                        <p:attrNameLst>
                                          <p:attrName>ppt_x</p:attrName>
                                        </p:attrNameLst>
                                      </p:cBhvr>
                                      <p:tavLst>
                                        <p:tav tm="0">
                                          <p:val>
                                            <p:strVal val="#ppt_x-.2"/>
                                          </p:val>
                                        </p:tav>
                                        <p:tav tm="100000">
                                          <p:val>
                                            <p:strVal val="#ppt_x"/>
                                          </p:val>
                                        </p:tav>
                                      </p:tavLst>
                                    </p:anim>
                                    <p:anim calcmode="lin" valueType="num">
                                      <p:cBhvr>
                                        <p:cTn id="37" dur="500" fill="hold"/>
                                        <p:tgtEl>
                                          <p:spTgt spid="2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8" dur="500"/>
                                        <p:tgtEl>
                                          <p:spTgt spid="23">
                                            <p:txEl>
                                              <p:pRg st="2" end="2"/>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6" name="= 9– 8.wav"/>
                                        </p:tgtEl>
                                      </p:cMediaNode>
                                    </p:audio>
                                  </p:sub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23">
                                            <p:txEl>
                                              <p:pRg st="3" end="3"/>
                                            </p:txEl>
                                          </p:spTgt>
                                        </p:tgtEl>
                                        <p:attrNameLst>
                                          <p:attrName>style.visibility</p:attrName>
                                        </p:attrNameLst>
                                      </p:cBhvr>
                                      <p:to>
                                        <p:strVal val="visible"/>
                                      </p:to>
                                    </p:set>
                                    <p:anim calcmode="lin" valueType="num">
                                      <p:cBhvr>
                                        <p:cTn id="43" dur="500" fill="hold"/>
                                        <p:tgtEl>
                                          <p:spTgt spid="23">
                                            <p:txEl>
                                              <p:pRg st="3" end="3"/>
                                            </p:txEl>
                                          </p:spTgt>
                                        </p:tgtEl>
                                        <p:attrNameLst>
                                          <p:attrName>ppt_x</p:attrName>
                                        </p:attrNameLst>
                                      </p:cBhvr>
                                      <p:tavLst>
                                        <p:tav tm="0">
                                          <p:val>
                                            <p:strVal val="#ppt_x-.2"/>
                                          </p:val>
                                        </p:tav>
                                        <p:tav tm="100000">
                                          <p:val>
                                            <p:strVal val="#ppt_x"/>
                                          </p:val>
                                        </p:tav>
                                      </p:tavLst>
                                    </p:anim>
                                    <p:anim calcmode="lin" valueType="num">
                                      <p:cBhvr>
                                        <p:cTn id="44" dur="500" fill="hold"/>
                                        <p:tgtEl>
                                          <p:spTgt spid="2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5" dur="500"/>
                                        <p:tgtEl>
                                          <p:spTgt spid="23">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7" name="=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6"/>
          <p:cNvGrpSpPr>
            <a:grpSpLocks/>
          </p:cNvGrpSpPr>
          <p:nvPr/>
        </p:nvGrpSpPr>
        <p:grpSpPr bwMode="auto">
          <a:xfrm>
            <a:off x="204788" y="571500"/>
            <a:ext cx="8724900" cy="5857875"/>
            <a:chOff x="204758" y="428604"/>
            <a:chExt cx="8724960" cy="5857916"/>
          </a:xfrm>
        </p:grpSpPr>
        <p:grpSp>
          <p:nvGrpSpPr>
            <p:cNvPr id="15371" name="Group 9"/>
            <p:cNvGrpSpPr>
              <a:grpSpLocks/>
            </p:cNvGrpSpPr>
            <p:nvPr/>
          </p:nvGrpSpPr>
          <p:grpSpPr bwMode="auto">
            <a:xfrm>
              <a:off x="204758" y="428604"/>
              <a:ext cx="8724960" cy="5857916"/>
              <a:chOff x="204758" y="714356"/>
              <a:chExt cx="8724960" cy="5857916"/>
            </a:xfrm>
          </p:grpSpPr>
          <p:sp>
            <p:nvSpPr>
              <p:cNvPr id="11" name="Flowchart: Delay 10"/>
              <p:cNvSpPr/>
              <p:nvPr/>
            </p:nvSpPr>
            <p:spPr>
              <a:xfrm rot="5400000">
                <a:off x="2071671" y="-142899"/>
                <a:ext cx="5072097" cy="8358245"/>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2" name="Flowchart: Delay 11"/>
              <p:cNvSpPr/>
              <p:nvPr/>
            </p:nvSpPr>
            <p:spPr>
              <a:xfrm rot="5400000">
                <a:off x="2071670" y="-928717"/>
                <a:ext cx="5072099" cy="8358245"/>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nvGrpSpPr>
              <p:cNvPr id="15375" name="Group 3"/>
              <p:cNvGrpSpPr>
                <a:grpSpLocks/>
              </p:cNvGrpSpPr>
              <p:nvPr/>
            </p:nvGrpSpPr>
            <p:grpSpPr bwMode="auto">
              <a:xfrm>
                <a:off x="204758" y="1000108"/>
                <a:ext cx="8724960" cy="5224498"/>
                <a:chOff x="142844" y="1571612"/>
                <a:chExt cx="8724960" cy="5224498"/>
              </a:xfrm>
            </p:grpSpPr>
            <p:sp>
              <p:nvSpPr>
                <p:cNvPr id="14" name="Flowchart: Delay 4"/>
                <p:cNvSpPr/>
                <p:nvPr/>
              </p:nvSpPr>
              <p:spPr>
                <a:xfrm rot="5400000">
                  <a:off x="1785917" y="71415"/>
                  <a:ext cx="5072099" cy="8358244"/>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5" name="Flowchart: Delay 14"/>
                <p:cNvSpPr/>
                <p:nvPr/>
              </p:nvSpPr>
              <p:spPr>
                <a:xfrm rot="5400000">
                  <a:off x="2152631" y="80940"/>
                  <a:ext cx="5072099" cy="8358245"/>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6" name="Flowchart: Delay 15"/>
                <p:cNvSpPr/>
                <p:nvPr/>
              </p:nvSpPr>
              <p:spPr>
                <a:xfrm rot="5400000">
                  <a:off x="2000230" y="-71461"/>
                  <a:ext cx="5072099" cy="8358245"/>
                </a:xfrm>
                <a:prstGeom prst="flowChartDelay">
                  <a:avLst/>
                </a:prstGeom>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grpSp>
        <p:sp>
          <p:nvSpPr>
            <p:cNvPr id="2" name="TextBox 1"/>
            <p:cNvSpPr txBox="1"/>
            <p:nvPr/>
          </p:nvSpPr>
          <p:spPr>
            <a:xfrm>
              <a:off x="857224" y="1053756"/>
              <a:ext cx="7286676" cy="1446550"/>
            </a:xfrm>
            <a:prstGeom prst="rect">
              <a:avLst/>
            </a:prstGeom>
            <a:noFill/>
          </p:spPr>
          <p:txBody>
            <a:bodyPr rtlCol="1">
              <a:spAutoFit/>
            </a:bodyPr>
            <a:lstStyle/>
            <a:p>
              <a:pPr fontAlgn="auto">
                <a:spcBef>
                  <a:spcPts val="0"/>
                </a:spcBef>
                <a:spcAft>
                  <a:spcPts val="0"/>
                </a:spcAft>
                <a:defRPr/>
              </a:pPr>
              <a:r>
                <a:rPr lang="ar-EG" sz="4400" b="1" dirty="0">
                  <a:ln>
                    <a:solidFill>
                      <a:srgbClr val="FF0000"/>
                    </a:solidFill>
                  </a:ln>
                  <a:solidFill>
                    <a:srgbClr val="0000FF"/>
                  </a:solidFill>
                  <a:latin typeface="+mn-lt"/>
                  <a:cs typeface="+mj-cs"/>
                </a:rPr>
                <a:t>إذا كانت أ = 4, ب = 3, فاحسب قيمة كل عبارة مما يأتي:</a:t>
              </a:r>
            </a:p>
          </p:txBody>
        </p:sp>
      </p:grpSp>
      <p:grpSp>
        <p:nvGrpSpPr>
          <p:cNvPr id="17" name="Group 7"/>
          <p:cNvGrpSpPr>
            <a:grpSpLocks/>
          </p:cNvGrpSpPr>
          <p:nvPr/>
        </p:nvGrpSpPr>
        <p:grpSpPr bwMode="auto">
          <a:xfrm>
            <a:off x="6286500" y="3071813"/>
            <a:ext cx="1346200" cy="1285875"/>
            <a:chOff x="7226244" y="2214555"/>
            <a:chExt cx="1346284" cy="1285883"/>
          </a:xfrm>
        </p:grpSpPr>
        <p:sp>
          <p:nvSpPr>
            <p:cNvPr id="7" name="Moon 6"/>
            <p:cNvSpPr/>
            <p:nvPr/>
          </p:nvSpPr>
          <p:spPr>
            <a:xfrm>
              <a:off x="8000992" y="2357431"/>
              <a:ext cx="571536" cy="928693"/>
            </a:xfrm>
            <a:prstGeom prst="moon">
              <a:avLst/>
            </a:prstGeom>
            <a:solidFill>
              <a:srgbClr val="00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6" name="Moon 5"/>
            <p:cNvSpPr/>
            <p:nvPr/>
          </p:nvSpPr>
          <p:spPr>
            <a:xfrm rot="10800000">
              <a:off x="7226244" y="2392356"/>
              <a:ext cx="571536" cy="928693"/>
            </a:xfrm>
            <a:prstGeom prst="moon">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5" name="Moon 4"/>
            <p:cNvSpPr/>
            <p:nvPr/>
          </p:nvSpPr>
          <p:spPr>
            <a:xfrm rot="5400000">
              <a:off x="7608078" y="2750313"/>
              <a:ext cx="571504" cy="928746"/>
            </a:xfrm>
            <a:prstGeom prst="moon">
              <a:avLst/>
            </a:prstGeom>
            <a:solidFill>
              <a:srgbClr val="CC66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4" name="Moon 3"/>
            <p:cNvSpPr/>
            <p:nvPr/>
          </p:nvSpPr>
          <p:spPr>
            <a:xfrm rot="16200000">
              <a:off x="7608078" y="2035934"/>
              <a:ext cx="571504" cy="928746"/>
            </a:xfrm>
            <a:prstGeom prst="moon">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3" name="Rounded Rectangle 2"/>
            <p:cNvSpPr/>
            <p:nvPr/>
          </p:nvSpPr>
          <p:spPr>
            <a:xfrm>
              <a:off x="7429520" y="2428868"/>
              <a:ext cx="928694" cy="785818"/>
            </a:xfrm>
            <a:prstGeom prst="roundRect">
              <a:avLst/>
            </a:prstGeom>
            <a:ln w="28575">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ln>
                    <a:solidFill>
                      <a:srgbClr val="FF0000"/>
                    </a:solidFill>
                  </a:ln>
                  <a:solidFill>
                    <a:srgbClr val="0000FF"/>
                  </a:solidFill>
                  <a:cs typeface="+mj-cs"/>
                </a:rPr>
                <a:t>9</a:t>
              </a:r>
            </a:p>
          </p:txBody>
        </p:sp>
      </p:grpSp>
      <p:sp>
        <p:nvSpPr>
          <p:cNvPr id="9" name="TextBox 8"/>
          <p:cNvSpPr txBox="1">
            <a:spLocks noChangeArrowheads="1"/>
          </p:cNvSpPr>
          <p:nvPr/>
        </p:nvSpPr>
        <p:spPr bwMode="auto">
          <a:xfrm>
            <a:off x="2857500" y="3270250"/>
            <a:ext cx="2500313"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أ + 12 </a:t>
            </a:r>
          </a:p>
        </p:txBody>
      </p:sp>
      <p:sp>
        <p:nvSpPr>
          <p:cNvPr id="18" name="TextBox 17"/>
          <p:cNvSpPr txBox="1">
            <a:spLocks noChangeArrowheads="1"/>
          </p:cNvSpPr>
          <p:nvPr/>
        </p:nvSpPr>
        <p:spPr bwMode="auto">
          <a:xfrm>
            <a:off x="1643063" y="4362450"/>
            <a:ext cx="4643437" cy="923925"/>
          </a:xfrm>
          <a:prstGeom prst="rect">
            <a:avLst/>
          </a:prstGeom>
          <a:noFill/>
          <a:ln w="9525">
            <a:noFill/>
            <a:miter lim="800000"/>
            <a:headEnd/>
            <a:tailEnd/>
          </a:ln>
        </p:spPr>
        <p:txBody>
          <a:bodyPr>
            <a:spAutoFit/>
          </a:bodyPr>
          <a:lstStyle/>
          <a:p>
            <a:pPr algn="ctr">
              <a:defRPr/>
            </a:pPr>
            <a:r>
              <a:rPr lang="ar-SA" sz="5400" b="1" dirty="0">
                <a:solidFill>
                  <a:srgbClr val="0000FF"/>
                </a:solidFill>
                <a:latin typeface="Calibri" pitchFamily="34" charset="0"/>
                <a:cs typeface="+mj-cs"/>
              </a:rPr>
              <a:t>4 + 12 = </a:t>
            </a:r>
            <a:r>
              <a:rPr lang="ar-SA" sz="5400" b="1" dirty="0">
                <a:solidFill>
                  <a:srgbClr val="FF0000"/>
                </a:solidFill>
                <a:latin typeface="Calibri" pitchFamily="34" charset="0"/>
                <a:cs typeface="+mj-cs"/>
              </a:rPr>
              <a:t>16</a:t>
            </a:r>
            <a:endParaRPr lang="ar-EG" sz="5400" b="1" dirty="0">
              <a:solidFill>
                <a:srgbClr val="FF0000"/>
              </a:solidFill>
              <a:latin typeface="Calibri" pitchFamily="34" charset="0"/>
              <a:cs typeface="+mj-cs"/>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إذا كانت أ = 4, ب = 3, فاحسب.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 calcmode="lin" valueType="num">
                                      <p:cBhvr>
                                        <p:cTn id="16" dur="500" fill="hold"/>
                                        <p:tgtEl>
                                          <p:spTgt spid="17"/>
                                        </p:tgtEl>
                                        <p:attrNameLst>
                                          <p:attrName>style.rotation</p:attrName>
                                        </p:attrNameLst>
                                      </p:cBhvr>
                                      <p:tavLst>
                                        <p:tav tm="0">
                                          <p:val>
                                            <p:fltVal val="360"/>
                                          </p:val>
                                        </p:tav>
                                        <p:tav tm="100000">
                                          <p:val>
                                            <p:fltVal val="0"/>
                                          </p:val>
                                        </p:tav>
                                      </p:tavLst>
                                    </p:anim>
                                    <p:animEffect transition="in" filter="fade">
                                      <p:cBhvr>
                                        <p:cTn id="17"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1149 - suspense notes.wav"/>
                                        </p:tgtEl>
                                      </p:cMediaNode>
                                    </p:audio>
                                  </p:sub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أ + 12.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2"/>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6" name="4 + 12 = 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9"/>
          <p:cNvGrpSpPr>
            <a:grpSpLocks/>
          </p:cNvGrpSpPr>
          <p:nvPr/>
        </p:nvGrpSpPr>
        <p:grpSpPr bwMode="auto">
          <a:xfrm>
            <a:off x="204788" y="571500"/>
            <a:ext cx="8724900" cy="5857875"/>
            <a:chOff x="204758" y="428604"/>
            <a:chExt cx="8724960" cy="5857916"/>
          </a:xfrm>
        </p:grpSpPr>
        <p:grpSp>
          <p:nvGrpSpPr>
            <p:cNvPr id="16395" name="Group 9"/>
            <p:cNvGrpSpPr>
              <a:grpSpLocks/>
            </p:cNvGrpSpPr>
            <p:nvPr/>
          </p:nvGrpSpPr>
          <p:grpSpPr bwMode="auto">
            <a:xfrm>
              <a:off x="204758" y="428604"/>
              <a:ext cx="8724960" cy="5857916"/>
              <a:chOff x="204758" y="714356"/>
              <a:chExt cx="8724960" cy="5857916"/>
            </a:xfrm>
          </p:grpSpPr>
          <p:sp>
            <p:nvSpPr>
              <p:cNvPr id="13" name="Flowchart: Delay 12"/>
              <p:cNvSpPr/>
              <p:nvPr/>
            </p:nvSpPr>
            <p:spPr>
              <a:xfrm rot="5400000">
                <a:off x="2071671" y="-142899"/>
                <a:ext cx="5072097" cy="8358245"/>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4" name="Flowchart: Delay 13"/>
              <p:cNvSpPr/>
              <p:nvPr/>
            </p:nvSpPr>
            <p:spPr>
              <a:xfrm rot="5400000">
                <a:off x="2071670" y="-928717"/>
                <a:ext cx="5072099" cy="8358245"/>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nvGrpSpPr>
              <p:cNvPr id="16399" name="Group 3"/>
              <p:cNvGrpSpPr>
                <a:grpSpLocks/>
              </p:cNvGrpSpPr>
              <p:nvPr/>
            </p:nvGrpSpPr>
            <p:grpSpPr bwMode="auto">
              <a:xfrm>
                <a:off x="204758" y="1000108"/>
                <a:ext cx="8724960" cy="5224498"/>
                <a:chOff x="142844" y="1571612"/>
                <a:chExt cx="8724960" cy="5224498"/>
              </a:xfrm>
            </p:grpSpPr>
            <p:sp>
              <p:nvSpPr>
                <p:cNvPr id="16" name="Flowchart: Delay 4"/>
                <p:cNvSpPr/>
                <p:nvPr/>
              </p:nvSpPr>
              <p:spPr>
                <a:xfrm rot="5400000">
                  <a:off x="1785917" y="71415"/>
                  <a:ext cx="5072099" cy="8358244"/>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7" name="Flowchart: Delay 16"/>
                <p:cNvSpPr/>
                <p:nvPr/>
              </p:nvSpPr>
              <p:spPr>
                <a:xfrm rot="5400000">
                  <a:off x="2152631" y="80940"/>
                  <a:ext cx="5072099" cy="8358245"/>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8" name="Flowchart: Delay 17"/>
                <p:cNvSpPr/>
                <p:nvPr/>
              </p:nvSpPr>
              <p:spPr>
                <a:xfrm rot="5400000">
                  <a:off x="2000230" y="-71461"/>
                  <a:ext cx="5072099" cy="8358245"/>
                </a:xfrm>
                <a:prstGeom prst="flowChartDelay">
                  <a:avLst/>
                </a:prstGeom>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grpSp>
        <p:sp>
          <p:nvSpPr>
            <p:cNvPr id="12" name="TextBox 11"/>
            <p:cNvSpPr txBox="1"/>
            <p:nvPr/>
          </p:nvSpPr>
          <p:spPr>
            <a:xfrm>
              <a:off x="857224" y="1053756"/>
              <a:ext cx="7286676" cy="1446550"/>
            </a:xfrm>
            <a:prstGeom prst="rect">
              <a:avLst/>
            </a:prstGeom>
            <a:noFill/>
          </p:spPr>
          <p:txBody>
            <a:bodyPr rtlCol="1">
              <a:spAutoFit/>
            </a:bodyPr>
            <a:lstStyle/>
            <a:p>
              <a:pPr fontAlgn="auto">
                <a:spcBef>
                  <a:spcPts val="0"/>
                </a:spcBef>
                <a:spcAft>
                  <a:spcPts val="0"/>
                </a:spcAft>
                <a:defRPr/>
              </a:pPr>
              <a:r>
                <a:rPr lang="ar-EG" sz="4400" b="1" dirty="0">
                  <a:ln>
                    <a:solidFill>
                      <a:srgbClr val="FF0000"/>
                    </a:solidFill>
                  </a:ln>
                  <a:solidFill>
                    <a:srgbClr val="0000FF"/>
                  </a:solidFill>
                  <a:latin typeface="Arial" charset="0"/>
                  <a:cs typeface="Arial" charset="0"/>
                </a:rPr>
                <a:t>إذا كانت </a:t>
              </a:r>
              <a:r>
                <a:rPr lang="ar-EG" sz="4400" b="1" dirty="0" err="1">
                  <a:ln>
                    <a:solidFill>
                      <a:srgbClr val="FF0000"/>
                    </a:solidFill>
                  </a:ln>
                  <a:solidFill>
                    <a:srgbClr val="0000FF"/>
                  </a:solidFill>
                  <a:latin typeface="Arial" charset="0"/>
                  <a:cs typeface="Arial" charset="0"/>
                </a:rPr>
                <a:t>أ </a:t>
              </a:r>
              <a:r>
                <a:rPr lang="ar-EG" sz="4400" b="1" dirty="0">
                  <a:ln>
                    <a:solidFill>
                      <a:srgbClr val="FF0000"/>
                    </a:solidFill>
                  </a:ln>
                  <a:solidFill>
                    <a:srgbClr val="0000FF"/>
                  </a:solidFill>
                  <a:latin typeface="Arial" charset="0"/>
                  <a:cs typeface="Arial" charset="0"/>
                </a:rPr>
                <a:t>= 4, </a:t>
              </a:r>
              <a:r>
                <a:rPr lang="ar-EG" sz="4400" b="1" dirty="0" err="1">
                  <a:ln>
                    <a:solidFill>
                      <a:srgbClr val="FF0000"/>
                    </a:solidFill>
                  </a:ln>
                  <a:solidFill>
                    <a:srgbClr val="0000FF"/>
                  </a:solidFill>
                  <a:latin typeface="Arial" charset="0"/>
                  <a:cs typeface="Arial" charset="0"/>
                </a:rPr>
                <a:t>ب </a:t>
              </a:r>
              <a:r>
                <a:rPr lang="ar-EG" sz="4400" b="1" dirty="0">
                  <a:ln>
                    <a:solidFill>
                      <a:srgbClr val="FF0000"/>
                    </a:solidFill>
                  </a:ln>
                  <a:solidFill>
                    <a:srgbClr val="0000FF"/>
                  </a:solidFill>
                  <a:latin typeface="Arial" charset="0"/>
                  <a:cs typeface="Arial" charset="0"/>
                </a:rPr>
                <a:t>= 3, فاحسب قيمة كل عبارة مما </a:t>
              </a:r>
              <a:r>
                <a:rPr lang="ar-EG" sz="4400" b="1" dirty="0" err="1">
                  <a:ln>
                    <a:solidFill>
                      <a:srgbClr val="FF0000"/>
                    </a:solidFill>
                  </a:ln>
                  <a:solidFill>
                    <a:srgbClr val="0000FF"/>
                  </a:solidFill>
                  <a:latin typeface="Arial" charset="0"/>
                  <a:cs typeface="Arial" charset="0"/>
                </a:rPr>
                <a:t>يأتي:</a:t>
              </a:r>
              <a:endParaRPr lang="ar-EG" sz="4400" b="1" dirty="0">
                <a:ln>
                  <a:solidFill>
                    <a:srgbClr val="FF0000"/>
                  </a:solidFill>
                </a:ln>
                <a:solidFill>
                  <a:srgbClr val="0000FF"/>
                </a:solidFill>
                <a:latin typeface="Arial" charset="0"/>
                <a:cs typeface="Arial" charset="0"/>
              </a:endParaRPr>
            </a:p>
          </p:txBody>
        </p:sp>
      </p:grpSp>
      <p:sp>
        <p:nvSpPr>
          <p:cNvPr id="9" name="TextBox 8"/>
          <p:cNvSpPr txBox="1">
            <a:spLocks noChangeArrowheads="1"/>
          </p:cNvSpPr>
          <p:nvPr/>
        </p:nvSpPr>
        <p:spPr bwMode="auto">
          <a:xfrm>
            <a:off x="2786063" y="3270250"/>
            <a:ext cx="2500312"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27 ÷ </a:t>
            </a:r>
            <a:r>
              <a:rPr lang="ar-EG" sz="6000" b="1" dirty="0" err="1">
                <a:latin typeface="Calibri" pitchFamily="34" charset="0"/>
                <a:cs typeface="+mj-cs"/>
              </a:rPr>
              <a:t>ب</a:t>
            </a:r>
            <a:r>
              <a:rPr lang="ar-EG" sz="6000" b="1" dirty="0">
                <a:latin typeface="Calibri" pitchFamily="34" charset="0"/>
                <a:cs typeface="+mj-cs"/>
              </a:rPr>
              <a:t> </a:t>
            </a:r>
          </a:p>
        </p:txBody>
      </p:sp>
      <p:grpSp>
        <p:nvGrpSpPr>
          <p:cNvPr id="5" name="Group 18"/>
          <p:cNvGrpSpPr>
            <a:grpSpLocks/>
          </p:cNvGrpSpPr>
          <p:nvPr/>
        </p:nvGrpSpPr>
        <p:grpSpPr bwMode="auto">
          <a:xfrm>
            <a:off x="6286500" y="3071813"/>
            <a:ext cx="1346200" cy="1285875"/>
            <a:chOff x="7226244" y="2214555"/>
            <a:chExt cx="1346284" cy="1285883"/>
          </a:xfrm>
        </p:grpSpPr>
        <p:sp>
          <p:nvSpPr>
            <p:cNvPr id="20" name="Moon 19"/>
            <p:cNvSpPr/>
            <p:nvPr/>
          </p:nvSpPr>
          <p:spPr>
            <a:xfrm>
              <a:off x="8000992" y="2357431"/>
              <a:ext cx="571536" cy="928693"/>
            </a:xfrm>
            <a:prstGeom prst="moon">
              <a:avLst/>
            </a:prstGeom>
            <a:solidFill>
              <a:srgbClr val="00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1" name="Moon 20"/>
            <p:cNvSpPr/>
            <p:nvPr/>
          </p:nvSpPr>
          <p:spPr>
            <a:xfrm rot="10800000">
              <a:off x="7226244" y="2392356"/>
              <a:ext cx="571536" cy="928693"/>
            </a:xfrm>
            <a:prstGeom prst="moon">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2" name="Moon 21"/>
            <p:cNvSpPr/>
            <p:nvPr/>
          </p:nvSpPr>
          <p:spPr>
            <a:xfrm rot="5400000">
              <a:off x="7608078" y="2750313"/>
              <a:ext cx="571504" cy="928746"/>
            </a:xfrm>
            <a:prstGeom prst="moon">
              <a:avLst/>
            </a:prstGeom>
            <a:solidFill>
              <a:srgbClr val="CC66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3" name="Moon 22"/>
            <p:cNvSpPr/>
            <p:nvPr/>
          </p:nvSpPr>
          <p:spPr>
            <a:xfrm rot="16200000">
              <a:off x="7608078" y="2035934"/>
              <a:ext cx="571504" cy="928746"/>
            </a:xfrm>
            <a:prstGeom prst="moon">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4" name="Rounded Rectangle 23"/>
            <p:cNvSpPr/>
            <p:nvPr/>
          </p:nvSpPr>
          <p:spPr>
            <a:xfrm>
              <a:off x="7429520" y="2428868"/>
              <a:ext cx="928694" cy="785818"/>
            </a:xfrm>
            <a:prstGeom prst="roundRect">
              <a:avLst/>
            </a:prstGeom>
            <a:ln w="28575">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ln>
                    <a:solidFill>
                      <a:srgbClr val="FF0000"/>
                    </a:solidFill>
                  </a:ln>
                  <a:solidFill>
                    <a:srgbClr val="0000FF"/>
                  </a:solidFill>
                  <a:cs typeface="+mj-cs"/>
                </a:rPr>
                <a:t>10</a:t>
              </a:r>
            </a:p>
          </p:txBody>
        </p:sp>
      </p:grpSp>
      <p:sp>
        <p:nvSpPr>
          <p:cNvPr id="25" name="TextBox 24"/>
          <p:cNvSpPr txBox="1">
            <a:spLocks noChangeArrowheads="1"/>
          </p:cNvSpPr>
          <p:nvPr/>
        </p:nvSpPr>
        <p:spPr bwMode="auto">
          <a:xfrm>
            <a:off x="1643063" y="4362450"/>
            <a:ext cx="4643437" cy="923925"/>
          </a:xfrm>
          <a:prstGeom prst="rect">
            <a:avLst/>
          </a:prstGeom>
          <a:noFill/>
          <a:ln w="9525">
            <a:noFill/>
            <a:miter lim="800000"/>
            <a:headEnd/>
            <a:tailEnd/>
          </a:ln>
        </p:spPr>
        <p:txBody>
          <a:bodyPr>
            <a:spAutoFit/>
          </a:bodyPr>
          <a:lstStyle/>
          <a:p>
            <a:pPr algn="ctr">
              <a:defRPr/>
            </a:pPr>
            <a:r>
              <a:rPr lang="ar-SA" sz="5400" b="1" dirty="0">
                <a:solidFill>
                  <a:srgbClr val="0000FF"/>
                </a:solidFill>
                <a:latin typeface="Calibri" pitchFamily="34" charset="0"/>
                <a:cs typeface="+mj-cs"/>
              </a:rPr>
              <a:t>27 ÷ 3 = </a:t>
            </a:r>
            <a:r>
              <a:rPr lang="ar-SA" sz="5400" b="1" dirty="0">
                <a:solidFill>
                  <a:srgbClr val="FF0000"/>
                </a:solidFill>
                <a:latin typeface="Calibri" pitchFamily="34" charset="0"/>
                <a:cs typeface="+mj-cs"/>
              </a:rPr>
              <a:t>9</a:t>
            </a:r>
            <a:endParaRPr lang="ar-EG" sz="5400" b="1" dirty="0">
              <a:solidFill>
                <a:srgbClr val="FF0000"/>
              </a:solidFill>
              <a:latin typeface="Calibri" pitchFamily="34" charset="0"/>
              <a:cs typeface="+mj-cs"/>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1149 - suspense notes.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27 ÷ ب.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ppt_x</p:attrName>
                                        </p:attrNameLst>
                                      </p:cBhvr>
                                      <p:tavLst>
                                        <p:tav tm="0">
                                          <p:val>
                                            <p:strVal val="#ppt_x-.2"/>
                                          </p:val>
                                        </p:tav>
                                        <p:tav tm="100000">
                                          <p:val>
                                            <p:strVal val="#ppt_x"/>
                                          </p:val>
                                        </p:tav>
                                      </p:tavLst>
                                    </p:anim>
                                    <p:anim calcmode="lin" valueType="num">
                                      <p:cBhvr>
                                        <p:cTn id="19" dur="5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0" dur="500"/>
                                        <p:tgtEl>
                                          <p:spTgt spid="25"/>
                                        </p:tgtEl>
                                      </p:cBhvr>
                                    </p:animEffect>
                                  </p:childTnLst>
                                  <p:subTnLst>
                                    <p:audio>
                                      <p:cMediaNode>
                                        <p:cTn display="0" masterRel="sameClick">
                                          <p:stCondLst>
                                            <p:cond evt="begin" delay="0">
                                              <p:tn val="16"/>
                                            </p:cond>
                                          </p:stCondLst>
                                          <p:endCondLst>
                                            <p:cond evt="onStopAudio" delay="0">
                                              <p:tgtEl>
                                                <p:sldTgt/>
                                              </p:tgtEl>
                                            </p:cond>
                                          </p:endCondLst>
                                        </p:cTn>
                                        <p:tgtEl>
                                          <p:sndTgt r:embed="rId5" name="27 ÷ 3 =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9"/>
          <p:cNvGrpSpPr>
            <a:grpSpLocks/>
          </p:cNvGrpSpPr>
          <p:nvPr/>
        </p:nvGrpSpPr>
        <p:grpSpPr bwMode="auto">
          <a:xfrm>
            <a:off x="204788" y="571500"/>
            <a:ext cx="8724900" cy="5857875"/>
            <a:chOff x="204758" y="428604"/>
            <a:chExt cx="8724960" cy="5857916"/>
          </a:xfrm>
        </p:grpSpPr>
        <p:grpSp>
          <p:nvGrpSpPr>
            <p:cNvPr id="17419" name="Group 9"/>
            <p:cNvGrpSpPr>
              <a:grpSpLocks/>
            </p:cNvGrpSpPr>
            <p:nvPr/>
          </p:nvGrpSpPr>
          <p:grpSpPr bwMode="auto">
            <a:xfrm>
              <a:off x="204758" y="428604"/>
              <a:ext cx="8724960" cy="5857916"/>
              <a:chOff x="204758" y="714356"/>
              <a:chExt cx="8724960" cy="5857916"/>
            </a:xfrm>
          </p:grpSpPr>
          <p:sp>
            <p:nvSpPr>
              <p:cNvPr id="13" name="Flowchart: Delay 12"/>
              <p:cNvSpPr/>
              <p:nvPr/>
            </p:nvSpPr>
            <p:spPr>
              <a:xfrm rot="5400000">
                <a:off x="2071671" y="-142899"/>
                <a:ext cx="5072097" cy="8358245"/>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4" name="Flowchart: Delay 13"/>
              <p:cNvSpPr/>
              <p:nvPr/>
            </p:nvSpPr>
            <p:spPr>
              <a:xfrm rot="5400000">
                <a:off x="2071670" y="-928717"/>
                <a:ext cx="5072099" cy="8358245"/>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nvGrpSpPr>
              <p:cNvPr id="17423" name="Group 3"/>
              <p:cNvGrpSpPr>
                <a:grpSpLocks/>
              </p:cNvGrpSpPr>
              <p:nvPr/>
            </p:nvGrpSpPr>
            <p:grpSpPr bwMode="auto">
              <a:xfrm>
                <a:off x="204758" y="1000108"/>
                <a:ext cx="8724960" cy="5224498"/>
                <a:chOff x="142844" y="1571612"/>
                <a:chExt cx="8724960" cy="5224498"/>
              </a:xfrm>
            </p:grpSpPr>
            <p:sp>
              <p:nvSpPr>
                <p:cNvPr id="16" name="Flowchart: Delay 4"/>
                <p:cNvSpPr/>
                <p:nvPr/>
              </p:nvSpPr>
              <p:spPr>
                <a:xfrm rot="5400000">
                  <a:off x="1785917" y="71415"/>
                  <a:ext cx="5072099" cy="8358244"/>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7" name="Flowchart: Delay 16"/>
                <p:cNvSpPr/>
                <p:nvPr/>
              </p:nvSpPr>
              <p:spPr>
                <a:xfrm rot="5400000">
                  <a:off x="2152631" y="80940"/>
                  <a:ext cx="5072099" cy="8358245"/>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sp>
              <p:nvSpPr>
                <p:cNvPr id="18" name="Flowchart: Delay 17"/>
                <p:cNvSpPr/>
                <p:nvPr/>
              </p:nvSpPr>
              <p:spPr>
                <a:xfrm rot="5400000">
                  <a:off x="2000230" y="-71461"/>
                  <a:ext cx="5072099" cy="8358245"/>
                </a:xfrm>
                <a:prstGeom prst="flowChartDelay">
                  <a:avLst/>
                </a:prstGeom>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ln>
                      <a:solidFill>
                        <a:srgbClr val="FF0000"/>
                      </a:solidFill>
                    </a:ln>
                    <a:solidFill>
                      <a:srgbClr val="0000FF"/>
                    </a:solidFill>
                    <a:cs typeface="+mj-cs"/>
                  </a:endParaRPr>
                </a:p>
              </p:txBody>
            </p:sp>
          </p:grpSp>
        </p:grpSp>
        <p:sp>
          <p:nvSpPr>
            <p:cNvPr id="12" name="TextBox 11"/>
            <p:cNvSpPr txBox="1"/>
            <p:nvPr/>
          </p:nvSpPr>
          <p:spPr>
            <a:xfrm>
              <a:off x="857224" y="1053756"/>
              <a:ext cx="7286676" cy="1446550"/>
            </a:xfrm>
            <a:prstGeom prst="rect">
              <a:avLst/>
            </a:prstGeom>
            <a:noFill/>
          </p:spPr>
          <p:txBody>
            <a:bodyPr rtlCol="1">
              <a:spAutoFit/>
            </a:bodyPr>
            <a:lstStyle/>
            <a:p>
              <a:pPr fontAlgn="auto">
                <a:spcBef>
                  <a:spcPts val="0"/>
                </a:spcBef>
                <a:spcAft>
                  <a:spcPts val="0"/>
                </a:spcAft>
                <a:defRPr/>
              </a:pPr>
              <a:r>
                <a:rPr lang="ar-EG" sz="4400" b="1" dirty="0">
                  <a:ln>
                    <a:solidFill>
                      <a:srgbClr val="FF0000"/>
                    </a:solidFill>
                  </a:ln>
                  <a:solidFill>
                    <a:srgbClr val="0000FF"/>
                  </a:solidFill>
                  <a:latin typeface="Arial" charset="0"/>
                  <a:cs typeface="Arial" charset="0"/>
                </a:rPr>
                <a:t>إذا كانت </a:t>
              </a:r>
              <a:r>
                <a:rPr lang="ar-EG" sz="4400" b="1" dirty="0" err="1">
                  <a:ln>
                    <a:solidFill>
                      <a:srgbClr val="FF0000"/>
                    </a:solidFill>
                  </a:ln>
                  <a:solidFill>
                    <a:srgbClr val="0000FF"/>
                  </a:solidFill>
                  <a:latin typeface="Arial" charset="0"/>
                  <a:cs typeface="Arial" charset="0"/>
                </a:rPr>
                <a:t>أ </a:t>
              </a:r>
              <a:r>
                <a:rPr lang="ar-EG" sz="4400" b="1" dirty="0">
                  <a:ln>
                    <a:solidFill>
                      <a:srgbClr val="FF0000"/>
                    </a:solidFill>
                  </a:ln>
                  <a:solidFill>
                    <a:srgbClr val="0000FF"/>
                  </a:solidFill>
                  <a:latin typeface="Arial" charset="0"/>
                  <a:cs typeface="Arial" charset="0"/>
                </a:rPr>
                <a:t>= 4, </a:t>
              </a:r>
              <a:r>
                <a:rPr lang="ar-EG" sz="4400" b="1" dirty="0" err="1">
                  <a:ln>
                    <a:solidFill>
                      <a:srgbClr val="FF0000"/>
                    </a:solidFill>
                  </a:ln>
                  <a:solidFill>
                    <a:srgbClr val="0000FF"/>
                  </a:solidFill>
                  <a:latin typeface="Arial" charset="0"/>
                  <a:cs typeface="Arial" charset="0"/>
                </a:rPr>
                <a:t>ب </a:t>
              </a:r>
              <a:r>
                <a:rPr lang="ar-EG" sz="4400" b="1" dirty="0">
                  <a:ln>
                    <a:solidFill>
                      <a:srgbClr val="FF0000"/>
                    </a:solidFill>
                  </a:ln>
                  <a:solidFill>
                    <a:srgbClr val="0000FF"/>
                  </a:solidFill>
                  <a:latin typeface="Arial" charset="0"/>
                  <a:cs typeface="Arial" charset="0"/>
                </a:rPr>
                <a:t>= 3, فاحسب قيمة كل عبارة مما </a:t>
              </a:r>
              <a:r>
                <a:rPr lang="ar-EG" sz="4400" b="1" dirty="0" err="1">
                  <a:ln>
                    <a:solidFill>
                      <a:srgbClr val="FF0000"/>
                    </a:solidFill>
                  </a:ln>
                  <a:solidFill>
                    <a:srgbClr val="0000FF"/>
                  </a:solidFill>
                  <a:latin typeface="Arial" charset="0"/>
                  <a:cs typeface="Arial" charset="0"/>
                </a:rPr>
                <a:t>يأتي:</a:t>
              </a:r>
              <a:endParaRPr lang="ar-EG" sz="4400" b="1" dirty="0">
                <a:ln>
                  <a:solidFill>
                    <a:srgbClr val="FF0000"/>
                  </a:solidFill>
                </a:ln>
                <a:solidFill>
                  <a:srgbClr val="0000FF"/>
                </a:solidFill>
                <a:latin typeface="Arial" charset="0"/>
                <a:cs typeface="Arial" charset="0"/>
              </a:endParaRPr>
            </a:p>
          </p:txBody>
        </p:sp>
      </p:grpSp>
      <p:sp>
        <p:nvSpPr>
          <p:cNvPr id="9" name="TextBox 8"/>
          <p:cNvSpPr txBox="1">
            <a:spLocks noChangeArrowheads="1"/>
          </p:cNvSpPr>
          <p:nvPr/>
        </p:nvSpPr>
        <p:spPr bwMode="auto">
          <a:xfrm>
            <a:off x="2928938" y="2819400"/>
            <a:ext cx="2500312"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أ</a:t>
            </a:r>
            <a:r>
              <a:rPr lang="ar-EG" sz="6000" b="1" baseline="50000" dirty="0">
                <a:latin typeface="Calibri" pitchFamily="34" charset="0"/>
                <a:cs typeface="+mj-cs"/>
              </a:rPr>
              <a:t>3</a:t>
            </a:r>
            <a:r>
              <a:rPr lang="ar-EG" sz="6000" b="1" dirty="0">
                <a:latin typeface="Calibri" pitchFamily="34" charset="0"/>
                <a:cs typeface="+mj-cs"/>
              </a:rPr>
              <a:t> – 2ب </a:t>
            </a:r>
          </a:p>
        </p:txBody>
      </p:sp>
      <p:grpSp>
        <p:nvGrpSpPr>
          <p:cNvPr id="5" name="Group 18"/>
          <p:cNvGrpSpPr>
            <a:grpSpLocks/>
          </p:cNvGrpSpPr>
          <p:nvPr/>
        </p:nvGrpSpPr>
        <p:grpSpPr bwMode="auto">
          <a:xfrm>
            <a:off x="6286500" y="3071813"/>
            <a:ext cx="1346200" cy="1285875"/>
            <a:chOff x="7226244" y="2214555"/>
            <a:chExt cx="1346284" cy="1285883"/>
          </a:xfrm>
        </p:grpSpPr>
        <p:sp>
          <p:nvSpPr>
            <p:cNvPr id="20" name="Moon 19"/>
            <p:cNvSpPr/>
            <p:nvPr/>
          </p:nvSpPr>
          <p:spPr>
            <a:xfrm>
              <a:off x="8000992" y="2357431"/>
              <a:ext cx="571536" cy="928693"/>
            </a:xfrm>
            <a:prstGeom prst="moon">
              <a:avLst/>
            </a:prstGeom>
            <a:solidFill>
              <a:srgbClr val="00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1" name="Moon 20"/>
            <p:cNvSpPr/>
            <p:nvPr/>
          </p:nvSpPr>
          <p:spPr>
            <a:xfrm rot="10800000">
              <a:off x="7226244" y="2392356"/>
              <a:ext cx="571536" cy="928693"/>
            </a:xfrm>
            <a:prstGeom prst="moon">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2" name="Moon 21"/>
            <p:cNvSpPr/>
            <p:nvPr/>
          </p:nvSpPr>
          <p:spPr>
            <a:xfrm rot="5400000">
              <a:off x="7608078" y="2750313"/>
              <a:ext cx="571504" cy="928746"/>
            </a:xfrm>
            <a:prstGeom prst="moon">
              <a:avLst/>
            </a:prstGeom>
            <a:solidFill>
              <a:srgbClr val="CC66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3" name="Moon 22"/>
            <p:cNvSpPr/>
            <p:nvPr/>
          </p:nvSpPr>
          <p:spPr>
            <a:xfrm rot="16200000">
              <a:off x="7608078" y="2035934"/>
              <a:ext cx="571504" cy="928746"/>
            </a:xfrm>
            <a:prstGeom prst="moon">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ln>
                  <a:solidFill>
                    <a:srgbClr val="FF0000"/>
                  </a:solidFill>
                </a:ln>
                <a:solidFill>
                  <a:srgbClr val="0000FF"/>
                </a:solidFill>
                <a:cs typeface="+mj-cs"/>
              </a:endParaRPr>
            </a:p>
          </p:txBody>
        </p:sp>
        <p:sp>
          <p:nvSpPr>
            <p:cNvPr id="24" name="Rounded Rectangle 23"/>
            <p:cNvSpPr/>
            <p:nvPr/>
          </p:nvSpPr>
          <p:spPr>
            <a:xfrm>
              <a:off x="7429520" y="2428868"/>
              <a:ext cx="928694" cy="785818"/>
            </a:xfrm>
            <a:prstGeom prst="roundRect">
              <a:avLst/>
            </a:prstGeom>
            <a:ln w="28575">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ln>
                    <a:solidFill>
                      <a:srgbClr val="FF0000"/>
                    </a:solidFill>
                  </a:ln>
                  <a:solidFill>
                    <a:srgbClr val="0000FF"/>
                  </a:solidFill>
                  <a:cs typeface="+mj-cs"/>
                </a:rPr>
                <a:t>11</a:t>
              </a:r>
            </a:p>
          </p:txBody>
        </p:sp>
      </p:grpSp>
      <p:sp>
        <p:nvSpPr>
          <p:cNvPr id="25" name="TextBox 24"/>
          <p:cNvSpPr txBox="1">
            <a:spLocks noChangeArrowheads="1"/>
          </p:cNvSpPr>
          <p:nvPr/>
        </p:nvSpPr>
        <p:spPr bwMode="auto">
          <a:xfrm>
            <a:off x="2233613" y="3819942"/>
            <a:ext cx="4167187" cy="2123658"/>
          </a:xfrm>
          <a:prstGeom prst="rect">
            <a:avLst/>
          </a:prstGeom>
          <a:noFill/>
          <a:ln w="9525">
            <a:noFill/>
            <a:miter lim="800000"/>
            <a:headEnd/>
            <a:tailEnd/>
          </a:ln>
        </p:spPr>
        <p:txBody>
          <a:bodyPr wrap="square">
            <a:spAutoFit/>
          </a:bodyPr>
          <a:lstStyle/>
          <a:p>
            <a:pPr algn="ctr"/>
            <a:r>
              <a:rPr lang="ar-EG" sz="4400" b="1" baseline="30000" dirty="0" smtClean="0">
                <a:solidFill>
                  <a:srgbClr val="0000FF"/>
                </a:solidFill>
              </a:rPr>
              <a:t>3</a:t>
            </a:r>
            <a:r>
              <a:rPr lang="ar-EG" sz="4400" b="1" dirty="0" smtClean="0">
                <a:solidFill>
                  <a:srgbClr val="0000FF"/>
                </a:solidFill>
              </a:rPr>
              <a:t>4-2×3 </a:t>
            </a:r>
          </a:p>
          <a:p>
            <a:pPr algn="ctr"/>
            <a:r>
              <a:rPr lang="ar-EG" sz="4400" b="1" dirty="0" smtClean="0">
                <a:solidFill>
                  <a:srgbClr val="0000FF"/>
                </a:solidFill>
              </a:rPr>
              <a:t>= </a:t>
            </a:r>
            <a:r>
              <a:rPr lang="ar-EG" sz="4400" b="1" dirty="0">
                <a:solidFill>
                  <a:srgbClr val="0000FF"/>
                </a:solidFill>
              </a:rPr>
              <a:t>64 – 6 </a:t>
            </a:r>
            <a:endParaRPr lang="ar-EG" sz="4400" b="1" dirty="0" smtClean="0">
              <a:solidFill>
                <a:srgbClr val="0000FF"/>
              </a:solidFill>
            </a:endParaRPr>
          </a:p>
          <a:p>
            <a:pPr algn="ctr"/>
            <a:r>
              <a:rPr lang="ar-EG" sz="4400" b="1" dirty="0" smtClean="0">
                <a:solidFill>
                  <a:srgbClr val="0000FF"/>
                </a:solidFill>
              </a:rPr>
              <a:t>= 58</a:t>
            </a:r>
            <a:endParaRPr lang="en-US" sz="4400" dirty="0">
              <a:solidFill>
                <a:srgbClr val="0000FF"/>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1149 - suspense notes.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أ3 – 2ب.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 calcmode="lin" valueType="num">
                                      <p:cBhvr>
                                        <p:cTn id="18" dur="5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500"/>
                                        <p:tgtEl>
                                          <p:spTgt spid="25">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5" name="34-2×3.wav"/>
                                        </p:tgtEl>
                                      </p:cMediaNode>
                                    </p:audio>
                                  </p:sub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p:cTn id="25" dur="5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500"/>
                                        <p:tgtEl>
                                          <p:spTgt spid="25">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 64 – 6.wav"/>
                                        </p:tgtEl>
                                      </p:cMediaNode>
                                    </p:audio>
                                  </p:sub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25">
                                            <p:txEl>
                                              <p:pRg st="2" end="2"/>
                                            </p:txEl>
                                          </p:spTgt>
                                        </p:tgtEl>
                                        <p:attrNameLst>
                                          <p:attrName>style.visibility</p:attrName>
                                        </p:attrNameLst>
                                      </p:cBhvr>
                                      <p:to>
                                        <p:strVal val="visible"/>
                                      </p:to>
                                    </p:set>
                                    <p:anim calcmode="lin" valueType="num">
                                      <p:cBhvr>
                                        <p:cTn id="32" dur="5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33" dur="5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500"/>
                                        <p:tgtEl>
                                          <p:spTgt spid="25">
                                            <p:txEl>
                                              <p:pRg st="2" end="2"/>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7" name="= 5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p:cNvGrpSpPr>
          <p:nvPr/>
        </p:nvGrpSpPr>
        <p:grpSpPr bwMode="auto">
          <a:xfrm>
            <a:off x="214313" y="142875"/>
            <a:ext cx="7786687" cy="6643688"/>
            <a:chOff x="214282" y="142852"/>
            <a:chExt cx="7786742" cy="6643710"/>
          </a:xfrm>
        </p:grpSpPr>
        <p:grpSp>
          <p:nvGrpSpPr>
            <p:cNvPr id="18438" name="Group 25"/>
            <p:cNvGrpSpPr>
              <a:grpSpLocks/>
            </p:cNvGrpSpPr>
            <p:nvPr/>
          </p:nvGrpSpPr>
          <p:grpSpPr bwMode="auto">
            <a:xfrm>
              <a:off x="214282" y="142852"/>
              <a:ext cx="7786742" cy="6643710"/>
              <a:chOff x="214282" y="1428736"/>
              <a:chExt cx="8853542" cy="5224498"/>
            </a:xfrm>
          </p:grpSpPr>
          <p:sp>
            <p:nvSpPr>
              <p:cNvPr id="5" name="Rounded Rectangle 4"/>
              <p:cNvSpPr/>
              <p:nvPr/>
            </p:nvSpPr>
            <p:spPr>
              <a:xfrm>
                <a:off x="214282" y="1428736"/>
                <a:ext cx="8557521" cy="4928630"/>
              </a:xfrm>
              <a:prstGeom prst="roundRect">
                <a:avLst/>
              </a:prstGeom>
              <a:solidFill>
                <a:srgbClr val="0000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cs typeface="+mj-cs"/>
                </a:endParaRPr>
              </a:p>
            </p:txBody>
          </p:sp>
          <p:sp>
            <p:nvSpPr>
              <p:cNvPr id="6" name="Rounded Rectangle 5"/>
              <p:cNvSpPr/>
              <p:nvPr/>
            </p:nvSpPr>
            <p:spPr>
              <a:xfrm>
                <a:off x="510303" y="1724604"/>
                <a:ext cx="8557521" cy="4928630"/>
              </a:xfrm>
              <a:prstGeom prst="roundRect">
                <a:avLst/>
              </a:prstGeom>
              <a:solidFill>
                <a:srgbClr val="FF0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cs typeface="+mj-cs"/>
                </a:endParaRPr>
              </a:p>
            </p:txBody>
          </p:sp>
          <p:sp>
            <p:nvSpPr>
              <p:cNvPr id="7" name="Rounded Rectangle 6"/>
              <p:cNvSpPr/>
              <p:nvPr/>
            </p:nvSpPr>
            <p:spPr>
              <a:xfrm>
                <a:off x="356877" y="1571052"/>
                <a:ext cx="8559327" cy="4929879"/>
              </a:xfrm>
              <a:prstGeom prst="roundRect">
                <a:avLst/>
              </a:prstGeom>
              <a:gradFill flip="none" rotWithShape="1">
                <a:gsLst>
                  <a:gs pos="0">
                    <a:srgbClr val="FFFF00"/>
                  </a:gs>
                  <a:gs pos="50000">
                    <a:schemeClr val="bg1"/>
                  </a:gs>
                  <a:gs pos="100000">
                    <a:srgbClr val="00FF00"/>
                  </a:gs>
                </a:gsLst>
                <a:lin ang="162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cs typeface="+mj-cs"/>
                </a:endParaRPr>
              </a:p>
            </p:txBody>
          </p:sp>
        </p:grpSp>
        <p:sp>
          <p:nvSpPr>
            <p:cNvPr id="17413" name="TextBox 2"/>
            <p:cNvSpPr txBox="1">
              <a:spLocks noChangeArrowheads="1"/>
            </p:cNvSpPr>
            <p:nvPr/>
          </p:nvSpPr>
          <p:spPr bwMode="auto">
            <a:xfrm>
              <a:off x="685773" y="785792"/>
              <a:ext cx="6457996" cy="5570555"/>
            </a:xfrm>
            <a:prstGeom prst="rect">
              <a:avLst/>
            </a:prstGeom>
            <a:noFill/>
            <a:ln w="9525">
              <a:noFill/>
              <a:miter lim="800000"/>
              <a:headEnd/>
              <a:tailEnd/>
            </a:ln>
          </p:spPr>
          <p:txBody>
            <a:bodyPr wrap="square">
              <a:spAutoFit/>
            </a:bodyPr>
            <a:lstStyle/>
            <a:p>
              <a:pPr algn="justLow">
                <a:defRPr/>
              </a:pPr>
              <a:r>
                <a:rPr lang="ar-EG" sz="4800" b="1" dirty="0">
                  <a:solidFill>
                    <a:srgbClr val="FF0000"/>
                  </a:solidFill>
                  <a:latin typeface="Calibri" pitchFamily="34" charset="0"/>
                  <a:cs typeface="+mj-cs"/>
                </a:rPr>
                <a:t>اختيار من متعدد: </a:t>
              </a:r>
              <a:r>
                <a:rPr lang="ar-EG" sz="4400" b="1" dirty="0">
                  <a:latin typeface="Calibri" pitchFamily="34" charset="0"/>
                  <a:cs typeface="+mj-cs"/>
                </a:rPr>
                <a:t>ذهب سامي ورائد إلى المكتبة, </a:t>
              </a:r>
              <a:r>
                <a:rPr lang="ar-EG" sz="4400" b="1" dirty="0" smtClean="0">
                  <a:latin typeface="Calibri" pitchFamily="34" charset="0"/>
                  <a:cs typeface="+mj-cs"/>
                </a:rPr>
                <a:t>إذا اشترى </a:t>
              </a:r>
              <a:r>
                <a:rPr lang="ar-EG" sz="4400" b="1" dirty="0">
                  <a:latin typeface="Calibri" pitchFamily="34" charset="0"/>
                  <a:cs typeface="+mj-cs"/>
                </a:rPr>
                <a:t>كل منهما قلماً بسعر </a:t>
              </a:r>
              <a:r>
                <a:rPr lang="ar-EG" sz="4400" b="1" dirty="0" smtClean="0">
                  <a:latin typeface="Calibri" pitchFamily="34" charset="0"/>
                  <a:cs typeface="+mj-cs"/>
                </a:rPr>
                <a:t>3</a:t>
              </a:r>
              <a:r>
                <a:rPr lang="ar-SA" sz="4400" b="1" dirty="0" smtClean="0">
                  <a:latin typeface="Calibri" pitchFamily="34" charset="0"/>
                  <a:cs typeface="+mj-cs"/>
                </a:rPr>
                <a:t>,</a:t>
              </a:r>
              <a:r>
                <a:rPr lang="ar-EG" sz="4400" b="1" dirty="0" smtClean="0">
                  <a:latin typeface="Calibri" pitchFamily="34" charset="0"/>
                  <a:cs typeface="+mj-cs"/>
                </a:rPr>
                <a:t>50 </a:t>
              </a:r>
              <a:r>
                <a:rPr lang="ar-EG" sz="4400" b="1" dirty="0">
                  <a:latin typeface="Calibri" pitchFamily="34" charset="0"/>
                  <a:cs typeface="+mj-cs"/>
                </a:rPr>
                <a:t>ريالات, وآلة حاسبة بسعر 29 </a:t>
              </a:r>
              <a:r>
                <a:rPr lang="ar-EG" sz="4400" b="1" dirty="0" smtClean="0">
                  <a:latin typeface="Calibri" pitchFamily="34" charset="0"/>
                  <a:cs typeface="+mj-cs"/>
                </a:rPr>
                <a:t>ريال</a:t>
              </a:r>
              <a:r>
                <a:rPr lang="ar-SA" sz="4400" b="1" dirty="0" smtClean="0">
                  <a:latin typeface="Calibri" pitchFamily="34" charset="0"/>
                  <a:cs typeface="+mj-cs"/>
                </a:rPr>
                <a:t>ً</a:t>
              </a:r>
              <a:r>
                <a:rPr lang="ar-EG" sz="4400" b="1" dirty="0" smtClean="0">
                  <a:latin typeface="Calibri" pitchFamily="34" charset="0"/>
                  <a:cs typeface="+mj-cs"/>
                </a:rPr>
                <a:t>ا, </a:t>
              </a:r>
              <a:r>
                <a:rPr lang="ar-EG" sz="4400" b="1" dirty="0">
                  <a:latin typeface="Calibri" pitchFamily="34" charset="0"/>
                  <a:cs typeface="+mj-cs"/>
                </a:rPr>
                <a:t>وعلبة ألوان </a:t>
              </a:r>
              <a:r>
                <a:rPr lang="ar-EG" sz="4400" b="1" dirty="0" smtClean="0">
                  <a:latin typeface="Calibri" pitchFamily="34" charset="0"/>
                  <a:cs typeface="+mj-cs"/>
                </a:rPr>
                <a:t>بسعر 7</a:t>
              </a:r>
              <a:r>
                <a:rPr lang="ar-SA" sz="4400" b="1" dirty="0" smtClean="0">
                  <a:latin typeface="Calibri" pitchFamily="34" charset="0"/>
                  <a:cs typeface="+mj-cs"/>
                </a:rPr>
                <a:t>,</a:t>
              </a:r>
              <a:r>
                <a:rPr lang="ar-EG" sz="4400" b="1" dirty="0" smtClean="0">
                  <a:latin typeface="Calibri" pitchFamily="34" charset="0"/>
                  <a:cs typeface="+mj-cs"/>
                </a:rPr>
                <a:t>50 </a:t>
              </a:r>
              <a:r>
                <a:rPr lang="ar-EG" sz="4400" b="1" dirty="0">
                  <a:latin typeface="Calibri" pitchFamily="34" charset="0"/>
                  <a:cs typeface="+mj-cs"/>
                </a:rPr>
                <a:t>ريالات, فأي العبارات الآتية يمكن استعمالها لحساب المبلغ الذي دفعه الاثنان معاً؟</a:t>
              </a:r>
            </a:p>
          </p:txBody>
        </p:sp>
      </p:grpSp>
      <p:sp>
        <p:nvSpPr>
          <p:cNvPr id="2" name="Flowchart: Sequential Access Storage 1"/>
          <p:cNvSpPr/>
          <p:nvPr/>
        </p:nvSpPr>
        <p:spPr>
          <a:xfrm>
            <a:off x="7429520" y="1857364"/>
            <a:ext cx="1428760" cy="1071570"/>
          </a:xfrm>
          <a:prstGeom prst="flowChartMagneticTape">
            <a:avLst/>
          </a:prstGeom>
          <a:gradFill>
            <a:gsLst>
              <a:gs pos="0">
                <a:srgbClr val="0000FF"/>
              </a:gs>
              <a:gs pos="44000">
                <a:schemeClr val="bg1"/>
              </a:gs>
              <a:gs pos="100000">
                <a:srgbClr val="0000FF"/>
              </a:gs>
            </a:gsLst>
          </a:gradFill>
          <a:ln>
            <a:solidFill>
              <a:srgbClr val="0000FF"/>
            </a:solid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5400" b="1" dirty="0">
                <a:ln>
                  <a:solidFill>
                    <a:srgbClr val="FF0000"/>
                  </a:solidFill>
                </a:ln>
                <a:solidFill>
                  <a:schemeClr val="tx1"/>
                </a:solidFill>
                <a:cs typeface="+mj-cs"/>
              </a:rPr>
              <a:t>12</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ختيار من متعدد  ذهب سام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152400"/>
            <a:ext cx="8791575" cy="1371599"/>
            <a:chOff x="2983735" y="214290"/>
            <a:chExt cx="3874281" cy="1428760"/>
          </a:xfrm>
        </p:grpSpPr>
        <p:grpSp>
          <p:nvGrpSpPr>
            <p:cNvPr id="19460" name="Group 9"/>
            <p:cNvGrpSpPr>
              <a:grpSpLocks/>
            </p:cNvGrpSpPr>
            <p:nvPr/>
          </p:nvGrpSpPr>
          <p:grpSpPr bwMode="auto">
            <a:xfrm>
              <a:off x="3143240" y="214290"/>
              <a:ext cx="3714776" cy="1428760"/>
              <a:chOff x="3143240" y="214290"/>
              <a:chExt cx="3714776" cy="1428760"/>
            </a:xfrm>
          </p:grpSpPr>
          <p:sp>
            <p:nvSpPr>
              <p:cNvPr id="10" name="Double Wave 9"/>
              <p:cNvSpPr/>
              <p:nvPr/>
            </p:nvSpPr>
            <p:spPr>
              <a:xfrm>
                <a:off x="3143240" y="214290"/>
                <a:ext cx="3714776" cy="1428760"/>
              </a:xfrm>
              <a:prstGeom prst="doubleWave">
                <a:avLst/>
              </a:prstGeom>
              <a:solidFill>
                <a:srgbClr val="990000"/>
              </a:solidFill>
              <a:ln w="38100">
                <a:solidFill>
                  <a:srgbClr val="CC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11" name="Rounded Rectangle 10"/>
              <p:cNvSpPr/>
              <p:nvPr/>
            </p:nvSpPr>
            <p:spPr>
              <a:xfrm>
                <a:off x="3143240" y="357166"/>
                <a:ext cx="3714776" cy="1143008"/>
              </a:xfrm>
              <a:prstGeom prst="roundRect">
                <a:avLst/>
              </a:prstGeom>
              <a:gradFill>
                <a:gsLst>
                  <a:gs pos="2000">
                    <a:srgbClr val="FF00FF"/>
                  </a:gs>
                  <a:gs pos="50000">
                    <a:schemeClr val="bg1"/>
                  </a:gs>
                  <a:gs pos="91000">
                    <a:srgbClr val="00FF00"/>
                  </a:gs>
                </a:gsLst>
                <a:lin ang="16200000" scaled="1"/>
              </a:gradFill>
              <a:ln w="38100">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18437" name="TextBox 8"/>
            <p:cNvSpPr txBox="1">
              <a:spLocks noChangeArrowheads="1"/>
            </p:cNvSpPr>
            <p:nvPr/>
          </p:nvSpPr>
          <p:spPr bwMode="auto">
            <a:xfrm>
              <a:off x="2983735" y="411960"/>
              <a:ext cx="3588152" cy="596085"/>
            </a:xfrm>
            <a:prstGeom prst="rect">
              <a:avLst/>
            </a:prstGeom>
            <a:noFill/>
            <a:ln w="9525">
              <a:noFill/>
              <a:miter lim="800000"/>
              <a:headEnd/>
              <a:tailEnd/>
            </a:ln>
          </p:spPr>
          <p:txBody>
            <a:bodyPr>
              <a:spAutoFit/>
            </a:bodyPr>
            <a:lstStyle/>
            <a:p>
              <a:pPr algn="ctr">
                <a:defRPr/>
              </a:pPr>
              <a:r>
                <a:rPr lang="ar-EG" sz="5400" b="1" dirty="0" smtClean="0">
                  <a:latin typeface="Calibri" pitchFamily="34" charset="0"/>
                  <a:cs typeface="+mj-cs"/>
                </a:rPr>
                <a:t>3</a:t>
              </a:r>
              <a:r>
                <a:rPr lang="ar-SA" sz="5400" b="1" dirty="0" smtClean="0">
                  <a:latin typeface="Calibri" pitchFamily="34" charset="0"/>
                  <a:cs typeface="+mj-cs"/>
                </a:rPr>
                <a:t>.</a:t>
              </a:r>
              <a:r>
                <a:rPr lang="ar-EG" sz="5400" b="1" dirty="0" smtClean="0">
                  <a:latin typeface="Calibri" pitchFamily="34" charset="0"/>
                  <a:cs typeface="+mj-cs"/>
                </a:rPr>
                <a:t>50 </a:t>
              </a:r>
              <a:r>
                <a:rPr lang="ar-EG" sz="5400" b="1" dirty="0">
                  <a:latin typeface="Calibri" pitchFamily="34" charset="0"/>
                  <a:cs typeface="+mj-cs"/>
                </a:rPr>
                <a:t>+ 2 × 29 + 7.50 </a:t>
              </a:r>
            </a:p>
          </p:txBody>
        </p:sp>
      </p:grpSp>
      <p:sp>
        <p:nvSpPr>
          <p:cNvPr id="3" name="Explosion 2 2"/>
          <p:cNvSpPr/>
          <p:nvPr/>
        </p:nvSpPr>
        <p:spPr>
          <a:xfrm>
            <a:off x="7239000" y="380999"/>
            <a:ext cx="1476388" cy="871526"/>
          </a:xfrm>
          <a:prstGeom prst="irregularSeal2">
            <a:avLst/>
          </a:prstGeom>
          <a:solidFill>
            <a:srgbClr val="FFFF00"/>
          </a:solidFill>
          <a:ln w="38100">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ln>
                  <a:solidFill>
                    <a:srgbClr val="FF0000"/>
                  </a:solidFill>
                </a:ln>
                <a:solidFill>
                  <a:schemeClr val="tx1"/>
                </a:solidFill>
                <a:cs typeface="+mj-cs"/>
              </a:rPr>
              <a:t>أ</a:t>
            </a:r>
          </a:p>
        </p:txBody>
      </p:sp>
      <p:grpSp>
        <p:nvGrpSpPr>
          <p:cNvPr id="22" name="Group 4"/>
          <p:cNvGrpSpPr>
            <a:grpSpLocks/>
          </p:cNvGrpSpPr>
          <p:nvPr/>
        </p:nvGrpSpPr>
        <p:grpSpPr bwMode="auto">
          <a:xfrm>
            <a:off x="-533400" y="1600199"/>
            <a:ext cx="9263062" cy="1447799"/>
            <a:chOff x="2775959" y="214290"/>
            <a:chExt cx="4082057" cy="1428760"/>
          </a:xfrm>
        </p:grpSpPr>
        <p:grpSp>
          <p:nvGrpSpPr>
            <p:cNvPr id="23" name="Group 9"/>
            <p:cNvGrpSpPr>
              <a:grpSpLocks/>
            </p:cNvGrpSpPr>
            <p:nvPr/>
          </p:nvGrpSpPr>
          <p:grpSpPr bwMode="auto">
            <a:xfrm>
              <a:off x="3143240" y="214290"/>
              <a:ext cx="3714776" cy="1428760"/>
              <a:chOff x="3143240" y="214290"/>
              <a:chExt cx="3714776" cy="1428760"/>
            </a:xfrm>
          </p:grpSpPr>
          <p:sp>
            <p:nvSpPr>
              <p:cNvPr id="25" name="Double Wave 7"/>
              <p:cNvSpPr/>
              <p:nvPr/>
            </p:nvSpPr>
            <p:spPr>
              <a:xfrm>
                <a:off x="3143240" y="214290"/>
                <a:ext cx="3714776" cy="1428760"/>
              </a:xfrm>
              <a:prstGeom prst="doubleWave">
                <a:avLst/>
              </a:prstGeom>
              <a:solidFill>
                <a:srgbClr val="990000"/>
              </a:solidFill>
              <a:ln w="38100">
                <a:solidFill>
                  <a:srgbClr val="CC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6" name="Rounded Rectangle 8"/>
              <p:cNvSpPr/>
              <p:nvPr/>
            </p:nvSpPr>
            <p:spPr>
              <a:xfrm>
                <a:off x="3143240" y="357166"/>
                <a:ext cx="3714776" cy="1143008"/>
              </a:xfrm>
              <a:prstGeom prst="roundRect">
                <a:avLst/>
              </a:prstGeom>
              <a:gradFill>
                <a:gsLst>
                  <a:gs pos="2000">
                    <a:srgbClr val="FF00FF"/>
                  </a:gs>
                  <a:gs pos="50000">
                    <a:schemeClr val="bg1"/>
                  </a:gs>
                  <a:gs pos="91000">
                    <a:srgbClr val="00FF00"/>
                  </a:gs>
                </a:gsLst>
                <a:lin ang="16200000" scaled="1"/>
              </a:gradFill>
              <a:ln w="38100">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24" name="TextBox 6"/>
            <p:cNvSpPr txBox="1">
              <a:spLocks noChangeArrowheads="1"/>
            </p:cNvSpPr>
            <p:nvPr/>
          </p:nvSpPr>
          <p:spPr bwMode="auto">
            <a:xfrm>
              <a:off x="2775959" y="539986"/>
              <a:ext cx="3714077" cy="596085"/>
            </a:xfrm>
            <a:prstGeom prst="rect">
              <a:avLst/>
            </a:prstGeom>
            <a:noFill/>
            <a:ln w="9525">
              <a:noFill/>
              <a:miter lim="800000"/>
              <a:headEnd/>
              <a:tailEnd/>
            </a:ln>
          </p:spPr>
          <p:txBody>
            <a:bodyPr>
              <a:spAutoFit/>
            </a:bodyPr>
            <a:lstStyle/>
            <a:p>
              <a:pPr algn="ctr">
                <a:defRPr/>
              </a:pPr>
              <a:r>
                <a:rPr lang="ar-EG" sz="5400" b="1" dirty="0" smtClean="0">
                  <a:latin typeface="Calibri" pitchFamily="34" charset="0"/>
                  <a:cs typeface="+mj-cs"/>
                </a:rPr>
                <a:t>2×3.5</a:t>
              </a:r>
              <a:r>
                <a:rPr lang="ar-SA" sz="5400" b="1" dirty="0" smtClean="0">
                  <a:latin typeface="Calibri" pitchFamily="34" charset="0"/>
                  <a:cs typeface="+mj-cs"/>
                </a:rPr>
                <a:t>0</a:t>
              </a:r>
              <a:r>
                <a:rPr lang="ar-EG" sz="5400" b="1" dirty="0" smtClean="0">
                  <a:latin typeface="Calibri" pitchFamily="34" charset="0"/>
                  <a:cs typeface="+mj-cs"/>
                </a:rPr>
                <a:t> </a:t>
              </a:r>
              <a:r>
                <a:rPr lang="ar-EG" sz="5400" b="1" dirty="0">
                  <a:latin typeface="Calibri" pitchFamily="34" charset="0"/>
                  <a:cs typeface="+mj-cs"/>
                </a:rPr>
                <a:t>+ 2× 29 </a:t>
              </a:r>
              <a:r>
                <a:rPr lang="ar-EG" sz="5400" b="1" dirty="0" smtClean="0">
                  <a:latin typeface="Calibri" pitchFamily="34" charset="0"/>
                  <a:cs typeface="+mj-cs"/>
                </a:rPr>
                <a:t>+</a:t>
              </a:r>
              <a:r>
                <a:rPr lang="ar-SA" sz="5400" b="1" dirty="0" smtClean="0">
                  <a:latin typeface="Calibri" pitchFamily="34" charset="0"/>
                  <a:cs typeface="+mj-cs"/>
                </a:rPr>
                <a:t>7.50</a:t>
              </a:r>
              <a:endParaRPr lang="ar-EG" sz="5400" b="1" dirty="0">
                <a:latin typeface="Calibri" pitchFamily="34" charset="0"/>
                <a:cs typeface="+mj-cs"/>
              </a:endParaRPr>
            </a:p>
          </p:txBody>
        </p:sp>
      </p:grpSp>
      <p:sp>
        <p:nvSpPr>
          <p:cNvPr id="27" name="Explosion 2 3"/>
          <p:cNvSpPr/>
          <p:nvPr/>
        </p:nvSpPr>
        <p:spPr>
          <a:xfrm>
            <a:off x="7391400" y="1904998"/>
            <a:ext cx="1323988" cy="914400"/>
          </a:xfrm>
          <a:prstGeom prst="irregularSeal2">
            <a:avLst/>
          </a:prstGeom>
          <a:solidFill>
            <a:srgbClr val="FFFF00"/>
          </a:solidFill>
          <a:ln w="38100">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ln>
                  <a:solidFill>
                    <a:srgbClr val="FF0000"/>
                  </a:solidFill>
                </a:ln>
                <a:solidFill>
                  <a:schemeClr val="tx1"/>
                </a:solidFill>
                <a:cs typeface="+mj-cs"/>
              </a:rPr>
              <a:t>ب</a:t>
            </a:r>
          </a:p>
        </p:txBody>
      </p:sp>
      <p:grpSp>
        <p:nvGrpSpPr>
          <p:cNvPr id="28" name="Group 4"/>
          <p:cNvGrpSpPr>
            <a:grpSpLocks/>
          </p:cNvGrpSpPr>
          <p:nvPr/>
        </p:nvGrpSpPr>
        <p:grpSpPr bwMode="auto">
          <a:xfrm>
            <a:off x="-457200" y="3124199"/>
            <a:ext cx="9172575" cy="1390649"/>
            <a:chOff x="2815835" y="214290"/>
            <a:chExt cx="4042181" cy="1428760"/>
          </a:xfrm>
        </p:grpSpPr>
        <p:grpSp>
          <p:nvGrpSpPr>
            <p:cNvPr id="29" name="Group 9"/>
            <p:cNvGrpSpPr>
              <a:grpSpLocks/>
            </p:cNvGrpSpPr>
            <p:nvPr/>
          </p:nvGrpSpPr>
          <p:grpSpPr bwMode="auto">
            <a:xfrm>
              <a:off x="3143240" y="214290"/>
              <a:ext cx="3714776" cy="1428760"/>
              <a:chOff x="3143240" y="214290"/>
              <a:chExt cx="3714776" cy="1428760"/>
            </a:xfrm>
          </p:grpSpPr>
          <p:sp>
            <p:nvSpPr>
              <p:cNvPr id="31" name="Double Wave 7"/>
              <p:cNvSpPr/>
              <p:nvPr/>
            </p:nvSpPr>
            <p:spPr>
              <a:xfrm>
                <a:off x="3143240" y="214290"/>
                <a:ext cx="3714776" cy="1428760"/>
              </a:xfrm>
              <a:prstGeom prst="doubleWave">
                <a:avLst/>
              </a:prstGeom>
              <a:solidFill>
                <a:srgbClr val="990000"/>
              </a:solidFill>
              <a:ln w="38100">
                <a:solidFill>
                  <a:srgbClr val="CC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32" name="Rounded Rectangle 8"/>
              <p:cNvSpPr/>
              <p:nvPr/>
            </p:nvSpPr>
            <p:spPr>
              <a:xfrm>
                <a:off x="3143240" y="357166"/>
                <a:ext cx="3714776" cy="1143008"/>
              </a:xfrm>
              <a:prstGeom prst="roundRect">
                <a:avLst/>
              </a:prstGeom>
              <a:gradFill>
                <a:gsLst>
                  <a:gs pos="2000">
                    <a:srgbClr val="FF00FF"/>
                  </a:gs>
                  <a:gs pos="50000">
                    <a:schemeClr val="bg1"/>
                  </a:gs>
                  <a:gs pos="91000">
                    <a:srgbClr val="00FF00"/>
                  </a:gs>
                </a:gsLst>
                <a:lin ang="16200000" scaled="1"/>
              </a:gradFill>
              <a:ln w="38100">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30" name="TextBox 6"/>
            <p:cNvSpPr txBox="1">
              <a:spLocks noChangeArrowheads="1"/>
            </p:cNvSpPr>
            <p:nvPr/>
          </p:nvSpPr>
          <p:spPr bwMode="auto">
            <a:xfrm>
              <a:off x="2815835" y="539986"/>
              <a:ext cx="3714077" cy="59608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2 × </a:t>
              </a:r>
              <a:r>
                <a:rPr lang="ar-EG" sz="5400" b="1" dirty="0" err="1">
                  <a:latin typeface="Calibri" pitchFamily="34" charset="0"/>
                  <a:cs typeface="+mj-cs"/>
                </a:rPr>
                <a:t>(3.50 </a:t>
              </a:r>
              <a:r>
                <a:rPr lang="ar-EG" sz="5400" b="1" dirty="0">
                  <a:latin typeface="Calibri" pitchFamily="34" charset="0"/>
                  <a:cs typeface="+mj-cs"/>
                </a:rPr>
                <a:t>+ 29 + </a:t>
              </a:r>
              <a:r>
                <a:rPr lang="ar-EG" sz="5400" b="1" dirty="0" err="1">
                  <a:latin typeface="Calibri" pitchFamily="34" charset="0"/>
                  <a:cs typeface="+mj-cs"/>
                </a:rPr>
                <a:t>7.50 </a:t>
              </a:r>
              <a:r>
                <a:rPr lang="ar-EG" sz="5400" b="1" dirty="0">
                  <a:latin typeface="Calibri" pitchFamily="34" charset="0"/>
                  <a:cs typeface="+mj-cs"/>
                </a:rPr>
                <a:t>)</a:t>
              </a:r>
            </a:p>
          </p:txBody>
        </p:sp>
      </p:grpSp>
      <p:sp>
        <p:nvSpPr>
          <p:cNvPr id="33" name="Explosion 2 3"/>
          <p:cNvSpPr/>
          <p:nvPr/>
        </p:nvSpPr>
        <p:spPr>
          <a:xfrm>
            <a:off x="7162800" y="3448048"/>
            <a:ext cx="1552588" cy="895352"/>
          </a:xfrm>
          <a:prstGeom prst="irregularSeal2">
            <a:avLst/>
          </a:prstGeom>
          <a:solidFill>
            <a:srgbClr val="FFFF00"/>
          </a:solidFill>
          <a:ln w="38100">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ln>
                  <a:solidFill>
                    <a:srgbClr val="FF0000"/>
                  </a:solidFill>
                </a:ln>
                <a:solidFill>
                  <a:schemeClr val="tx1"/>
                </a:solidFill>
                <a:cs typeface="+mj-cs"/>
              </a:rPr>
              <a:t>جـ</a:t>
            </a:r>
          </a:p>
        </p:txBody>
      </p:sp>
      <p:sp>
        <p:nvSpPr>
          <p:cNvPr id="34" name="TextBox 21"/>
          <p:cNvSpPr txBox="1"/>
          <p:nvPr/>
        </p:nvSpPr>
        <p:spPr>
          <a:xfrm>
            <a:off x="2214563" y="5934075"/>
            <a:ext cx="4643437" cy="923925"/>
          </a:xfrm>
          <a:prstGeom prst="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fontAlgn="auto">
              <a:spcBef>
                <a:spcPts val="0"/>
              </a:spcBef>
              <a:spcAft>
                <a:spcPts val="0"/>
              </a:spcAft>
              <a:defRPr/>
            </a:pPr>
            <a:r>
              <a:rPr lang="ar-EG" sz="5400" b="1" dirty="0" smtClean="0">
                <a:solidFill>
                  <a:srgbClr val="FF0000"/>
                </a:solidFill>
                <a:cs typeface="+mj-cs"/>
              </a:rPr>
              <a:t> الجواب </a:t>
            </a:r>
            <a:r>
              <a:rPr lang="ar-EG" sz="5400" b="1" dirty="0" err="1" smtClean="0">
                <a:solidFill>
                  <a:srgbClr val="FF0000"/>
                </a:solidFill>
                <a:cs typeface="+mj-cs"/>
              </a:rPr>
              <a:t>جـ</a:t>
            </a:r>
            <a:endParaRPr lang="ar-EG" sz="5400" b="1" dirty="0">
              <a:solidFill>
                <a:srgbClr val="FF0000"/>
              </a:solidFill>
              <a:cs typeface="+mj-cs"/>
            </a:endParaRPr>
          </a:p>
        </p:txBody>
      </p:sp>
      <p:grpSp>
        <p:nvGrpSpPr>
          <p:cNvPr id="35" name="Group 4"/>
          <p:cNvGrpSpPr>
            <a:grpSpLocks/>
          </p:cNvGrpSpPr>
          <p:nvPr/>
        </p:nvGrpSpPr>
        <p:grpSpPr bwMode="auto">
          <a:xfrm>
            <a:off x="-914400" y="4571999"/>
            <a:ext cx="9629775" cy="1371601"/>
            <a:chOff x="2614355" y="214290"/>
            <a:chExt cx="4243661" cy="1428760"/>
          </a:xfrm>
        </p:grpSpPr>
        <p:grpSp>
          <p:nvGrpSpPr>
            <p:cNvPr id="36" name="Group 9"/>
            <p:cNvGrpSpPr>
              <a:grpSpLocks/>
            </p:cNvGrpSpPr>
            <p:nvPr/>
          </p:nvGrpSpPr>
          <p:grpSpPr bwMode="auto">
            <a:xfrm>
              <a:off x="3143240" y="214290"/>
              <a:ext cx="3714776" cy="1428760"/>
              <a:chOff x="3143240" y="214290"/>
              <a:chExt cx="3714776" cy="1428760"/>
            </a:xfrm>
          </p:grpSpPr>
          <p:sp>
            <p:nvSpPr>
              <p:cNvPr id="38" name="Double Wave 7"/>
              <p:cNvSpPr/>
              <p:nvPr/>
            </p:nvSpPr>
            <p:spPr>
              <a:xfrm>
                <a:off x="3143240" y="214290"/>
                <a:ext cx="3714776" cy="1428760"/>
              </a:xfrm>
              <a:prstGeom prst="doubleWave">
                <a:avLst/>
              </a:prstGeom>
              <a:solidFill>
                <a:srgbClr val="990000"/>
              </a:solidFill>
              <a:ln w="38100">
                <a:solidFill>
                  <a:srgbClr val="CC00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39" name="Rounded Rectangle 8"/>
              <p:cNvSpPr/>
              <p:nvPr/>
            </p:nvSpPr>
            <p:spPr>
              <a:xfrm>
                <a:off x="3143240" y="357166"/>
                <a:ext cx="3714776" cy="1143008"/>
              </a:xfrm>
              <a:prstGeom prst="roundRect">
                <a:avLst/>
              </a:prstGeom>
              <a:gradFill>
                <a:gsLst>
                  <a:gs pos="2000">
                    <a:srgbClr val="FF00FF"/>
                  </a:gs>
                  <a:gs pos="50000">
                    <a:schemeClr val="bg1"/>
                  </a:gs>
                  <a:gs pos="91000">
                    <a:srgbClr val="00FF00"/>
                  </a:gs>
                </a:gsLst>
                <a:lin ang="16200000" scaled="1"/>
              </a:gradFill>
              <a:ln w="38100">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37" name="TextBox 6"/>
            <p:cNvSpPr txBox="1">
              <a:spLocks noChangeArrowheads="1"/>
            </p:cNvSpPr>
            <p:nvPr/>
          </p:nvSpPr>
          <p:spPr bwMode="auto">
            <a:xfrm>
              <a:off x="2614355" y="411961"/>
              <a:ext cx="3714077" cy="59608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2×3.50 + 29 + 7.50</a:t>
              </a:r>
            </a:p>
          </p:txBody>
        </p:sp>
      </p:grpSp>
      <p:sp>
        <p:nvSpPr>
          <p:cNvPr id="40" name="Explosion 2 3"/>
          <p:cNvSpPr/>
          <p:nvPr/>
        </p:nvSpPr>
        <p:spPr>
          <a:xfrm>
            <a:off x="7086600" y="4800600"/>
            <a:ext cx="1514460" cy="947726"/>
          </a:xfrm>
          <a:prstGeom prst="irregularSeal2">
            <a:avLst/>
          </a:prstGeom>
          <a:solidFill>
            <a:srgbClr val="FFFF00"/>
          </a:solidFill>
          <a:ln w="38100">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ln>
                  <a:solidFill>
                    <a:srgbClr val="FF0000"/>
                  </a:solidFill>
                </a:ln>
                <a:solidFill>
                  <a:schemeClr val="tx1"/>
                </a:solidFill>
                <a:cs typeface="+mj-cs"/>
              </a:rPr>
              <a:t>د</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2" presetID="54" presetClass="entr" presetSubtype="0" accel="10000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05"/>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 calcmode="lin" valueType="num">
                                      <p:cBhvr>
                                        <p:cTn id="16" dur="500" fill="hold"/>
                                        <p:tgtEl>
                                          <p:spTgt spid="2"/>
                                        </p:tgtEl>
                                        <p:attrNameLst>
                                          <p:attrName>ppt_x</p:attrName>
                                        </p:attrNameLst>
                                      </p:cBhvr>
                                      <p:tavLst>
                                        <p:tav tm="0">
                                          <p:val>
                                            <p:strVal val="#ppt_x-.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Effect transition="in" filter="fade">
                                      <p:cBhvr>
                                        <p:cTn id="18"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3،50 + 2 × 29 + 7،50.wav"/>
                                        </p:tgtEl>
                                      </p:cMediaNode>
                                    </p:audio>
                                  </p:sub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strVal val="#ppt_w*0.05"/>
                                          </p:val>
                                        </p:tav>
                                        <p:tav tm="100000">
                                          <p:val>
                                            <p:strVal val="#ppt_w"/>
                                          </p:val>
                                        </p:tav>
                                      </p:tavLst>
                                    </p:anim>
                                    <p:anim calcmode="lin" valueType="num">
                                      <p:cBhvr>
                                        <p:cTn id="24" dur="500" fill="hold"/>
                                        <p:tgtEl>
                                          <p:spTgt spid="27"/>
                                        </p:tgtEl>
                                        <p:attrNameLst>
                                          <p:attrName>ppt_h</p:attrName>
                                        </p:attrNameLst>
                                      </p:cBhvr>
                                      <p:tavLst>
                                        <p:tav tm="0">
                                          <p:val>
                                            <p:strVal val="#ppt_h"/>
                                          </p:val>
                                        </p:tav>
                                        <p:tav tm="100000">
                                          <p:val>
                                            <p:strVal val="#ppt_h"/>
                                          </p:val>
                                        </p:tav>
                                      </p:tavLst>
                                    </p:anim>
                                    <p:anim calcmode="lin" valueType="num">
                                      <p:cBhvr>
                                        <p:cTn id="25" dur="500" fill="hold"/>
                                        <p:tgtEl>
                                          <p:spTgt spid="27"/>
                                        </p:tgtEl>
                                        <p:attrNameLst>
                                          <p:attrName>ppt_x</p:attrName>
                                        </p:attrNameLst>
                                      </p:cBhvr>
                                      <p:tavLst>
                                        <p:tav tm="0">
                                          <p:val>
                                            <p:strVal val="#ppt_x-.2"/>
                                          </p:val>
                                        </p:tav>
                                        <p:tav tm="100000">
                                          <p:val>
                                            <p:strVal val="#ppt_x"/>
                                          </p:val>
                                        </p:tav>
                                      </p:tavLst>
                                    </p:anim>
                                    <p:anim calcmode="lin" valueType="num">
                                      <p:cBhvr>
                                        <p:cTn id="26" dur="500" fill="hold"/>
                                        <p:tgtEl>
                                          <p:spTgt spid="27"/>
                                        </p:tgtEl>
                                        <p:attrNameLst>
                                          <p:attrName>ppt_y</p:attrName>
                                        </p:attrNameLst>
                                      </p:cBhvr>
                                      <p:tavLst>
                                        <p:tav tm="0">
                                          <p:val>
                                            <p:strVal val="#ppt_y"/>
                                          </p:val>
                                        </p:tav>
                                        <p:tav tm="100000">
                                          <p:val>
                                            <p:strVal val="#ppt_y"/>
                                          </p:val>
                                        </p:tav>
                                      </p:tavLst>
                                    </p:anim>
                                    <p:animEffect transition="in" filter="fade">
                                      <p:cBhvr>
                                        <p:cTn id="27" dur="5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newemail.wav"/>
                                        </p:tgtEl>
                                      </p:cMediaNode>
                                    </p:audio>
                                  </p:subTnLst>
                                </p:cTn>
                              </p:par>
                              <p:par>
                                <p:cTn id="28" presetID="54" presetClass="entr" presetSubtype="0" accel="10000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strVal val="#ppt_w*0.05"/>
                                          </p:val>
                                        </p:tav>
                                        <p:tav tm="100000">
                                          <p:val>
                                            <p:strVal val="#ppt_w"/>
                                          </p:val>
                                        </p:tav>
                                      </p:tavLst>
                                    </p:anim>
                                    <p:anim calcmode="lin" valueType="num">
                                      <p:cBhvr>
                                        <p:cTn id="31" dur="500" fill="hold"/>
                                        <p:tgtEl>
                                          <p:spTgt spid="22"/>
                                        </p:tgtEl>
                                        <p:attrNameLst>
                                          <p:attrName>ppt_h</p:attrName>
                                        </p:attrNameLst>
                                      </p:cBhvr>
                                      <p:tavLst>
                                        <p:tav tm="0">
                                          <p:val>
                                            <p:strVal val="#ppt_h"/>
                                          </p:val>
                                        </p:tav>
                                        <p:tav tm="100000">
                                          <p:val>
                                            <p:strVal val="#ppt_h"/>
                                          </p:val>
                                        </p:tav>
                                      </p:tavLst>
                                    </p:anim>
                                    <p:anim calcmode="lin" valueType="num">
                                      <p:cBhvr>
                                        <p:cTn id="32" dur="500" fill="hold"/>
                                        <p:tgtEl>
                                          <p:spTgt spid="22"/>
                                        </p:tgtEl>
                                        <p:attrNameLst>
                                          <p:attrName>ppt_x</p:attrName>
                                        </p:attrNameLst>
                                      </p:cBhvr>
                                      <p:tavLst>
                                        <p:tav tm="0">
                                          <p:val>
                                            <p:strVal val="#ppt_x-.2"/>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Effect transition="in" filter="fade">
                                      <p:cBhvr>
                                        <p:cTn id="34"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5" name="2×3،50 + 2× 29 + 7،50.wav"/>
                                        </p:tgtEl>
                                      </p:cMediaNode>
                                    </p:audio>
                                  </p:subTnLst>
                                </p:cTn>
                              </p:par>
                            </p:childTnLst>
                          </p:cTn>
                        </p:par>
                      </p:childTnLst>
                    </p:cTn>
                  </p:par>
                  <p:par>
                    <p:cTn id="35" fill="hold">
                      <p:stCondLst>
                        <p:cond delay="indefinite"/>
                      </p:stCondLst>
                      <p:childTnLst>
                        <p:par>
                          <p:cTn id="36" fill="hold">
                            <p:stCondLst>
                              <p:cond delay="0"/>
                            </p:stCondLst>
                            <p:childTnLst>
                              <p:par>
                                <p:cTn id="37" presetID="54" presetClass="entr" presetSubtype="0" accel="10000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strVal val="#ppt_w*0.05"/>
                                          </p:val>
                                        </p:tav>
                                        <p:tav tm="100000">
                                          <p:val>
                                            <p:strVal val="#ppt_w"/>
                                          </p:val>
                                        </p:tav>
                                      </p:tavLst>
                                    </p:anim>
                                    <p:anim calcmode="lin" valueType="num">
                                      <p:cBhvr>
                                        <p:cTn id="40" dur="500" fill="hold"/>
                                        <p:tgtEl>
                                          <p:spTgt spid="33"/>
                                        </p:tgtEl>
                                        <p:attrNameLst>
                                          <p:attrName>ppt_h</p:attrName>
                                        </p:attrNameLst>
                                      </p:cBhvr>
                                      <p:tavLst>
                                        <p:tav tm="0">
                                          <p:val>
                                            <p:strVal val="#ppt_h"/>
                                          </p:val>
                                        </p:tav>
                                        <p:tav tm="100000">
                                          <p:val>
                                            <p:strVal val="#ppt_h"/>
                                          </p:val>
                                        </p:tav>
                                      </p:tavLst>
                                    </p:anim>
                                    <p:anim calcmode="lin" valueType="num">
                                      <p:cBhvr>
                                        <p:cTn id="41" dur="500" fill="hold"/>
                                        <p:tgtEl>
                                          <p:spTgt spid="33"/>
                                        </p:tgtEl>
                                        <p:attrNameLst>
                                          <p:attrName>ppt_x</p:attrName>
                                        </p:attrNameLst>
                                      </p:cBhvr>
                                      <p:tavLst>
                                        <p:tav tm="0">
                                          <p:val>
                                            <p:strVal val="#ppt_x-.2"/>
                                          </p:val>
                                        </p:tav>
                                        <p:tav tm="100000">
                                          <p:val>
                                            <p:strVal val="#ppt_x"/>
                                          </p:val>
                                        </p:tav>
                                      </p:tavLst>
                                    </p:anim>
                                    <p:anim calcmode="lin" valueType="num">
                                      <p:cBhvr>
                                        <p:cTn id="42" dur="500" fill="hold"/>
                                        <p:tgtEl>
                                          <p:spTgt spid="33"/>
                                        </p:tgtEl>
                                        <p:attrNameLst>
                                          <p:attrName>ppt_y</p:attrName>
                                        </p:attrNameLst>
                                      </p:cBhvr>
                                      <p:tavLst>
                                        <p:tav tm="0">
                                          <p:val>
                                            <p:strVal val="#ppt_y"/>
                                          </p:val>
                                        </p:tav>
                                        <p:tav tm="100000">
                                          <p:val>
                                            <p:strVal val="#ppt_y"/>
                                          </p:val>
                                        </p:tav>
                                      </p:tavLst>
                                    </p:anim>
                                    <p:animEffect transition="in" filter="fade">
                                      <p:cBhvr>
                                        <p:cTn id="43" dur="500"/>
                                        <p:tgtEl>
                                          <p:spTgt spid="33"/>
                                        </p:tgtEl>
                                      </p:cBhvr>
                                    </p:animEffect>
                                  </p:childTnLst>
                                  <p:subTnLst>
                                    <p:audio>
                                      <p:cMediaNode>
                                        <p:cTn display="0" masterRel="sameClick">
                                          <p:stCondLst>
                                            <p:cond evt="begin" delay="0">
                                              <p:tn val="37"/>
                                            </p:cond>
                                          </p:stCondLst>
                                          <p:endCondLst>
                                            <p:cond evt="onStopAudio" delay="0">
                                              <p:tgtEl>
                                                <p:sldTgt/>
                                              </p:tgtEl>
                                            </p:cond>
                                          </p:endCondLst>
                                        </p:cTn>
                                        <p:tgtEl>
                                          <p:sndTgt r:embed="rId3" name="newemail.wav"/>
                                        </p:tgtEl>
                                      </p:cMediaNode>
                                    </p:audio>
                                  </p:subTnLst>
                                </p:cTn>
                              </p:par>
                              <p:par>
                                <p:cTn id="44" presetID="54" presetClass="entr" presetSubtype="0" accel="10000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strVal val="#ppt_w*0.05"/>
                                          </p:val>
                                        </p:tav>
                                        <p:tav tm="100000">
                                          <p:val>
                                            <p:strVal val="#ppt_w"/>
                                          </p:val>
                                        </p:tav>
                                      </p:tavLst>
                                    </p:anim>
                                    <p:anim calcmode="lin" valueType="num">
                                      <p:cBhvr>
                                        <p:cTn id="47" dur="500" fill="hold"/>
                                        <p:tgtEl>
                                          <p:spTgt spid="28"/>
                                        </p:tgtEl>
                                        <p:attrNameLst>
                                          <p:attrName>ppt_h</p:attrName>
                                        </p:attrNameLst>
                                      </p:cBhvr>
                                      <p:tavLst>
                                        <p:tav tm="0">
                                          <p:val>
                                            <p:strVal val="#ppt_h"/>
                                          </p:val>
                                        </p:tav>
                                        <p:tav tm="100000">
                                          <p:val>
                                            <p:strVal val="#ppt_h"/>
                                          </p:val>
                                        </p:tav>
                                      </p:tavLst>
                                    </p:anim>
                                    <p:anim calcmode="lin" valueType="num">
                                      <p:cBhvr>
                                        <p:cTn id="48" dur="500" fill="hold"/>
                                        <p:tgtEl>
                                          <p:spTgt spid="28"/>
                                        </p:tgtEl>
                                        <p:attrNameLst>
                                          <p:attrName>ppt_x</p:attrName>
                                        </p:attrNameLst>
                                      </p:cBhvr>
                                      <p:tavLst>
                                        <p:tav tm="0">
                                          <p:val>
                                            <p:strVal val="#ppt_x-.2"/>
                                          </p:val>
                                        </p:tav>
                                        <p:tav tm="100000">
                                          <p:val>
                                            <p:strVal val="#ppt_x"/>
                                          </p:val>
                                        </p:tav>
                                      </p:tavLst>
                                    </p:anim>
                                    <p:anim calcmode="lin" valueType="num">
                                      <p:cBhvr>
                                        <p:cTn id="49" dur="500" fill="hold"/>
                                        <p:tgtEl>
                                          <p:spTgt spid="28"/>
                                        </p:tgtEl>
                                        <p:attrNameLst>
                                          <p:attrName>ppt_y</p:attrName>
                                        </p:attrNameLst>
                                      </p:cBhvr>
                                      <p:tavLst>
                                        <p:tav tm="0">
                                          <p:val>
                                            <p:strVal val="#ppt_y"/>
                                          </p:val>
                                        </p:tav>
                                        <p:tav tm="100000">
                                          <p:val>
                                            <p:strVal val="#ppt_y"/>
                                          </p:val>
                                        </p:tav>
                                      </p:tavLst>
                                    </p:anim>
                                    <p:animEffect transition="in" filter="fade">
                                      <p:cBhvr>
                                        <p:cTn id="50"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6" name="2 × (3،50 + 29 + 7،50 ).wav"/>
                                        </p:tgtEl>
                                      </p:cMediaNode>
                                    </p:audio>
                                  </p:subTnLst>
                                </p:cTn>
                              </p:par>
                            </p:childTnLst>
                          </p:cTn>
                        </p:par>
                      </p:childTnLst>
                    </p:cTn>
                  </p:par>
                  <p:par>
                    <p:cTn id="51" fill="hold">
                      <p:stCondLst>
                        <p:cond delay="indefinite"/>
                      </p:stCondLst>
                      <p:childTnLst>
                        <p:par>
                          <p:cTn id="52" fill="hold">
                            <p:stCondLst>
                              <p:cond delay="0"/>
                            </p:stCondLst>
                            <p:childTnLst>
                              <p:par>
                                <p:cTn id="53" presetID="54" presetClass="entr" presetSubtype="0" accel="10000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strVal val="#ppt_w*0.05"/>
                                          </p:val>
                                        </p:tav>
                                        <p:tav tm="100000">
                                          <p:val>
                                            <p:strVal val="#ppt_w"/>
                                          </p:val>
                                        </p:tav>
                                      </p:tavLst>
                                    </p:anim>
                                    <p:anim calcmode="lin" valueType="num">
                                      <p:cBhvr>
                                        <p:cTn id="56" dur="500" fill="hold"/>
                                        <p:tgtEl>
                                          <p:spTgt spid="40"/>
                                        </p:tgtEl>
                                        <p:attrNameLst>
                                          <p:attrName>ppt_h</p:attrName>
                                        </p:attrNameLst>
                                      </p:cBhvr>
                                      <p:tavLst>
                                        <p:tav tm="0">
                                          <p:val>
                                            <p:strVal val="#ppt_h"/>
                                          </p:val>
                                        </p:tav>
                                        <p:tav tm="100000">
                                          <p:val>
                                            <p:strVal val="#ppt_h"/>
                                          </p:val>
                                        </p:tav>
                                      </p:tavLst>
                                    </p:anim>
                                    <p:anim calcmode="lin" valueType="num">
                                      <p:cBhvr>
                                        <p:cTn id="57" dur="500" fill="hold"/>
                                        <p:tgtEl>
                                          <p:spTgt spid="40"/>
                                        </p:tgtEl>
                                        <p:attrNameLst>
                                          <p:attrName>ppt_x</p:attrName>
                                        </p:attrNameLst>
                                      </p:cBhvr>
                                      <p:tavLst>
                                        <p:tav tm="0">
                                          <p:val>
                                            <p:strVal val="#ppt_x-.2"/>
                                          </p:val>
                                        </p:tav>
                                        <p:tav tm="100000">
                                          <p:val>
                                            <p:strVal val="#ppt_x"/>
                                          </p:val>
                                        </p:tav>
                                      </p:tavLst>
                                    </p:anim>
                                    <p:anim calcmode="lin" valueType="num">
                                      <p:cBhvr>
                                        <p:cTn id="58" dur="500" fill="hold"/>
                                        <p:tgtEl>
                                          <p:spTgt spid="40"/>
                                        </p:tgtEl>
                                        <p:attrNameLst>
                                          <p:attrName>ppt_y</p:attrName>
                                        </p:attrNameLst>
                                      </p:cBhvr>
                                      <p:tavLst>
                                        <p:tav tm="0">
                                          <p:val>
                                            <p:strVal val="#ppt_y"/>
                                          </p:val>
                                        </p:tav>
                                        <p:tav tm="100000">
                                          <p:val>
                                            <p:strVal val="#ppt_y"/>
                                          </p:val>
                                        </p:tav>
                                      </p:tavLst>
                                    </p:anim>
                                    <p:animEffect transition="in" filter="fade">
                                      <p:cBhvr>
                                        <p:cTn id="59" dur="500"/>
                                        <p:tgtEl>
                                          <p:spTgt spid="40"/>
                                        </p:tgtEl>
                                      </p:cBhvr>
                                    </p:animEffect>
                                  </p:childTnLst>
                                  <p:subTnLst>
                                    <p:audio>
                                      <p:cMediaNode>
                                        <p:cTn display="0" masterRel="sameClick">
                                          <p:stCondLst>
                                            <p:cond evt="begin" delay="0">
                                              <p:tn val="53"/>
                                            </p:cond>
                                          </p:stCondLst>
                                          <p:endCondLst>
                                            <p:cond evt="onStopAudio" delay="0">
                                              <p:tgtEl>
                                                <p:sldTgt/>
                                              </p:tgtEl>
                                            </p:cond>
                                          </p:endCondLst>
                                        </p:cTn>
                                        <p:tgtEl>
                                          <p:sndTgt r:embed="rId3" name="newemail.wav"/>
                                        </p:tgtEl>
                                      </p:cMediaNode>
                                    </p:audio>
                                  </p:subTnLst>
                                </p:cTn>
                              </p:par>
                              <p:par>
                                <p:cTn id="60" presetID="54" presetClass="entr" presetSubtype="0" accel="10000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strVal val="#ppt_w*0.05"/>
                                          </p:val>
                                        </p:tav>
                                        <p:tav tm="100000">
                                          <p:val>
                                            <p:strVal val="#ppt_w"/>
                                          </p:val>
                                        </p:tav>
                                      </p:tavLst>
                                    </p:anim>
                                    <p:anim calcmode="lin" valueType="num">
                                      <p:cBhvr>
                                        <p:cTn id="63" dur="500" fill="hold"/>
                                        <p:tgtEl>
                                          <p:spTgt spid="35"/>
                                        </p:tgtEl>
                                        <p:attrNameLst>
                                          <p:attrName>ppt_h</p:attrName>
                                        </p:attrNameLst>
                                      </p:cBhvr>
                                      <p:tavLst>
                                        <p:tav tm="0">
                                          <p:val>
                                            <p:strVal val="#ppt_h"/>
                                          </p:val>
                                        </p:tav>
                                        <p:tav tm="100000">
                                          <p:val>
                                            <p:strVal val="#ppt_h"/>
                                          </p:val>
                                        </p:tav>
                                      </p:tavLst>
                                    </p:anim>
                                    <p:anim calcmode="lin" valueType="num">
                                      <p:cBhvr>
                                        <p:cTn id="64" dur="500" fill="hold"/>
                                        <p:tgtEl>
                                          <p:spTgt spid="35"/>
                                        </p:tgtEl>
                                        <p:attrNameLst>
                                          <p:attrName>ppt_x</p:attrName>
                                        </p:attrNameLst>
                                      </p:cBhvr>
                                      <p:tavLst>
                                        <p:tav tm="0">
                                          <p:val>
                                            <p:strVal val="#ppt_x-.2"/>
                                          </p:val>
                                        </p:tav>
                                        <p:tav tm="100000">
                                          <p:val>
                                            <p:strVal val="#ppt_x"/>
                                          </p:val>
                                        </p:tav>
                                      </p:tavLst>
                                    </p:anim>
                                    <p:anim calcmode="lin" valueType="num">
                                      <p:cBhvr>
                                        <p:cTn id="65" dur="500" fill="hold"/>
                                        <p:tgtEl>
                                          <p:spTgt spid="35"/>
                                        </p:tgtEl>
                                        <p:attrNameLst>
                                          <p:attrName>ppt_y</p:attrName>
                                        </p:attrNameLst>
                                      </p:cBhvr>
                                      <p:tavLst>
                                        <p:tav tm="0">
                                          <p:val>
                                            <p:strVal val="#ppt_y"/>
                                          </p:val>
                                        </p:tav>
                                        <p:tav tm="100000">
                                          <p:val>
                                            <p:strVal val="#ppt_y"/>
                                          </p:val>
                                        </p:tav>
                                      </p:tavLst>
                                    </p:anim>
                                    <p:animEffect transition="in" filter="fade">
                                      <p:cBhvr>
                                        <p:cTn id="66" dur="5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7" name="2×3،50 + 29 + 7،50.wav"/>
                                        </p:tgtEl>
                                      </p:cMediaNode>
                                    </p:audio>
                                  </p:sub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1000" fill="hold"/>
                                        <p:tgtEl>
                                          <p:spTgt spid="34"/>
                                        </p:tgtEl>
                                        <p:attrNameLst>
                                          <p:attrName>ppt_x</p:attrName>
                                        </p:attrNameLst>
                                      </p:cBhvr>
                                      <p:tavLst>
                                        <p:tav tm="0">
                                          <p:val>
                                            <p:strVal val="#ppt_x-.2"/>
                                          </p:val>
                                        </p:tav>
                                        <p:tav tm="100000">
                                          <p:val>
                                            <p:strVal val="#ppt_x"/>
                                          </p:val>
                                        </p:tav>
                                      </p:tavLst>
                                    </p:anim>
                                    <p:anim calcmode="lin" valueType="num">
                                      <p:cBhvr>
                                        <p:cTn id="72"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8" name="الجواب جـ.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4"/>
          <p:cNvGrpSpPr>
            <a:grpSpLocks/>
          </p:cNvGrpSpPr>
          <p:nvPr/>
        </p:nvGrpSpPr>
        <p:grpSpPr bwMode="auto">
          <a:xfrm>
            <a:off x="428625" y="357188"/>
            <a:ext cx="8429625" cy="1928812"/>
            <a:chOff x="428608" y="357190"/>
            <a:chExt cx="8429672" cy="1928802"/>
          </a:xfrm>
        </p:grpSpPr>
        <p:grpSp>
          <p:nvGrpSpPr>
            <p:cNvPr id="23590" name="Group 15"/>
            <p:cNvGrpSpPr>
              <a:grpSpLocks/>
            </p:cNvGrpSpPr>
            <p:nvPr/>
          </p:nvGrpSpPr>
          <p:grpSpPr bwMode="auto">
            <a:xfrm>
              <a:off x="428608" y="357190"/>
              <a:ext cx="8429672" cy="1928802"/>
              <a:chOff x="-1714544" y="3143248"/>
              <a:chExt cx="8429672" cy="1143008"/>
            </a:xfrm>
          </p:grpSpPr>
          <p:sp>
            <p:nvSpPr>
              <p:cNvPr id="13" name="Rounded Rectangle 12"/>
              <p:cNvSpPr/>
              <p:nvPr/>
            </p:nvSpPr>
            <p:spPr>
              <a:xfrm>
                <a:off x="-1714544" y="3214686"/>
                <a:ext cx="8286808" cy="1000132"/>
              </a:xfrm>
              <a:prstGeom prst="roundRect">
                <a:avLst/>
              </a:prstGeom>
              <a:solidFill>
                <a:srgbClr val="8000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p>
            </p:txBody>
          </p:sp>
          <p:pic>
            <p:nvPicPr>
              <p:cNvPr id="23595" name="Picture 13" descr="00339.WMF"/>
              <p:cNvPicPr>
                <a:picLocks noChangeAspect="1"/>
              </p:cNvPicPr>
              <p:nvPr/>
            </p:nvPicPr>
            <p:blipFill>
              <a:blip r:embed="rId15" cstate="print"/>
              <a:srcRect/>
              <a:stretch>
                <a:fillRect/>
              </a:stretch>
            </p:blipFill>
            <p:spPr bwMode="auto">
              <a:xfrm>
                <a:off x="4143360" y="3143248"/>
                <a:ext cx="2571768" cy="1143008"/>
              </a:xfrm>
              <a:prstGeom prst="rect">
                <a:avLst/>
              </a:prstGeom>
              <a:noFill/>
              <a:ln w="9525">
                <a:noFill/>
                <a:miter lim="800000"/>
                <a:headEnd/>
                <a:tailEnd/>
              </a:ln>
            </p:spPr>
          </p:pic>
        </p:grpSp>
        <p:sp>
          <p:nvSpPr>
            <p:cNvPr id="2" name="TextBox 1"/>
            <p:cNvSpPr txBox="1"/>
            <p:nvPr/>
          </p:nvSpPr>
          <p:spPr>
            <a:xfrm>
              <a:off x="1000100" y="642918"/>
              <a:ext cx="7215238" cy="1446550"/>
            </a:xfrm>
            <a:prstGeom prst="rect">
              <a:avLst/>
            </a:prstGeom>
            <a:noFill/>
          </p:spPr>
          <p:txBody>
            <a:bodyPr rtlCol="1">
              <a:spAutoFit/>
            </a:bodyPr>
            <a:lstStyle/>
            <a:p>
              <a:pPr fontAlgn="auto">
                <a:spcBef>
                  <a:spcPts val="0"/>
                </a:spcBef>
                <a:spcAft>
                  <a:spcPts val="0"/>
                </a:spcAft>
                <a:defRPr/>
              </a:pPr>
              <a:r>
                <a:rPr lang="ar-EG"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أوجد قاعدة كل من الدالتين الممثلتين بالجدولين الآتيين:</a:t>
              </a:r>
            </a:p>
          </p:txBody>
        </p:sp>
      </p:grpSp>
      <p:grpSp>
        <p:nvGrpSpPr>
          <p:cNvPr id="8" name="Group 8"/>
          <p:cNvGrpSpPr>
            <a:grpSpLocks/>
          </p:cNvGrpSpPr>
          <p:nvPr/>
        </p:nvGrpSpPr>
        <p:grpSpPr bwMode="auto">
          <a:xfrm>
            <a:off x="7072313" y="3357563"/>
            <a:ext cx="1143000" cy="1071562"/>
            <a:chOff x="7286644" y="2428868"/>
            <a:chExt cx="1143008" cy="1071570"/>
          </a:xfrm>
        </p:grpSpPr>
        <p:grpSp>
          <p:nvGrpSpPr>
            <p:cNvPr id="23584" name="Group 4"/>
            <p:cNvGrpSpPr>
              <a:grpSpLocks/>
            </p:cNvGrpSpPr>
            <p:nvPr/>
          </p:nvGrpSpPr>
          <p:grpSpPr bwMode="auto">
            <a:xfrm>
              <a:off x="7286644" y="2428868"/>
              <a:ext cx="1143008" cy="1071570"/>
              <a:chOff x="7286644" y="2428868"/>
              <a:chExt cx="1143008" cy="1071570"/>
            </a:xfrm>
          </p:grpSpPr>
          <p:sp>
            <p:nvSpPr>
              <p:cNvPr id="4" name="Oval 3"/>
              <p:cNvSpPr/>
              <p:nvPr/>
            </p:nvSpPr>
            <p:spPr>
              <a:xfrm>
                <a:off x="7286644" y="2428868"/>
                <a:ext cx="1143008" cy="1071570"/>
              </a:xfrm>
              <a:prstGeom prst="ellipse">
                <a:avLst/>
              </a:prstGeom>
              <a:solidFill>
                <a:srgbClr val="00FF00"/>
              </a:solidFill>
              <a:ln w="38100">
                <a:solidFill>
                  <a:srgbClr val="008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endParaRPr>
              </a:p>
            </p:txBody>
          </p:sp>
          <p:sp>
            <p:nvSpPr>
              <p:cNvPr id="3" name="Snip Diagonal Corner Rectangle 2"/>
              <p:cNvSpPr/>
              <p:nvPr/>
            </p:nvSpPr>
            <p:spPr>
              <a:xfrm>
                <a:off x="7358081" y="2571744"/>
                <a:ext cx="1000132" cy="785818"/>
              </a:xfrm>
              <a:prstGeom prst="snip2DiagRect">
                <a:avLst>
                  <a:gd name="adj1" fmla="val 0"/>
                  <a:gd name="adj2" fmla="val 31212"/>
                </a:avLst>
              </a:prstGeom>
              <a:gradFill flip="none" rotWithShape="1">
                <a:gsLst>
                  <a:gs pos="0">
                    <a:srgbClr val="9900FF">
                      <a:shade val="30000"/>
                      <a:satMod val="115000"/>
                    </a:srgbClr>
                  </a:gs>
                  <a:gs pos="50000">
                    <a:srgbClr val="9900FF">
                      <a:shade val="67500"/>
                      <a:satMod val="115000"/>
                    </a:srgbClr>
                  </a:gs>
                  <a:gs pos="100000">
                    <a:srgbClr val="9900FF">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endParaRPr>
              </a:p>
            </p:txBody>
          </p:sp>
        </p:grpSp>
        <p:sp>
          <p:nvSpPr>
            <p:cNvPr id="6" name="TextBox 5"/>
            <p:cNvSpPr txBox="1"/>
            <p:nvPr/>
          </p:nvSpPr>
          <p:spPr>
            <a:xfrm>
              <a:off x="7358082" y="2571744"/>
              <a:ext cx="928694" cy="769441"/>
            </a:xfrm>
            <a:prstGeom prst="rect">
              <a:avLst/>
            </a:prstGeom>
            <a:noFill/>
          </p:spPr>
          <p:txBody>
            <a:bodyPr rtlCol="1">
              <a:spAutoFit/>
            </a:bodyPr>
            <a:lstStyle/>
            <a:p>
              <a:pPr algn="ctr" fontAlgn="auto">
                <a:spcBef>
                  <a:spcPts val="0"/>
                </a:spcBef>
                <a:spcAft>
                  <a:spcPts val="0"/>
                </a:spcAft>
                <a:defRPr/>
              </a:pPr>
              <a:r>
                <a:rPr lang="ar-EG" sz="44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mn-lt"/>
                  <a:cs typeface="+mn-cs"/>
                </a:rPr>
                <a:t>13 </a:t>
              </a:r>
            </a:p>
          </p:txBody>
        </p:sp>
      </p:grpSp>
      <p:graphicFrame>
        <p:nvGraphicFramePr>
          <p:cNvPr id="14" name="Table 13"/>
          <p:cNvGraphicFramePr>
            <a:graphicFrameLocks noGrp="1"/>
          </p:cNvGraphicFramePr>
          <p:nvPr/>
        </p:nvGraphicFramePr>
        <p:xfrm>
          <a:off x="785813" y="3071813"/>
          <a:ext cx="6096000" cy="3286124"/>
        </p:xfrm>
        <a:graphic>
          <a:graphicData uri="http://schemas.openxmlformats.org/drawingml/2006/table">
            <a:tbl>
              <a:tblPr rtl="1" firstRow="1" bandRow="1">
                <a:tableStyleId>{5C22544A-7EE6-4342-B048-85BDC9FD1C3A}</a:tableStyleId>
              </a:tblPr>
              <a:tblGrid>
                <a:gridCol w="3048000"/>
                <a:gridCol w="3048000"/>
              </a:tblGrid>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Rectangle 14"/>
          <p:cNvSpPr/>
          <p:nvPr/>
        </p:nvSpPr>
        <p:spPr>
          <a:xfrm>
            <a:off x="928662" y="3214686"/>
            <a:ext cx="2571768" cy="64294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dirty="0">
              <a:solidFill>
                <a:schemeClr val="bg1"/>
              </a:solidFill>
              <a:cs typeface="Times New Roman" pitchFamily="18" charset="0"/>
            </a:endParaRPr>
          </a:p>
        </p:txBody>
      </p:sp>
      <p:sp>
        <p:nvSpPr>
          <p:cNvPr id="16" name="مربع نص 15"/>
          <p:cNvSpPr txBox="1">
            <a:spLocks noChangeArrowheads="1"/>
          </p:cNvSpPr>
          <p:nvPr/>
        </p:nvSpPr>
        <p:spPr bwMode="auto">
          <a:xfrm>
            <a:off x="857250" y="3098800"/>
            <a:ext cx="2643188" cy="769938"/>
          </a:xfrm>
          <a:prstGeom prst="rect">
            <a:avLst/>
          </a:prstGeom>
          <a:noFill/>
          <a:ln w="9525">
            <a:noFill/>
            <a:miter lim="800000"/>
            <a:headEnd/>
            <a:tailEnd/>
          </a:ln>
        </p:spPr>
        <p:txBody>
          <a:bodyPr>
            <a:spAutoFit/>
          </a:bodyPr>
          <a:lstStyle/>
          <a:p>
            <a:pPr algn="ctr">
              <a:defRPr/>
            </a:pPr>
            <a:r>
              <a:rPr lang="ar-EG" sz="4400" b="1" dirty="0">
                <a:solidFill>
                  <a:srgbClr val="C00000"/>
                </a:solidFill>
                <a:latin typeface="Calibri" pitchFamily="34" charset="0"/>
                <a:cs typeface="Times New Roman" pitchFamily="18" charset="0"/>
              </a:rPr>
              <a:t>س + 5</a:t>
            </a:r>
            <a:endParaRPr lang="en-US" sz="4400" dirty="0">
              <a:solidFill>
                <a:srgbClr val="C00000"/>
              </a:solidFill>
              <a:latin typeface="Calibri" pitchFamily="34" charset="0"/>
              <a:cs typeface="+mj-cs"/>
            </a:endParaRPr>
          </a:p>
        </p:txBody>
      </p:sp>
      <p:sp>
        <p:nvSpPr>
          <p:cNvPr id="18" name="TextBox 16"/>
          <p:cNvSpPr txBox="1">
            <a:spLocks noChangeArrowheads="1"/>
          </p:cNvSpPr>
          <p:nvPr/>
        </p:nvSpPr>
        <p:spPr bwMode="auto">
          <a:xfrm>
            <a:off x="4429125" y="3143250"/>
            <a:ext cx="2143125"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 (س)</a:t>
            </a:r>
          </a:p>
        </p:txBody>
      </p:sp>
      <p:sp>
        <p:nvSpPr>
          <p:cNvPr id="19" name="TextBox 17"/>
          <p:cNvSpPr txBox="1">
            <a:spLocks noChangeArrowheads="1"/>
          </p:cNvSpPr>
          <p:nvPr/>
        </p:nvSpPr>
        <p:spPr bwMode="auto">
          <a:xfrm>
            <a:off x="4929188" y="4071938"/>
            <a:ext cx="1071562"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3</a:t>
            </a:r>
          </a:p>
        </p:txBody>
      </p:sp>
      <p:sp>
        <p:nvSpPr>
          <p:cNvPr id="20" name="TextBox 18"/>
          <p:cNvSpPr txBox="1">
            <a:spLocks noChangeArrowheads="1"/>
          </p:cNvSpPr>
          <p:nvPr/>
        </p:nvSpPr>
        <p:spPr bwMode="auto">
          <a:xfrm>
            <a:off x="4857750" y="4786313"/>
            <a:ext cx="1143000"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7</a:t>
            </a:r>
          </a:p>
        </p:txBody>
      </p:sp>
      <p:sp>
        <p:nvSpPr>
          <p:cNvPr id="21" name="TextBox 19"/>
          <p:cNvSpPr txBox="1">
            <a:spLocks noChangeArrowheads="1"/>
          </p:cNvSpPr>
          <p:nvPr/>
        </p:nvSpPr>
        <p:spPr bwMode="auto">
          <a:xfrm>
            <a:off x="4643438" y="5643563"/>
            <a:ext cx="1357312"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11</a:t>
            </a:r>
          </a:p>
        </p:txBody>
      </p:sp>
      <p:sp>
        <p:nvSpPr>
          <p:cNvPr id="22" name="TextBox 20"/>
          <p:cNvSpPr txBox="1">
            <a:spLocks noChangeArrowheads="1"/>
          </p:cNvSpPr>
          <p:nvPr/>
        </p:nvSpPr>
        <p:spPr bwMode="auto">
          <a:xfrm>
            <a:off x="1428750" y="4000500"/>
            <a:ext cx="1571625"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8</a:t>
            </a:r>
          </a:p>
        </p:txBody>
      </p:sp>
      <p:sp>
        <p:nvSpPr>
          <p:cNvPr id="23" name="TextBox 21"/>
          <p:cNvSpPr txBox="1">
            <a:spLocks noChangeArrowheads="1"/>
          </p:cNvSpPr>
          <p:nvPr/>
        </p:nvSpPr>
        <p:spPr bwMode="auto">
          <a:xfrm>
            <a:off x="1643063" y="4857750"/>
            <a:ext cx="1357312"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12</a:t>
            </a:r>
          </a:p>
        </p:txBody>
      </p:sp>
      <p:sp>
        <p:nvSpPr>
          <p:cNvPr id="24" name="TextBox 22"/>
          <p:cNvSpPr txBox="1">
            <a:spLocks noChangeArrowheads="1"/>
          </p:cNvSpPr>
          <p:nvPr/>
        </p:nvSpPr>
        <p:spPr bwMode="auto">
          <a:xfrm>
            <a:off x="1752600" y="5643563"/>
            <a:ext cx="1214438"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16</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د قاعدة كل من الدالتين الممثلتين.wav"/>
                                        </p:tgtEl>
                                      </p:cMediaNode>
                                    </p:audio>
                                  </p:sub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suction.wav"/>
                                        </p:tgtEl>
                                      </p:cMediaNode>
                                    </p:audio>
                                  </p:subTnLst>
                                </p:cTn>
                              </p:par>
                              <p:par>
                                <p:cTn id="16" presetID="25"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9"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0"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anim calcmode="lin" valueType="num">
                                      <p:cBhvr>
                                        <p:cTn id="22"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3"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4"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25" dur="500" decel="50000">
                                          <p:stCondLst>
                                            <p:cond delay="0"/>
                                          </p:stCondLst>
                                        </p:cTn>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par>
                                <p:cTn id="26" presetID="50" presetClass="entr" presetSubtype="0" decel="10000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strVal val="#ppt_w+.3"/>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animEffect transition="in" filter="fade">
                                      <p:cBhvr>
                                        <p:cTn id="30"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6" name="newemail.wav"/>
                                        </p:tgtEl>
                                      </p:cMediaNode>
                                    </p:audio>
                                  </p:subTnLst>
                                </p:cTn>
                              </p:par>
                              <p:par>
                                <p:cTn id="31" presetID="25"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4" dur="25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5" dur="250" accel="50000" fill="hold">
                                          <p:stCondLst>
                                            <p:cond delay="250"/>
                                          </p:stCondLst>
                                        </p:cTn>
                                        <p:tgtEl>
                                          <p:spTgt spid="18"/>
                                        </p:tgtEl>
                                        <p:attrNameLst>
                                          <p:attrName>ppt_w</p:attrName>
                                        </p:attrNameLst>
                                      </p:cBhvr>
                                      <p:tavLst>
                                        <p:tav tm="0">
                                          <p:val>
                                            <p:strVal val="#ppt_w*.05"/>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anim calcmode="lin" valueType="num">
                                      <p:cBhvr>
                                        <p:cTn id="37" dur="25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8" dur="25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9" dur="250" accel="50000" fill="hold">
                                          <p:stCondLst>
                                            <p:cond delay="250"/>
                                          </p:stCondLst>
                                        </p:cTn>
                                        <p:tgtEl>
                                          <p:spTgt spid="18"/>
                                        </p:tgtEl>
                                        <p:attrNameLst>
                                          <p:attrName>ppt_y</p:attrName>
                                        </p:attrNameLst>
                                      </p:cBhvr>
                                      <p:tavLst>
                                        <p:tav tm="0">
                                          <p:val>
                                            <p:strVal val="#ppt_y+.1"/>
                                          </p:val>
                                        </p:tav>
                                        <p:tav tm="100000">
                                          <p:val>
                                            <p:strVal val="#ppt_y"/>
                                          </p:val>
                                        </p:tav>
                                      </p:tavLst>
                                    </p:anim>
                                    <p:animEffect transition="in" filter="fade">
                                      <p:cBhvr>
                                        <p:cTn id="40" dur="500" decel="50000">
                                          <p:stCondLst>
                                            <p:cond delay="0"/>
                                          </p:stCondLst>
                                        </p:cTn>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7" name="(س).wav"/>
                                        </p:tgtEl>
                                      </p:cMediaNode>
                                    </p:audio>
                                  </p:subTnLst>
                                </p:cTn>
                              </p:par>
                            </p:childTnLst>
                          </p:cTn>
                        </p:par>
                      </p:childTnLst>
                    </p:cTn>
                  </p:par>
                  <p:par>
                    <p:cTn id="41" fill="hold">
                      <p:stCondLst>
                        <p:cond delay="indefinite"/>
                      </p:stCondLst>
                      <p:childTnLst>
                        <p:par>
                          <p:cTn id="42" fill="hold">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25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6" dur="25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47" dur="250" accel="50000" fill="hold">
                                          <p:stCondLst>
                                            <p:cond delay="250"/>
                                          </p:stCondLst>
                                        </p:cTn>
                                        <p:tgtEl>
                                          <p:spTgt spid="19"/>
                                        </p:tgtEl>
                                        <p:attrNameLst>
                                          <p:attrName>ppt_w</p:attrName>
                                        </p:attrNameLst>
                                      </p:cBhvr>
                                      <p:tavLst>
                                        <p:tav tm="0">
                                          <p:val>
                                            <p:strVal val="#ppt_w*.05"/>
                                          </p:val>
                                        </p:tav>
                                        <p:tav tm="100000">
                                          <p:val>
                                            <p:strVal val="#ppt_w"/>
                                          </p:val>
                                        </p:tav>
                                      </p:tavLst>
                                    </p:anim>
                                    <p:anim calcmode="lin" valueType="num">
                                      <p:cBhvr>
                                        <p:cTn id="48" dur="500" fill="hold"/>
                                        <p:tgtEl>
                                          <p:spTgt spid="19"/>
                                        </p:tgtEl>
                                        <p:attrNameLst>
                                          <p:attrName>ppt_h</p:attrName>
                                        </p:attrNameLst>
                                      </p:cBhvr>
                                      <p:tavLst>
                                        <p:tav tm="0">
                                          <p:val>
                                            <p:strVal val="#ppt_h"/>
                                          </p:val>
                                        </p:tav>
                                        <p:tav tm="100000">
                                          <p:val>
                                            <p:strVal val="#ppt_h"/>
                                          </p:val>
                                        </p:tav>
                                      </p:tavLst>
                                    </p:anim>
                                    <p:anim calcmode="lin" valueType="num">
                                      <p:cBhvr>
                                        <p:cTn id="49" dur="25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0" dur="25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1" dur="250" accel="50000" fill="hold">
                                          <p:stCondLst>
                                            <p:cond delay="250"/>
                                          </p:stCondLst>
                                        </p:cTn>
                                        <p:tgtEl>
                                          <p:spTgt spid="19"/>
                                        </p:tgtEl>
                                        <p:attrNameLst>
                                          <p:attrName>ppt_y</p:attrName>
                                        </p:attrNameLst>
                                      </p:cBhvr>
                                      <p:tavLst>
                                        <p:tav tm="0">
                                          <p:val>
                                            <p:strVal val="#ppt_y+.1"/>
                                          </p:val>
                                        </p:tav>
                                        <p:tav tm="100000">
                                          <p:val>
                                            <p:strVal val="#ppt_y"/>
                                          </p:val>
                                        </p:tav>
                                      </p:tavLst>
                                    </p:anim>
                                    <p:animEffect transition="in" filter="fade">
                                      <p:cBhvr>
                                        <p:cTn id="52" dur="500" decel="50000">
                                          <p:stCondLst>
                                            <p:cond delay="0"/>
                                          </p:stCondLst>
                                        </p:cTn>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8" name="3.wav"/>
                                        </p:tgtEl>
                                      </p:cMediaNode>
                                    </p:audio>
                                  </p:sub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58"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59"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60" dur="500" fill="hold"/>
                                        <p:tgtEl>
                                          <p:spTgt spid="22"/>
                                        </p:tgtEl>
                                        <p:attrNameLst>
                                          <p:attrName>ppt_h</p:attrName>
                                        </p:attrNameLst>
                                      </p:cBhvr>
                                      <p:tavLst>
                                        <p:tav tm="0">
                                          <p:val>
                                            <p:strVal val="#ppt_h"/>
                                          </p:val>
                                        </p:tav>
                                        <p:tav tm="100000">
                                          <p:val>
                                            <p:strVal val="#ppt_h"/>
                                          </p:val>
                                        </p:tav>
                                      </p:tavLst>
                                    </p:anim>
                                    <p:anim calcmode="lin" valueType="num">
                                      <p:cBhvr>
                                        <p:cTn id="61"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62"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63"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64" dur="500" decel="50000">
                                          <p:stCondLst>
                                            <p:cond delay="0"/>
                                          </p:stCondLst>
                                        </p:cTn>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9" name="8.wav"/>
                                        </p:tgtEl>
                                      </p:cMediaNode>
                                    </p:audio>
                                  </p:subTnLst>
                                </p:cTn>
                              </p:par>
                            </p:childTnLst>
                          </p:cTn>
                        </p:par>
                      </p:childTnLst>
                    </p:cTn>
                  </p:par>
                  <p:par>
                    <p:cTn id="65" fill="hold">
                      <p:stCondLst>
                        <p:cond delay="indefinite"/>
                      </p:stCondLst>
                      <p:childTnLst>
                        <p:par>
                          <p:cTn id="66" fill="hold">
                            <p:stCondLst>
                              <p:cond delay="0"/>
                            </p:stCondLst>
                            <p:childTnLst>
                              <p:par>
                                <p:cTn id="67" presetID="25"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70"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71"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72" dur="500" fill="hold"/>
                                        <p:tgtEl>
                                          <p:spTgt spid="20"/>
                                        </p:tgtEl>
                                        <p:attrNameLst>
                                          <p:attrName>ppt_h</p:attrName>
                                        </p:attrNameLst>
                                      </p:cBhvr>
                                      <p:tavLst>
                                        <p:tav tm="0">
                                          <p:val>
                                            <p:strVal val="#ppt_h"/>
                                          </p:val>
                                        </p:tav>
                                        <p:tav tm="100000">
                                          <p:val>
                                            <p:strVal val="#ppt_h"/>
                                          </p:val>
                                        </p:tav>
                                      </p:tavLst>
                                    </p:anim>
                                    <p:anim calcmode="lin" valueType="num">
                                      <p:cBhvr>
                                        <p:cTn id="73"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4"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75"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76" dur="500" decel="50000">
                                          <p:stCondLst>
                                            <p:cond delay="0"/>
                                          </p:stCondLst>
                                        </p:cTn>
                                        <p:tgtEl>
                                          <p:spTgt spid="20"/>
                                        </p:tgtEl>
                                      </p:cBhvr>
                                    </p:animEffect>
                                  </p:childTnLst>
                                  <p:subTnLst>
                                    <p:audio>
                                      <p:cMediaNode>
                                        <p:cTn display="0" masterRel="sameClick">
                                          <p:stCondLst>
                                            <p:cond evt="begin" delay="0">
                                              <p:tn val="67"/>
                                            </p:cond>
                                          </p:stCondLst>
                                          <p:endCondLst>
                                            <p:cond evt="onStopAudio" delay="0">
                                              <p:tgtEl>
                                                <p:sldTgt/>
                                              </p:tgtEl>
                                            </p:cond>
                                          </p:endCondLst>
                                        </p:cTn>
                                        <p:tgtEl>
                                          <p:sndTgt r:embed="rId10" name="7.wav"/>
                                        </p:tgtEl>
                                      </p:cMediaNode>
                                    </p:audio>
                                  </p:subTnLst>
                                </p:cTn>
                              </p:par>
                            </p:childTnLst>
                          </p:cTn>
                        </p:par>
                      </p:childTnLst>
                    </p:cTn>
                  </p:par>
                  <p:par>
                    <p:cTn id="77" fill="hold">
                      <p:stCondLst>
                        <p:cond delay="indefinite"/>
                      </p:stCondLst>
                      <p:childTnLst>
                        <p:par>
                          <p:cTn id="78" fill="hold">
                            <p:stCondLst>
                              <p:cond delay="0"/>
                            </p:stCondLst>
                            <p:childTnLst>
                              <p:par>
                                <p:cTn id="79" presetID="25"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2"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83"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84" dur="500" fill="hold"/>
                                        <p:tgtEl>
                                          <p:spTgt spid="23"/>
                                        </p:tgtEl>
                                        <p:attrNameLst>
                                          <p:attrName>ppt_h</p:attrName>
                                        </p:attrNameLst>
                                      </p:cBhvr>
                                      <p:tavLst>
                                        <p:tav tm="0">
                                          <p:val>
                                            <p:strVal val="#ppt_h"/>
                                          </p:val>
                                        </p:tav>
                                        <p:tav tm="100000">
                                          <p:val>
                                            <p:strVal val="#ppt_h"/>
                                          </p:val>
                                        </p:tav>
                                      </p:tavLst>
                                    </p:anim>
                                    <p:anim calcmode="lin" valueType="num">
                                      <p:cBhvr>
                                        <p:cTn id="85"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86"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87"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88" dur="500" decel="50000">
                                          <p:stCondLst>
                                            <p:cond delay="0"/>
                                          </p:stCondLst>
                                        </p:cTn>
                                        <p:tgtEl>
                                          <p:spTgt spid="23"/>
                                        </p:tgtEl>
                                      </p:cBhvr>
                                    </p:animEffect>
                                  </p:childTnLst>
                                  <p:subTnLst>
                                    <p:audio>
                                      <p:cMediaNode>
                                        <p:cTn display="0" masterRel="sameClick">
                                          <p:stCondLst>
                                            <p:cond evt="begin" delay="0">
                                              <p:tn val="79"/>
                                            </p:cond>
                                          </p:stCondLst>
                                          <p:endCondLst>
                                            <p:cond evt="onStopAudio" delay="0">
                                              <p:tgtEl>
                                                <p:sldTgt/>
                                              </p:tgtEl>
                                            </p:cond>
                                          </p:endCondLst>
                                        </p:cTn>
                                        <p:tgtEl>
                                          <p:sndTgt r:embed="rId11" name="12.wav"/>
                                        </p:tgtEl>
                                      </p:cMediaNode>
                                    </p:audio>
                                  </p:subTnLst>
                                </p:cTn>
                              </p:par>
                            </p:childTnLst>
                          </p:cTn>
                        </p:par>
                      </p:childTnLst>
                    </p:cTn>
                  </p:par>
                  <p:par>
                    <p:cTn id="89" fill="hold">
                      <p:stCondLst>
                        <p:cond delay="indefinite"/>
                      </p:stCondLst>
                      <p:childTnLst>
                        <p:par>
                          <p:cTn id="90" fill="hold">
                            <p:stCondLst>
                              <p:cond delay="0"/>
                            </p:stCondLst>
                            <p:childTnLst>
                              <p:par>
                                <p:cTn id="91" presetID="25"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25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94" dur="25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95" dur="250" accel="50000" fill="hold">
                                          <p:stCondLst>
                                            <p:cond delay="250"/>
                                          </p:stCondLst>
                                        </p:cTn>
                                        <p:tgtEl>
                                          <p:spTgt spid="21"/>
                                        </p:tgtEl>
                                        <p:attrNameLst>
                                          <p:attrName>ppt_w</p:attrName>
                                        </p:attrNameLst>
                                      </p:cBhvr>
                                      <p:tavLst>
                                        <p:tav tm="0">
                                          <p:val>
                                            <p:strVal val="#ppt_w*.05"/>
                                          </p:val>
                                        </p:tav>
                                        <p:tav tm="100000">
                                          <p:val>
                                            <p:strVal val="#ppt_w"/>
                                          </p:val>
                                        </p:tav>
                                      </p:tavLst>
                                    </p:anim>
                                    <p:anim calcmode="lin" valueType="num">
                                      <p:cBhvr>
                                        <p:cTn id="96" dur="500" fill="hold"/>
                                        <p:tgtEl>
                                          <p:spTgt spid="21"/>
                                        </p:tgtEl>
                                        <p:attrNameLst>
                                          <p:attrName>ppt_h</p:attrName>
                                        </p:attrNameLst>
                                      </p:cBhvr>
                                      <p:tavLst>
                                        <p:tav tm="0">
                                          <p:val>
                                            <p:strVal val="#ppt_h"/>
                                          </p:val>
                                        </p:tav>
                                        <p:tav tm="100000">
                                          <p:val>
                                            <p:strVal val="#ppt_h"/>
                                          </p:val>
                                        </p:tav>
                                      </p:tavLst>
                                    </p:anim>
                                    <p:anim calcmode="lin" valueType="num">
                                      <p:cBhvr>
                                        <p:cTn id="97" dur="25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98" dur="25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99" dur="250" accel="50000" fill="hold">
                                          <p:stCondLst>
                                            <p:cond delay="250"/>
                                          </p:stCondLst>
                                        </p:cTn>
                                        <p:tgtEl>
                                          <p:spTgt spid="21"/>
                                        </p:tgtEl>
                                        <p:attrNameLst>
                                          <p:attrName>ppt_y</p:attrName>
                                        </p:attrNameLst>
                                      </p:cBhvr>
                                      <p:tavLst>
                                        <p:tav tm="0">
                                          <p:val>
                                            <p:strVal val="#ppt_y+.1"/>
                                          </p:val>
                                        </p:tav>
                                        <p:tav tm="100000">
                                          <p:val>
                                            <p:strVal val="#ppt_y"/>
                                          </p:val>
                                        </p:tav>
                                      </p:tavLst>
                                    </p:anim>
                                    <p:animEffect transition="in" filter="fade">
                                      <p:cBhvr>
                                        <p:cTn id="100" dur="500" decel="50000">
                                          <p:stCondLst>
                                            <p:cond delay="0"/>
                                          </p:stCondLst>
                                        </p:cTn>
                                        <p:tgtEl>
                                          <p:spTgt spid="21"/>
                                        </p:tgtEl>
                                      </p:cBhvr>
                                    </p:animEffect>
                                  </p:childTnLst>
                                  <p:subTnLst>
                                    <p:audio>
                                      <p:cMediaNode>
                                        <p:cTn display="0" masterRel="sameClick">
                                          <p:stCondLst>
                                            <p:cond evt="begin" delay="0">
                                              <p:tn val="91"/>
                                            </p:cond>
                                          </p:stCondLst>
                                          <p:endCondLst>
                                            <p:cond evt="onStopAudio" delay="0">
                                              <p:tgtEl>
                                                <p:sldTgt/>
                                              </p:tgtEl>
                                            </p:cond>
                                          </p:endCondLst>
                                        </p:cTn>
                                        <p:tgtEl>
                                          <p:sndTgt r:embed="rId12" name="11.wav"/>
                                        </p:tgtEl>
                                      </p:cMediaNode>
                                    </p:audio>
                                  </p:subTnLst>
                                </p:cTn>
                              </p:par>
                            </p:childTnLst>
                          </p:cTn>
                        </p:par>
                      </p:childTnLst>
                    </p:cTn>
                  </p:par>
                  <p:par>
                    <p:cTn id="101" fill="hold">
                      <p:stCondLst>
                        <p:cond delay="indefinite"/>
                      </p:stCondLst>
                      <p:childTnLst>
                        <p:par>
                          <p:cTn id="102" fill="hold">
                            <p:stCondLst>
                              <p:cond delay="0"/>
                            </p:stCondLst>
                            <p:childTnLst>
                              <p:par>
                                <p:cTn id="103" presetID="25"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p:cTn id="105" dur="25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06" dur="25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07" dur="250" accel="50000" fill="hold">
                                          <p:stCondLst>
                                            <p:cond delay="250"/>
                                          </p:stCondLst>
                                        </p:cTn>
                                        <p:tgtEl>
                                          <p:spTgt spid="24"/>
                                        </p:tgtEl>
                                        <p:attrNameLst>
                                          <p:attrName>ppt_w</p:attrName>
                                        </p:attrNameLst>
                                      </p:cBhvr>
                                      <p:tavLst>
                                        <p:tav tm="0">
                                          <p:val>
                                            <p:strVal val="#ppt_w*.05"/>
                                          </p:val>
                                        </p:tav>
                                        <p:tav tm="100000">
                                          <p:val>
                                            <p:strVal val="#ppt_w"/>
                                          </p:val>
                                        </p:tav>
                                      </p:tavLst>
                                    </p:anim>
                                    <p:anim calcmode="lin" valueType="num">
                                      <p:cBhvr>
                                        <p:cTn id="108" dur="500" fill="hold"/>
                                        <p:tgtEl>
                                          <p:spTgt spid="24"/>
                                        </p:tgtEl>
                                        <p:attrNameLst>
                                          <p:attrName>ppt_h</p:attrName>
                                        </p:attrNameLst>
                                      </p:cBhvr>
                                      <p:tavLst>
                                        <p:tav tm="0">
                                          <p:val>
                                            <p:strVal val="#ppt_h"/>
                                          </p:val>
                                        </p:tav>
                                        <p:tav tm="100000">
                                          <p:val>
                                            <p:strVal val="#ppt_h"/>
                                          </p:val>
                                        </p:tav>
                                      </p:tavLst>
                                    </p:anim>
                                    <p:anim calcmode="lin" valueType="num">
                                      <p:cBhvr>
                                        <p:cTn id="109" dur="25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10" dur="25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11" dur="250" accel="50000" fill="hold">
                                          <p:stCondLst>
                                            <p:cond delay="250"/>
                                          </p:stCondLst>
                                        </p:cTn>
                                        <p:tgtEl>
                                          <p:spTgt spid="24"/>
                                        </p:tgtEl>
                                        <p:attrNameLst>
                                          <p:attrName>ppt_y</p:attrName>
                                        </p:attrNameLst>
                                      </p:cBhvr>
                                      <p:tavLst>
                                        <p:tav tm="0">
                                          <p:val>
                                            <p:strVal val="#ppt_y+.1"/>
                                          </p:val>
                                        </p:tav>
                                        <p:tav tm="100000">
                                          <p:val>
                                            <p:strVal val="#ppt_y"/>
                                          </p:val>
                                        </p:tav>
                                      </p:tavLst>
                                    </p:anim>
                                    <p:animEffect transition="in" filter="fade">
                                      <p:cBhvr>
                                        <p:cTn id="112" dur="500" decel="50000">
                                          <p:stCondLst>
                                            <p:cond delay="0"/>
                                          </p:stCondLst>
                                        </p:cTn>
                                        <p:tgtEl>
                                          <p:spTgt spid="24"/>
                                        </p:tgtEl>
                                      </p:cBhvr>
                                    </p:animEffect>
                                  </p:childTnLst>
                                  <p:subTnLst>
                                    <p:audio>
                                      <p:cMediaNode>
                                        <p:cTn display="0" masterRel="sameClick">
                                          <p:stCondLst>
                                            <p:cond evt="begin" delay="0">
                                              <p:tn val="103"/>
                                            </p:cond>
                                          </p:stCondLst>
                                          <p:endCondLst>
                                            <p:cond evt="onStopAudio" delay="0">
                                              <p:tgtEl>
                                                <p:sldTgt/>
                                              </p:tgtEl>
                                            </p:cond>
                                          </p:endCondLst>
                                        </p:cTn>
                                        <p:tgtEl>
                                          <p:sndTgt r:embed="rId13" name="16.wav"/>
                                        </p:tgtEl>
                                      </p:cMediaNode>
                                    </p:audio>
                                  </p:sub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wipe(down)">
                                      <p:cBhvr>
                                        <p:cTn id="117" dur="143">
                                          <p:stCondLst>
                                            <p:cond delay="0"/>
                                          </p:stCondLst>
                                        </p:cTn>
                                        <p:tgtEl>
                                          <p:spTgt spid="16"/>
                                        </p:tgtEl>
                                      </p:cBhvr>
                                    </p:animEffect>
                                    <p:anim calcmode="lin" valueType="num">
                                      <p:cBhvr>
                                        <p:cTn id="118" dur="4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9" dur="16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0" dur="163" tmFilter="0, 0; 0.125,0.2665; 0.25,0.4; 0.375,0.465; 0.5,0.5;  0.625,0.535; 0.75,0.6; 0.875,0.7335; 1,1">
                                          <p:stCondLst>
                                            <p:cond delay="163"/>
                                          </p:stCondLst>
                                        </p:cTn>
                                        <p:tgtEl>
                                          <p:spTgt spid="16"/>
                                        </p:tgtEl>
                                        <p:attrNameLst>
                                          <p:attrName>ppt_y</p:attrName>
                                        </p:attrNameLst>
                                      </p:cBhvr>
                                      <p:tavLst>
                                        <p:tav tm="0" fmla="#ppt_y-sin(pi*$)/9">
                                          <p:val>
                                            <p:fltVal val="0"/>
                                          </p:val>
                                        </p:tav>
                                        <p:tav tm="100000">
                                          <p:val>
                                            <p:fltVal val="1"/>
                                          </p:val>
                                        </p:tav>
                                      </p:tavLst>
                                    </p:anim>
                                    <p:anim calcmode="lin" valueType="num">
                                      <p:cBhvr>
                                        <p:cTn id="121" dur="2" tmFilter="0, 0; 0.125,0.2665; 0.25,0.4; 0.375,0.465; 0.5,0.5;  0.625,0.535; 0.75,0.6; 0.875,0.7335; 1,1">
                                          <p:stCondLst>
                                            <p:cond delay="326"/>
                                          </p:stCondLst>
                                        </p:cTn>
                                        <p:tgtEl>
                                          <p:spTgt spid="16"/>
                                        </p:tgtEl>
                                        <p:attrNameLst>
                                          <p:attrName>ppt_y</p:attrName>
                                        </p:attrNameLst>
                                      </p:cBhvr>
                                      <p:tavLst>
                                        <p:tav tm="0" fmla="#ppt_y-sin(pi*$)/27">
                                          <p:val>
                                            <p:fltVal val="0"/>
                                          </p:val>
                                        </p:tav>
                                        <p:tav tm="100000">
                                          <p:val>
                                            <p:fltVal val="1"/>
                                          </p:val>
                                        </p:tav>
                                      </p:tavLst>
                                    </p:anim>
                                    <p:anim calcmode="lin" valueType="num">
                                      <p:cBhvr>
                                        <p:cTn id="122" dur="1" tmFilter="0, 0; 0.125,0.2665; 0.25,0.4; 0.375,0.465; 0.5,0.5;  0.625,0.535; 0.75,0.6; 0.875,0.7335; 1,1">
                                          <p:stCondLst>
                                            <p:cond delay="499"/>
                                          </p:stCondLst>
                                        </p:cTn>
                                        <p:tgtEl>
                                          <p:spTgt spid="16"/>
                                        </p:tgtEl>
                                        <p:attrNameLst>
                                          <p:attrName>ppt_y</p:attrName>
                                        </p:attrNameLst>
                                      </p:cBhvr>
                                      <p:tavLst>
                                        <p:tav tm="0" fmla="#ppt_y-sin(pi*$)/81">
                                          <p:val>
                                            <p:fltVal val="0"/>
                                          </p:val>
                                        </p:tav>
                                        <p:tav tm="100000">
                                          <p:val>
                                            <p:fltVal val="1"/>
                                          </p:val>
                                        </p:tav>
                                      </p:tavLst>
                                    </p:anim>
                                    <p:animScale>
                                      <p:cBhvr>
                                        <p:cTn id="123" dur="1">
                                          <p:stCondLst>
                                            <p:cond delay="159"/>
                                          </p:stCondLst>
                                        </p:cTn>
                                        <p:tgtEl>
                                          <p:spTgt spid="16"/>
                                        </p:tgtEl>
                                      </p:cBhvr>
                                      <p:to x="100000" y="60000"/>
                                    </p:animScale>
                                    <p:animScale>
                                      <p:cBhvr>
                                        <p:cTn id="124" dur="1" decel="50000">
                                          <p:stCondLst>
                                            <p:cond delay="166"/>
                                          </p:stCondLst>
                                        </p:cTn>
                                        <p:tgtEl>
                                          <p:spTgt spid="16"/>
                                        </p:tgtEl>
                                      </p:cBhvr>
                                      <p:to x="100000" y="100000"/>
                                    </p:animScale>
                                    <p:animScale>
                                      <p:cBhvr>
                                        <p:cTn id="125" dur="1">
                                          <p:stCondLst>
                                            <p:cond delay="323"/>
                                          </p:stCondLst>
                                        </p:cTn>
                                        <p:tgtEl>
                                          <p:spTgt spid="16"/>
                                        </p:tgtEl>
                                      </p:cBhvr>
                                      <p:to x="100000" y="80000"/>
                                    </p:animScale>
                                    <p:animScale>
                                      <p:cBhvr>
                                        <p:cTn id="126" dur="1" decel="50000">
                                          <p:stCondLst>
                                            <p:cond delay="330"/>
                                          </p:stCondLst>
                                        </p:cTn>
                                        <p:tgtEl>
                                          <p:spTgt spid="16"/>
                                        </p:tgtEl>
                                      </p:cBhvr>
                                      <p:to x="100000" y="100000"/>
                                    </p:animScale>
                                    <p:animScale>
                                      <p:cBhvr>
                                        <p:cTn id="127" dur="1">
                                          <p:stCondLst>
                                            <p:cond delay="499"/>
                                          </p:stCondLst>
                                        </p:cTn>
                                        <p:tgtEl>
                                          <p:spTgt spid="16"/>
                                        </p:tgtEl>
                                      </p:cBhvr>
                                      <p:to x="100000" y="90000"/>
                                    </p:animScale>
                                    <p:animScale>
                                      <p:cBhvr>
                                        <p:cTn id="128" dur="1" decel="50000">
                                          <p:stCondLst>
                                            <p:cond delay="499"/>
                                          </p:stCondLst>
                                        </p:cTn>
                                        <p:tgtEl>
                                          <p:spTgt spid="16"/>
                                        </p:tgtEl>
                                      </p:cBhvr>
                                      <p:to x="100000" y="100000"/>
                                    </p:animScale>
                                    <p:animScale>
                                      <p:cBhvr>
                                        <p:cTn id="129" dur="1">
                                          <p:stCondLst>
                                            <p:cond delay="499"/>
                                          </p:stCondLst>
                                        </p:cTn>
                                        <p:tgtEl>
                                          <p:spTgt spid="16"/>
                                        </p:tgtEl>
                                      </p:cBhvr>
                                      <p:to x="100000" y="95000"/>
                                    </p:animScale>
                                    <p:animScale>
                                      <p:cBhvr>
                                        <p:cTn id="130" dur="1" decel="50000">
                                          <p:stCondLst>
                                            <p:cond delay="499"/>
                                          </p:stCondLst>
                                        </p:cTn>
                                        <p:tgtEl>
                                          <p:spTgt spid="16"/>
                                        </p:tgtEl>
                                      </p:cBhvr>
                                      <p:to x="100000" y="100000"/>
                                    </p:animScale>
                                  </p:childTnLst>
                                  <p:subTnLst>
                                    <p:audio>
                                      <p:cMediaNode>
                                        <p:cTn display="0" masterRel="sameClick">
                                          <p:stCondLst>
                                            <p:cond evt="begin" delay="0">
                                              <p:tn val="115"/>
                                            </p:cond>
                                          </p:stCondLst>
                                          <p:endCondLst>
                                            <p:cond evt="onStopAudio" delay="0">
                                              <p:tgtEl>
                                                <p:sldTgt/>
                                              </p:tgtEl>
                                            </p:cond>
                                          </p:endCondLst>
                                        </p:cTn>
                                        <p:tgtEl>
                                          <p:sndTgt r:embed="rId14" name="س +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22338" y="2517775"/>
            <a:ext cx="7400925" cy="1285875"/>
            <a:chOff x="1571075" y="1285749"/>
            <a:chExt cx="6715701" cy="1285599"/>
          </a:xfrm>
        </p:grpSpPr>
        <p:sp>
          <p:nvSpPr>
            <p:cNvPr id="4" name="Plaque 3"/>
            <p:cNvSpPr/>
            <p:nvPr/>
          </p:nvSpPr>
          <p:spPr>
            <a:xfrm>
              <a:off x="1571075" y="1285749"/>
              <a:ext cx="6715701" cy="1285599"/>
            </a:xfrm>
            <a:prstGeom prst="plaque">
              <a:avLst/>
            </a:prstGeom>
            <a:gradFill>
              <a:gsLst>
                <a:gs pos="0">
                  <a:srgbClr val="FF0066"/>
                </a:gs>
                <a:gs pos="50000">
                  <a:schemeClr val="bg1"/>
                </a:gs>
                <a:gs pos="100000">
                  <a:srgbClr val="FF3300"/>
                </a:gs>
              </a:gsLst>
              <a:lin ang="54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ysClr val="windowText" lastClr="000000"/>
                  </a:solidFill>
                </a:ln>
                <a:solidFill>
                  <a:srgbClr val="0000FF"/>
                </a:solidFill>
                <a:cs typeface="+mj-cs"/>
              </a:endParaRPr>
            </a:p>
          </p:txBody>
        </p:sp>
        <p:sp>
          <p:nvSpPr>
            <p:cNvPr id="5" name="TextBox 4"/>
            <p:cNvSpPr txBox="1"/>
            <p:nvPr/>
          </p:nvSpPr>
          <p:spPr>
            <a:xfrm>
              <a:off x="2393611" y="1358758"/>
              <a:ext cx="5000660" cy="1107758"/>
            </a:xfrm>
            <a:prstGeom prst="rect">
              <a:avLst/>
            </a:prstGeom>
            <a:noFill/>
          </p:spPr>
          <p:txBody>
            <a:bodyPr rtlCol="1">
              <a:spAutoFit/>
            </a:bodyPr>
            <a:lstStyle/>
            <a:p>
              <a:pPr algn="ctr" fontAlgn="auto">
                <a:spcBef>
                  <a:spcPts val="0"/>
                </a:spcBef>
                <a:spcAft>
                  <a:spcPts val="0"/>
                </a:spcAft>
                <a:defRPr/>
              </a:pPr>
              <a:r>
                <a:rPr lang="ar-EG" sz="6600" b="1" dirty="0">
                  <a:ln>
                    <a:solidFill>
                      <a:sysClr val="windowText" lastClr="000000"/>
                    </a:solidFill>
                  </a:ln>
                  <a:solidFill>
                    <a:srgbClr val="0000FF"/>
                  </a:solidFill>
                  <a:latin typeface="+mn-lt"/>
                  <a:cs typeface="+mj-cs"/>
                </a:rPr>
                <a:t>اختبار </a:t>
              </a:r>
              <a:r>
                <a:rPr lang="ar-EG" sz="6600" b="1" dirty="0" smtClean="0">
                  <a:ln>
                    <a:solidFill>
                      <a:sysClr val="windowText" lastClr="000000"/>
                    </a:solidFill>
                  </a:ln>
                  <a:solidFill>
                    <a:srgbClr val="0000FF"/>
                  </a:solidFill>
                  <a:latin typeface="+mn-lt"/>
                  <a:cs typeface="+mj-cs"/>
                </a:rPr>
                <a:t>الفصل</a:t>
              </a:r>
              <a:endParaRPr lang="ar-EG" sz="6600" b="1" dirty="0">
                <a:ln>
                  <a:solidFill>
                    <a:sysClr val="windowText" lastClr="000000"/>
                  </a:solidFill>
                </a:ln>
                <a:solidFill>
                  <a:srgbClr val="0000FF"/>
                </a:solidFill>
                <a:latin typeface="+mn-lt"/>
                <a:cs typeface="+mj-cs"/>
              </a:endParaRPr>
            </a:p>
          </p:txBody>
        </p:sp>
      </p:gr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ختبار الف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9"/>
          <p:cNvGrpSpPr>
            <a:grpSpLocks/>
          </p:cNvGrpSpPr>
          <p:nvPr/>
        </p:nvGrpSpPr>
        <p:grpSpPr bwMode="auto">
          <a:xfrm>
            <a:off x="428625" y="357188"/>
            <a:ext cx="8429625" cy="1928812"/>
            <a:chOff x="428608" y="357190"/>
            <a:chExt cx="8429672" cy="1928802"/>
          </a:xfrm>
        </p:grpSpPr>
        <p:grpSp>
          <p:nvGrpSpPr>
            <p:cNvPr id="24614" name="Group 15"/>
            <p:cNvGrpSpPr>
              <a:grpSpLocks/>
            </p:cNvGrpSpPr>
            <p:nvPr/>
          </p:nvGrpSpPr>
          <p:grpSpPr bwMode="auto">
            <a:xfrm>
              <a:off x="428608" y="357190"/>
              <a:ext cx="8429672" cy="1928802"/>
              <a:chOff x="-1714544" y="3143248"/>
              <a:chExt cx="8429672" cy="1143008"/>
            </a:xfrm>
          </p:grpSpPr>
          <p:sp>
            <p:nvSpPr>
              <p:cNvPr id="13" name="Rounded Rectangle 12"/>
              <p:cNvSpPr/>
              <p:nvPr/>
            </p:nvSpPr>
            <p:spPr>
              <a:xfrm>
                <a:off x="-1714544" y="3214686"/>
                <a:ext cx="8286808" cy="1000132"/>
              </a:xfrm>
              <a:prstGeom prst="roundRect">
                <a:avLst/>
              </a:prstGeom>
              <a:solidFill>
                <a:srgbClr val="8000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a:p>
            </p:txBody>
          </p:sp>
          <p:pic>
            <p:nvPicPr>
              <p:cNvPr id="24619" name="Picture 13" descr="00339.WMF"/>
              <p:cNvPicPr>
                <a:picLocks noChangeAspect="1"/>
              </p:cNvPicPr>
              <p:nvPr/>
            </p:nvPicPr>
            <p:blipFill>
              <a:blip r:embed="rId14" cstate="print"/>
              <a:srcRect/>
              <a:stretch>
                <a:fillRect/>
              </a:stretch>
            </p:blipFill>
            <p:spPr bwMode="auto">
              <a:xfrm>
                <a:off x="4143360" y="3143248"/>
                <a:ext cx="2571768" cy="1143008"/>
              </a:xfrm>
              <a:prstGeom prst="rect">
                <a:avLst/>
              </a:prstGeom>
              <a:noFill/>
              <a:ln w="9525">
                <a:noFill/>
                <a:miter lim="800000"/>
                <a:headEnd/>
                <a:tailEnd/>
              </a:ln>
            </p:spPr>
          </p:pic>
        </p:grpSp>
        <p:sp>
          <p:nvSpPr>
            <p:cNvPr id="12" name="TextBox 11"/>
            <p:cNvSpPr txBox="1"/>
            <p:nvPr/>
          </p:nvSpPr>
          <p:spPr>
            <a:xfrm>
              <a:off x="1000100" y="642918"/>
              <a:ext cx="7215238" cy="1446550"/>
            </a:xfrm>
            <a:prstGeom prst="rect">
              <a:avLst/>
            </a:prstGeom>
            <a:noFill/>
          </p:spPr>
          <p:txBody>
            <a:bodyPr rtlCol="1">
              <a:spAutoFit/>
            </a:bodyPr>
            <a:lstStyle/>
            <a:p>
              <a:pPr fontAlgn="auto">
                <a:spcBef>
                  <a:spcPts val="0"/>
                </a:spcBef>
                <a:spcAft>
                  <a:spcPts val="0"/>
                </a:spcAft>
                <a:defRPr/>
              </a:pPr>
              <a:r>
                <a:rPr lang="ar-EG"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أوجد قاعدة كل من الدالتين الممثلتين بالجدولين الآتيين:</a:t>
              </a:r>
            </a:p>
          </p:txBody>
        </p:sp>
      </p:grpSp>
      <p:grpSp>
        <p:nvGrpSpPr>
          <p:cNvPr id="4" name="Group 14"/>
          <p:cNvGrpSpPr>
            <a:grpSpLocks/>
          </p:cNvGrpSpPr>
          <p:nvPr/>
        </p:nvGrpSpPr>
        <p:grpSpPr bwMode="auto">
          <a:xfrm>
            <a:off x="7072313" y="3357563"/>
            <a:ext cx="1143000" cy="1071562"/>
            <a:chOff x="7286644" y="2428868"/>
            <a:chExt cx="1143008" cy="1071570"/>
          </a:xfrm>
        </p:grpSpPr>
        <p:grpSp>
          <p:nvGrpSpPr>
            <p:cNvPr id="24608" name="Group 4"/>
            <p:cNvGrpSpPr>
              <a:grpSpLocks/>
            </p:cNvGrpSpPr>
            <p:nvPr/>
          </p:nvGrpSpPr>
          <p:grpSpPr bwMode="auto">
            <a:xfrm>
              <a:off x="7286644" y="2428868"/>
              <a:ext cx="1143008" cy="1071570"/>
              <a:chOff x="7286644" y="2428868"/>
              <a:chExt cx="1143008" cy="1071570"/>
            </a:xfrm>
          </p:grpSpPr>
          <p:sp>
            <p:nvSpPr>
              <p:cNvPr id="18" name="Oval 17"/>
              <p:cNvSpPr/>
              <p:nvPr/>
            </p:nvSpPr>
            <p:spPr>
              <a:xfrm>
                <a:off x="7286644" y="2428868"/>
                <a:ext cx="1143008" cy="1071570"/>
              </a:xfrm>
              <a:prstGeom prst="ellipse">
                <a:avLst/>
              </a:prstGeom>
              <a:solidFill>
                <a:srgbClr val="00FF00"/>
              </a:solidFill>
              <a:ln w="38100">
                <a:solidFill>
                  <a:srgbClr val="008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endParaRPr>
              </a:p>
            </p:txBody>
          </p:sp>
          <p:sp>
            <p:nvSpPr>
              <p:cNvPr id="19" name="Snip Diagonal Corner Rectangle 2"/>
              <p:cNvSpPr/>
              <p:nvPr/>
            </p:nvSpPr>
            <p:spPr>
              <a:xfrm>
                <a:off x="7358081" y="2571744"/>
                <a:ext cx="1000132" cy="785818"/>
              </a:xfrm>
              <a:prstGeom prst="snip2DiagRect">
                <a:avLst>
                  <a:gd name="adj1" fmla="val 0"/>
                  <a:gd name="adj2" fmla="val 31212"/>
                </a:avLst>
              </a:prstGeom>
              <a:gradFill flip="none" rotWithShape="1">
                <a:gsLst>
                  <a:gs pos="0">
                    <a:srgbClr val="9900FF">
                      <a:shade val="30000"/>
                      <a:satMod val="115000"/>
                    </a:srgbClr>
                  </a:gs>
                  <a:gs pos="50000">
                    <a:srgbClr val="9900FF">
                      <a:shade val="67500"/>
                      <a:satMod val="115000"/>
                    </a:srgbClr>
                  </a:gs>
                  <a:gs pos="100000">
                    <a:srgbClr val="9900FF">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rgbClr val="FF0000"/>
                    </a:solidFill>
                  </a:ln>
                </a:endParaRPr>
              </a:p>
            </p:txBody>
          </p:sp>
        </p:grpSp>
        <p:sp>
          <p:nvSpPr>
            <p:cNvPr id="17" name="TextBox 16"/>
            <p:cNvSpPr txBox="1"/>
            <p:nvPr/>
          </p:nvSpPr>
          <p:spPr>
            <a:xfrm>
              <a:off x="7358082" y="2571744"/>
              <a:ext cx="928694" cy="769441"/>
            </a:xfrm>
            <a:prstGeom prst="rect">
              <a:avLst/>
            </a:prstGeom>
            <a:noFill/>
          </p:spPr>
          <p:txBody>
            <a:bodyPr rtlCol="1">
              <a:spAutoFit/>
            </a:bodyPr>
            <a:lstStyle/>
            <a:p>
              <a:pPr algn="ctr" fontAlgn="auto">
                <a:spcBef>
                  <a:spcPts val="0"/>
                </a:spcBef>
                <a:spcAft>
                  <a:spcPts val="0"/>
                </a:spcAft>
                <a:defRPr/>
              </a:pPr>
              <a:r>
                <a:rPr lang="ar-EG" sz="44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mn-lt"/>
                  <a:cs typeface="+mn-cs"/>
                </a:rPr>
                <a:t>14 </a:t>
              </a:r>
            </a:p>
          </p:txBody>
        </p:sp>
      </p:grpSp>
      <p:graphicFrame>
        <p:nvGraphicFramePr>
          <p:cNvPr id="14" name="Table 13"/>
          <p:cNvGraphicFramePr>
            <a:graphicFrameLocks noGrp="1"/>
          </p:cNvGraphicFramePr>
          <p:nvPr/>
        </p:nvGraphicFramePr>
        <p:xfrm>
          <a:off x="785813" y="3071813"/>
          <a:ext cx="6096000" cy="3286124"/>
        </p:xfrm>
        <a:graphic>
          <a:graphicData uri="http://schemas.openxmlformats.org/drawingml/2006/table">
            <a:tbl>
              <a:tblPr rtl="1" firstRow="1" bandRow="1">
                <a:tableStyleId>{5C22544A-7EE6-4342-B048-85BDC9FD1C3A}</a:tableStyleId>
              </a:tblPr>
              <a:tblGrid>
                <a:gridCol w="3048000"/>
                <a:gridCol w="3048000"/>
              </a:tblGrid>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1531">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ar-EG" sz="3600" dirty="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Rectangle 14"/>
          <p:cNvSpPr/>
          <p:nvPr/>
        </p:nvSpPr>
        <p:spPr>
          <a:xfrm>
            <a:off x="928662" y="3214686"/>
            <a:ext cx="2571768" cy="64294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dirty="0">
              <a:solidFill>
                <a:schemeClr val="bg1"/>
              </a:solidFill>
              <a:cs typeface="Times New Roman" pitchFamily="18" charset="0"/>
            </a:endParaRPr>
          </a:p>
        </p:txBody>
      </p:sp>
      <p:sp>
        <p:nvSpPr>
          <p:cNvPr id="20" name="مربع نص 19"/>
          <p:cNvSpPr txBox="1">
            <a:spLocks noChangeArrowheads="1"/>
          </p:cNvSpPr>
          <p:nvPr/>
        </p:nvSpPr>
        <p:spPr bwMode="auto">
          <a:xfrm>
            <a:off x="857250" y="3098800"/>
            <a:ext cx="2643188" cy="769938"/>
          </a:xfrm>
          <a:prstGeom prst="rect">
            <a:avLst/>
          </a:prstGeom>
          <a:noFill/>
          <a:ln w="9525">
            <a:noFill/>
            <a:miter lim="800000"/>
            <a:headEnd/>
            <a:tailEnd/>
          </a:ln>
        </p:spPr>
        <p:txBody>
          <a:bodyPr>
            <a:spAutoFit/>
          </a:bodyPr>
          <a:lstStyle/>
          <a:p>
            <a:pPr algn="ctr">
              <a:defRPr/>
            </a:pPr>
            <a:r>
              <a:rPr lang="ar-EG" sz="4400" b="1" dirty="0">
                <a:solidFill>
                  <a:srgbClr val="C00000"/>
                </a:solidFill>
                <a:latin typeface="Calibri" pitchFamily="34" charset="0"/>
                <a:cs typeface="Times New Roman" pitchFamily="18" charset="0"/>
              </a:rPr>
              <a:t>س ÷ 8</a:t>
            </a:r>
            <a:endParaRPr lang="en-US" sz="4400" b="1" dirty="0">
              <a:solidFill>
                <a:srgbClr val="C00000"/>
              </a:solidFill>
              <a:latin typeface="Calibri" pitchFamily="34" charset="0"/>
              <a:cs typeface="+mj-cs"/>
            </a:endParaRPr>
          </a:p>
        </p:txBody>
      </p:sp>
      <p:sp>
        <p:nvSpPr>
          <p:cNvPr id="21" name="TextBox 16"/>
          <p:cNvSpPr txBox="1">
            <a:spLocks noChangeArrowheads="1"/>
          </p:cNvSpPr>
          <p:nvPr/>
        </p:nvSpPr>
        <p:spPr bwMode="auto">
          <a:xfrm>
            <a:off x="4429125" y="3143250"/>
            <a:ext cx="2143125"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 </a:t>
            </a:r>
            <a:r>
              <a:rPr lang="ar-EG" sz="3600" b="1" dirty="0" smtClean="0">
                <a:latin typeface="Times New Roman" pitchFamily="18" charset="0"/>
                <a:cs typeface="Times New Roman" pitchFamily="18" charset="0"/>
              </a:rPr>
              <a:t>(س)</a:t>
            </a:r>
            <a:endParaRPr lang="ar-EG" sz="3600" b="1" dirty="0">
              <a:latin typeface="Times New Roman" pitchFamily="18" charset="0"/>
              <a:cs typeface="Times New Roman" pitchFamily="18" charset="0"/>
            </a:endParaRPr>
          </a:p>
        </p:txBody>
      </p:sp>
      <p:sp>
        <p:nvSpPr>
          <p:cNvPr id="22" name="TextBox 17"/>
          <p:cNvSpPr txBox="1">
            <a:spLocks noChangeArrowheads="1"/>
          </p:cNvSpPr>
          <p:nvPr/>
        </p:nvSpPr>
        <p:spPr bwMode="auto">
          <a:xfrm>
            <a:off x="4929188" y="4071938"/>
            <a:ext cx="1071562"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0</a:t>
            </a:r>
          </a:p>
        </p:txBody>
      </p:sp>
      <p:sp>
        <p:nvSpPr>
          <p:cNvPr id="23" name="TextBox 18"/>
          <p:cNvSpPr txBox="1">
            <a:spLocks noChangeArrowheads="1"/>
          </p:cNvSpPr>
          <p:nvPr/>
        </p:nvSpPr>
        <p:spPr bwMode="auto">
          <a:xfrm>
            <a:off x="4857750" y="4786313"/>
            <a:ext cx="1143000"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8</a:t>
            </a:r>
          </a:p>
        </p:txBody>
      </p:sp>
      <p:sp>
        <p:nvSpPr>
          <p:cNvPr id="24" name="TextBox 19"/>
          <p:cNvSpPr txBox="1">
            <a:spLocks noChangeArrowheads="1"/>
          </p:cNvSpPr>
          <p:nvPr/>
        </p:nvSpPr>
        <p:spPr bwMode="auto">
          <a:xfrm>
            <a:off x="4643438" y="5643563"/>
            <a:ext cx="1357312"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16</a:t>
            </a:r>
          </a:p>
        </p:txBody>
      </p:sp>
      <p:sp>
        <p:nvSpPr>
          <p:cNvPr id="25" name="TextBox 20"/>
          <p:cNvSpPr txBox="1">
            <a:spLocks noChangeArrowheads="1"/>
          </p:cNvSpPr>
          <p:nvPr/>
        </p:nvSpPr>
        <p:spPr bwMode="auto">
          <a:xfrm>
            <a:off x="1428750" y="4000500"/>
            <a:ext cx="1571625"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0</a:t>
            </a:r>
          </a:p>
        </p:txBody>
      </p:sp>
      <p:sp>
        <p:nvSpPr>
          <p:cNvPr id="26" name="TextBox 21"/>
          <p:cNvSpPr txBox="1">
            <a:spLocks noChangeArrowheads="1"/>
          </p:cNvSpPr>
          <p:nvPr/>
        </p:nvSpPr>
        <p:spPr bwMode="auto">
          <a:xfrm>
            <a:off x="1643063" y="4857750"/>
            <a:ext cx="1357312" cy="646113"/>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1</a:t>
            </a:r>
          </a:p>
        </p:txBody>
      </p:sp>
      <p:sp>
        <p:nvSpPr>
          <p:cNvPr id="27" name="TextBox 22"/>
          <p:cNvSpPr txBox="1">
            <a:spLocks noChangeArrowheads="1"/>
          </p:cNvSpPr>
          <p:nvPr/>
        </p:nvSpPr>
        <p:spPr bwMode="auto">
          <a:xfrm>
            <a:off x="1752600" y="5643563"/>
            <a:ext cx="1214438" cy="646112"/>
          </a:xfrm>
          <a:prstGeom prst="rect">
            <a:avLst/>
          </a:prstGeom>
          <a:noFill/>
          <a:ln w="9525">
            <a:noFill/>
            <a:miter lim="800000"/>
            <a:headEnd/>
            <a:tailEnd/>
          </a:ln>
        </p:spPr>
        <p:txBody>
          <a:bodyPr>
            <a:spAutoFit/>
          </a:bodyPr>
          <a:lstStyle/>
          <a:p>
            <a:r>
              <a:rPr lang="ar-EG" sz="3600" b="1" dirty="0">
                <a:latin typeface="Times New Roman" pitchFamily="18" charset="0"/>
                <a:cs typeface="Times New Roman" pitchFamily="18" charset="0"/>
              </a:rPr>
              <a:t>2</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1" presetID="2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4"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5"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anim calcmode="lin" valueType="num">
                                      <p:cBhvr>
                                        <p:cTn id="17"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8"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9"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20" dur="500" decel="50000">
                                          <p:stCondLst>
                                            <p:cond delay="0"/>
                                          </p:stCondLst>
                                        </p:cTn>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par>
                                <p:cTn id="21" presetID="50" presetClass="entr" presetSubtype="0" decel="10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strVal val="#ppt_w+.3"/>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animEffect transition="in" filter="fade">
                                      <p:cBhvr>
                                        <p:cTn id="25"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5" name="newemail.wav"/>
                                        </p:tgtEl>
                                      </p:cMediaNode>
                                    </p:audio>
                                  </p:subTnLst>
                                </p:cTn>
                              </p:par>
                              <p:par>
                                <p:cTn id="26" presetID="25"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25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9" dur="25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0" dur="250" accel="50000" fill="hold">
                                          <p:stCondLst>
                                            <p:cond delay="250"/>
                                          </p:stCondLst>
                                        </p:cTn>
                                        <p:tgtEl>
                                          <p:spTgt spid="21"/>
                                        </p:tgtEl>
                                        <p:attrNameLst>
                                          <p:attrName>ppt_w</p:attrName>
                                        </p:attrNameLst>
                                      </p:cBhvr>
                                      <p:tavLst>
                                        <p:tav tm="0">
                                          <p:val>
                                            <p:strVal val="#ppt_w*.05"/>
                                          </p:val>
                                        </p:tav>
                                        <p:tav tm="100000">
                                          <p:val>
                                            <p:strVal val="#ppt_w"/>
                                          </p:val>
                                        </p:tav>
                                      </p:tavLst>
                                    </p:anim>
                                    <p:anim calcmode="lin" valueType="num">
                                      <p:cBhvr>
                                        <p:cTn id="31" dur="500" fill="hold"/>
                                        <p:tgtEl>
                                          <p:spTgt spid="21"/>
                                        </p:tgtEl>
                                        <p:attrNameLst>
                                          <p:attrName>ppt_h</p:attrName>
                                        </p:attrNameLst>
                                      </p:cBhvr>
                                      <p:tavLst>
                                        <p:tav tm="0">
                                          <p:val>
                                            <p:strVal val="#ppt_h"/>
                                          </p:val>
                                        </p:tav>
                                        <p:tav tm="100000">
                                          <p:val>
                                            <p:strVal val="#ppt_h"/>
                                          </p:val>
                                        </p:tav>
                                      </p:tavLst>
                                    </p:anim>
                                    <p:anim calcmode="lin" valueType="num">
                                      <p:cBhvr>
                                        <p:cTn id="32" dur="25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3" dur="25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4" dur="250" accel="50000" fill="hold">
                                          <p:stCondLst>
                                            <p:cond delay="250"/>
                                          </p:stCondLst>
                                        </p:cTn>
                                        <p:tgtEl>
                                          <p:spTgt spid="21"/>
                                        </p:tgtEl>
                                        <p:attrNameLst>
                                          <p:attrName>ppt_y</p:attrName>
                                        </p:attrNameLst>
                                      </p:cBhvr>
                                      <p:tavLst>
                                        <p:tav tm="0">
                                          <p:val>
                                            <p:strVal val="#ppt_y+.1"/>
                                          </p:val>
                                        </p:tav>
                                        <p:tav tm="100000">
                                          <p:val>
                                            <p:strVal val="#ppt_y"/>
                                          </p:val>
                                        </p:tav>
                                      </p:tavLst>
                                    </p:anim>
                                    <p:animEffect transition="in" filter="fade">
                                      <p:cBhvr>
                                        <p:cTn id="35" dur="500" decel="50000">
                                          <p:stCondLst>
                                            <p:cond delay="0"/>
                                          </p:stCondLst>
                                        </p:cTn>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6" name="(س) -1.wav"/>
                                        </p:tgtEl>
                                      </p:cMediaNode>
                                    </p:audio>
                                  </p:subTnLst>
                                </p:cTn>
                              </p:par>
                            </p:childTnLst>
                          </p:cTn>
                        </p:par>
                      </p:childTnLst>
                    </p:cTn>
                  </p:par>
                  <p:par>
                    <p:cTn id="36" fill="hold">
                      <p:stCondLst>
                        <p:cond delay="indefinite"/>
                      </p:stCondLst>
                      <p:childTnLst>
                        <p:par>
                          <p:cTn id="37" fill="hold">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7" name="0.wav"/>
                                        </p:tgtEl>
                                      </p:cMediaNode>
                                    </p:audio>
                                  </p:subTnLst>
                                </p:cTn>
                              </p:par>
                            </p:childTnLst>
                          </p:cTn>
                        </p:par>
                      </p:childTnLst>
                    </p:cTn>
                  </p:par>
                  <p:par>
                    <p:cTn id="48" fill="hold">
                      <p:stCondLst>
                        <p:cond delay="indefinite"/>
                      </p:stCondLst>
                      <p:childTnLst>
                        <p:par>
                          <p:cTn id="49" fill="hold">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25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53" dur="25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54" dur="250" accel="50000" fill="hold">
                                          <p:stCondLst>
                                            <p:cond delay="250"/>
                                          </p:stCondLst>
                                        </p:cTn>
                                        <p:tgtEl>
                                          <p:spTgt spid="25"/>
                                        </p:tgtEl>
                                        <p:attrNameLst>
                                          <p:attrName>ppt_w</p:attrName>
                                        </p:attrNameLst>
                                      </p:cBhvr>
                                      <p:tavLst>
                                        <p:tav tm="0">
                                          <p:val>
                                            <p:strVal val="#ppt_w*.05"/>
                                          </p:val>
                                        </p:tav>
                                        <p:tav tm="100000">
                                          <p:val>
                                            <p:strVal val="#ppt_w"/>
                                          </p:val>
                                        </p:tav>
                                      </p:tavLst>
                                    </p:anim>
                                    <p:anim calcmode="lin" valueType="num">
                                      <p:cBhvr>
                                        <p:cTn id="55" dur="500" fill="hold"/>
                                        <p:tgtEl>
                                          <p:spTgt spid="25"/>
                                        </p:tgtEl>
                                        <p:attrNameLst>
                                          <p:attrName>ppt_h</p:attrName>
                                        </p:attrNameLst>
                                      </p:cBhvr>
                                      <p:tavLst>
                                        <p:tav tm="0">
                                          <p:val>
                                            <p:strVal val="#ppt_h"/>
                                          </p:val>
                                        </p:tav>
                                        <p:tav tm="100000">
                                          <p:val>
                                            <p:strVal val="#ppt_h"/>
                                          </p:val>
                                        </p:tav>
                                      </p:tavLst>
                                    </p:anim>
                                    <p:anim calcmode="lin" valueType="num">
                                      <p:cBhvr>
                                        <p:cTn id="56" dur="25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57" dur="25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58" dur="250" accel="50000" fill="hold">
                                          <p:stCondLst>
                                            <p:cond delay="250"/>
                                          </p:stCondLst>
                                        </p:cTn>
                                        <p:tgtEl>
                                          <p:spTgt spid="25"/>
                                        </p:tgtEl>
                                        <p:attrNameLst>
                                          <p:attrName>ppt_y</p:attrName>
                                        </p:attrNameLst>
                                      </p:cBhvr>
                                      <p:tavLst>
                                        <p:tav tm="0">
                                          <p:val>
                                            <p:strVal val="#ppt_y+.1"/>
                                          </p:val>
                                        </p:tav>
                                        <p:tav tm="100000">
                                          <p:val>
                                            <p:strVal val="#ppt_y"/>
                                          </p:val>
                                        </p:tav>
                                      </p:tavLst>
                                    </p:anim>
                                    <p:animEffect transition="in" filter="fade">
                                      <p:cBhvr>
                                        <p:cTn id="59" dur="500" decel="50000">
                                          <p:stCondLst>
                                            <p:cond delay="0"/>
                                          </p:stCondLst>
                                        </p:cTn>
                                        <p:tgtEl>
                                          <p:spTgt spid="25"/>
                                        </p:tgtEl>
                                      </p:cBhvr>
                                    </p:animEffect>
                                  </p:childTnLst>
                                  <p:subTnLst>
                                    <p:audio>
                                      <p:cMediaNode>
                                        <p:cTn display="0" masterRel="sameClick">
                                          <p:stCondLst>
                                            <p:cond evt="begin" delay="0">
                                              <p:tn val="50"/>
                                            </p:cond>
                                          </p:stCondLst>
                                          <p:endCondLst>
                                            <p:cond evt="onStopAudio" delay="0">
                                              <p:tgtEl>
                                                <p:sldTgt/>
                                              </p:tgtEl>
                                            </p:cond>
                                          </p:endCondLst>
                                        </p:cTn>
                                        <p:tgtEl>
                                          <p:sndTgt r:embed="rId8" name="0  -.wav"/>
                                        </p:tgtEl>
                                      </p:cMediaNode>
                                    </p:audio>
                                  </p:subTnLst>
                                </p:cTn>
                              </p:par>
                            </p:childTnLst>
                          </p:cTn>
                        </p:par>
                      </p:childTnLst>
                    </p:cTn>
                  </p:par>
                  <p:par>
                    <p:cTn id="60" fill="hold">
                      <p:stCondLst>
                        <p:cond delay="indefinite"/>
                      </p:stCondLst>
                      <p:childTnLst>
                        <p:par>
                          <p:cTn id="61" fill="hold">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5"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6"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67" dur="500" fill="hold"/>
                                        <p:tgtEl>
                                          <p:spTgt spid="23"/>
                                        </p:tgtEl>
                                        <p:attrNameLst>
                                          <p:attrName>ppt_h</p:attrName>
                                        </p:attrNameLst>
                                      </p:cBhvr>
                                      <p:tavLst>
                                        <p:tav tm="0">
                                          <p:val>
                                            <p:strVal val="#ppt_h"/>
                                          </p:val>
                                        </p:tav>
                                        <p:tav tm="100000">
                                          <p:val>
                                            <p:strVal val="#ppt_h"/>
                                          </p:val>
                                        </p:tav>
                                      </p:tavLst>
                                    </p:anim>
                                    <p:anim calcmode="lin" valueType="num">
                                      <p:cBhvr>
                                        <p:cTn id="68"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9"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70"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71" dur="500" decel="50000">
                                          <p:stCondLst>
                                            <p:cond delay="0"/>
                                          </p:stCondLst>
                                        </p:cTn>
                                        <p:tgtEl>
                                          <p:spTgt spid="23"/>
                                        </p:tgtEl>
                                      </p:cBhvr>
                                    </p:animEffect>
                                  </p:childTnLst>
                                  <p:subTnLst>
                                    <p:audio>
                                      <p:cMediaNode>
                                        <p:cTn display="0" masterRel="sameClick">
                                          <p:stCondLst>
                                            <p:cond evt="begin" delay="0">
                                              <p:tn val="62"/>
                                            </p:cond>
                                          </p:stCondLst>
                                          <p:endCondLst>
                                            <p:cond evt="onStopAudio" delay="0">
                                              <p:tgtEl>
                                                <p:sldTgt/>
                                              </p:tgtEl>
                                            </p:cond>
                                          </p:endCondLst>
                                        </p:cTn>
                                        <p:tgtEl>
                                          <p:sndTgt r:embed="rId9" name="8 ش 23.wav"/>
                                        </p:tgtEl>
                                      </p:cMediaNode>
                                    </p:audio>
                                  </p:subTnLst>
                                </p:cTn>
                              </p:par>
                            </p:childTnLst>
                          </p:cTn>
                        </p:par>
                      </p:childTnLst>
                    </p:cTn>
                  </p:par>
                  <p:par>
                    <p:cTn id="72" fill="hold">
                      <p:stCondLst>
                        <p:cond delay="indefinite"/>
                      </p:stCondLst>
                      <p:childTnLst>
                        <p:par>
                          <p:cTn id="73" fill="hold">
                            <p:stCondLst>
                              <p:cond delay="0"/>
                            </p:stCondLst>
                            <p:childTnLst>
                              <p:par>
                                <p:cTn id="74" presetID="25"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25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77" dur="25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78" dur="250" accel="50000" fill="hold">
                                          <p:stCondLst>
                                            <p:cond delay="250"/>
                                          </p:stCondLst>
                                        </p:cTn>
                                        <p:tgtEl>
                                          <p:spTgt spid="26"/>
                                        </p:tgtEl>
                                        <p:attrNameLst>
                                          <p:attrName>ppt_w</p:attrName>
                                        </p:attrNameLst>
                                      </p:cBhvr>
                                      <p:tavLst>
                                        <p:tav tm="0">
                                          <p:val>
                                            <p:strVal val="#ppt_w*.05"/>
                                          </p:val>
                                        </p:tav>
                                        <p:tav tm="100000">
                                          <p:val>
                                            <p:strVal val="#ppt_w"/>
                                          </p:val>
                                        </p:tav>
                                      </p:tavLst>
                                    </p:anim>
                                    <p:anim calcmode="lin" valueType="num">
                                      <p:cBhvr>
                                        <p:cTn id="79" dur="500" fill="hold"/>
                                        <p:tgtEl>
                                          <p:spTgt spid="26"/>
                                        </p:tgtEl>
                                        <p:attrNameLst>
                                          <p:attrName>ppt_h</p:attrName>
                                        </p:attrNameLst>
                                      </p:cBhvr>
                                      <p:tavLst>
                                        <p:tav tm="0">
                                          <p:val>
                                            <p:strVal val="#ppt_h"/>
                                          </p:val>
                                        </p:tav>
                                        <p:tav tm="100000">
                                          <p:val>
                                            <p:strVal val="#ppt_h"/>
                                          </p:val>
                                        </p:tav>
                                      </p:tavLst>
                                    </p:anim>
                                    <p:anim calcmode="lin" valueType="num">
                                      <p:cBhvr>
                                        <p:cTn id="80" dur="25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1" dur="25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2" dur="250" accel="50000" fill="hold">
                                          <p:stCondLst>
                                            <p:cond delay="250"/>
                                          </p:stCondLst>
                                        </p:cTn>
                                        <p:tgtEl>
                                          <p:spTgt spid="26"/>
                                        </p:tgtEl>
                                        <p:attrNameLst>
                                          <p:attrName>ppt_y</p:attrName>
                                        </p:attrNameLst>
                                      </p:cBhvr>
                                      <p:tavLst>
                                        <p:tav tm="0">
                                          <p:val>
                                            <p:strVal val="#ppt_y+.1"/>
                                          </p:val>
                                        </p:tav>
                                        <p:tav tm="100000">
                                          <p:val>
                                            <p:strVal val="#ppt_y"/>
                                          </p:val>
                                        </p:tav>
                                      </p:tavLst>
                                    </p:anim>
                                    <p:animEffect transition="in" filter="fade">
                                      <p:cBhvr>
                                        <p:cTn id="83" dur="500" decel="50000">
                                          <p:stCondLst>
                                            <p:cond delay="0"/>
                                          </p:stCondLst>
                                        </p:cTn>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10" name="1.wav"/>
                                        </p:tgtEl>
                                      </p:cMediaNode>
                                    </p:audio>
                                  </p:subTnLst>
                                </p:cTn>
                              </p:par>
                            </p:childTnLst>
                          </p:cTn>
                        </p:par>
                      </p:childTnLst>
                    </p:cTn>
                  </p:par>
                  <p:par>
                    <p:cTn id="84" fill="hold">
                      <p:stCondLst>
                        <p:cond delay="indefinite"/>
                      </p:stCondLst>
                      <p:childTnLst>
                        <p:par>
                          <p:cTn id="85" fill="hold">
                            <p:stCondLst>
                              <p:cond delay="0"/>
                            </p:stCondLst>
                            <p:childTnLst>
                              <p:par>
                                <p:cTn id="86" presetID="25"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5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9" dur="25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0" dur="250" accel="50000" fill="hold">
                                          <p:stCondLst>
                                            <p:cond delay="250"/>
                                          </p:stCondLst>
                                        </p:cTn>
                                        <p:tgtEl>
                                          <p:spTgt spid="24"/>
                                        </p:tgtEl>
                                        <p:attrNameLst>
                                          <p:attrName>ppt_w</p:attrName>
                                        </p:attrNameLst>
                                      </p:cBhvr>
                                      <p:tavLst>
                                        <p:tav tm="0">
                                          <p:val>
                                            <p:strVal val="#ppt_w*.05"/>
                                          </p:val>
                                        </p:tav>
                                        <p:tav tm="100000">
                                          <p:val>
                                            <p:strVal val="#ppt_w"/>
                                          </p:val>
                                        </p:tav>
                                      </p:tavLst>
                                    </p:anim>
                                    <p:anim calcmode="lin" valueType="num">
                                      <p:cBhvr>
                                        <p:cTn id="91" dur="500" fill="hold"/>
                                        <p:tgtEl>
                                          <p:spTgt spid="24"/>
                                        </p:tgtEl>
                                        <p:attrNameLst>
                                          <p:attrName>ppt_h</p:attrName>
                                        </p:attrNameLst>
                                      </p:cBhvr>
                                      <p:tavLst>
                                        <p:tav tm="0">
                                          <p:val>
                                            <p:strVal val="#ppt_h"/>
                                          </p:val>
                                        </p:tav>
                                        <p:tav tm="100000">
                                          <p:val>
                                            <p:strVal val="#ppt_h"/>
                                          </p:val>
                                        </p:tav>
                                      </p:tavLst>
                                    </p:anim>
                                    <p:anim calcmode="lin" valueType="num">
                                      <p:cBhvr>
                                        <p:cTn id="92" dur="25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93" dur="25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94" dur="250" accel="50000" fill="hold">
                                          <p:stCondLst>
                                            <p:cond delay="250"/>
                                          </p:stCondLst>
                                        </p:cTn>
                                        <p:tgtEl>
                                          <p:spTgt spid="24"/>
                                        </p:tgtEl>
                                        <p:attrNameLst>
                                          <p:attrName>ppt_y</p:attrName>
                                        </p:attrNameLst>
                                      </p:cBhvr>
                                      <p:tavLst>
                                        <p:tav tm="0">
                                          <p:val>
                                            <p:strVal val="#ppt_y+.1"/>
                                          </p:val>
                                        </p:tav>
                                        <p:tav tm="100000">
                                          <p:val>
                                            <p:strVal val="#ppt_y"/>
                                          </p:val>
                                        </p:tav>
                                      </p:tavLst>
                                    </p:anim>
                                    <p:animEffect transition="in" filter="fade">
                                      <p:cBhvr>
                                        <p:cTn id="95" dur="500" decel="50000">
                                          <p:stCondLst>
                                            <p:cond delay="0"/>
                                          </p:stCondLst>
                                        </p:cTn>
                                        <p:tgtEl>
                                          <p:spTgt spid="24"/>
                                        </p:tgtEl>
                                      </p:cBhvr>
                                    </p:animEffect>
                                  </p:childTnLst>
                                  <p:subTnLst>
                                    <p:audio>
                                      <p:cMediaNode>
                                        <p:cTn display="0" masterRel="sameClick">
                                          <p:stCondLst>
                                            <p:cond evt="begin" delay="0">
                                              <p:tn val="86"/>
                                            </p:cond>
                                          </p:stCondLst>
                                          <p:endCondLst>
                                            <p:cond evt="onStopAudio" delay="0">
                                              <p:tgtEl>
                                                <p:sldTgt/>
                                              </p:tgtEl>
                                            </p:cond>
                                          </p:endCondLst>
                                        </p:cTn>
                                        <p:tgtEl>
                                          <p:sndTgt r:embed="rId11" name="16 ش 23.wav"/>
                                        </p:tgtEl>
                                      </p:cMediaNode>
                                    </p:audio>
                                  </p:subTnLst>
                                </p:cTn>
                              </p:par>
                            </p:childTnLst>
                          </p:cTn>
                        </p:par>
                      </p:childTnLst>
                    </p:cTn>
                  </p:par>
                  <p:par>
                    <p:cTn id="96" fill="hold">
                      <p:stCondLst>
                        <p:cond delay="indefinite"/>
                      </p:stCondLst>
                      <p:childTnLst>
                        <p:par>
                          <p:cTn id="97" fill="hold">
                            <p:stCondLst>
                              <p:cond delay="0"/>
                            </p:stCondLst>
                            <p:childTnLst>
                              <p:par>
                                <p:cTn id="98" presetID="25"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25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01" dur="25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02" dur="250" accel="50000" fill="hold">
                                          <p:stCondLst>
                                            <p:cond delay="250"/>
                                          </p:stCondLst>
                                        </p:cTn>
                                        <p:tgtEl>
                                          <p:spTgt spid="27"/>
                                        </p:tgtEl>
                                        <p:attrNameLst>
                                          <p:attrName>ppt_w</p:attrName>
                                        </p:attrNameLst>
                                      </p:cBhvr>
                                      <p:tavLst>
                                        <p:tav tm="0">
                                          <p:val>
                                            <p:strVal val="#ppt_w*.05"/>
                                          </p:val>
                                        </p:tav>
                                        <p:tav tm="100000">
                                          <p:val>
                                            <p:strVal val="#ppt_w"/>
                                          </p:val>
                                        </p:tav>
                                      </p:tavLst>
                                    </p:anim>
                                    <p:anim calcmode="lin" valueType="num">
                                      <p:cBhvr>
                                        <p:cTn id="103" dur="500" fill="hold"/>
                                        <p:tgtEl>
                                          <p:spTgt spid="27"/>
                                        </p:tgtEl>
                                        <p:attrNameLst>
                                          <p:attrName>ppt_h</p:attrName>
                                        </p:attrNameLst>
                                      </p:cBhvr>
                                      <p:tavLst>
                                        <p:tav tm="0">
                                          <p:val>
                                            <p:strVal val="#ppt_h"/>
                                          </p:val>
                                        </p:tav>
                                        <p:tav tm="100000">
                                          <p:val>
                                            <p:strVal val="#ppt_h"/>
                                          </p:val>
                                        </p:tav>
                                      </p:tavLst>
                                    </p:anim>
                                    <p:anim calcmode="lin" valueType="num">
                                      <p:cBhvr>
                                        <p:cTn id="104" dur="25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05" dur="25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06" dur="250" accel="50000" fill="hold">
                                          <p:stCondLst>
                                            <p:cond delay="250"/>
                                          </p:stCondLst>
                                        </p:cTn>
                                        <p:tgtEl>
                                          <p:spTgt spid="27"/>
                                        </p:tgtEl>
                                        <p:attrNameLst>
                                          <p:attrName>ppt_y</p:attrName>
                                        </p:attrNameLst>
                                      </p:cBhvr>
                                      <p:tavLst>
                                        <p:tav tm="0">
                                          <p:val>
                                            <p:strVal val="#ppt_y+.1"/>
                                          </p:val>
                                        </p:tav>
                                        <p:tav tm="100000">
                                          <p:val>
                                            <p:strVal val="#ppt_y"/>
                                          </p:val>
                                        </p:tav>
                                      </p:tavLst>
                                    </p:anim>
                                    <p:animEffect transition="in" filter="fade">
                                      <p:cBhvr>
                                        <p:cTn id="107" dur="500" decel="50000">
                                          <p:stCondLst>
                                            <p:cond delay="0"/>
                                          </p:stCondLst>
                                        </p:cTn>
                                        <p:tgtEl>
                                          <p:spTgt spid="27"/>
                                        </p:tgtEl>
                                      </p:cBhvr>
                                    </p:animEffect>
                                  </p:childTnLst>
                                  <p:subTnLst>
                                    <p:audio>
                                      <p:cMediaNode>
                                        <p:cTn display="0" masterRel="sameClick">
                                          <p:stCondLst>
                                            <p:cond evt="begin" delay="0">
                                              <p:tn val="98"/>
                                            </p:cond>
                                          </p:stCondLst>
                                          <p:endCondLst>
                                            <p:cond evt="onStopAudio" delay="0">
                                              <p:tgtEl>
                                                <p:sldTgt/>
                                              </p:tgtEl>
                                            </p:cond>
                                          </p:endCondLst>
                                        </p:cTn>
                                        <p:tgtEl>
                                          <p:sndTgt r:embed="rId12" name="2.wav"/>
                                        </p:tgtEl>
                                      </p:cMediaNode>
                                    </p:audio>
                                  </p:sub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down)">
                                      <p:cBhvr>
                                        <p:cTn id="112" dur="143">
                                          <p:stCondLst>
                                            <p:cond delay="0"/>
                                          </p:stCondLst>
                                        </p:cTn>
                                        <p:tgtEl>
                                          <p:spTgt spid="20"/>
                                        </p:tgtEl>
                                      </p:cBhvr>
                                    </p:animEffect>
                                    <p:anim calcmode="lin" valueType="num">
                                      <p:cBhvr>
                                        <p:cTn id="113" dur="449"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4" dur="163"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5" dur="163" tmFilter="0, 0; 0.125,0.2665; 0.25,0.4; 0.375,0.465; 0.5,0.5;  0.625,0.535; 0.75,0.6; 0.875,0.7335; 1,1">
                                          <p:stCondLst>
                                            <p:cond delay="163"/>
                                          </p:stCondLst>
                                        </p:cTn>
                                        <p:tgtEl>
                                          <p:spTgt spid="20"/>
                                        </p:tgtEl>
                                        <p:attrNameLst>
                                          <p:attrName>ppt_y</p:attrName>
                                        </p:attrNameLst>
                                      </p:cBhvr>
                                      <p:tavLst>
                                        <p:tav tm="0" fmla="#ppt_y-sin(pi*$)/9">
                                          <p:val>
                                            <p:fltVal val="0"/>
                                          </p:val>
                                        </p:tav>
                                        <p:tav tm="100000">
                                          <p:val>
                                            <p:fltVal val="1"/>
                                          </p:val>
                                        </p:tav>
                                      </p:tavLst>
                                    </p:anim>
                                    <p:anim calcmode="lin" valueType="num">
                                      <p:cBhvr>
                                        <p:cTn id="116" dur="2" tmFilter="0, 0; 0.125,0.2665; 0.25,0.4; 0.375,0.465; 0.5,0.5;  0.625,0.535; 0.75,0.6; 0.875,0.7335; 1,1">
                                          <p:stCondLst>
                                            <p:cond delay="326"/>
                                          </p:stCondLst>
                                        </p:cTn>
                                        <p:tgtEl>
                                          <p:spTgt spid="20"/>
                                        </p:tgtEl>
                                        <p:attrNameLst>
                                          <p:attrName>ppt_y</p:attrName>
                                        </p:attrNameLst>
                                      </p:cBhvr>
                                      <p:tavLst>
                                        <p:tav tm="0" fmla="#ppt_y-sin(pi*$)/27">
                                          <p:val>
                                            <p:fltVal val="0"/>
                                          </p:val>
                                        </p:tav>
                                        <p:tav tm="100000">
                                          <p:val>
                                            <p:fltVal val="1"/>
                                          </p:val>
                                        </p:tav>
                                      </p:tavLst>
                                    </p:anim>
                                    <p:anim calcmode="lin" valueType="num">
                                      <p:cBhvr>
                                        <p:cTn id="117" dur="1" tmFilter="0, 0; 0.125,0.2665; 0.25,0.4; 0.375,0.465; 0.5,0.5;  0.625,0.535; 0.75,0.6; 0.875,0.7335; 1,1">
                                          <p:stCondLst>
                                            <p:cond delay="499"/>
                                          </p:stCondLst>
                                        </p:cTn>
                                        <p:tgtEl>
                                          <p:spTgt spid="20"/>
                                        </p:tgtEl>
                                        <p:attrNameLst>
                                          <p:attrName>ppt_y</p:attrName>
                                        </p:attrNameLst>
                                      </p:cBhvr>
                                      <p:tavLst>
                                        <p:tav tm="0" fmla="#ppt_y-sin(pi*$)/81">
                                          <p:val>
                                            <p:fltVal val="0"/>
                                          </p:val>
                                        </p:tav>
                                        <p:tav tm="100000">
                                          <p:val>
                                            <p:fltVal val="1"/>
                                          </p:val>
                                        </p:tav>
                                      </p:tavLst>
                                    </p:anim>
                                    <p:animScale>
                                      <p:cBhvr>
                                        <p:cTn id="118" dur="1">
                                          <p:stCondLst>
                                            <p:cond delay="159"/>
                                          </p:stCondLst>
                                        </p:cTn>
                                        <p:tgtEl>
                                          <p:spTgt spid="20"/>
                                        </p:tgtEl>
                                      </p:cBhvr>
                                      <p:to x="100000" y="60000"/>
                                    </p:animScale>
                                    <p:animScale>
                                      <p:cBhvr>
                                        <p:cTn id="119" dur="1" decel="50000">
                                          <p:stCondLst>
                                            <p:cond delay="166"/>
                                          </p:stCondLst>
                                        </p:cTn>
                                        <p:tgtEl>
                                          <p:spTgt spid="20"/>
                                        </p:tgtEl>
                                      </p:cBhvr>
                                      <p:to x="100000" y="100000"/>
                                    </p:animScale>
                                    <p:animScale>
                                      <p:cBhvr>
                                        <p:cTn id="120" dur="1">
                                          <p:stCondLst>
                                            <p:cond delay="323"/>
                                          </p:stCondLst>
                                        </p:cTn>
                                        <p:tgtEl>
                                          <p:spTgt spid="20"/>
                                        </p:tgtEl>
                                      </p:cBhvr>
                                      <p:to x="100000" y="80000"/>
                                    </p:animScale>
                                    <p:animScale>
                                      <p:cBhvr>
                                        <p:cTn id="121" dur="1" decel="50000">
                                          <p:stCondLst>
                                            <p:cond delay="330"/>
                                          </p:stCondLst>
                                        </p:cTn>
                                        <p:tgtEl>
                                          <p:spTgt spid="20"/>
                                        </p:tgtEl>
                                      </p:cBhvr>
                                      <p:to x="100000" y="100000"/>
                                    </p:animScale>
                                    <p:animScale>
                                      <p:cBhvr>
                                        <p:cTn id="122" dur="1">
                                          <p:stCondLst>
                                            <p:cond delay="499"/>
                                          </p:stCondLst>
                                        </p:cTn>
                                        <p:tgtEl>
                                          <p:spTgt spid="20"/>
                                        </p:tgtEl>
                                      </p:cBhvr>
                                      <p:to x="100000" y="90000"/>
                                    </p:animScale>
                                    <p:animScale>
                                      <p:cBhvr>
                                        <p:cTn id="123" dur="1" decel="50000">
                                          <p:stCondLst>
                                            <p:cond delay="499"/>
                                          </p:stCondLst>
                                        </p:cTn>
                                        <p:tgtEl>
                                          <p:spTgt spid="20"/>
                                        </p:tgtEl>
                                      </p:cBhvr>
                                      <p:to x="100000" y="100000"/>
                                    </p:animScale>
                                    <p:animScale>
                                      <p:cBhvr>
                                        <p:cTn id="124" dur="1">
                                          <p:stCondLst>
                                            <p:cond delay="499"/>
                                          </p:stCondLst>
                                        </p:cTn>
                                        <p:tgtEl>
                                          <p:spTgt spid="20"/>
                                        </p:tgtEl>
                                      </p:cBhvr>
                                      <p:to x="100000" y="95000"/>
                                    </p:animScale>
                                    <p:animScale>
                                      <p:cBhvr>
                                        <p:cTn id="125" dur="1" decel="50000">
                                          <p:stCondLst>
                                            <p:cond delay="499"/>
                                          </p:stCondLst>
                                        </p:cTn>
                                        <p:tgtEl>
                                          <p:spTgt spid="20"/>
                                        </p:tgtEl>
                                      </p:cBhvr>
                                      <p:to x="100000" y="100000"/>
                                    </p:animScale>
                                  </p:childTnLst>
                                  <p:subTnLst>
                                    <p:audio>
                                      <p:cMediaNode>
                                        <p:cTn display="0" masterRel="sameClick">
                                          <p:stCondLst>
                                            <p:cond evt="begin" delay="0">
                                              <p:tn val="110"/>
                                            </p:cond>
                                          </p:stCondLst>
                                          <p:endCondLst>
                                            <p:cond evt="onStopAudio" delay="0">
                                              <p:tgtEl>
                                                <p:sldTgt/>
                                              </p:tgtEl>
                                            </p:cond>
                                          </p:endCondLst>
                                        </p:cTn>
                                        <p:tgtEl>
                                          <p:sndTgt r:embed="rId13" name="س ÷ 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42875" y="285750"/>
            <a:ext cx="8429625" cy="6357938"/>
            <a:chOff x="-32" y="2571744"/>
            <a:chExt cx="8715436" cy="3429024"/>
          </a:xfrm>
        </p:grpSpPr>
        <p:grpSp>
          <p:nvGrpSpPr>
            <p:cNvPr id="25605" name="Group 3"/>
            <p:cNvGrpSpPr>
              <a:grpSpLocks/>
            </p:cNvGrpSpPr>
            <p:nvPr/>
          </p:nvGrpSpPr>
          <p:grpSpPr bwMode="auto">
            <a:xfrm>
              <a:off x="-32" y="2571744"/>
              <a:ext cx="8715436" cy="3429024"/>
              <a:chOff x="5715008" y="2857496"/>
              <a:chExt cx="1972378" cy="2786082"/>
            </a:xfrm>
          </p:grpSpPr>
          <p:sp>
            <p:nvSpPr>
              <p:cNvPr id="7" name="Round Single Corner Rectangle 6"/>
              <p:cNvSpPr/>
              <p:nvPr/>
            </p:nvSpPr>
            <p:spPr>
              <a:xfrm>
                <a:off x="5786446" y="3000372"/>
                <a:ext cx="1785950" cy="2500330"/>
              </a:xfrm>
              <a:prstGeom prst="round1Rect">
                <a:avLst>
                  <a:gd name="adj" fmla="val 36667"/>
                </a:avLst>
              </a:prstGeom>
              <a:gradFill>
                <a:gsLst>
                  <a:gs pos="0">
                    <a:srgbClr val="FF0000"/>
                  </a:gs>
                  <a:gs pos="50000">
                    <a:srgbClr val="FFFF00"/>
                  </a:gs>
                  <a:gs pos="100000">
                    <a:srgbClr val="00FF00"/>
                  </a:gs>
                </a:gsLst>
                <a:lin ang="13500000" scaled="1"/>
              </a:gradFill>
              <a:ln>
                <a:solidFill>
                  <a:schemeClr val="tx1"/>
                </a:solidFill>
              </a:ln>
              <a:effectLst>
                <a:innerShdw blurRad="698500">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p>
            </p:txBody>
          </p:sp>
          <p:pic>
            <p:nvPicPr>
              <p:cNvPr id="25610" name="Picture 7" descr="00015.WMF"/>
              <p:cNvPicPr>
                <a:picLocks noChangeAspect="1"/>
              </p:cNvPicPr>
              <p:nvPr/>
            </p:nvPicPr>
            <p:blipFill>
              <a:blip r:embed="rId6" cstate="print"/>
              <a:srcRect/>
              <a:stretch>
                <a:fillRect/>
              </a:stretch>
            </p:blipFill>
            <p:spPr bwMode="auto">
              <a:xfrm>
                <a:off x="5715008" y="2857496"/>
                <a:ext cx="1972378" cy="2786082"/>
              </a:xfrm>
              <a:prstGeom prst="rect">
                <a:avLst/>
              </a:prstGeom>
              <a:noFill/>
              <a:ln w="9525">
                <a:noFill/>
                <a:miter lim="800000"/>
                <a:headEnd/>
                <a:tailEnd/>
              </a:ln>
            </p:spPr>
          </p:pic>
        </p:grpSp>
        <p:sp>
          <p:nvSpPr>
            <p:cNvPr id="25606" name="TextBox 2"/>
            <p:cNvSpPr txBox="1">
              <a:spLocks noChangeArrowheads="1"/>
            </p:cNvSpPr>
            <p:nvPr/>
          </p:nvSpPr>
          <p:spPr bwMode="auto">
            <a:xfrm>
              <a:off x="1112786" y="2879961"/>
              <a:ext cx="6125420" cy="1709728"/>
            </a:xfrm>
            <a:prstGeom prst="rect">
              <a:avLst/>
            </a:prstGeom>
            <a:noFill/>
            <a:ln w="9525">
              <a:noFill/>
              <a:miter lim="800000"/>
              <a:headEnd/>
              <a:tailEnd/>
            </a:ln>
          </p:spPr>
          <p:txBody>
            <a:bodyPr wrap="square">
              <a:spAutoFit/>
            </a:bodyPr>
            <a:lstStyle/>
            <a:p>
              <a:pPr algn="justLow"/>
              <a:r>
                <a:rPr lang="ar-EG" sz="4000" b="1" dirty="0">
                  <a:solidFill>
                    <a:srgbClr val="0000FF"/>
                  </a:solidFill>
                  <a:latin typeface="Times New Roman" pitchFamily="18" charset="0"/>
                  <a:cs typeface="Times New Roman" pitchFamily="18" charset="0"/>
                </a:rPr>
                <a:t>تغذية: </a:t>
              </a:r>
              <a:r>
                <a:rPr lang="ar-EG" sz="4000" b="1" dirty="0">
                  <a:latin typeface="Times New Roman" pitchFamily="18" charset="0"/>
                  <a:cs typeface="Times New Roman" pitchFamily="18" charset="0"/>
                </a:rPr>
                <a:t>تحتوي حبة البطاطس المتوسطة على 26 </a:t>
              </a:r>
              <a:r>
                <a:rPr lang="ar-EG" sz="4000" b="1" dirty="0" smtClean="0">
                  <a:latin typeface="Times New Roman" pitchFamily="18" charset="0"/>
                  <a:cs typeface="Times New Roman" pitchFamily="18" charset="0"/>
                </a:rPr>
                <a:t>جرام</a:t>
              </a:r>
              <a:r>
                <a:rPr lang="ar-SA" sz="4000" b="1" dirty="0" smtClean="0">
                  <a:latin typeface="Times New Roman" pitchFamily="18" charset="0"/>
                  <a:cs typeface="Times New Roman" pitchFamily="18" charset="0"/>
                </a:rPr>
                <a:t>ً</a:t>
              </a:r>
              <a:r>
                <a:rPr lang="ar-EG" sz="4000" b="1" dirty="0" smtClean="0">
                  <a:latin typeface="Times New Roman" pitchFamily="18" charset="0"/>
                  <a:cs typeface="Times New Roman" pitchFamily="18" charset="0"/>
                </a:rPr>
                <a:t>ا</a:t>
              </a:r>
              <a:r>
                <a:rPr lang="ar-SA" sz="4000" b="1" dirty="0" smtClean="0">
                  <a:latin typeface="Times New Roman" pitchFamily="18" charset="0"/>
                  <a:cs typeface="Times New Roman" pitchFamily="18" charset="0"/>
                </a:rPr>
                <a:t> </a:t>
              </a:r>
              <a:r>
                <a:rPr lang="ar-EG" sz="4000" b="1" dirty="0" smtClean="0">
                  <a:latin typeface="Times New Roman" pitchFamily="18" charset="0"/>
                  <a:cs typeface="Times New Roman" pitchFamily="18" charset="0"/>
                </a:rPr>
                <a:t>من </a:t>
              </a:r>
              <a:r>
                <a:rPr lang="ar-EG" sz="4000" b="1" dirty="0" err="1">
                  <a:latin typeface="Times New Roman" pitchFamily="18" charset="0"/>
                  <a:cs typeface="Times New Roman" pitchFamily="18" charset="0"/>
                </a:rPr>
                <a:t>الكربوهيدرات</a:t>
              </a:r>
              <a:r>
                <a:rPr lang="ar-EG" sz="4000" b="1" dirty="0">
                  <a:latin typeface="Times New Roman" pitchFamily="18" charset="0"/>
                  <a:cs typeface="Times New Roman" pitchFamily="18" charset="0"/>
                </a:rPr>
                <a:t>. عرف </a:t>
              </a:r>
              <a:r>
                <a:rPr lang="ar-EG" sz="4000" b="1" dirty="0" smtClean="0">
                  <a:latin typeface="Times New Roman" pitchFamily="18" charset="0"/>
                  <a:cs typeface="Times New Roman" pitchFamily="18" charset="0"/>
                </a:rPr>
                <a:t>متغير</a:t>
              </a:r>
              <a:r>
                <a:rPr lang="ar-SA" sz="4000" b="1" dirty="0" smtClean="0">
                  <a:latin typeface="Times New Roman" pitchFamily="18" charset="0"/>
                  <a:cs typeface="Times New Roman" pitchFamily="18" charset="0"/>
                </a:rPr>
                <a:t>ً</a:t>
              </a:r>
              <a:r>
                <a:rPr lang="ar-EG" sz="4000" b="1" dirty="0" smtClean="0">
                  <a:latin typeface="Times New Roman" pitchFamily="18" charset="0"/>
                  <a:cs typeface="Times New Roman" pitchFamily="18" charset="0"/>
                </a:rPr>
                <a:t>ا, </a:t>
              </a:r>
              <a:r>
                <a:rPr lang="ar-EG" sz="4000" b="1" dirty="0">
                  <a:latin typeface="Times New Roman" pitchFamily="18" charset="0"/>
                  <a:cs typeface="Times New Roman" pitchFamily="18" charset="0"/>
                </a:rPr>
                <a:t>واكتب قاعدة الدالة التي تربط كمية </a:t>
              </a:r>
              <a:r>
                <a:rPr lang="ar-EG" sz="4000" b="1" dirty="0" err="1">
                  <a:latin typeface="Times New Roman" pitchFamily="18" charset="0"/>
                  <a:cs typeface="Times New Roman" pitchFamily="18" charset="0"/>
                </a:rPr>
                <a:t>الكربوهيدرات</a:t>
              </a:r>
              <a:r>
                <a:rPr lang="ar-EG" sz="4000" b="1" dirty="0">
                  <a:latin typeface="Times New Roman" pitchFamily="18" charset="0"/>
                  <a:cs typeface="Times New Roman" pitchFamily="18" charset="0"/>
                </a:rPr>
                <a:t> بعدد حبات البطاطس.</a:t>
              </a:r>
            </a:p>
          </p:txBody>
        </p:sp>
      </p:grpSp>
      <p:sp>
        <p:nvSpPr>
          <p:cNvPr id="2" name="Wave 1"/>
          <p:cNvSpPr/>
          <p:nvPr/>
        </p:nvSpPr>
        <p:spPr>
          <a:xfrm>
            <a:off x="7643834" y="2000240"/>
            <a:ext cx="1285884" cy="1143008"/>
          </a:xfrm>
          <a:prstGeom prst="wave">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ln>
                  <a:solidFill>
                    <a:schemeClr val="tx1"/>
                  </a:solidFill>
                </a:ln>
              </a:rPr>
              <a:t>15</a:t>
            </a:r>
          </a:p>
        </p:txBody>
      </p:sp>
      <p:sp>
        <p:nvSpPr>
          <p:cNvPr id="9" name="TextBox 8"/>
          <p:cNvSpPr txBox="1">
            <a:spLocks noChangeArrowheads="1"/>
          </p:cNvSpPr>
          <p:nvPr/>
        </p:nvSpPr>
        <p:spPr bwMode="auto">
          <a:xfrm>
            <a:off x="879475" y="4154488"/>
            <a:ext cx="6429375" cy="1938337"/>
          </a:xfrm>
          <a:prstGeom prst="rect">
            <a:avLst/>
          </a:prstGeom>
          <a:noFill/>
          <a:ln w="9525">
            <a:noFill/>
            <a:miter lim="800000"/>
            <a:headEnd/>
            <a:tailEnd/>
          </a:ln>
        </p:spPr>
        <p:txBody>
          <a:bodyPr>
            <a:spAutoFit/>
          </a:bodyPr>
          <a:lstStyle/>
          <a:p>
            <a:pPr algn="ctr" eaLnBrk="0" hangingPunct="0"/>
            <a:r>
              <a:rPr lang="ar-EG" sz="4000" b="1" dirty="0">
                <a:solidFill>
                  <a:srgbClr val="0000FF"/>
                </a:solidFill>
              </a:rPr>
              <a:t>افترض أن ص ترمز لعدد حبات </a:t>
            </a:r>
            <a:r>
              <a:rPr lang="ar-EG" sz="4000" b="1" dirty="0" smtClean="0">
                <a:solidFill>
                  <a:srgbClr val="0000FF"/>
                </a:solidFill>
              </a:rPr>
              <a:t>البطاط</a:t>
            </a:r>
            <a:r>
              <a:rPr lang="ar-EG" sz="4000" b="1" dirty="0" smtClean="0">
                <a:solidFill>
                  <a:srgbClr val="0000FF"/>
                </a:solidFill>
                <a:latin typeface="Times New Roman" pitchFamily="18" charset="0"/>
                <a:cs typeface="Times New Roman" pitchFamily="18" charset="0"/>
              </a:rPr>
              <a:t>س</a:t>
            </a:r>
            <a:r>
              <a:rPr lang="ar-EG" sz="4000" b="1" dirty="0" smtClean="0">
                <a:solidFill>
                  <a:srgbClr val="0000FF"/>
                </a:solidFill>
              </a:rPr>
              <a:t>، </a:t>
            </a:r>
            <a:r>
              <a:rPr lang="ar-EG" sz="4000" b="1" dirty="0">
                <a:solidFill>
                  <a:srgbClr val="0000FF"/>
                </a:solidFill>
              </a:rPr>
              <a:t>إذن قاعدة الدالة هي</a:t>
            </a:r>
            <a:endParaRPr lang="en-US" sz="4000" dirty="0">
              <a:solidFill>
                <a:srgbClr val="0000FF"/>
              </a:solidFill>
            </a:endParaRPr>
          </a:p>
          <a:p>
            <a:pPr algn="ctr" eaLnBrk="0" hangingPunct="0"/>
            <a:r>
              <a:rPr lang="ar-EG" sz="4000" b="1" dirty="0">
                <a:solidFill>
                  <a:srgbClr val="FF0000"/>
                </a:solidFill>
              </a:rPr>
              <a:t> 26 ص.</a:t>
            </a:r>
            <a:endParaRPr lang="en-US" sz="40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تغذية  تحتوي حبة البطاطس المتوسطة.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2"/>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5" name="افترض أن ص ترمز لعدد حب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85750" y="285750"/>
            <a:ext cx="7429500" cy="6286500"/>
            <a:chOff x="285720" y="285728"/>
            <a:chExt cx="7429552" cy="6286544"/>
          </a:xfrm>
        </p:grpSpPr>
        <p:grpSp>
          <p:nvGrpSpPr>
            <p:cNvPr id="26628" name="Group 4"/>
            <p:cNvGrpSpPr>
              <a:grpSpLocks/>
            </p:cNvGrpSpPr>
            <p:nvPr/>
          </p:nvGrpSpPr>
          <p:grpSpPr bwMode="auto">
            <a:xfrm>
              <a:off x="285720" y="285728"/>
              <a:ext cx="7429552" cy="6286544"/>
              <a:chOff x="0" y="2357430"/>
              <a:chExt cx="2608679" cy="3000396"/>
            </a:xfrm>
          </p:grpSpPr>
          <p:sp>
            <p:nvSpPr>
              <p:cNvPr id="6" name="Rectangle 5"/>
              <p:cNvSpPr/>
              <p:nvPr/>
            </p:nvSpPr>
            <p:spPr>
              <a:xfrm>
                <a:off x="71406" y="2357430"/>
                <a:ext cx="2428892" cy="3000396"/>
              </a:xfrm>
              <a:prstGeom prst="rect">
                <a:avLst/>
              </a:prstGeom>
              <a:gradFill>
                <a:gsLst>
                  <a:gs pos="0">
                    <a:srgbClr val="0000FF"/>
                  </a:gs>
                  <a:gs pos="50000">
                    <a:schemeClr val="bg1"/>
                  </a:gs>
                  <a:gs pos="100000">
                    <a:srgbClr val="0000FF"/>
                  </a:gs>
                </a:gsLst>
                <a:lin ang="5400000" scaled="1"/>
              </a:gradFill>
              <a:effectLst>
                <a:innerShdw blurRad="266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a:p>
            </p:txBody>
          </p:sp>
          <p:pic>
            <p:nvPicPr>
              <p:cNvPr id="26633" name="Picture 6" descr="00020.WMF"/>
              <p:cNvPicPr>
                <a:picLocks noChangeAspect="1"/>
              </p:cNvPicPr>
              <p:nvPr/>
            </p:nvPicPr>
            <p:blipFill>
              <a:blip r:embed="rId5" cstate="print"/>
              <a:srcRect/>
              <a:stretch>
                <a:fillRect/>
              </a:stretch>
            </p:blipFill>
            <p:spPr bwMode="auto">
              <a:xfrm>
                <a:off x="0" y="2357430"/>
                <a:ext cx="2608679" cy="3000372"/>
              </a:xfrm>
              <a:prstGeom prst="rect">
                <a:avLst/>
              </a:prstGeom>
              <a:noFill/>
              <a:ln w="9525">
                <a:noFill/>
                <a:miter lim="800000"/>
                <a:headEnd/>
                <a:tailEnd/>
              </a:ln>
            </p:spPr>
          </p:pic>
        </p:grpSp>
        <p:sp>
          <p:nvSpPr>
            <p:cNvPr id="26629" name="TextBox 2"/>
            <p:cNvSpPr txBox="1">
              <a:spLocks noChangeArrowheads="1"/>
            </p:cNvSpPr>
            <p:nvPr/>
          </p:nvSpPr>
          <p:spPr bwMode="auto">
            <a:xfrm>
              <a:off x="1043583" y="788488"/>
              <a:ext cx="5877313" cy="5016793"/>
            </a:xfrm>
            <a:prstGeom prst="rect">
              <a:avLst/>
            </a:prstGeom>
            <a:noFill/>
            <a:ln w="9525">
              <a:noFill/>
              <a:miter lim="800000"/>
              <a:headEnd/>
              <a:tailEnd/>
            </a:ln>
          </p:spPr>
          <p:txBody>
            <a:bodyPr>
              <a:spAutoFit/>
            </a:bodyPr>
            <a:lstStyle/>
            <a:p>
              <a:pPr algn="justLow"/>
              <a:r>
                <a:rPr lang="ar-EG" sz="4000" b="1" dirty="0">
                  <a:solidFill>
                    <a:srgbClr val="00FF00"/>
                  </a:solidFill>
                  <a:latin typeface="Times New Roman" pitchFamily="18" charset="0"/>
                  <a:cs typeface="Times New Roman" pitchFamily="18" charset="0"/>
                </a:rPr>
                <a:t>نقود: </a:t>
              </a:r>
              <a:r>
                <a:rPr lang="ar-EG" sz="4000" b="1" dirty="0">
                  <a:latin typeface="Times New Roman" pitchFamily="18" charset="0"/>
                  <a:cs typeface="Times New Roman" pitchFamily="18" charset="0"/>
                </a:rPr>
                <a:t>مع فهد 220 ريالاً في صورة أوراق </a:t>
              </a:r>
              <a:r>
                <a:rPr lang="ar-EG" sz="4000" b="1" dirty="0" smtClean="0">
                  <a:latin typeface="Times New Roman" pitchFamily="18" charset="0"/>
                  <a:cs typeface="Times New Roman" pitchFamily="18" charset="0"/>
                </a:rPr>
                <a:t>نقدٍية </a:t>
              </a:r>
              <a:r>
                <a:rPr lang="ar-EG" sz="4000" b="1" dirty="0">
                  <a:latin typeface="Times New Roman" pitchFamily="18" charset="0"/>
                  <a:cs typeface="Times New Roman" pitchFamily="18" charset="0"/>
                </a:rPr>
                <a:t>من الفئات 5, 10, 20 ريالاً. فإذا كان معه العدد نفسه من الأوراق من الفئتين (5 ريالات, 20 ريالاً), وكان عدد الأوراق من فئة 10ريالات يزيد بمقدار واحدٍ على عدد الأوراق من فئة 5ريالات, فكم ورقة نقدية من كل فئة معه؟</a:t>
              </a:r>
            </a:p>
          </p:txBody>
        </p:sp>
      </p:grpSp>
      <p:sp>
        <p:nvSpPr>
          <p:cNvPr id="4" name="Wave 3"/>
          <p:cNvSpPr/>
          <p:nvPr/>
        </p:nvSpPr>
        <p:spPr>
          <a:xfrm>
            <a:off x="7643834" y="2000240"/>
            <a:ext cx="1285884" cy="1143008"/>
          </a:xfrm>
          <a:prstGeom prst="wave">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ln>
                  <a:solidFill>
                    <a:schemeClr val="tx1"/>
                  </a:solidFill>
                </a:ln>
              </a:rPr>
              <a:t>16</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4" name="نقود  مع فهد 220 ريالاً في صو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14375" y="285750"/>
            <a:ext cx="8072438" cy="63579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 name="مربع نص 2"/>
          <p:cNvSpPr txBox="1">
            <a:spLocks noChangeArrowheads="1"/>
          </p:cNvSpPr>
          <p:nvPr/>
        </p:nvSpPr>
        <p:spPr bwMode="auto">
          <a:xfrm>
            <a:off x="4500563" y="428625"/>
            <a:ext cx="4143375" cy="1323975"/>
          </a:xfrm>
          <a:prstGeom prst="rect">
            <a:avLst/>
          </a:prstGeom>
          <a:noFill/>
          <a:ln w="9525">
            <a:noFill/>
            <a:miter lim="800000"/>
            <a:headEnd/>
            <a:tailEnd/>
          </a:ln>
        </p:spPr>
        <p:txBody>
          <a:bodyPr>
            <a:spAutoFit/>
          </a:bodyPr>
          <a:lstStyle/>
          <a:p>
            <a:r>
              <a:rPr lang="ar-EG" sz="4400" u="sng" dirty="0">
                <a:solidFill>
                  <a:srgbClr val="0000FF"/>
                </a:solidFill>
              </a:rPr>
              <a:t>افهم </a:t>
            </a:r>
          </a:p>
          <a:p>
            <a:r>
              <a:rPr lang="ar-EG" sz="3600" dirty="0"/>
              <a:t>ما معطيات المسألة؟</a:t>
            </a:r>
          </a:p>
        </p:txBody>
      </p:sp>
      <p:sp>
        <p:nvSpPr>
          <p:cNvPr id="1025" name="Rectangle 1"/>
          <p:cNvSpPr>
            <a:spLocks noChangeArrowheads="1"/>
          </p:cNvSpPr>
          <p:nvPr/>
        </p:nvSpPr>
        <p:spPr bwMode="auto">
          <a:xfrm>
            <a:off x="1242165" y="2000250"/>
            <a:ext cx="7441461" cy="646331"/>
          </a:xfrm>
          <a:prstGeom prst="rect">
            <a:avLst/>
          </a:prstGeom>
          <a:noFill/>
          <a:ln w="9525">
            <a:noFill/>
            <a:miter lim="800000"/>
            <a:headEnd/>
            <a:tailEnd/>
          </a:ln>
        </p:spPr>
        <p:txBody>
          <a:bodyPr wrap="none" anchor="ctr">
            <a:spAutoFit/>
          </a:bodyPr>
          <a:lstStyle/>
          <a:p>
            <a:pPr>
              <a:buFontTx/>
              <a:buChar char="•"/>
            </a:pPr>
            <a:r>
              <a:rPr lang="ar-EG" sz="3600" b="1" dirty="0">
                <a:solidFill>
                  <a:srgbClr val="0000FF"/>
                </a:solidFill>
                <a:latin typeface="Times New Roman" pitchFamily="18" charset="0"/>
                <a:ea typeface="Calibri" pitchFamily="34" charset="0"/>
                <a:cs typeface="Times New Roman" pitchFamily="18" charset="0"/>
              </a:rPr>
              <a:t>مع فهد 220 ريالاً من الفئات 5، 10 ،20 </a:t>
            </a:r>
            <a:r>
              <a:rPr lang="ar-EG" sz="3600" b="1" dirty="0" smtClean="0">
                <a:solidFill>
                  <a:srgbClr val="0000FF"/>
                </a:solidFill>
                <a:latin typeface="Times New Roman" pitchFamily="18" charset="0"/>
                <a:ea typeface="Calibri" pitchFamily="34" charset="0"/>
                <a:cs typeface="Times New Roman" pitchFamily="18" charset="0"/>
              </a:rPr>
              <a:t>ريالاً</a:t>
            </a:r>
            <a:r>
              <a:rPr lang="ar-SA" sz="3600" b="1" dirty="0" smtClean="0">
                <a:solidFill>
                  <a:srgbClr val="0000FF"/>
                </a:solidFill>
                <a:latin typeface="Times New Roman" pitchFamily="18" charset="0"/>
                <a:ea typeface="Calibri" pitchFamily="34" charset="0"/>
                <a:cs typeface="Times New Roman" pitchFamily="18" charset="0"/>
              </a:rPr>
              <a:t>.</a:t>
            </a:r>
            <a:endParaRPr lang="ar-EG" sz="4000" dirty="0">
              <a:ea typeface="Calibri" pitchFamily="34" charset="0"/>
              <a:cs typeface="Times New Roman" pitchFamily="18" charset="0"/>
            </a:endParaRPr>
          </a:p>
        </p:txBody>
      </p:sp>
      <p:sp>
        <p:nvSpPr>
          <p:cNvPr id="5" name="Rectangle 1"/>
          <p:cNvSpPr>
            <a:spLocks noChangeArrowheads="1"/>
          </p:cNvSpPr>
          <p:nvPr/>
        </p:nvSpPr>
        <p:spPr bwMode="auto">
          <a:xfrm>
            <a:off x="1183248" y="2714625"/>
            <a:ext cx="7460697" cy="646331"/>
          </a:xfrm>
          <a:prstGeom prst="rect">
            <a:avLst/>
          </a:prstGeom>
          <a:noFill/>
          <a:ln w="9525">
            <a:noFill/>
            <a:miter lim="800000"/>
            <a:headEnd/>
            <a:tailEnd/>
          </a:ln>
        </p:spPr>
        <p:txBody>
          <a:bodyPr wrap="none" anchor="ctr">
            <a:spAutoFit/>
          </a:bodyPr>
          <a:lstStyle/>
          <a:p>
            <a:pPr>
              <a:buFont typeface="Arial" pitchFamily="34" charset="0"/>
              <a:buChar char="•"/>
            </a:pPr>
            <a:r>
              <a:rPr lang="ar-EG" sz="3600" b="1" dirty="0">
                <a:solidFill>
                  <a:srgbClr val="0000FF"/>
                </a:solidFill>
              </a:rPr>
              <a:t>معه العدد نفسه من الفئتين </a:t>
            </a:r>
            <a:r>
              <a:rPr lang="ar-EG" sz="3600" b="1" dirty="0" smtClean="0">
                <a:solidFill>
                  <a:srgbClr val="0000FF"/>
                </a:solidFill>
              </a:rPr>
              <a:t>5 </a:t>
            </a:r>
            <a:r>
              <a:rPr lang="ar-SA" sz="3600" b="1" dirty="0" smtClean="0">
                <a:solidFill>
                  <a:srgbClr val="0000FF"/>
                </a:solidFill>
              </a:rPr>
              <a:t>ريالات </a:t>
            </a:r>
            <a:r>
              <a:rPr lang="ar-EG" sz="3600" b="1" dirty="0" smtClean="0">
                <a:solidFill>
                  <a:srgbClr val="0000FF"/>
                </a:solidFill>
              </a:rPr>
              <a:t>،20 </a:t>
            </a:r>
            <a:r>
              <a:rPr lang="ar-SA" sz="3600" b="1" dirty="0" smtClean="0">
                <a:solidFill>
                  <a:srgbClr val="0000FF"/>
                </a:solidFill>
              </a:rPr>
              <a:t>ريالًا.</a:t>
            </a:r>
            <a:endParaRPr lang="en-US" sz="3600" dirty="0">
              <a:solidFill>
                <a:srgbClr val="0000FF"/>
              </a:solidFill>
            </a:endParaRPr>
          </a:p>
        </p:txBody>
      </p:sp>
      <p:sp>
        <p:nvSpPr>
          <p:cNvPr id="6" name="Rectangle 1"/>
          <p:cNvSpPr>
            <a:spLocks noChangeArrowheads="1"/>
          </p:cNvSpPr>
          <p:nvPr/>
        </p:nvSpPr>
        <p:spPr bwMode="auto">
          <a:xfrm>
            <a:off x="1128713" y="3443288"/>
            <a:ext cx="7586662" cy="1200150"/>
          </a:xfrm>
          <a:prstGeom prst="rect">
            <a:avLst/>
          </a:prstGeom>
          <a:noFill/>
          <a:ln w="9525">
            <a:noFill/>
            <a:miter lim="800000"/>
            <a:headEnd/>
            <a:tailEnd/>
          </a:ln>
        </p:spPr>
        <p:txBody>
          <a:bodyPr anchor="ctr">
            <a:spAutoFit/>
          </a:bodyPr>
          <a:lstStyle/>
          <a:p>
            <a:pPr>
              <a:buFont typeface="Arial" pitchFamily="34" charset="0"/>
              <a:buChar char="•"/>
            </a:pPr>
            <a:r>
              <a:rPr lang="ar-EG" sz="3600" b="1" dirty="0">
                <a:solidFill>
                  <a:srgbClr val="0000FF"/>
                </a:solidFill>
              </a:rPr>
              <a:t>عدد الأوراق من فئة 10 </a:t>
            </a:r>
            <a:r>
              <a:rPr lang="ar-SA" sz="3600" b="1" dirty="0" smtClean="0">
                <a:solidFill>
                  <a:srgbClr val="0000FF"/>
                </a:solidFill>
              </a:rPr>
              <a:t>ريالاتٍ </a:t>
            </a:r>
            <a:r>
              <a:rPr lang="ar-EG" sz="3600" b="1" dirty="0" smtClean="0">
                <a:solidFill>
                  <a:srgbClr val="0000FF"/>
                </a:solidFill>
              </a:rPr>
              <a:t>يزيد </a:t>
            </a:r>
            <a:r>
              <a:rPr lang="ar-EG" sz="3600" b="1" dirty="0">
                <a:solidFill>
                  <a:srgbClr val="0000FF"/>
                </a:solidFill>
              </a:rPr>
              <a:t>بمقدار واحد على عدد الأوراق من فئة </a:t>
            </a:r>
            <a:r>
              <a:rPr lang="ar-EG" sz="3600" b="1" dirty="0" smtClean="0">
                <a:solidFill>
                  <a:srgbClr val="0000FF"/>
                </a:solidFill>
              </a:rPr>
              <a:t>5</a:t>
            </a:r>
            <a:r>
              <a:rPr lang="ar-SA" sz="3600" b="1" dirty="0" smtClean="0">
                <a:solidFill>
                  <a:srgbClr val="0000FF"/>
                </a:solidFill>
              </a:rPr>
              <a:t> ريالاتٍ.</a:t>
            </a:r>
            <a:endParaRPr lang="en-US" sz="3600" dirty="0">
              <a:solidFill>
                <a:srgbClr val="0000FF"/>
              </a:solidFill>
            </a:endParaRPr>
          </a:p>
        </p:txBody>
      </p:sp>
      <p:sp>
        <p:nvSpPr>
          <p:cNvPr id="7" name="Rectangle 1"/>
          <p:cNvSpPr>
            <a:spLocks noChangeArrowheads="1"/>
          </p:cNvSpPr>
          <p:nvPr/>
        </p:nvSpPr>
        <p:spPr bwMode="auto">
          <a:xfrm>
            <a:off x="928688" y="4648200"/>
            <a:ext cx="7586662" cy="769938"/>
          </a:xfrm>
          <a:prstGeom prst="rect">
            <a:avLst/>
          </a:prstGeom>
          <a:noFill/>
          <a:ln w="9525">
            <a:noFill/>
            <a:miter lim="800000"/>
            <a:headEnd/>
            <a:tailEnd/>
          </a:ln>
        </p:spPr>
        <p:txBody>
          <a:bodyPr anchor="ctr">
            <a:spAutoFit/>
          </a:bodyPr>
          <a:lstStyle/>
          <a:p>
            <a:r>
              <a:rPr lang="ar-EG" sz="4400" b="1" dirty="0">
                <a:solidFill>
                  <a:srgbClr val="FF0000"/>
                </a:solidFill>
              </a:rPr>
              <a:t>ما المطلوب مني؟</a:t>
            </a:r>
            <a:endParaRPr lang="en-US" sz="4400" dirty="0">
              <a:solidFill>
                <a:srgbClr val="FF0000"/>
              </a:solidFill>
            </a:endParaRPr>
          </a:p>
        </p:txBody>
      </p:sp>
      <p:sp>
        <p:nvSpPr>
          <p:cNvPr id="8" name="Rectangle 1"/>
          <p:cNvSpPr>
            <a:spLocks noChangeArrowheads="1"/>
          </p:cNvSpPr>
          <p:nvPr/>
        </p:nvSpPr>
        <p:spPr bwMode="auto">
          <a:xfrm>
            <a:off x="928688" y="5334000"/>
            <a:ext cx="7586662" cy="707886"/>
          </a:xfrm>
          <a:prstGeom prst="rect">
            <a:avLst/>
          </a:prstGeom>
          <a:noFill/>
          <a:ln w="9525">
            <a:noFill/>
            <a:miter lim="800000"/>
            <a:headEnd/>
            <a:tailEnd/>
          </a:ln>
        </p:spPr>
        <p:txBody>
          <a:bodyPr anchor="ctr">
            <a:spAutoFit/>
          </a:bodyPr>
          <a:lstStyle/>
          <a:p>
            <a:r>
              <a:rPr lang="ar-EG" sz="4000" b="1" dirty="0" smtClean="0">
                <a:solidFill>
                  <a:srgbClr val="0000FF"/>
                </a:solidFill>
              </a:rPr>
              <a:t>حساب عدد الأوراق النقدية من كل فئة معه.</a:t>
            </a:r>
            <a:endParaRPr lang="en-US" sz="4000" dirty="0">
              <a:solidFill>
                <a:srgbClr val="0000FF"/>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1" accel="100000" fill="hold">
                                          <p:stCondLst>
                                            <p:cond delay="499"/>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فهم ما معطيات المسألة؟.wav"/>
                                        </p:tgtEl>
                                      </p:cMediaNode>
                                    </p:audio>
                                  </p:subTnLst>
                                </p:cTn>
                              </p:par>
                              <p:par>
                                <p:cTn id="11" presetID="3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450" decel="100000" fill="hold"/>
                                        <p:tgtEl>
                                          <p:spTgt spid="2"/>
                                        </p:tgtEl>
                                        <p:attrNameLst>
                                          <p:attrName>ppt_y</p:attrName>
                                        </p:attrNameLst>
                                      </p:cBhvr>
                                      <p:tavLst>
                                        <p:tav tm="0">
                                          <p:val>
                                            <p:strVal val="#ppt_y+1"/>
                                          </p:val>
                                        </p:tav>
                                        <p:tav tm="100000">
                                          <p:val>
                                            <p:strVal val="#ppt_y-.03"/>
                                          </p:val>
                                        </p:tav>
                                      </p:tavLst>
                                    </p:anim>
                                    <p:anim calcmode="lin" valueType="num">
                                      <p:cBhvr>
                                        <p:cTn id="16" dur="1" accel="100000" fill="hold">
                                          <p:stCondLst>
                                            <p:cond delay="499"/>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025"/>
                                        </p:tgtEl>
                                        <p:attrNameLst>
                                          <p:attrName>style.visibility</p:attrName>
                                        </p:attrNameLst>
                                      </p:cBhvr>
                                      <p:to>
                                        <p:strVal val="visible"/>
                                      </p:to>
                                    </p:set>
                                    <p:animEffect transition="in" filter="diamond(in)">
                                      <p:cBhvr>
                                        <p:cTn id="21" dur="500"/>
                                        <p:tgtEl>
                                          <p:spTgt spid="1025"/>
                                        </p:tgtEl>
                                      </p:cBhvr>
                                    </p:animEffect>
                                  </p:childTnLst>
                                  <p:subTnLst>
                                    <p:audio>
                                      <p:cMediaNode>
                                        <p:cTn display="0" masterRel="sameClick">
                                          <p:stCondLst>
                                            <p:cond evt="begin" delay="0">
                                              <p:tn val="19"/>
                                            </p:cond>
                                          </p:stCondLst>
                                          <p:endCondLst>
                                            <p:cond evt="onStopAudio" delay="0">
                                              <p:tgtEl>
                                                <p:sldTgt/>
                                              </p:tgtEl>
                                            </p:cond>
                                          </p:endCondLst>
                                        </p:cTn>
                                        <p:tgtEl>
                                          <p:sndTgt r:embed="rId4" name="مع فهد 220 ريالاً من الفئات 5، 10 ،20 ريالاً.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amond(in)">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5" name="معه العدد نفسه من الفئتين 5 ،20.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amond(in)">
                                      <p:cBhvr>
                                        <p:cTn id="31" dur="5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6" name="عدد الأوراق من فئة 10 يزيد بمقدار.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amond(in)">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7" name="ما المطلوب مني؟.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8" name="حساب عدد الأوراق النقدية من كل فئة مع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25"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14375" y="214313"/>
            <a:ext cx="8072438" cy="22145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 name="مربع نص 2"/>
          <p:cNvSpPr txBox="1">
            <a:spLocks noChangeArrowheads="1"/>
          </p:cNvSpPr>
          <p:nvPr/>
        </p:nvSpPr>
        <p:spPr bwMode="auto">
          <a:xfrm>
            <a:off x="1071563" y="214313"/>
            <a:ext cx="7643812" cy="1323975"/>
          </a:xfrm>
          <a:prstGeom prst="rect">
            <a:avLst/>
          </a:prstGeom>
          <a:noFill/>
          <a:ln w="9525">
            <a:noFill/>
            <a:miter lim="800000"/>
            <a:headEnd/>
            <a:tailEnd/>
          </a:ln>
        </p:spPr>
        <p:txBody>
          <a:bodyPr>
            <a:spAutoFit/>
          </a:bodyPr>
          <a:lstStyle/>
          <a:p>
            <a:r>
              <a:rPr lang="ar-EG" sz="4400" u="sng" dirty="0" smtClean="0">
                <a:solidFill>
                  <a:srgbClr val="0000FF"/>
                </a:solidFill>
              </a:rPr>
              <a:t>أخطط</a:t>
            </a:r>
            <a:endParaRPr lang="ar-EG" sz="4400" u="sng" dirty="0">
              <a:solidFill>
                <a:srgbClr val="0000FF"/>
              </a:solidFill>
            </a:endParaRPr>
          </a:p>
          <a:p>
            <a:r>
              <a:rPr lang="ar-EG" sz="3600" dirty="0"/>
              <a:t>استعمل خطة التخمين والتحقق.</a:t>
            </a:r>
          </a:p>
        </p:txBody>
      </p:sp>
      <p:sp>
        <p:nvSpPr>
          <p:cNvPr id="4" name="مربع نص 3"/>
          <p:cNvSpPr txBox="1">
            <a:spLocks noChangeArrowheads="1"/>
          </p:cNvSpPr>
          <p:nvPr/>
        </p:nvSpPr>
        <p:spPr bwMode="auto">
          <a:xfrm>
            <a:off x="5429250" y="1484313"/>
            <a:ext cx="3286125" cy="1016000"/>
          </a:xfrm>
          <a:prstGeom prst="rect">
            <a:avLst/>
          </a:prstGeom>
          <a:noFill/>
          <a:ln w="9525">
            <a:noFill/>
            <a:miter lim="800000"/>
            <a:headEnd/>
            <a:tailEnd/>
          </a:ln>
        </p:spPr>
        <p:txBody>
          <a:bodyPr>
            <a:spAutoFit/>
          </a:bodyPr>
          <a:lstStyle/>
          <a:p>
            <a:r>
              <a:rPr lang="ar-EG" sz="6000" u="sng" dirty="0" smtClean="0">
                <a:solidFill>
                  <a:srgbClr val="0000FF"/>
                </a:solidFill>
              </a:rPr>
              <a:t>أحل</a:t>
            </a:r>
            <a:endParaRPr lang="ar-EG" sz="6000" u="sng" dirty="0">
              <a:solidFill>
                <a:srgbClr val="0000FF"/>
              </a:solidFill>
            </a:endParaRPr>
          </a:p>
        </p:txBody>
      </p:sp>
      <p:graphicFrame>
        <p:nvGraphicFramePr>
          <p:cNvPr id="13" name="جدول 12"/>
          <p:cNvGraphicFramePr>
            <a:graphicFrameLocks noGrp="1"/>
          </p:cNvGraphicFramePr>
          <p:nvPr/>
        </p:nvGraphicFramePr>
        <p:xfrm>
          <a:off x="1" y="2571750"/>
          <a:ext cx="9072562" cy="3360737"/>
        </p:xfrm>
        <a:graphic>
          <a:graphicData uri="http://schemas.openxmlformats.org/drawingml/2006/table">
            <a:tbl>
              <a:tblPr rtl="1" firstRow="1" bandRow="1">
                <a:tableStyleId>{5C22544A-7EE6-4342-B048-85BDC9FD1C3A}</a:tableStyleId>
              </a:tblPr>
              <a:tblGrid>
                <a:gridCol w="1073723"/>
                <a:gridCol w="1423481"/>
                <a:gridCol w="1465424"/>
                <a:gridCol w="3848133"/>
                <a:gridCol w="1261801"/>
              </a:tblGrid>
              <a:tr h="1012823">
                <a:tc gridSpan="3">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rtl="1"/>
                      <a:endParaRPr lang="ar-EG" dirty="0"/>
                    </a:p>
                  </a:txBody>
                  <a:tcPr/>
                </a:tc>
                <a:tc hMerge="1">
                  <a:txBody>
                    <a:bodyPr/>
                    <a:lstStyle/>
                    <a:p>
                      <a:pPr rtl="1"/>
                      <a:endParaRPr lang="ar-EG" dirty="0"/>
                    </a:p>
                  </a:txBody>
                  <a:tcPr/>
                </a:tc>
                <a:tc rowSpan="2" gridSpan="2">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hMerge="1">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82638">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gridSpan="2" vMerge="1">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vMerge="1">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782638">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782638">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rtl="1"/>
                      <a:endParaRPr lang="ar-EG"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bl>
          </a:graphicData>
        </a:graphic>
      </p:graphicFrame>
      <p:sp>
        <p:nvSpPr>
          <p:cNvPr id="11" name="مربع نص 10"/>
          <p:cNvSpPr txBox="1">
            <a:spLocks noChangeArrowheads="1"/>
          </p:cNvSpPr>
          <p:nvPr/>
        </p:nvSpPr>
        <p:spPr bwMode="auto">
          <a:xfrm>
            <a:off x="5072063" y="2730500"/>
            <a:ext cx="2928937" cy="769938"/>
          </a:xfrm>
          <a:prstGeom prst="rect">
            <a:avLst/>
          </a:prstGeom>
          <a:noFill/>
          <a:ln w="9525">
            <a:noFill/>
            <a:miter lim="800000"/>
            <a:headEnd/>
            <a:tailEnd/>
          </a:ln>
        </p:spPr>
        <p:txBody>
          <a:bodyPr>
            <a:spAutoFit/>
          </a:bodyPr>
          <a:lstStyle/>
          <a:p>
            <a:r>
              <a:rPr lang="ar-EG" sz="4400" dirty="0"/>
              <a:t>عدد الأوراق</a:t>
            </a:r>
          </a:p>
        </p:txBody>
      </p:sp>
      <p:sp>
        <p:nvSpPr>
          <p:cNvPr id="14" name="مربع نص 13"/>
          <p:cNvSpPr txBox="1">
            <a:spLocks noChangeArrowheads="1"/>
          </p:cNvSpPr>
          <p:nvPr/>
        </p:nvSpPr>
        <p:spPr bwMode="auto">
          <a:xfrm>
            <a:off x="642938" y="2882900"/>
            <a:ext cx="2928937" cy="769938"/>
          </a:xfrm>
          <a:prstGeom prst="rect">
            <a:avLst/>
          </a:prstGeom>
          <a:noFill/>
          <a:ln w="9525">
            <a:noFill/>
            <a:miter lim="800000"/>
            <a:headEnd/>
            <a:tailEnd/>
          </a:ln>
        </p:spPr>
        <p:txBody>
          <a:bodyPr>
            <a:spAutoFit/>
          </a:bodyPr>
          <a:lstStyle/>
          <a:p>
            <a:r>
              <a:rPr lang="ar-EG" sz="4400" dirty="0"/>
              <a:t>المجموع</a:t>
            </a:r>
          </a:p>
        </p:txBody>
      </p:sp>
      <p:sp>
        <p:nvSpPr>
          <p:cNvPr id="15" name="مربع نص 14"/>
          <p:cNvSpPr txBox="1">
            <a:spLocks noChangeArrowheads="1"/>
          </p:cNvSpPr>
          <p:nvPr/>
        </p:nvSpPr>
        <p:spPr bwMode="auto">
          <a:xfrm>
            <a:off x="8286750" y="3571875"/>
            <a:ext cx="428625" cy="923925"/>
          </a:xfrm>
          <a:prstGeom prst="rect">
            <a:avLst/>
          </a:prstGeom>
          <a:noFill/>
          <a:ln w="9525">
            <a:noFill/>
            <a:miter lim="800000"/>
            <a:headEnd/>
            <a:tailEnd/>
          </a:ln>
        </p:spPr>
        <p:txBody>
          <a:bodyPr>
            <a:spAutoFit/>
          </a:bodyPr>
          <a:lstStyle/>
          <a:p>
            <a:r>
              <a:rPr lang="ar-EG" sz="5400" dirty="0">
                <a:solidFill>
                  <a:srgbClr val="FFFF00"/>
                </a:solidFill>
              </a:rPr>
              <a:t>5</a:t>
            </a:r>
          </a:p>
        </p:txBody>
      </p:sp>
      <p:sp>
        <p:nvSpPr>
          <p:cNvPr id="16" name="مربع نص 15"/>
          <p:cNvSpPr txBox="1">
            <a:spLocks noChangeArrowheads="1"/>
          </p:cNvSpPr>
          <p:nvPr/>
        </p:nvSpPr>
        <p:spPr bwMode="auto">
          <a:xfrm>
            <a:off x="6786563" y="3500438"/>
            <a:ext cx="1000125" cy="923925"/>
          </a:xfrm>
          <a:prstGeom prst="rect">
            <a:avLst/>
          </a:prstGeom>
          <a:noFill/>
          <a:ln w="9525">
            <a:noFill/>
            <a:miter lim="800000"/>
            <a:headEnd/>
            <a:tailEnd/>
          </a:ln>
        </p:spPr>
        <p:txBody>
          <a:bodyPr>
            <a:spAutoFit/>
          </a:bodyPr>
          <a:lstStyle/>
          <a:p>
            <a:r>
              <a:rPr lang="ar-EG" sz="5400" dirty="0">
                <a:solidFill>
                  <a:srgbClr val="FFFF00"/>
                </a:solidFill>
              </a:rPr>
              <a:t>10</a:t>
            </a:r>
          </a:p>
        </p:txBody>
      </p:sp>
      <p:sp>
        <p:nvSpPr>
          <p:cNvPr id="17" name="مربع نص 16"/>
          <p:cNvSpPr txBox="1">
            <a:spLocks noChangeArrowheads="1"/>
          </p:cNvSpPr>
          <p:nvPr/>
        </p:nvSpPr>
        <p:spPr bwMode="auto">
          <a:xfrm>
            <a:off x="5286375" y="3500438"/>
            <a:ext cx="1000125" cy="923925"/>
          </a:xfrm>
          <a:prstGeom prst="rect">
            <a:avLst/>
          </a:prstGeom>
          <a:noFill/>
          <a:ln w="9525">
            <a:noFill/>
            <a:miter lim="800000"/>
            <a:headEnd/>
            <a:tailEnd/>
          </a:ln>
        </p:spPr>
        <p:txBody>
          <a:bodyPr>
            <a:spAutoFit/>
          </a:bodyPr>
          <a:lstStyle/>
          <a:p>
            <a:r>
              <a:rPr lang="ar-EG" sz="5400">
                <a:solidFill>
                  <a:srgbClr val="FFFF00"/>
                </a:solidFill>
              </a:rPr>
              <a:t>20</a:t>
            </a:r>
          </a:p>
        </p:txBody>
      </p:sp>
      <p:sp>
        <p:nvSpPr>
          <p:cNvPr id="18" name="مربع نص 17"/>
          <p:cNvSpPr txBox="1">
            <a:spLocks noChangeArrowheads="1"/>
          </p:cNvSpPr>
          <p:nvPr/>
        </p:nvSpPr>
        <p:spPr bwMode="auto">
          <a:xfrm>
            <a:off x="7429500" y="4433888"/>
            <a:ext cx="1643063" cy="769937"/>
          </a:xfrm>
          <a:prstGeom prst="rect">
            <a:avLst/>
          </a:prstGeom>
          <a:noFill/>
          <a:ln w="9525">
            <a:noFill/>
            <a:miter lim="800000"/>
            <a:headEnd/>
            <a:tailEnd/>
          </a:ln>
        </p:spPr>
        <p:txBody>
          <a:bodyPr>
            <a:spAutoFit/>
          </a:bodyPr>
          <a:lstStyle/>
          <a:p>
            <a:r>
              <a:rPr lang="ar-EG" sz="4400" b="1" dirty="0">
                <a:solidFill>
                  <a:srgbClr val="FFFF00"/>
                </a:solidFill>
              </a:rPr>
              <a:t>5×5</a:t>
            </a:r>
            <a:endParaRPr lang="en-US" sz="4400" dirty="0">
              <a:solidFill>
                <a:srgbClr val="FFFF00"/>
              </a:solidFill>
            </a:endParaRPr>
          </a:p>
        </p:txBody>
      </p:sp>
      <p:sp>
        <p:nvSpPr>
          <p:cNvPr id="19" name="مربع نص 18"/>
          <p:cNvSpPr txBox="1">
            <a:spLocks noChangeArrowheads="1"/>
          </p:cNvSpPr>
          <p:nvPr/>
        </p:nvSpPr>
        <p:spPr bwMode="auto">
          <a:xfrm>
            <a:off x="6286500" y="4429125"/>
            <a:ext cx="1643063" cy="708025"/>
          </a:xfrm>
          <a:prstGeom prst="rect">
            <a:avLst/>
          </a:prstGeom>
          <a:noFill/>
          <a:ln w="9525">
            <a:noFill/>
            <a:miter lim="800000"/>
            <a:headEnd/>
            <a:tailEnd/>
          </a:ln>
        </p:spPr>
        <p:txBody>
          <a:bodyPr>
            <a:spAutoFit/>
          </a:bodyPr>
          <a:lstStyle/>
          <a:p>
            <a:r>
              <a:rPr lang="ar-EG" sz="4000" b="1" dirty="0" smtClean="0">
                <a:solidFill>
                  <a:srgbClr val="FFFF00"/>
                </a:solidFill>
              </a:rPr>
              <a:t>6×10</a:t>
            </a:r>
            <a:endParaRPr lang="en-US" sz="4000" dirty="0">
              <a:solidFill>
                <a:srgbClr val="FFFF00"/>
              </a:solidFill>
            </a:endParaRPr>
          </a:p>
        </p:txBody>
      </p:sp>
      <p:sp>
        <p:nvSpPr>
          <p:cNvPr id="20" name="مربع نص 19"/>
          <p:cNvSpPr txBox="1">
            <a:spLocks noChangeArrowheads="1"/>
          </p:cNvSpPr>
          <p:nvPr/>
        </p:nvSpPr>
        <p:spPr bwMode="auto">
          <a:xfrm>
            <a:off x="4643438" y="4429125"/>
            <a:ext cx="1643062" cy="646113"/>
          </a:xfrm>
          <a:prstGeom prst="rect">
            <a:avLst/>
          </a:prstGeom>
          <a:noFill/>
          <a:ln w="9525">
            <a:noFill/>
            <a:miter lim="800000"/>
            <a:headEnd/>
            <a:tailEnd/>
          </a:ln>
        </p:spPr>
        <p:txBody>
          <a:bodyPr>
            <a:spAutoFit/>
          </a:bodyPr>
          <a:lstStyle/>
          <a:p>
            <a:r>
              <a:rPr lang="ar-EG" sz="3600" b="1" dirty="0">
                <a:solidFill>
                  <a:srgbClr val="FFFF00"/>
                </a:solidFill>
              </a:rPr>
              <a:t>5×20</a:t>
            </a:r>
            <a:endParaRPr lang="en-US" sz="3600" dirty="0">
              <a:solidFill>
                <a:srgbClr val="FFFF00"/>
              </a:solidFill>
            </a:endParaRPr>
          </a:p>
        </p:txBody>
      </p:sp>
      <p:sp>
        <p:nvSpPr>
          <p:cNvPr id="21" name="مربع نص 20"/>
          <p:cNvSpPr txBox="1">
            <a:spLocks noChangeArrowheads="1"/>
          </p:cNvSpPr>
          <p:nvPr/>
        </p:nvSpPr>
        <p:spPr bwMode="auto">
          <a:xfrm>
            <a:off x="571500" y="4548188"/>
            <a:ext cx="4500563" cy="523875"/>
          </a:xfrm>
          <a:prstGeom prst="rect">
            <a:avLst/>
          </a:prstGeom>
          <a:noFill/>
          <a:ln w="9525">
            <a:noFill/>
            <a:miter lim="800000"/>
            <a:headEnd/>
            <a:tailEnd/>
          </a:ln>
        </p:spPr>
        <p:txBody>
          <a:bodyPr>
            <a:spAutoFit/>
          </a:bodyPr>
          <a:lstStyle/>
          <a:p>
            <a:r>
              <a:rPr lang="ar-EG" sz="2800" b="1" dirty="0">
                <a:solidFill>
                  <a:srgbClr val="FFFF00"/>
                </a:solidFill>
              </a:rPr>
              <a:t>5×5 + 6×10 +5×20=185</a:t>
            </a:r>
            <a:endParaRPr lang="en-US" sz="2800" b="1" dirty="0">
              <a:solidFill>
                <a:srgbClr val="FFFF00"/>
              </a:solidFill>
            </a:endParaRPr>
          </a:p>
        </p:txBody>
      </p:sp>
      <p:sp>
        <p:nvSpPr>
          <p:cNvPr id="22" name="مربع نص 21"/>
          <p:cNvSpPr txBox="1">
            <a:spLocks noChangeArrowheads="1"/>
          </p:cNvSpPr>
          <p:nvPr/>
        </p:nvSpPr>
        <p:spPr bwMode="auto">
          <a:xfrm>
            <a:off x="-428625" y="4500563"/>
            <a:ext cx="1724025" cy="584200"/>
          </a:xfrm>
          <a:prstGeom prst="rect">
            <a:avLst/>
          </a:prstGeom>
          <a:noFill/>
          <a:ln w="9525">
            <a:noFill/>
            <a:miter lim="800000"/>
            <a:headEnd/>
            <a:tailEnd/>
          </a:ln>
        </p:spPr>
        <p:txBody>
          <a:bodyPr>
            <a:spAutoFit/>
          </a:bodyPr>
          <a:lstStyle/>
          <a:p>
            <a:r>
              <a:rPr lang="ar-EG" sz="3200" b="1" dirty="0" smtClean="0">
                <a:solidFill>
                  <a:srgbClr val="FFFF00"/>
                </a:solidFill>
              </a:rPr>
              <a:t>أقل</a:t>
            </a:r>
            <a:endParaRPr lang="en-US" sz="3200" b="1" dirty="0">
              <a:solidFill>
                <a:srgbClr val="FFFF00"/>
              </a:solidFill>
            </a:endParaRPr>
          </a:p>
        </p:txBody>
      </p:sp>
      <p:sp>
        <p:nvSpPr>
          <p:cNvPr id="23" name="مربع نص 22"/>
          <p:cNvSpPr txBox="1">
            <a:spLocks noChangeArrowheads="1"/>
          </p:cNvSpPr>
          <p:nvPr/>
        </p:nvSpPr>
        <p:spPr bwMode="auto">
          <a:xfrm>
            <a:off x="7429500" y="5159375"/>
            <a:ext cx="1643063" cy="769938"/>
          </a:xfrm>
          <a:prstGeom prst="rect">
            <a:avLst/>
          </a:prstGeom>
          <a:noFill/>
          <a:ln w="9525">
            <a:noFill/>
            <a:miter lim="800000"/>
            <a:headEnd/>
            <a:tailEnd/>
          </a:ln>
        </p:spPr>
        <p:txBody>
          <a:bodyPr>
            <a:spAutoFit/>
          </a:bodyPr>
          <a:lstStyle/>
          <a:p>
            <a:r>
              <a:rPr lang="ar-EG" sz="4400" b="1" dirty="0">
                <a:solidFill>
                  <a:srgbClr val="FFFF00"/>
                </a:solidFill>
              </a:rPr>
              <a:t>6×5</a:t>
            </a:r>
            <a:endParaRPr lang="en-US" sz="4400" dirty="0">
              <a:solidFill>
                <a:srgbClr val="FFFF00"/>
              </a:solidFill>
            </a:endParaRPr>
          </a:p>
        </p:txBody>
      </p:sp>
      <p:sp>
        <p:nvSpPr>
          <p:cNvPr id="24" name="مربع نص 23"/>
          <p:cNvSpPr txBox="1">
            <a:spLocks noChangeArrowheads="1"/>
          </p:cNvSpPr>
          <p:nvPr/>
        </p:nvSpPr>
        <p:spPr bwMode="auto">
          <a:xfrm>
            <a:off x="6286500" y="5214938"/>
            <a:ext cx="1643063" cy="769937"/>
          </a:xfrm>
          <a:prstGeom prst="rect">
            <a:avLst/>
          </a:prstGeom>
          <a:noFill/>
          <a:ln w="9525">
            <a:noFill/>
            <a:miter lim="800000"/>
            <a:headEnd/>
            <a:tailEnd/>
          </a:ln>
        </p:spPr>
        <p:txBody>
          <a:bodyPr>
            <a:spAutoFit/>
          </a:bodyPr>
          <a:lstStyle/>
          <a:p>
            <a:r>
              <a:rPr lang="ar-EG" sz="4400" b="1" dirty="0">
                <a:solidFill>
                  <a:srgbClr val="FFFF00"/>
                </a:solidFill>
              </a:rPr>
              <a:t>7×10</a:t>
            </a:r>
            <a:endParaRPr lang="en-US" sz="4400" dirty="0">
              <a:solidFill>
                <a:srgbClr val="FFFF00"/>
              </a:solidFill>
            </a:endParaRPr>
          </a:p>
        </p:txBody>
      </p:sp>
      <p:sp>
        <p:nvSpPr>
          <p:cNvPr id="25" name="مربع نص 24"/>
          <p:cNvSpPr txBox="1">
            <a:spLocks noChangeArrowheads="1"/>
          </p:cNvSpPr>
          <p:nvPr/>
        </p:nvSpPr>
        <p:spPr bwMode="auto">
          <a:xfrm>
            <a:off x="4857750" y="5072063"/>
            <a:ext cx="1643063" cy="769937"/>
          </a:xfrm>
          <a:prstGeom prst="rect">
            <a:avLst/>
          </a:prstGeom>
          <a:noFill/>
          <a:ln w="9525">
            <a:noFill/>
            <a:miter lim="800000"/>
            <a:headEnd/>
            <a:tailEnd/>
          </a:ln>
        </p:spPr>
        <p:txBody>
          <a:bodyPr>
            <a:spAutoFit/>
          </a:bodyPr>
          <a:lstStyle/>
          <a:p>
            <a:r>
              <a:rPr lang="ar-EG" sz="4400" b="1" dirty="0">
                <a:solidFill>
                  <a:srgbClr val="FFFF00"/>
                </a:solidFill>
              </a:rPr>
              <a:t>6×20</a:t>
            </a:r>
            <a:endParaRPr lang="en-US" sz="4400" dirty="0">
              <a:solidFill>
                <a:srgbClr val="FFFF00"/>
              </a:solidFill>
            </a:endParaRPr>
          </a:p>
        </p:txBody>
      </p:sp>
      <p:sp>
        <p:nvSpPr>
          <p:cNvPr id="26" name="مربع نص 25"/>
          <p:cNvSpPr txBox="1">
            <a:spLocks noChangeArrowheads="1"/>
          </p:cNvSpPr>
          <p:nvPr/>
        </p:nvSpPr>
        <p:spPr bwMode="auto">
          <a:xfrm>
            <a:off x="642938" y="5334000"/>
            <a:ext cx="4500562" cy="523875"/>
          </a:xfrm>
          <a:prstGeom prst="rect">
            <a:avLst/>
          </a:prstGeom>
          <a:noFill/>
          <a:ln w="9525">
            <a:noFill/>
            <a:miter lim="800000"/>
            <a:headEnd/>
            <a:tailEnd/>
          </a:ln>
        </p:spPr>
        <p:txBody>
          <a:bodyPr>
            <a:spAutoFit/>
          </a:bodyPr>
          <a:lstStyle/>
          <a:p>
            <a:r>
              <a:rPr lang="ar-EG" sz="2800" b="1" dirty="0">
                <a:solidFill>
                  <a:srgbClr val="FFFF00"/>
                </a:solidFill>
              </a:rPr>
              <a:t>6×5 + 7×10 +6×20=220</a:t>
            </a:r>
            <a:endParaRPr lang="en-US" sz="2800" b="1" dirty="0">
              <a:solidFill>
                <a:srgbClr val="FFFF00"/>
              </a:solidFill>
            </a:endParaRPr>
          </a:p>
        </p:txBody>
      </p:sp>
      <p:sp>
        <p:nvSpPr>
          <p:cNvPr id="27" name="مربع نص 26"/>
          <p:cNvSpPr txBox="1">
            <a:spLocks noChangeArrowheads="1"/>
          </p:cNvSpPr>
          <p:nvPr/>
        </p:nvSpPr>
        <p:spPr bwMode="auto">
          <a:xfrm>
            <a:off x="-428625" y="5202238"/>
            <a:ext cx="1724025" cy="584200"/>
          </a:xfrm>
          <a:prstGeom prst="rect">
            <a:avLst/>
          </a:prstGeom>
          <a:noFill/>
          <a:ln w="9525">
            <a:noFill/>
            <a:miter lim="800000"/>
            <a:headEnd/>
            <a:tailEnd/>
          </a:ln>
        </p:spPr>
        <p:txBody>
          <a:bodyPr>
            <a:spAutoFit/>
          </a:bodyPr>
          <a:lstStyle/>
          <a:p>
            <a:r>
              <a:rPr lang="ar-EG" sz="3200" b="1" dirty="0">
                <a:solidFill>
                  <a:srgbClr val="FFFF00"/>
                </a:solidFill>
              </a:rPr>
              <a:t>يساوي</a:t>
            </a:r>
            <a:endParaRPr lang="en-US" sz="3200" b="1" dirty="0">
              <a:solidFill>
                <a:srgbClr val="FFFF00"/>
              </a:solidFill>
            </a:endParaRPr>
          </a:p>
        </p:txBody>
      </p:sp>
      <p:sp>
        <p:nvSpPr>
          <p:cNvPr id="40961" name="Rectangle 1"/>
          <p:cNvSpPr>
            <a:spLocks noChangeArrowheads="1"/>
          </p:cNvSpPr>
          <p:nvPr/>
        </p:nvSpPr>
        <p:spPr bwMode="auto">
          <a:xfrm>
            <a:off x="428625" y="5903913"/>
            <a:ext cx="8501063" cy="954087"/>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a:defRPr/>
            </a:pPr>
            <a:r>
              <a:rPr lang="ar-EG" sz="2800" b="1" dirty="0" smtClean="0"/>
              <a:t>إذن</a:t>
            </a:r>
            <a:r>
              <a:rPr lang="ar-SA" sz="2800" b="1" dirty="0" smtClean="0"/>
              <a:t>،</a:t>
            </a:r>
            <a:r>
              <a:rPr lang="ar-EG" sz="2800" b="1" dirty="0" smtClean="0"/>
              <a:t> مع فهد </a:t>
            </a:r>
            <a:r>
              <a:rPr lang="ar-EG" sz="2800" b="1" dirty="0"/>
              <a:t>6 أوراق من فئة 5 ريالات و7 أوراق من فئة 10 ريالات و6 أوراق من فئة 20 ريالاً.</a:t>
            </a:r>
            <a:endParaRPr lang="en-US" sz="2800" dirty="0"/>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3" dur="1" accel="100000" fill="hold">
                                          <p:stCondLst>
                                            <p:cond delay="499"/>
                                          </p:stCondLst>
                                        </p:cTn>
                                        <p:tgtEl>
                                          <p:spTgt spid="3">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أخطط.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1" dur="1" accel="100000" fill="hold">
                                          <p:stCondLst>
                                            <p:cond delay="499"/>
                                          </p:stCondLst>
                                        </p:cTn>
                                        <p:tgtEl>
                                          <p:spTgt spid="3">
                                            <p:txEl>
                                              <p:pRg st="1" end="1"/>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استعمل خطة التخمين والتحقق.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450" decel="100000" fill="hold"/>
                                        <p:tgtEl>
                                          <p:spTgt spid="4"/>
                                        </p:tgtEl>
                                        <p:attrNameLst>
                                          <p:attrName>ppt_y</p:attrName>
                                        </p:attrNameLst>
                                      </p:cBhvr>
                                      <p:tavLst>
                                        <p:tav tm="0">
                                          <p:val>
                                            <p:strVal val="#ppt_y+1"/>
                                          </p:val>
                                        </p:tav>
                                        <p:tav tm="100000">
                                          <p:val>
                                            <p:strVal val="#ppt_y-.03"/>
                                          </p:val>
                                        </p:tav>
                                      </p:tavLst>
                                    </p:anim>
                                    <p:anim calcmode="lin" valueType="num">
                                      <p:cBhvr>
                                        <p:cTn id="29" dur="1" accel="100000" fill="hold">
                                          <p:stCondLst>
                                            <p:cond delay="499"/>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أحل.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360"/>
                                          </p:val>
                                        </p:tav>
                                        <p:tav tm="100000">
                                          <p:val>
                                            <p:fltVal val="0"/>
                                          </p:val>
                                        </p:tav>
                                      </p:tavLst>
                                    </p:anim>
                                    <p:animEffect transition="in" filter="fade">
                                      <p:cBhvr>
                                        <p:cTn id="37"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6" name="cashreg.wav"/>
                                        </p:tgtEl>
                                      </p:cMediaNode>
                                    </p:audio>
                                  </p:subTnLst>
                                </p:cTn>
                              </p:par>
                              <p:par>
                                <p:cTn id="38" presetID="49" presetClass="entr" presetSubtype="0" decel="10000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7" name="عدد الأوراق.wav"/>
                                        </p:tgtEl>
                                      </p:cMediaNode>
                                    </p:audio>
                                  </p:sub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 calcmode="lin" valueType="num">
                                      <p:cBhvr>
                                        <p:cTn id="50" dur="500" fill="hold"/>
                                        <p:tgtEl>
                                          <p:spTgt spid="14"/>
                                        </p:tgtEl>
                                        <p:attrNameLst>
                                          <p:attrName>style.rotation</p:attrName>
                                        </p:attrNameLst>
                                      </p:cBhvr>
                                      <p:tavLst>
                                        <p:tav tm="0">
                                          <p:val>
                                            <p:fltVal val="360"/>
                                          </p:val>
                                        </p:tav>
                                        <p:tav tm="100000">
                                          <p:val>
                                            <p:fltVal val="0"/>
                                          </p:val>
                                        </p:tav>
                                      </p:tavLst>
                                    </p:anim>
                                    <p:animEffect transition="in" filter="fade">
                                      <p:cBhvr>
                                        <p:cTn id="51"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المجموع.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subTnLst>
                                    <p:audio>
                                      <p:cMediaNode>
                                        <p:cTn display="0" masterRel="sameClick">
                                          <p:stCondLst>
                                            <p:cond evt="begin" delay="0">
                                              <p:tn val="57"/>
                                            </p:cond>
                                          </p:stCondLst>
                                          <p:endCondLst>
                                            <p:cond evt="onStopAudio" delay="0">
                                              <p:tgtEl>
                                                <p:sldTgt/>
                                              </p:tgtEl>
                                            </p:cond>
                                          </p:endCondLst>
                                        </p:cTn>
                                        <p:tgtEl>
                                          <p:sndTgt r:embed="rId9" name="5×5.wav"/>
                                        </p:tgtEl>
                                      </p:cMediaNode>
                                    </p:audio>
                                  </p:sub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linds(horizontal)">
                                      <p:cBhvr>
                                        <p:cTn id="67" dur="500"/>
                                        <p:tgtEl>
                                          <p:spTgt spid="19"/>
                                        </p:tgtEl>
                                      </p:cBhvr>
                                    </p:animEffect>
                                  </p:childTnLst>
                                  <p:subTnLst>
                                    <p:audio>
                                      <p:cMediaNode>
                                        <p:cTn display="0" masterRel="sameClick">
                                          <p:stCondLst>
                                            <p:cond evt="begin" delay="0">
                                              <p:tn val="65"/>
                                            </p:cond>
                                          </p:stCondLst>
                                          <p:endCondLst>
                                            <p:cond evt="onStopAudio" delay="0">
                                              <p:tgtEl>
                                                <p:sldTgt/>
                                              </p:tgtEl>
                                            </p:cond>
                                          </p:endCondLst>
                                        </p:cTn>
                                        <p:tgtEl>
                                          <p:sndTgt r:embed="rId10" name="6×10.wav"/>
                                        </p:tgtEl>
                                      </p:cMediaNode>
                                    </p:audio>
                                  </p:sub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linds(horizontal)">
                                      <p:cBhvr>
                                        <p:cTn id="75" dur="500"/>
                                        <p:tgtEl>
                                          <p:spTgt spid="20"/>
                                        </p:tgtEl>
                                      </p:cBhvr>
                                    </p:animEffect>
                                  </p:childTnLst>
                                  <p:subTnLst>
                                    <p:audio>
                                      <p:cMediaNode>
                                        <p:cTn display="0" masterRel="sameClick">
                                          <p:stCondLst>
                                            <p:cond evt="begin" delay="0">
                                              <p:tn val="73"/>
                                            </p:cond>
                                          </p:stCondLst>
                                          <p:endCondLst>
                                            <p:cond evt="onStopAudio" delay="0">
                                              <p:tgtEl>
                                                <p:sldTgt/>
                                              </p:tgtEl>
                                            </p:cond>
                                          </p:endCondLst>
                                        </p:cTn>
                                        <p:tgtEl>
                                          <p:sndTgt r:embed="rId11" name="5×20.wav"/>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linds(horizontal)">
                                      <p:cBhvr>
                                        <p:cTn id="80" dur="500"/>
                                        <p:tgtEl>
                                          <p:spTgt spid="21"/>
                                        </p:tgtEl>
                                      </p:cBhvr>
                                    </p:animEffect>
                                  </p:childTnLst>
                                  <p:subTnLst>
                                    <p:audio>
                                      <p:cMediaNode>
                                        <p:cTn display="0" masterRel="sameClick">
                                          <p:stCondLst>
                                            <p:cond evt="begin" delay="0">
                                              <p:tn val="78"/>
                                            </p:cond>
                                          </p:stCondLst>
                                          <p:endCondLst>
                                            <p:cond evt="onStopAudio" delay="0">
                                              <p:tgtEl>
                                                <p:sldTgt/>
                                              </p:tgtEl>
                                            </p:cond>
                                          </p:endCondLst>
                                        </p:cTn>
                                        <p:tgtEl>
                                          <p:sndTgt r:embed="rId12" name="5×5 + 6×10 +5×20=185.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linds(horizontal)">
                                      <p:cBhvr>
                                        <p:cTn id="85" dur="500"/>
                                        <p:tgtEl>
                                          <p:spTgt spid="22"/>
                                        </p:tgtEl>
                                      </p:cBhvr>
                                    </p:animEffect>
                                  </p:childTnLst>
                                  <p:subTnLst>
                                    <p:audio>
                                      <p:cMediaNode>
                                        <p:cTn display="0" masterRel="sameClick">
                                          <p:stCondLst>
                                            <p:cond evt="begin" delay="0">
                                              <p:tn val="83"/>
                                            </p:cond>
                                          </p:stCondLst>
                                          <p:endCondLst>
                                            <p:cond evt="onStopAudio" delay="0">
                                              <p:tgtEl>
                                                <p:sldTgt/>
                                              </p:tgtEl>
                                            </p:cond>
                                          </p:endCondLst>
                                        </p:cTn>
                                        <p:tgtEl>
                                          <p:sndTgt r:embed="rId13" name="أقل بكثير.wav"/>
                                        </p:tgtEl>
                                      </p:cMediaNode>
                                    </p:audio>
                                  </p:sub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linds(horizontal)">
                                      <p:cBhvr>
                                        <p:cTn id="90" dur="500"/>
                                        <p:tgtEl>
                                          <p:spTgt spid="23"/>
                                        </p:tgtEl>
                                      </p:cBhvr>
                                    </p:animEffect>
                                  </p:childTnLst>
                                  <p:subTnLst>
                                    <p:audio>
                                      <p:cMediaNode>
                                        <p:cTn display="0" masterRel="sameClick">
                                          <p:stCondLst>
                                            <p:cond evt="begin" delay="0">
                                              <p:tn val="88"/>
                                            </p:cond>
                                          </p:stCondLst>
                                          <p:endCondLst>
                                            <p:cond evt="onStopAudio" delay="0">
                                              <p:tgtEl>
                                                <p:sldTgt/>
                                              </p:tgtEl>
                                            </p:cond>
                                          </p:endCondLst>
                                        </p:cTn>
                                        <p:tgtEl>
                                          <p:sndTgt r:embed="rId14" name="6×5.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blinds(horizontal)">
                                      <p:cBhvr>
                                        <p:cTn id="95" dur="500"/>
                                        <p:tgtEl>
                                          <p:spTgt spid="24"/>
                                        </p:tgtEl>
                                      </p:cBhvr>
                                    </p:animEffect>
                                  </p:childTnLst>
                                  <p:subTnLst>
                                    <p:audio>
                                      <p:cMediaNode>
                                        <p:cTn display="0" masterRel="sameClick">
                                          <p:stCondLst>
                                            <p:cond evt="begin" delay="0">
                                              <p:tn val="93"/>
                                            </p:cond>
                                          </p:stCondLst>
                                          <p:endCondLst>
                                            <p:cond evt="onStopAudio" delay="0">
                                              <p:tgtEl>
                                                <p:sldTgt/>
                                              </p:tgtEl>
                                            </p:cond>
                                          </p:endCondLst>
                                        </p:cTn>
                                        <p:tgtEl>
                                          <p:sndTgt r:embed="rId15" name="7×10.wav"/>
                                        </p:tgtEl>
                                      </p:cMediaNode>
                                    </p:audio>
                                  </p:sub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blinds(horizontal)">
                                      <p:cBhvr>
                                        <p:cTn id="100" dur="500"/>
                                        <p:tgtEl>
                                          <p:spTgt spid="25"/>
                                        </p:tgtEl>
                                      </p:cBhvr>
                                    </p:animEffect>
                                  </p:childTnLst>
                                  <p:subTnLst>
                                    <p:audio>
                                      <p:cMediaNode>
                                        <p:cTn display="0" masterRel="sameClick">
                                          <p:stCondLst>
                                            <p:cond evt="begin" delay="0">
                                              <p:tn val="98"/>
                                            </p:cond>
                                          </p:stCondLst>
                                          <p:endCondLst>
                                            <p:cond evt="onStopAudio" delay="0">
                                              <p:tgtEl>
                                                <p:sldTgt/>
                                              </p:tgtEl>
                                            </p:cond>
                                          </p:endCondLst>
                                        </p:cTn>
                                        <p:tgtEl>
                                          <p:sndTgt r:embed="rId16" name="6×20.wav"/>
                                        </p:tgtEl>
                                      </p:cMediaNode>
                                    </p:audio>
                                  </p:sub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blinds(horizontal)">
                                      <p:cBhvr>
                                        <p:cTn id="105" dur="500"/>
                                        <p:tgtEl>
                                          <p:spTgt spid="26"/>
                                        </p:tgtEl>
                                      </p:cBhvr>
                                    </p:animEffect>
                                  </p:childTnLst>
                                  <p:subTnLst>
                                    <p:audio>
                                      <p:cMediaNode>
                                        <p:cTn display="0" masterRel="sameClick">
                                          <p:stCondLst>
                                            <p:cond evt="begin" delay="0">
                                              <p:tn val="103"/>
                                            </p:cond>
                                          </p:stCondLst>
                                          <p:endCondLst>
                                            <p:cond evt="onStopAudio" delay="0">
                                              <p:tgtEl>
                                                <p:sldTgt/>
                                              </p:tgtEl>
                                            </p:cond>
                                          </p:endCondLst>
                                        </p:cTn>
                                        <p:tgtEl>
                                          <p:sndTgt r:embed="rId17" name="6×5 + 7×10 +6×20=220.wav"/>
                                        </p:tgtEl>
                                      </p:cMediaNode>
                                    </p:audio>
                                  </p:subTnLst>
                                </p:cTn>
                              </p:par>
                            </p:childTnLst>
                          </p:cTn>
                        </p:par>
                      </p:childTnLst>
                    </p:cTn>
                  </p:par>
                  <p:par>
                    <p:cTn id="106" fill="hold" nodeType="clickPar">
                      <p:stCondLst>
                        <p:cond delay="indefinite"/>
                      </p:stCondLst>
                      <p:childTnLst>
                        <p:par>
                          <p:cTn id="107" fill="hold" nodeType="withGroup">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blinds(horizontal)">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18" name="يساوي.wav"/>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8" presetClass="entr" presetSubtype="16" fill="hold" grpId="0" nodeType="clickEffect">
                                  <p:stCondLst>
                                    <p:cond delay="0"/>
                                  </p:stCondLst>
                                  <p:childTnLst>
                                    <p:set>
                                      <p:cBhvr>
                                        <p:cTn id="114" dur="1" fill="hold">
                                          <p:stCondLst>
                                            <p:cond delay="0"/>
                                          </p:stCondLst>
                                        </p:cTn>
                                        <p:tgtEl>
                                          <p:spTgt spid="40961"/>
                                        </p:tgtEl>
                                        <p:attrNameLst>
                                          <p:attrName>style.visibility</p:attrName>
                                        </p:attrNameLst>
                                      </p:cBhvr>
                                      <p:to>
                                        <p:strVal val="visible"/>
                                      </p:to>
                                    </p:set>
                                    <p:animEffect transition="in" filter="diamond(in)">
                                      <p:cBhvr>
                                        <p:cTn id="115" dur="500"/>
                                        <p:tgtEl>
                                          <p:spTgt spid="40961"/>
                                        </p:tgtEl>
                                      </p:cBhvr>
                                    </p:animEffect>
                                  </p:childTnLst>
                                  <p:subTnLst>
                                    <p:audio>
                                      <p:cMediaNode>
                                        <p:cTn display="0" masterRel="sameClick">
                                          <p:stCondLst>
                                            <p:cond evt="begin" delay="0">
                                              <p:tn val="113"/>
                                            </p:cond>
                                          </p:stCondLst>
                                          <p:endCondLst>
                                            <p:cond evt="onStopAudio" delay="0">
                                              <p:tgtEl>
                                                <p:sldTgt/>
                                              </p:tgtEl>
                                            </p:cond>
                                          </p:endCondLst>
                                        </p:cTn>
                                        <p:tgtEl>
                                          <p:sndTgt r:embed="rId19" name="إذن مع فهد 6 أوراق من فئة 5 ريالات و7 أورا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allAtOnce"/>
      <p:bldP spid="4" grpId="0"/>
      <p:bldP spid="11"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409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850" y="2043112"/>
            <a:ext cx="8072438" cy="4433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 name="مربع نص 2"/>
          <p:cNvSpPr txBox="1">
            <a:spLocks noChangeArrowheads="1"/>
          </p:cNvSpPr>
          <p:nvPr/>
        </p:nvSpPr>
        <p:spPr bwMode="auto">
          <a:xfrm>
            <a:off x="508000" y="2206625"/>
            <a:ext cx="7643813" cy="3785652"/>
          </a:xfrm>
          <a:prstGeom prst="rect">
            <a:avLst/>
          </a:prstGeom>
          <a:noFill/>
          <a:ln w="9525">
            <a:noFill/>
            <a:miter lim="800000"/>
            <a:headEnd/>
            <a:tailEnd/>
          </a:ln>
        </p:spPr>
        <p:txBody>
          <a:bodyPr>
            <a:spAutoFit/>
          </a:bodyPr>
          <a:lstStyle/>
          <a:p>
            <a:r>
              <a:rPr lang="ar-EG" sz="6000" u="sng" dirty="0" smtClean="0">
                <a:solidFill>
                  <a:srgbClr val="0000FF"/>
                </a:solidFill>
              </a:rPr>
              <a:t>أتحقق</a:t>
            </a:r>
          </a:p>
          <a:p>
            <a:r>
              <a:rPr lang="ar-EG" sz="3600" b="1" dirty="0" smtClean="0"/>
              <a:t>6 أوراق من فئة 5 ريالات = 6 × 5 =30</a:t>
            </a:r>
            <a:endParaRPr lang="ar-EG" sz="3600" u="sng" dirty="0">
              <a:solidFill>
                <a:srgbClr val="0000FF"/>
              </a:solidFill>
            </a:endParaRPr>
          </a:p>
          <a:p>
            <a:r>
              <a:rPr lang="ar-EG" sz="3600" b="1" dirty="0" smtClean="0"/>
              <a:t>7 أوراق من فئة 10 ريالات = 7 × 10 = 70</a:t>
            </a:r>
          </a:p>
          <a:p>
            <a:r>
              <a:rPr lang="ar-EG" sz="3600" b="1" dirty="0" smtClean="0"/>
              <a:t>6 أوراق من فئة 20 ريالاً = 6×20=120</a:t>
            </a:r>
          </a:p>
          <a:p>
            <a:r>
              <a:rPr lang="ar-EG" sz="3600" b="1" dirty="0" smtClean="0"/>
              <a:t>فيكون المجموع 30 + 70 +120 =220</a:t>
            </a:r>
            <a:r>
              <a:rPr lang="ar-SA" sz="3600" b="1" dirty="0" smtClean="0"/>
              <a:t>ريالًا</a:t>
            </a:r>
            <a:endParaRPr lang="ar-EG" sz="3600" b="1" dirty="0" smtClean="0"/>
          </a:p>
          <a:p>
            <a:r>
              <a:rPr lang="ar-EG" sz="3600" b="1" dirty="0" smtClean="0"/>
              <a:t>إذن</a:t>
            </a:r>
            <a:r>
              <a:rPr lang="ar-SA" sz="3600" b="1" dirty="0" smtClean="0"/>
              <a:t>،</a:t>
            </a:r>
            <a:r>
              <a:rPr lang="ar-EG" sz="3600" b="1" dirty="0" smtClean="0"/>
              <a:t> الإجابة صحيحة</a:t>
            </a:r>
            <a:endParaRPr lang="ar-EG" sz="3600" dirty="0"/>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أتحقق.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ox(i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ox(in)">
                                      <p:cBhvr>
                                        <p:cTn id="23" dur="500"/>
                                        <p:tgtEl>
                                          <p:spTgt spid="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4" name="7 أوراق من فئة 10 ريالات = 7 × 10 = 70.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ox(in)">
                                      <p:cBhvr>
                                        <p:cTn id="28" dur="500"/>
                                        <p:tgtEl>
                                          <p:spTgt spid="3">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5" name="6 أوراق من فئة 20 ريالاً = 6×20=120.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ox(in)">
                                      <p:cBhvr>
                                        <p:cTn id="33" dur="500"/>
                                        <p:tgtEl>
                                          <p:spTgt spid="3">
                                            <p:txEl>
                                              <p:pRg st="4" end="4"/>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6" name="فيكون المجموع 30 + 70 +120 =220.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ox(in)">
                                      <p:cBhvr>
                                        <p:cTn id="38" dur="500"/>
                                        <p:tgtEl>
                                          <p:spTgt spid="3">
                                            <p:txEl>
                                              <p:pRg st="5" end="5"/>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7" name="إذن الإجابة صحي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a:grpSpLocks/>
          </p:cNvGrpSpPr>
          <p:nvPr/>
        </p:nvGrpSpPr>
        <p:grpSpPr bwMode="auto">
          <a:xfrm>
            <a:off x="179388" y="44450"/>
            <a:ext cx="8683625" cy="6743700"/>
            <a:chOff x="785784" y="214290"/>
            <a:chExt cx="7786741" cy="6215106"/>
          </a:xfrm>
        </p:grpSpPr>
        <p:grpSp>
          <p:nvGrpSpPr>
            <p:cNvPr id="6" name="Group 8"/>
            <p:cNvGrpSpPr/>
            <p:nvPr/>
          </p:nvGrpSpPr>
          <p:grpSpPr>
            <a:xfrm>
              <a:off x="785784" y="214290"/>
              <a:ext cx="7786741" cy="6215106"/>
              <a:chOff x="4482290" y="2714620"/>
              <a:chExt cx="1991662" cy="2821732"/>
            </a:xfrm>
            <a:scene3d>
              <a:camera prst="orthographicFront">
                <a:rot lat="0" lon="0" rev="0"/>
              </a:camera>
              <a:lightRig rig="glow" dir="t">
                <a:rot lat="0" lon="0" rev="4800000"/>
              </a:lightRig>
            </a:scene3d>
          </p:grpSpPr>
          <p:sp>
            <p:nvSpPr>
              <p:cNvPr id="10" name="Rectangle 9"/>
              <p:cNvSpPr/>
              <p:nvPr/>
            </p:nvSpPr>
            <p:spPr>
              <a:xfrm>
                <a:off x="4500562" y="2928934"/>
                <a:ext cx="1928826" cy="2357454"/>
              </a:xfrm>
              <a:prstGeom prst="rect">
                <a:avLst/>
              </a:prstGeom>
              <a:gradFill>
                <a:gsLst>
                  <a:gs pos="0">
                    <a:schemeClr val="bg1"/>
                  </a:gs>
                  <a:gs pos="35000">
                    <a:schemeClr val="bg1"/>
                  </a:gs>
                  <a:gs pos="100000">
                    <a:schemeClr val="bg1">
                      <a:lumMod val="85000"/>
                    </a:schemeClr>
                  </a:gs>
                </a:gsLst>
              </a:gradFill>
              <a:ln>
                <a:noFill/>
              </a:ln>
              <a:effectLst>
                <a:outerShdw blurRad="190500" dist="228600" dir="2700000" algn="ctr">
                  <a:srgbClr val="000000">
                    <a:alpha val="30000"/>
                  </a:srgbClr>
                </a:outerShdw>
              </a:effectLst>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pic>
            <p:nvPicPr>
              <p:cNvPr id="11" name="Picture 10" descr="0405.WMF"/>
              <p:cNvPicPr>
                <a:picLocks noChangeAspect="1"/>
              </p:cNvPicPr>
              <p:nvPr/>
            </p:nvPicPr>
            <p:blipFill>
              <a:blip r:embed="rId7" cstate="print"/>
              <a:stretch>
                <a:fillRect/>
              </a:stretch>
            </p:blipFill>
            <p:spPr>
              <a:xfrm>
                <a:off x="4482290" y="2714620"/>
                <a:ext cx="1991662" cy="2821732"/>
              </a:xfrm>
              <a:prstGeom prst="rect">
                <a:avLst/>
              </a:prstGeom>
              <a:ln>
                <a:noFill/>
              </a:ln>
              <a:effectLst>
                <a:outerShdw blurRad="190500" dist="228600" dir="2700000" algn="ctr">
                  <a:srgbClr val="000000">
                    <a:alpha val="30000"/>
                  </a:srgbClr>
                </a:outerShdw>
              </a:effectLst>
              <a:sp3d prstMaterial="matte">
                <a:bevelT w="127000" h="63500"/>
              </a:sp3d>
            </p:spPr>
          </p:pic>
        </p:grpSp>
        <p:sp>
          <p:nvSpPr>
            <p:cNvPr id="7" name="TextBox 6"/>
            <p:cNvSpPr txBox="1"/>
            <p:nvPr/>
          </p:nvSpPr>
          <p:spPr>
            <a:xfrm>
              <a:off x="1108671" y="1505825"/>
              <a:ext cx="7072359" cy="765931"/>
            </a:xfrm>
            <a:prstGeom prst="rect">
              <a:avLst/>
            </a:prstGeom>
            <a:noFill/>
          </p:spPr>
          <p:txBody>
            <a:bodyPr rtlCol="1">
              <a:spAutoFit/>
            </a:bodyPr>
            <a:lstStyle/>
            <a:p>
              <a:pPr algn="ctr" fontAlgn="auto">
                <a:spcBef>
                  <a:spcPts val="0"/>
                </a:spcBef>
                <a:spcAft>
                  <a:spcPts val="0"/>
                </a:spcAft>
                <a:defRPr/>
              </a:pPr>
              <a:r>
                <a:rPr lang="ar-EG" sz="4800" b="1" dirty="0">
                  <a:ln>
                    <a:solidFill>
                      <a:srgbClr val="FF0000"/>
                    </a:solidFill>
                  </a:ln>
                  <a:solidFill>
                    <a:srgbClr val="0000FF"/>
                  </a:solidFill>
                  <a:latin typeface="+mn-lt"/>
                  <a:cs typeface="+mj-cs"/>
                </a:rPr>
                <a:t>حل </a:t>
              </a:r>
              <a:r>
                <a:rPr lang="ar-EG" sz="4800" b="1" dirty="0" err="1" smtClean="0">
                  <a:ln>
                    <a:solidFill>
                      <a:srgbClr val="FF0000"/>
                    </a:solidFill>
                  </a:ln>
                  <a:solidFill>
                    <a:srgbClr val="0000FF"/>
                  </a:solidFill>
                  <a:latin typeface="+mn-lt"/>
                  <a:cs typeface="+mj-cs"/>
                </a:rPr>
                <a:t>ك</a:t>
              </a:r>
              <a:r>
                <a:rPr lang="ar-SA" sz="4800" b="1" dirty="0" smtClean="0">
                  <a:ln>
                    <a:solidFill>
                      <a:srgbClr val="FF0000"/>
                    </a:solidFill>
                  </a:ln>
                  <a:solidFill>
                    <a:srgbClr val="0000FF"/>
                  </a:solidFill>
                  <a:latin typeface="+mn-lt"/>
                  <a:cs typeface="+mj-cs"/>
                </a:rPr>
                <a:t>ُ</a:t>
              </a:r>
              <a:r>
                <a:rPr lang="ar-EG" sz="4800" b="1" dirty="0" smtClean="0">
                  <a:ln>
                    <a:solidFill>
                      <a:srgbClr val="FF0000"/>
                    </a:solidFill>
                  </a:ln>
                  <a:solidFill>
                    <a:srgbClr val="0000FF"/>
                  </a:solidFill>
                  <a:latin typeface="+mn-lt"/>
                  <a:cs typeface="+mj-cs"/>
                </a:rPr>
                <a:t>ل</a:t>
              </a:r>
              <a:r>
                <a:rPr lang="ar-SA" sz="4800" b="1" dirty="0" smtClean="0">
                  <a:ln>
                    <a:solidFill>
                      <a:srgbClr val="FF0000"/>
                    </a:solidFill>
                  </a:ln>
                  <a:solidFill>
                    <a:srgbClr val="0000FF"/>
                  </a:solidFill>
                  <a:latin typeface="+mn-lt"/>
                  <a:cs typeface="+mj-cs"/>
                </a:rPr>
                <a:t>ًّ</a:t>
              </a:r>
              <a:r>
                <a:rPr lang="ar-EG" sz="4800" b="1" dirty="0" smtClean="0">
                  <a:ln>
                    <a:solidFill>
                      <a:srgbClr val="FF0000"/>
                    </a:solidFill>
                  </a:ln>
                  <a:solidFill>
                    <a:srgbClr val="0000FF"/>
                  </a:solidFill>
                  <a:latin typeface="+mn-lt"/>
                  <a:cs typeface="+mj-cs"/>
                </a:rPr>
                <a:t>ا </a:t>
              </a:r>
              <a:r>
                <a:rPr lang="ar-EG" sz="4800" b="1" dirty="0">
                  <a:ln>
                    <a:solidFill>
                      <a:srgbClr val="FF0000"/>
                    </a:solidFill>
                  </a:ln>
                  <a:solidFill>
                    <a:srgbClr val="0000FF"/>
                  </a:solidFill>
                  <a:latin typeface="+mn-lt"/>
                  <a:cs typeface="+mj-cs"/>
                </a:rPr>
                <a:t>من المعادلتين الآتيتين </a:t>
              </a:r>
              <a:r>
                <a:rPr lang="ar-EG" sz="4800" b="1" dirty="0" smtClean="0">
                  <a:ln>
                    <a:solidFill>
                      <a:srgbClr val="FF0000"/>
                    </a:solidFill>
                  </a:ln>
                  <a:solidFill>
                    <a:srgbClr val="0000FF"/>
                  </a:solidFill>
                  <a:latin typeface="+mn-lt"/>
                  <a:cs typeface="+mj-cs"/>
                </a:rPr>
                <a:t>ذهني</a:t>
              </a:r>
              <a:r>
                <a:rPr lang="ar-SA" sz="4800" b="1" dirty="0" smtClean="0">
                  <a:ln>
                    <a:solidFill>
                      <a:srgbClr val="FF0000"/>
                    </a:solidFill>
                  </a:ln>
                  <a:solidFill>
                    <a:srgbClr val="0000FF"/>
                  </a:solidFill>
                  <a:latin typeface="+mn-lt"/>
                  <a:cs typeface="+mj-cs"/>
                </a:rPr>
                <a:t>ًّ</a:t>
              </a:r>
              <a:r>
                <a:rPr lang="ar-EG" sz="4800" b="1" dirty="0" smtClean="0">
                  <a:ln>
                    <a:solidFill>
                      <a:srgbClr val="FF0000"/>
                    </a:solidFill>
                  </a:ln>
                  <a:solidFill>
                    <a:srgbClr val="0000FF"/>
                  </a:solidFill>
                  <a:latin typeface="+mn-lt"/>
                  <a:cs typeface="+mj-cs"/>
                </a:rPr>
                <a:t>ا:</a:t>
              </a:r>
              <a:endParaRPr lang="ar-EG" sz="4800" b="1" dirty="0">
                <a:ln>
                  <a:solidFill>
                    <a:srgbClr val="FF0000"/>
                  </a:solidFill>
                </a:ln>
                <a:solidFill>
                  <a:srgbClr val="0000FF"/>
                </a:solidFill>
                <a:latin typeface="+mn-lt"/>
                <a:cs typeface="+mj-cs"/>
              </a:endParaRPr>
            </a:p>
          </p:txBody>
        </p:sp>
      </p:grpSp>
      <p:grpSp>
        <p:nvGrpSpPr>
          <p:cNvPr id="9" name="Group 5"/>
          <p:cNvGrpSpPr>
            <a:grpSpLocks/>
          </p:cNvGrpSpPr>
          <p:nvPr/>
        </p:nvGrpSpPr>
        <p:grpSpPr bwMode="auto">
          <a:xfrm>
            <a:off x="6786563" y="2963863"/>
            <a:ext cx="1000125" cy="1143000"/>
            <a:chOff x="7500958" y="857232"/>
            <a:chExt cx="1000132" cy="1143008"/>
          </a:xfrm>
        </p:grpSpPr>
        <p:grpSp>
          <p:nvGrpSpPr>
            <p:cNvPr id="30726" name="Group 3"/>
            <p:cNvGrpSpPr>
              <a:grpSpLocks/>
            </p:cNvGrpSpPr>
            <p:nvPr/>
          </p:nvGrpSpPr>
          <p:grpSpPr bwMode="auto">
            <a:xfrm>
              <a:off x="7500958" y="857232"/>
              <a:ext cx="1000132" cy="1143008"/>
              <a:chOff x="7500958" y="428604"/>
              <a:chExt cx="1000132" cy="1143008"/>
            </a:xfrm>
          </p:grpSpPr>
          <p:sp>
            <p:nvSpPr>
              <p:cNvPr id="3" name="Flowchart: Terminator 2"/>
              <p:cNvSpPr/>
              <p:nvPr/>
            </p:nvSpPr>
            <p:spPr>
              <a:xfrm rot="5400000">
                <a:off x="7429519" y="571480"/>
                <a:ext cx="1143008" cy="857256"/>
              </a:xfrm>
              <a:prstGeom prst="flowChartTerminator">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 name="Flowchart: Terminator 1"/>
              <p:cNvSpPr/>
              <p:nvPr/>
            </p:nvSpPr>
            <p:spPr>
              <a:xfrm>
                <a:off x="7500958" y="571480"/>
                <a:ext cx="1000132" cy="857256"/>
              </a:xfrm>
              <a:prstGeom prst="flowChartTermina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5" name="TextBox 4"/>
            <p:cNvSpPr txBox="1"/>
            <p:nvPr/>
          </p:nvSpPr>
          <p:spPr>
            <a:xfrm>
              <a:off x="7500958" y="1071546"/>
              <a:ext cx="928694" cy="769441"/>
            </a:xfrm>
            <a:prstGeom prst="rect">
              <a:avLst/>
            </a:prstGeom>
            <a:noFill/>
          </p:spPr>
          <p:txBody>
            <a:bodyPr rtlCol="1">
              <a:spAutoFit/>
            </a:bodyPr>
            <a:lstStyle/>
            <a:p>
              <a:pPr algn="ctr" fontAlgn="auto">
                <a:spcBef>
                  <a:spcPts val="0"/>
                </a:spcBef>
                <a:spcAft>
                  <a:spcPts val="0"/>
                </a:spcAft>
                <a:defRPr/>
              </a:pPr>
              <a:r>
                <a:rPr lang="ar-EG"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17 </a:t>
              </a:r>
            </a:p>
          </p:txBody>
        </p:sp>
      </p:grpSp>
      <p:sp>
        <p:nvSpPr>
          <p:cNvPr id="8" name="TextBox 7"/>
          <p:cNvSpPr txBox="1">
            <a:spLocks noChangeArrowheads="1"/>
          </p:cNvSpPr>
          <p:nvPr/>
        </p:nvSpPr>
        <p:spPr bwMode="auto">
          <a:xfrm>
            <a:off x="2000250" y="2928938"/>
            <a:ext cx="4071938" cy="1108075"/>
          </a:xfrm>
          <a:prstGeom prst="rect">
            <a:avLst/>
          </a:prstGeom>
          <a:noFill/>
          <a:ln w="9525">
            <a:noFill/>
            <a:miter lim="800000"/>
            <a:headEnd/>
            <a:tailEnd/>
          </a:ln>
        </p:spPr>
        <p:txBody>
          <a:bodyPr>
            <a:spAutoFit/>
          </a:bodyPr>
          <a:lstStyle/>
          <a:p>
            <a:pPr algn="ctr">
              <a:defRPr/>
            </a:pPr>
            <a:r>
              <a:rPr lang="ar-EG" sz="6600" b="1" dirty="0">
                <a:latin typeface="Calibri" pitchFamily="34" charset="0"/>
                <a:cs typeface="+mj-cs"/>
              </a:rPr>
              <a:t>د + 9 = 14 </a:t>
            </a:r>
          </a:p>
        </p:txBody>
      </p:sp>
      <p:sp>
        <p:nvSpPr>
          <p:cNvPr id="13" name="TextBox 12"/>
          <p:cNvSpPr txBox="1">
            <a:spLocks noChangeArrowheads="1"/>
          </p:cNvSpPr>
          <p:nvPr/>
        </p:nvSpPr>
        <p:spPr bwMode="auto">
          <a:xfrm>
            <a:off x="1785938" y="4214813"/>
            <a:ext cx="4643437" cy="923925"/>
          </a:xfrm>
          <a:prstGeom prst="rect">
            <a:avLst/>
          </a:prstGeom>
          <a:noFill/>
          <a:ln w="9525">
            <a:noFill/>
            <a:miter lim="800000"/>
            <a:headEnd/>
            <a:tailEnd/>
          </a:ln>
        </p:spPr>
        <p:txBody>
          <a:bodyPr>
            <a:spAutoFit/>
          </a:bodyPr>
          <a:lstStyle/>
          <a:p>
            <a:r>
              <a:rPr lang="ar-EG" sz="5400" b="1" dirty="0">
                <a:solidFill>
                  <a:srgbClr val="0000FF"/>
                </a:solidFill>
              </a:rPr>
              <a:t>د = 14 – 9 = </a:t>
            </a:r>
            <a:r>
              <a:rPr lang="ar-EG" sz="5400" b="1" dirty="0">
                <a:solidFill>
                  <a:srgbClr val="FF0000"/>
                </a:solidFill>
              </a:rPr>
              <a:t>5</a:t>
            </a:r>
            <a:endParaRPr lang="en-US" sz="54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حل كلا من المعادلتين الآتيتين ذهنياً.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
                                        <p:tgtEl>
                                          <p:spTgt spid="9"/>
                                        </p:tgtEl>
                                      </p:cBhvr>
                                    </p:animEffect>
                                    <p:anim calcmode="lin" valueType="num">
                                      <p:cBhvr>
                                        <p:cTn id="13" dur="200" fill="hold"/>
                                        <p:tgtEl>
                                          <p:spTgt spid="9"/>
                                        </p:tgtEl>
                                        <p:attrNameLst>
                                          <p:attrName>ppt_x</p:attrName>
                                        </p:attrNameLst>
                                      </p:cBhvr>
                                      <p:tavLst>
                                        <p:tav tm="0">
                                          <p:val>
                                            <p:strVal val="#ppt_x"/>
                                          </p:val>
                                        </p:tav>
                                        <p:tav tm="100000">
                                          <p:val>
                                            <p:strVal val="#ppt_x"/>
                                          </p:val>
                                        </p:tav>
                                      </p:tavLst>
                                    </p:anim>
                                    <p:anim calcmode="lin" valueType="num">
                                      <p:cBhvr>
                                        <p:cTn id="14" dur="200" fill="hold"/>
                                        <p:tgtEl>
                                          <p:spTgt spid="9"/>
                                        </p:tgtEl>
                                        <p:attrNameLst>
                                          <p:attrName>ppt_y</p:attrName>
                                        </p:attrNameLst>
                                      </p:cBhvr>
                                      <p:tavLst>
                                        <p:tav tm="0">
                                          <p:val>
                                            <p:strVal val="#ppt_y+0.31"/>
                                          </p:val>
                                        </p:tav>
                                        <p:tav tm="100000">
                                          <p:val>
                                            <p:strVal val="#ppt_y+0.31"/>
                                          </p:val>
                                        </p:tav>
                                      </p:tavLst>
                                    </p:anim>
                                    <p:anim calcmode="lin" valueType="num">
                                      <p:cBhvr>
                                        <p:cTn id="15" dur="300" decel="50000" fill="hold">
                                          <p:stCondLst>
                                            <p:cond delay="2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300" decel="50000" fill="hold">
                                          <p:stCondLst>
                                            <p:cond delay="2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0639 - hiss woo.wav"/>
                                        </p:tgtEl>
                                      </p:cMediaNode>
                                    </p:audio>
                                  </p:sub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د + 9 = 14.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2"/>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6"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6" name="د = 14 – 9 =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1"/>
          <p:cNvGrpSpPr>
            <a:grpSpLocks/>
          </p:cNvGrpSpPr>
          <p:nvPr/>
        </p:nvGrpSpPr>
        <p:grpSpPr bwMode="auto">
          <a:xfrm>
            <a:off x="179388" y="44450"/>
            <a:ext cx="8683625" cy="6743700"/>
            <a:chOff x="785784" y="214290"/>
            <a:chExt cx="7786741" cy="6215106"/>
          </a:xfrm>
        </p:grpSpPr>
        <p:grpSp>
          <p:nvGrpSpPr>
            <p:cNvPr id="3" name="Group 8"/>
            <p:cNvGrpSpPr/>
            <p:nvPr/>
          </p:nvGrpSpPr>
          <p:grpSpPr>
            <a:xfrm>
              <a:off x="785784" y="214290"/>
              <a:ext cx="7786741" cy="6215106"/>
              <a:chOff x="4482290" y="2714620"/>
              <a:chExt cx="1991662" cy="2821732"/>
            </a:xfrm>
            <a:scene3d>
              <a:camera prst="orthographicFront">
                <a:rot lat="0" lon="0" rev="0"/>
              </a:camera>
              <a:lightRig rig="glow" dir="t">
                <a:rot lat="0" lon="0" rev="4800000"/>
              </a:lightRig>
            </a:scene3d>
          </p:grpSpPr>
          <p:sp>
            <p:nvSpPr>
              <p:cNvPr id="24" name="Rectangle 23"/>
              <p:cNvSpPr/>
              <p:nvPr/>
            </p:nvSpPr>
            <p:spPr>
              <a:xfrm>
                <a:off x="4500562" y="2928934"/>
                <a:ext cx="1928826" cy="2357454"/>
              </a:xfrm>
              <a:prstGeom prst="rect">
                <a:avLst/>
              </a:prstGeom>
              <a:gradFill>
                <a:gsLst>
                  <a:gs pos="0">
                    <a:schemeClr val="bg1"/>
                  </a:gs>
                  <a:gs pos="35000">
                    <a:schemeClr val="bg1"/>
                  </a:gs>
                  <a:gs pos="100000">
                    <a:schemeClr val="bg1">
                      <a:lumMod val="85000"/>
                    </a:schemeClr>
                  </a:gs>
                </a:gsLst>
              </a:gradFill>
              <a:ln>
                <a:noFill/>
              </a:ln>
              <a:effectLst>
                <a:outerShdw blurRad="190500" dist="228600" dir="2700000" algn="ctr">
                  <a:srgbClr val="000000">
                    <a:alpha val="30000"/>
                  </a:srgbClr>
                </a:outerShdw>
              </a:effectLst>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pic>
            <p:nvPicPr>
              <p:cNvPr id="25" name="Picture 24" descr="0405.WMF"/>
              <p:cNvPicPr>
                <a:picLocks noChangeAspect="1"/>
              </p:cNvPicPr>
              <p:nvPr/>
            </p:nvPicPr>
            <p:blipFill>
              <a:blip r:embed="rId6" cstate="print"/>
              <a:stretch>
                <a:fillRect/>
              </a:stretch>
            </p:blipFill>
            <p:spPr>
              <a:xfrm>
                <a:off x="4482290" y="2714620"/>
                <a:ext cx="1991662" cy="2821732"/>
              </a:xfrm>
              <a:prstGeom prst="rect">
                <a:avLst/>
              </a:prstGeom>
              <a:ln>
                <a:noFill/>
              </a:ln>
              <a:effectLst>
                <a:outerShdw blurRad="190500" dist="228600" dir="2700000" algn="ctr">
                  <a:srgbClr val="000000">
                    <a:alpha val="30000"/>
                  </a:srgbClr>
                </a:outerShdw>
              </a:effectLst>
              <a:sp3d prstMaterial="matte">
                <a:bevelT w="127000" h="63500"/>
              </a:sp3d>
            </p:spPr>
          </p:pic>
        </p:grpSp>
        <p:sp>
          <p:nvSpPr>
            <p:cNvPr id="23" name="TextBox 22"/>
            <p:cNvSpPr txBox="1"/>
            <p:nvPr/>
          </p:nvSpPr>
          <p:spPr>
            <a:xfrm>
              <a:off x="1108671" y="1505825"/>
              <a:ext cx="7072359" cy="765931"/>
            </a:xfrm>
            <a:prstGeom prst="rect">
              <a:avLst/>
            </a:prstGeom>
            <a:noFill/>
          </p:spPr>
          <p:txBody>
            <a:bodyPr rtlCol="1">
              <a:spAutoFit/>
            </a:bodyPr>
            <a:lstStyle/>
            <a:p>
              <a:pPr algn="ctr" fontAlgn="auto">
                <a:spcBef>
                  <a:spcPts val="0"/>
                </a:spcBef>
                <a:spcAft>
                  <a:spcPts val="0"/>
                </a:spcAft>
                <a:defRPr/>
              </a:pPr>
              <a:r>
                <a:rPr lang="ar-EG" sz="4800" b="1" dirty="0" smtClean="0">
                  <a:ln>
                    <a:solidFill>
                      <a:srgbClr val="FF0000"/>
                    </a:solidFill>
                  </a:ln>
                  <a:solidFill>
                    <a:srgbClr val="0000FF"/>
                  </a:solidFill>
                </a:rPr>
                <a:t>حل </a:t>
              </a:r>
              <a:r>
                <a:rPr lang="ar-EG" sz="4800" b="1" dirty="0" err="1" smtClean="0">
                  <a:ln>
                    <a:solidFill>
                      <a:srgbClr val="FF0000"/>
                    </a:solidFill>
                  </a:ln>
                  <a:solidFill>
                    <a:srgbClr val="0000FF"/>
                  </a:solidFill>
                </a:rPr>
                <a:t>ك</a:t>
              </a:r>
              <a:r>
                <a:rPr lang="ar-SA" sz="4800" b="1" dirty="0" smtClean="0">
                  <a:ln>
                    <a:solidFill>
                      <a:srgbClr val="FF0000"/>
                    </a:solidFill>
                  </a:ln>
                  <a:solidFill>
                    <a:srgbClr val="0000FF"/>
                  </a:solidFill>
                </a:rPr>
                <a:t>ُ</a:t>
              </a:r>
              <a:r>
                <a:rPr lang="ar-EG" sz="4800" b="1" dirty="0" smtClean="0">
                  <a:ln>
                    <a:solidFill>
                      <a:srgbClr val="FF0000"/>
                    </a:solidFill>
                  </a:ln>
                  <a:solidFill>
                    <a:srgbClr val="0000FF"/>
                  </a:solidFill>
                </a:rPr>
                <a:t>ل</a:t>
              </a:r>
              <a:r>
                <a:rPr lang="ar-SA" sz="4800" b="1" dirty="0" smtClean="0">
                  <a:ln>
                    <a:solidFill>
                      <a:srgbClr val="FF0000"/>
                    </a:solidFill>
                  </a:ln>
                  <a:solidFill>
                    <a:srgbClr val="0000FF"/>
                  </a:solidFill>
                </a:rPr>
                <a:t>ًّ</a:t>
              </a:r>
              <a:r>
                <a:rPr lang="ar-EG" sz="4800" b="1" dirty="0" smtClean="0">
                  <a:ln>
                    <a:solidFill>
                      <a:srgbClr val="FF0000"/>
                    </a:solidFill>
                  </a:ln>
                  <a:solidFill>
                    <a:srgbClr val="0000FF"/>
                  </a:solidFill>
                </a:rPr>
                <a:t>ا من المعادلتين الآتيتين ذهني</a:t>
              </a:r>
              <a:r>
                <a:rPr lang="ar-SA" sz="4800" b="1" dirty="0" smtClean="0">
                  <a:ln>
                    <a:solidFill>
                      <a:srgbClr val="FF0000"/>
                    </a:solidFill>
                  </a:ln>
                  <a:solidFill>
                    <a:srgbClr val="0000FF"/>
                  </a:solidFill>
                </a:rPr>
                <a:t>ًّ</a:t>
              </a:r>
              <a:r>
                <a:rPr lang="ar-EG" sz="4800" b="1" dirty="0" smtClean="0">
                  <a:ln>
                    <a:solidFill>
                      <a:srgbClr val="FF0000"/>
                    </a:solidFill>
                  </a:ln>
                  <a:solidFill>
                    <a:srgbClr val="0000FF"/>
                  </a:solidFill>
                </a:rPr>
                <a:t>ا:</a:t>
              </a:r>
              <a:endParaRPr lang="ar-EG" sz="4800" b="1" dirty="0">
                <a:ln>
                  <a:solidFill>
                    <a:srgbClr val="FF0000"/>
                  </a:solidFill>
                </a:ln>
                <a:solidFill>
                  <a:srgbClr val="0000FF"/>
                </a:solidFill>
              </a:endParaRPr>
            </a:p>
          </p:txBody>
        </p:sp>
      </p:grpSp>
      <p:sp>
        <p:nvSpPr>
          <p:cNvPr id="8" name="TextBox 7"/>
          <p:cNvSpPr txBox="1">
            <a:spLocks noChangeArrowheads="1"/>
          </p:cNvSpPr>
          <p:nvPr/>
        </p:nvSpPr>
        <p:spPr bwMode="auto">
          <a:xfrm>
            <a:off x="1857375" y="2820988"/>
            <a:ext cx="4071938" cy="1108075"/>
          </a:xfrm>
          <a:prstGeom prst="rect">
            <a:avLst/>
          </a:prstGeom>
          <a:noFill/>
          <a:ln w="9525">
            <a:noFill/>
            <a:miter lim="800000"/>
            <a:headEnd/>
            <a:tailEnd/>
          </a:ln>
        </p:spPr>
        <p:txBody>
          <a:bodyPr>
            <a:spAutoFit/>
          </a:bodyPr>
          <a:lstStyle/>
          <a:p>
            <a:pPr algn="ctr">
              <a:defRPr/>
            </a:pPr>
            <a:r>
              <a:rPr lang="ar-EG" sz="6600" b="1" dirty="0">
                <a:latin typeface="Calibri" pitchFamily="34" charset="0"/>
                <a:cs typeface="+mj-cs"/>
              </a:rPr>
              <a:t>56 = 7ك </a:t>
            </a:r>
          </a:p>
        </p:txBody>
      </p:sp>
      <p:grpSp>
        <p:nvGrpSpPr>
          <p:cNvPr id="4" name="Group 16"/>
          <p:cNvGrpSpPr>
            <a:grpSpLocks/>
          </p:cNvGrpSpPr>
          <p:nvPr/>
        </p:nvGrpSpPr>
        <p:grpSpPr bwMode="auto">
          <a:xfrm>
            <a:off x="6572250" y="2786063"/>
            <a:ext cx="1000125" cy="1143000"/>
            <a:chOff x="7500958" y="857232"/>
            <a:chExt cx="1000132" cy="1143008"/>
          </a:xfrm>
        </p:grpSpPr>
        <p:grpSp>
          <p:nvGrpSpPr>
            <p:cNvPr id="31750" name="Group 3"/>
            <p:cNvGrpSpPr>
              <a:grpSpLocks/>
            </p:cNvGrpSpPr>
            <p:nvPr/>
          </p:nvGrpSpPr>
          <p:grpSpPr bwMode="auto">
            <a:xfrm>
              <a:off x="7500958" y="857232"/>
              <a:ext cx="1000132" cy="1143008"/>
              <a:chOff x="7500958" y="428604"/>
              <a:chExt cx="1000132" cy="1143008"/>
            </a:xfrm>
          </p:grpSpPr>
          <p:sp>
            <p:nvSpPr>
              <p:cNvPr id="20" name="Flowchart: Terminator 2"/>
              <p:cNvSpPr/>
              <p:nvPr/>
            </p:nvSpPr>
            <p:spPr>
              <a:xfrm rot="5400000">
                <a:off x="7429521" y="571480"/>
                <a:ext cx="1143008" cy="857256"/>
              </a:xfrm>
              <a:prstGeom prst="flowChartTerminator">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21" name="Flowchart: Terminator 1"/>
              <p:cNvSpPr/>
              <p:nvPr/>
            </p:nvSpPr>
            <p:spPr>
              <a:xfrm>
                <a:off x="7500958" y="571480"/>
                <a:ext cx="1000132" cy="857256"/>
              </a:xfrm>
              <a:prstGeom prst="flowChartTermina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19" name="TextBox 18"/>
            <p:cNvSpPr txBox="1"/>
            <p:nvPr/>
          </p:nvSpPr>
          <p:spPr>
            <a:xfrm>
              <a:off x="7500958" y="1071546"/>
              <a:ext cx="928694" cy="769441"/>
            </a:xfrm>
            <a:prstGeom prst="rect">
              <a:avLst/>
            </a:prstGeom>
            <a:noFill/>
          </p:spPr>
          <p:txBody>
            <a:bodyPr rtlCol="1">
              <a:spAutoFit/>
            </a:bodyPr>
            <a:lstStyle/>
            <a:p>
              <a:pPr algn="ctr" fontAlgn="auto">
                <a:spcBef>
                  <a:spcPts val="0"/>
                </a:spcBef>
                <a:spcAft>
                  <a:spcPts val="0"/>
                </a:spcAft>
                <a:defRPr/>
              </a:pPr>
              <a:r>
                <a:rPr lang="ar-EG"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18 </a:t>
              </a:r>
            </a:p>
          </p:txBody>
        </p:sp>
      </p:grpSp>
      <p:sp>
        <p:nvSpPr>
          <p:cNvPr id="22" name="TextBox 21"/>
          <p:cNvSpPr txBox="1">
            <a:spLocks noChangeArrowheads="1"/>
          </p:cNvSpPr>
          <p:nvPr/>
        </p:nvSpPr>
        <p:spPr bwMode="auto">
          <a:xfrm>
            <a:off x="1547813" y="4005263"/>
            <a:ext cx="4643437" cy="923330"/>
          </a:xfrm>
          <a:prstGeom prst="rect">
            <a:avLst/>
          </a:prstGeom>
          <a:noFill/>
          <a:ln w="9525">
            <a:noFill/>
            <a:miter lim="800000"/>
            <a:headEnd/>
            <a:tailEnd/>
          </a:ln>
        </p:spPr>
        <p:txBody>
          <a:bodyPr>
            <a:spAutoFit/>
          </a:bodyPr>
          <a:lstStyle/>
          <a:p>
            <a:r>
              <a:rPr lang="ar-EG" sz="5400" b="1" dirty="0" smtClean="0">
                <a:solidFill>
                  <a:srgbClr val="0000FF"/>
                </a:solidFill>
              </a:rPr>
              <a:t>ك </a:t>
            </a:r>
            <a:r>
              <a:rPr lang="ar-EG" sz="5400" b="1" dirty="0">
                <a:solidFill>
                  <a:srgbClr val="0000FF"/>
                </a:solidFill>
              </a:rPr>
              <a:t>= 56 ÷ 7 = </a:t>
            </a:r>
            <a:r>
              <a:rPr lang="ar-EG" sz="5400" b="1" dirty="0">
                <a:solidFill>
                  <a:srgbClr val="FF0000"/>
                </a:solidFill>
              </a:rPr>
              <a:t>8</a:t>
            </a:r>
            <a:endParaRPr lang="en-US" sz="54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
                                        <p:tgtEl>
                                          <p:spTgt spid="4"/>
                                        </p:tgtEl>
                                      </p:cBhvr>
                                    </p:animEffect>
                                    <p:anim calcmode="lin" valueType="num">
                                      <p:cBhvr>
                                        <p:cTn id="8" dur="200" fill="hold"/>
                                        <p:tgtEl>
                                          <p:spTgt spid="4"/>
                                        </p:tgtEl>
                                        <p:attrNameLst>
                                          <p:attrName>ppt_x</p:attrName>
                                        </p:attrNameLst>
                                      </p:cBhvr>
                                      <p:tavLst>
                                        <p:tav tm="0">
                                          <p:val>
                                            <p:strVal val="#ppt_x"/>
                                          </p:val>
                                        </p:tav>
                                        <p:tav tm="100000">
                                          <p:val>
                                            <p:strVal val="#ppt_x"/>
                                          </p:val>
                                        </p:tav>
                                      </p:tavLst>
                                    </p:anim>
                                    <p:anim calcmode="lin" valueType="num">
                                      <p:cBhvr>
                                        <p:cTn id="9" dur="200" fill="hold"/>
                                        <p:tgtEl>
                                          <p:spTgt spid="4"/>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639 - hiss woo.wav"/>
                                        </p:tgtEl>
                                      </p:cMediaNode>
                                    </p:audio>
                                  </p:subTnLst>
                                </p:cTn>
                              </p:par>
                              <p:par>
                                <p:cTn id="12" presetID="9"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56 = 7ك.wav"/>
                                        </p:tgtEl>
                                      </p:cMediaNode>
                                    </p:audio>
                                  </p:sub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p:cTn id="19" dur="5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20" dur="5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500"/>
                                        <p:tgtEl>
                                          <p:spTgt spid="22">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ك = 56 ÷ 7 = 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428625"/>
            <a:ext cx="8072438" cy="5929313"/>
            <a:chOff x="285720" y="2285992"/>
            <a:chExt cx="7143800" cy="4467096"/>
          </a:xfrm>
        </p:grpSpPr>
        <p:grpSp>
          <p:nvGrpSpPr>
            <p:cNvPr id="4107" name="Group 17"/>
            <p:cNvGrpSpPr>
              <a:grpSpLocks/>
            </p:cNvGrpSpPr>
            <p:nvPr/>
          </p:nvGrpSpPr>
          <p:grpSpPr bwMode="auto">
            <a:xfrm>
              <a:off x="285720" y="2357430"/>
              <a:ext cx="7143800" cy="4395658"/>
              <a:chOff x="285720" y="2357430"/>
              <a:chExt cx="7143800" cy="4395658"/>
            </a:xfrm>
          </p:grpSpPr>
          <p:sp>
            <p:nvSpPr>
              <p:cNvPr id="11" name="Round Same Side Corner Rectangle 10"/>
              <p:cNvSpPr/>
              <p:nvPr/>
            </p:nvSpPr>
            <p:spPr>
              <a:xfrm>
                <a:off x="500667" y="2357752"/>
                <a:ext cx="6572015" cy="4214738"/>
              </a:xfrm>
              <a:prstGeom prst="round2SameRect">
                <a:avLst/>
              </a:prstGeom>
              <a:gradFill>
                <a:gsLst>
                  <a:gs pos="0">
                    <a:srgbClr val="00CC00"/>
                  </a:gs>
                  <a:gs pos="50000">
                    <a:srgbClr val="FFFF00"/>
                  </a:gs>
                  <a:gs pos="100000">
                    <a:schemeClr val="bg1"/>
                  </a:gs>
                </a:gsLst>
                <a:lin ang="54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4110" name="Picture 11" descr="00514.WMF"/>
              <p:cNvPicPr>
                <a:picLocks noChangeAspect="1"/>
              </p:cNvPicPr>
              <p:nvPr/>
            </p:nvPicPr>
            <p:blipFill>
              <a:blip r:embed="rId6" cstate="print">
                <a:lum bright="-16000" contrast="58000"/>
              </a:blip>
              <a:srcRect/>
              <a:stretch>
                <a:fillRect/>
              </a:stretch>
            </p:blipFill>
            <p:spPr bwMode="auto">
              <a:xfrm flipH="1">
                <a:off x="285720" y="4786322"/>
                <a:ext cx="2500330" cy="1966766"/>
              </a:xfrm>
              <a:prstGeom prst="rect">
                <a:avLst/>
              </a:prstGeom>
              <a:noFill/>
              <a:ln w="9525">
                <a:noFill/>
                <a:miter lim="800000"/>
                <a:headEnd/>
                <a:tailEnd/>
              </a:ln>
            </p:spPr>
          </p:pic>
          <p:pic>
            <p:nvPicPr>
              <p:cNvPr id="4111" name="Picture 12" descr="00519.WMF"/>
              <p:cNvPicPr>
                <a:picLocks noChangeAspect="1"/>
              </p:cNvPicPr>
              <p:nvPr/>
            </p:nvPicPr>
            <p:blipFill>
              <a:blip r:embed="rId7" cstate="print">
                <a:lum bright="-42000" contrast="52000"/>
              </a:blip>
              <a:srcRect/>
              <a:stretch>
                <a:fillRect/>
              </a:stretch>
            </p:blipFill>
            <p:spPr bwMode="auto">
              <a:xfrm rot="10800000" flipH="1">
                <a:off x="5500694" y="4572007"/>
                <a:ext cx="1928826" cy="2105027"/>
              </a:xfrm>
              <a:prstGeom prst="rect">
                <a:avLst/>
              </a:prstGeom>
              <a:noFill/>
              <a:ln w="9525">
                <a:noFill/>
                <a:miter lim="800000"/>
                <a:headEnd/>
                <a:tailEnd/>
              </a:ln>
            </p:spPr>
          </p:pic>
        </p:grpSp>
        <p:pic>
          <p:nvPicPr>
            <p:cNvPr id="4108" name="Picture 9" descr="00460.WMF"/>
            <p:cNvPicPr>
              <a:picLocks noChangeAspect="1"/>
            </p:cNvPicPr>
            <p:nvPr/>
          </p:nvPicPr>
          <p:blipFill>
            <a:blip r:embed="rId8" cstate="print">
              <a:lum bright="-14000" contrast="28000"/>
            </a:blip>
            <a:srcRect/>
            <a:stretch>
              <a:fillRect/>
            </a:stretch>
          </p:blipFill>
          <p:spPr bwMode="auto">
            <a:xfrm>
              <a:off x="5143504" y="2285992"/>
              <a:ext cx="1962150" cy="1638300"/>
            </a:xfrm>
            <a:prstGeom prst="rect">
              <a:avLst/>
            </a:prstGeom>
            <a:noFill/>
            <a:ln w="9525">
              <a:noFill/>
              <a:miter lim="800000"/>
              <a:headEnd/>
              <a:tailEnd/>
            </a:ln>
          </p:spPr>
        </p:pic>
      </p:grpSp>
      <p:grpSp>
        <p:nvGrpSpPr>
          <p:cNvPr id="4" name="Group 1"/>
          <p:cNvGrpSpPr>
            <a:grpSpLocks/>
          </p:cNvGrpSpPr>
          <p:nvPr/>
        </p:nvGrpSpPr>
        <p:grpSpPr bwMode="auto">
          <a:xfrm>
            <a:off x="7572375" y="2143125"/>
            <a:ext cx="1428750" cy="1108075"/>
            <a:chOff x="4643438" y="3143247"/>
            <a:chExt cx="2071692" cy="1181863"/>
          </a:xfrm>
        </p:grpSpPr>
        <p:grpSp>
          <p:nvGrpSpPr>
            <p:cNvPr id="4101" name="Group 15"/>
            <p:cNvGrpSpPr>
              <a:grpSpLocks/>
            </p:cNvGrpSpPr>
            <p:nvPr/>
          </p:nvGrpSpPr>
          <p:grpSpPr bwMode="auto">
            <a:xfrm>
              <a:off x="4643438" y="3143247"/>
              <a:ext cx="2071692" cy="1143008"/>
              <a:chOff x="4643438" y="3143247"/>
              <a:chExt cx="2071692" cy="1143008"/>
            </a:xfrm>
          </p:grpSpPr>
          <p:sp>
            <p:nvSpPr>
              <p:cNvPr id="5" name="Rounded Rectangle 4"/>
              <p:cNvSpPr/>
              <p:nvPr/>
            </p:nvSpPr>
            <p:spPr>
              <a:xfrm>
                <a:off x="4643438" y="3214686"/>
                <a:ext cx="1928826" cy="1000132"/>
              </a:xfrm>
              <a:prstGeom prst="roundRect">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pic>
            <p:nvPicPr>
              <p:cNvPr id="4106" name="Picture 5" descr="00339.WMF"/>
              <p:cNvPicPr>
                <a:picLocks noChangeAspect="1"/>
              </p:cNvPicPr>
              <p:nvPr/>
            </p:nvPicPr>
            <p:blipFill>
              <a:blip r:embed="rId9" cstate="print"/>
              <a:srcRect/>
              <a:stretch>
                <a:fillRect/>
              </a:stretch>
            </p:blipFill>
            <p:spPr bwMode="auto">
              <a:xfrm>
                <a:off x="4747025" y="3143247"/>
                <a:ext cx="1968105" cy="1143008"/>
              </a:xfrm>
              <a:prstGeom prst="rect">
                <a:avLst/>
              </a:prstGeom>
              <a:noFill/>
              <a:ln w="9525">
                <a:noFill/>
                <a:miter lim="800000"/>
                <a:headEnd/>
                <a:tailEnd/>
              </a:ln>
            </p:spPr>
          </p:pic>
        </p:grpSp>
        <p:sp>
          <p:nvSpPr>
            <p:cNvPr id="3078" name="TextBox 3"/>
            <p:cNvSpPr txBox="1">
              <a:spLocks noChangeArrowheads="1"/>
            </p:cNvSpPr>
            <p:nvPr/>
          </p:nvSpPr>
          <p:spPr bwMode="auto">
            <a:xfrm>
              <a:off x="4928871" y="3143247"/>
              <a:ext cx="1429468" cy="1181863"/>
            </a:xfrm>
            <a:prstGeom prst="rect">
              <a:avLst/>
            </a:prstGeom>
            <a:noFill/>
            <a:ln w="9525">
              <a:noFill/>
              <a:miter lim="800000"/>
              <a:headEnd/>
              <a:tailEnd/>
            </a:ln>
          </p:spPr>
          <p:txBody>
            <a:bodyPr>
              <a:spAutoFit/>
            </a:bodyPr>
            <a:lstStyle/>
            <a:p>
              <a:pPr algn="ctr">
                <a:defRPr/>
              </a:pPr>
              <a:r>
                <a:rPr lang="ar-EG" sz="6600" b="1">
                  <a:solidFill>
                    <a:srgbClr val="FFFF00"/>
                  </a:solidFill>
                  <a:latin typeface="Calibri" pitchFamily="34" charset="0"/>
                  <a:cs typeface="+mj-cs"/>
                </a:rPr>
                <a:t>1</a:t>
              </a:r>
            </a:p>
          </p:txBody>
        </p:sp>
      </p:grpSp>
      <p:sp>
        <p:nvSpPr>
          <p:cNvPr id="7" name="TextBox 6"/>
          <p:cNvSpPr txBox="1">
            <a:spLocks noChangeArrowheads="1"/>
          </p:cNvSpPr>
          <p:nvPr/>
        </p:nvSpPr>
        <p:spPr bwMode="auto">
          <a:xfrm>
            <a:off x="481013" y="785813"/>
            <a:ext cx="6529387" cy="5140325"/>
          </a:xfrm>
          <a:prstGeom prst="rect">
            <a:avLst/>
          </a:prstGeom>
          <a:noFill/>
          <a:ln w="9525">
            <a:noFill/>
            <a:miter lim="800000"/>
            <a:headEnd/>
            <a:tailEnd/>
          </a:ln>
        </p:spPr>
        <p:txBody>
          <a:bodyPr wrap="square">
            <a:spAutoFit/>
          </a:bodyPr>
          <a:lstStyle/>
          <a:p>
            <a:pPr algn="justLow">
              <a:defRPr/>
            </a:pPr>
            <a:r>
              <a:rPr lang="ar-EG" sz="4800" b="1" dirty="0">
                <a:solidFill>
                  <a:srgbClr val="0000FF"/>
                </a:solidFill>
                <a:latin typeface="Calibri" pitchFamily="34" charset="0"/>
                <a:cs typeface="+mj-cs"/>
              </a:rPr>
              <a:t>اختيار من متعدد: </a:t>
            </a:r>
            <a:r>
              <a:rPr lang="ar-EG" sz="4000" b="1" dirty="0">
                <a:latin typeface="Calibri" pitchFamily="34" charset="0"/>
                <a:cs typeface="+mj-cs"/>
              </a:rPr>
              <a:t>حصل حامد على مبلغ 1200 ريال نظير عمله مدة 43 ساعة في مطعم ومركز تجاري. فإذا علمت أنه حصل على 375 </a:t>
            </a:r>
            <a:r>
              <a:rPr lang="ar-EG" sz="4000" b="1" dirty="0" smtClean="0">
                <a:latin typeface="Calibri" pitchFamily="34" charset="0"/>
                <a:cs typeface="+mj-cs"/>
              </a:rPr>
              <a:t>ريال</a:t>
            </a:r>
            <a:r>
              <a:rPr lang="ar-SA" sz="4000" b="1" dirty="0" smtClean="0">
                <a:latin typeface="Calibri" pitchFamily="34" charset="0"/>
                <a:cs typeface="+mj-cs"/>
              </a:rPr>
              <a:t>ً</a:t>
            </a:r>
            <a:r>
              <a:rPr lang="ar-EG" sz="4000" b="1" dirty="0" smtClean="0">
                <a:latin typeface="Calibri" pitchFamily="34" charset="0"/>
                <a:cs typeface="+mj-cs"/>
              </a:rPr>
              <a:t>ا </a:t>
            </a:r>
            <a:r>
              <a:rPr lang="ar-EG" sz="4000" b="1" dirty="0">
                <a:latin typeface="Calibri" pitchFamily="34" charset="0"/>
                <a:cs typeface="+mj-cs"/>
              </a:rPr>
              <a:t>نظير عمله 15 ساعة في المركز التجاري, فرتب الخطوات الآتية بالتسلسل الصحيح لمعرفة أجره عن ساعة العمل في المطعم.</a:t>
            </a: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833 - percussion finale chord.wav"/>
                                        </p:tgtEl>
                                      </p:cMediaNode>
                                    </p:audio>
                                  </p:subTnLst>
                                </p:cTn>
                              </p:par>
                              <p:par>
                                <p:cTn id="11" presetID="4"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1149 - suspense notes.wav"/>
                                        </p:tgtEl>
                                      </p:cMediaNode>
                                    </p:audio>
                                  </p:sub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5" name="اختيار من متعدد  حصل حامد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1275" y="2181225"/>
            <a:ext cx="9031288" cy="4176713"/>
            <a:chOff x="-30571" y="2180812"/>
            <a:chExt cx="9031727" cy="4177146"/>
          </a:xfrm>
        </p:grpSpPr>
        <p:grpSp>
          <p:nvGrpSpPr>
            <p:cNvPr id="5128" name="Group 6"/>
            <p:cNvGrpSpPr>
              <a:grpSpLocks/>
            </p:cNvGrpSpPr>
            <p:nvPr/>
          </p:nvGrpSpPr>
          <p:grpSpPr bwMode="auto">
            <a:xfrm>
              <a:off x="-30571" y="2180812"/>
              <a:ext cx="9031727" cy="4177146"/>
              <a:chOff x="68285" y="1980777"/>
              <a:chExt cx="9031727" cy="4177146"/>
            </a:xfrm>
          </p:grpSpPr>
          <p:sp>
            <p:nvSpPr>
              <p:cNvPr id="8" name="Heart 7"/>
              <p:cNvSpPr/>
              <p:nvPr/>
            </p:nvSpPr>
            <p:spPr>
              <a:xfrm rot="20217406">
                <a:off x="6813901" y="1980777"/>
                <a:ext cx="2286111" cy="1786123"/>
              </a:xfrm>
              <a:prstGeom prst="hear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9" name="Heart 8"/>
              <p:cNvSpPr/>
              <p:nvPr/>
            </p:nvSpPr>
            <p:spPr>
              <a:xfrm rot="20428516" flipH="1" flipV="1">
                <a:off x="68285" y="4354336"/>
                <a:ext cx="2856052" cy="1803587"/>
              </a:xfrm>
              <a:prstGeom prst="heart">
                <a:avLst/>
              </a:prstGeom>
              <a:solidFill>
                <a:srgbClr val="FF3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dirty="0">
                  <a:cs typeface="+mj-cs"/>
                </a:endParaRPr>
              </a:p>
            </p:txBody>
          </p:sp>
          <p:sp>
            <p:nvSpPr>
              <p:cNvPr id="10" name="Heart 9"/>
              <p:cNvSpPr/>
              <p:nvPr/>
            </p:nvSpPr>
            <p:spPr>
              <a:xfrm rot="1385075">
                <a:off x="258794" y="1980777"/>
                <a:ext cx="2286111" cy="1786123"/>
              </a:xfrm>
              <a:prstGeom prst="hear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11" name="Heart 10"/>
              <p:cNvSpPr/>
              <p:nvPr/>
            </p:nvSpPr>
            <p:spPr>
              <a:xfrm rot="601560" flipH="1" flipV="1">
                <a:off x="6224909" y="4235261"/>
                <a:ext cx="2856052" cy="1803587"/>
              </a:xfrm>
              <a:prstGeom prst="heart">
                <a:avLst/>
              </a:prstGeom>
              <a:solidFill>
                <a:srgbClr val="9900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dirty="0">
                  <a:cs typeface="+mj-cs"/>
                </a:endParaRPr>
              </a:p>
            </p:txBody>
          </p:sp>
          <p:sp>
            <p:nvSpPr>
              <p:cNvPr id="12" name="Plaque 11"/>
              <p:cNvSpPr/>
              <p:nvPr/>
            </p:nvSpPr>
            <p:spPr>
              <a:xfrm>
                <a:off x="714348" y="2214554"/>
                <a:ext cx="8001056" cy="3714776"/>
              </a:xfrm>
              <a:prstGeom prst="plaque">
                <a:avLst>
                  <a:gd name="adj" fmla="val 23590"/>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6200000" scaled="1"/>
                <a:tileRect/>
              </a:gradFill>
              <a:ln w="38100">
                <a:solidFill>
                  <a:schemeClr val="tx1"/>
                </a:solidFill>
              </a:ln>
              <a:effectLst>
                <a:innerShdw blurRad="622300">
                  <a:srgbClr val="99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4105" name="TextBox 2"/>
            <p:cNvSpPr txBox="1">
              <a:spLocks noChangeArrowheads="1"/>
            </p:cNvSpPr>
            <p:nvPr/>
          </p:nvSpPr>
          <p:spPr bwMode="auto">
            <a:xfrm>
              <a:off x="1142649" y="2857157"/>
              <a:ext cx="6358246" cy="2584718"/>
            </a:xfrm>
            <a:prstGeom prst="rect">
              <a:avLst/>
            </a:prstGeom>
            <a:noFill/>
            <a:ln w="9525">
              <a:noFill/>
              <a:miter lim="800000"/>
              <a:headEnd/>
              <a:tailEnd/>
            </a:ln>
          </p:spPr>
          <p:txBody>
            <a:bodyPr>
              <a:spAutoFit/>
            </a:bodyPr>
            <a:lstStyle/>
            <a:p>
              <a:pPr>
                <a:defRPr/>
              </a:pPr>
              <a:r>
                <a:rPr lang="ar-EG" sz="5400" b="1" dirty="0">
                  <a:solidFill>
                    <a:schemeClr val="bg1"/>
                  </a:solidFill>
                  <a:latin typeface="Calibri" pitchFamily="34" charset="0"/>
                  <a:cs typeface="+mj-cs"/>
                </a:rPr>
                <a:t>أجد الفرق بين 1200 ريال والمبلغ الذي تلقاه مقابل عمله في المركز التجاري.</a:t>
              </a:r>
            </a:p>
          </p:txBody>
        </p:sp>
      </p:grpSp>
      <p:grpSp>
        <p:nvGrpSpPr>
          <p:cNvPr id="4" name="Group 3"/>
          <p:cNvGrpSpPr>
            <a:grpSpLocks/>
          </p:cNvGrpSpPr>
          <p:nvPr/>
        </p:nvGrpSpPr>
        <p:grpSpPr bwMode="auto">
          <a:xfrm>
            <a:off x="4572000" y="357188"/>
            <a:ext cx="3500438" cy="1785937"/>
            <a:chOff x="3000364" y="2000240"/>
            <a:chExt cx="4000528" cy="1643074"/>
          </a:xfrm>
        </p:grpSpPr>
        <p:sp>
          <p:nvSpPr>
            <p:cNvPr id="5" name="Wave 4"/>
            <p:cNvSpPr/>
            <p:nvPr/>
          </p:nvSpPr>
          <p:spPr>
            <a:xfrm>
              <a:off x="3000364" y="2000240"/>
              <a:ext cx="4000528" cy="1643074"/>
            </a:xfrm>
            <a:prstGeom prst="wave">
              <a:avLst/>
            </a:prstGeom>
            <a:solidFill>
              <a:schemeClr val="accent1">
                <a:lumMod val="75000"/>
              </a:schemeClr>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Rounded Rectangular Callout 5"/>
            <p:cNvSpPr/>
            <p:nvPr/>
          </p:nvSpPr>
          <p:spPr>
            <a:xfrm>
              <a:off x="3000364" y="2197390"/>
              <a:ext cx="4000528" cy="1071570"/>
            </a:xfrm>
            <a:prstGeom prst="wedgeRoundRectCallout">
              <a:avLst>
                <a:gd name="adj1" fmla="val -31904"/>
                <a:gd name="adj2" fmla="val -32166"/>
                <a:gd name="adj3" fmla="val 1666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الخطوة </a:t>
              </a:r>
              <a:r>
                <a:rPr lang="ar-EG"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س:</a:t>
              </a:r>
              <a:endPar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gr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س.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أجد الفرق بين 1200 ري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357188"/>
            <a:ext cx="3500438" cy="1785937"/>
            <a:chOff x="3000364" y="2000240"/>
            <a:chExt cx="4000528" cy="1643074"/>
          </a:xfrm>
        </p:grpSpPr>
        <p:sp>
          <p:nvSpPr>
            <p:cNvPr id="5" name="Wave 4"/>
            <p:cNvSpPr/>
            <p:nvPr/>
          </p:nvSpPr>
          <p:spPr>
            <a:xfrm>
              <a:off x="3000364" y="2000240"/>
              <a:ext cx="4000528" cy="1643074"/>
            </a:xfrm>
            <a:prstGeom prst="wave">
              <a:avLst/>
            </a:prstGeom>
            <a:solidFill>
              <a:schemeClr val="accent1">
                <a:lumMod val="75000"/>
              </a:schemeClr>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Rounded Rectangular Callout 5"/>
            <p:cNvSpPr/>
            <p:nvPr/>
          </p:nvSpPr>
          <p:spPr>
            <a:xfrm>
              <a:off x="3000364" y="2214554"/>
              <a:ext cx="4000528" cy="1071570"/>
            </a:xfrm>
            <a:prstGeom prst="wedgeRoundRectCallout">
              <a:avLst>
                <a:gd name="adj1" fmla="val -31904"/>
                <a:gd name="adj2" fmla="val -32166"/>
                <a:gd name="adj3" fmla="val 1666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الخطوة ل:</a:t>
              </a:r>
            </a:p>
          </p:txBody>
        </p:sp>
      </p:grpSp>
      <p:grpSp>
        <p:nvGrpSpPr>
          <p:cNvPr id="3" name="Group 6"/>
          <p:cNvGrpSpPr>
            <a:grpSpLocks/>
          </p:cNvGrpSpPr>
          <p:nvPr/>
        </p:nvGrpSpPr>
        <p:grpSpPr bwMode="auto">
          <a:xfrm>
            <a:off x="714375" y="2686050"/>
            <a:ext cx="7500938" cy="3000375"/>
            <a:chOff x="1520678" y="2123725"/>
            <a:chExt cx="5347240" cy="1961914"/>
          </a:xfrm>
        </p:grpSpPr>
        <p:sp>
          <p:nvSpPr>
            <p:cNvPr id="8" name="Down Arrow Callout 7"/>
            <p:cNvSpPr/>
            <p:nvPr/>
          </p:nvSpPr>
          <p:spPr>
            <a:xfrm rot="10800000">
              <a:off x="1724382" y="2123725"/>
              <a:ext cx="5143536" cy="1961914"/>
            </a:xfrm>
            <a:prstGeom prst="downArrowCallout">
              <a:avLst/>
            </a:prstGeom>
            <a:gradFill>
              <a:gsLst>
                <a:gs pos="0">
                  <a:schemeClr val="bg1"/>
                </a:gs>
                <a:gs pos="80000">
                  <a:schemeClr val="bg1"/>
                </a:gs>
                <a:gs pos="100000">
                  <a:srgbClr val="6600FF"/>
                </a:gs>
              </a:gsLst>
            </a:gradFill>
            <a:ln w="38100">
              <a:solidFill>
                <a:srgbClr val="C00000"/>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5127" name="TextBox 8"/>
            <p:cNvSpPr txBox="1">
              <a:spLocks noChangeArrowheads="1"/>
            </p:cNvSpPr>
            <p:nvPr/>
          </p:nvSpPr>
          <p:spPr bwMode="auto">
            <a:xfrm>
              <a:off x="1520678" y="2871121"/>
              <a:ext cx="5021313" cy="1147045"/>
            </a:xfrm>
            <a:prstGeom prst="rect">
              <a:avLst/>
            </a:prstGeom>
            <a:noFill/>
            <a:ln w="9525">
              <a:noFill/>
              <a:miter lim="800000"/>
              <a:headEnd/>
              <a:tailEnd/>
            </a:ln>
          </p:spPr>
          <p:txBody>
            <a:bodyPr>
              <a:spAutoFit/>
            </a:bodyPr>
            <a:lstStyle/>
            <a:p>
              <a:pPr>
                <a:defRPr/>
              </a:pPr>
              <a:r>
                <a:rPr lang="ar-EG" sz="5400" b="1" dirty="0">
                  <a:latin typeface="Calibri" pitchFamily="34" charset="0"/>
                  <a:cs typeface="+mj-cs"/>
                </a:rPr>
                <a:t>أجد ناتج قسمة 825 على عدد ساعات عمله في المطعم.</a:t>
              </a:r>
            </a:p>
          </p:txBody>
        </p:sp>
      </p:gr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ل.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أجد ناتج قسمة 825 على عد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ingle Corner Rectangle 14"/>
          <p:cNvSpPr/>
          <p:nvPr/>
        </p:nvSpPr>
        <p:spPr bwMode="auto">
          <a:xfrm rot="10800000">
            <a:off x="285719" y="1699656"/>
            <a:ext cx="8501094" cy="4944032"/>
          </a:xfrm>
          <a:prstGeom prst="round1Rect">
            <a:avLst>
              <a:gd name="adj" fmla="val 43151"/>
            </a:avLst>
          </a:prstGeom>
          <a:gradFill>
            <a:gsLst>
              <a:gs pos="0">
                <a:srgbClr val="CC0066"/>
              </a:gs>
              <a:gs pos="50000">
                <a:schemeClr val="bg1">
                  <a:lumMod val="95000"/>
                </a:schemeClr>
              </a:gs>
              <a:gs pos="100000">
                <a:schemeClr val="bg1">
                  <a:lumMod val="95000"/>
                </a:schemeClr>
              </a:gs>
            </a:gsLst>
            <a:lin ang="13500000" scaled="1"/>
          </a:gradFill>
          <a:ln w="28575">
            <a:solidFill>
              <a:srgbClr val="FF0066"/>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3" name="TextBox 2"/>
          <p:cNvSpPr txBox="1">
            <a:spLocks noChangeArrowheads="1"/>
          </p:cNvSpPr>
          <p:nvPr/>
        </p:nvSpPr>
        <p:spPr bwMode="auto">
          <a:xfrm>
            <a:off x="785813" y="2214563"/>
            <a:ext cx="7572375" cy="2124075"/>
          </a:xfrm>
          <a:prstGeom prst="rect">
            <a:avLst/>
          </a:prstGeom>
          <a:noFill/>
          <a:ln w="9525">
            <a:noFill/>
            <a:miter lim="800000"/>
            <a:headEnd/>
            <a:tailEnd/>
          </a:ln>
        </p:spPr>
        <p:txBody>
          <a:bodyPr>
            <a:spAutoFit/>
          </a:bodyPr>
          <a:lstStyle/>
          <a:p>
            <a:pPr>
              <a:defRPr/>
            </a:pPr>
            <a:r>
              <a:rPr lang="ar-EG" sz="4400" b="1" dirty="0">
                <a:latin typeface="Calibri" pitchFamily="34" charset="0"/>
                <a:cs typeface="+mj-cs"/>
              </a:rPr>
              <a:t>أجد عدد ساعات عمل حامد في المطعم. أي قائمة مما يأتي تبين الخطوات بالتسلسل الصحيح؟</a:t>
            </a:r>
          </a:p>
        </p:txBody>
      </p:sp>
      <p:sp>
        <p:nvSpPr>
          <p:cNvPr id="6155" name="TextBox 3"/>
          <p:cNvSpPr txBox="1">
            <a:spLocks noChangeArrowheads="1"/>
          </p:cNvSpPr>
          <p:nvPr/>
        </p:nvSpPr>
        <p:spPr bwMode="auto">
          <a:xfrm>
            <a:off x="4857750" y="4071938"/>
            <a:ext cx="3286125" cy="769937"/>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أ) س, ل, ص </a:t>
            </a:r>
          </a:p>
        </p:txBody>
      </p:sp>
      <p:sp>
        <p:nvSpPr>
          <p:cNvPr id="6156" name="TextBox 4"/>
          <p:cNvSpPr txBox="1">
            <a:spLocks noChangeArrowheads="1"/>
          </p:cNvSpPr>
          <p:nvPr/>
        </p:nvSpPr>
        <p:spPr bwMode="auto">
          <a:xfrm>
            <a:off x="1143000" y="4071938"/>
            <a:ext cx="3143250" cy="769937"/>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ب) ص, ل, س </a:t>
            </a:r>
          </a:p>
        </p:txBody>
      </p:sp>
      <p:sp>
        <p:nvSpPr>
          <p:cNvPr id="6157" name="TextBox 5"/>
          <p:cNvSpPr txBox="1">
            <a:spLocks noChangeArrowheads="1"/>
          </p:cNvSpPr>
          <p:nvPr/>
        </p:nvSpPr>
        <p:spPr bwMode="auto">
          <a:xfrm>
            <a:off x="5000625" y="5016500"/>
            <a:ext cx="3214688" cy="769938"/>
          </a:xfrm>
          <a:prstGeom prst="rect">
            <a:avLst/>
          </a:prstGeom>
          <a:noFill/>
          <a:ln w="9525">
            <a:noFill/>
            <a:miter lim="800000"/>
            <a:headEnd/>
            <a:tailEnd/>
          </a:ln>
        </p:spPr>
        <p:txBody>
          <a:bodyPr>
            <a:spAutoFit/>
          </a:bodyPr>
          <a:lstStyle/>
          <a:p>
            <a:pPr algn="ctr">
              <a:defRPr/>
            </a:pPr>
            <a:r>
              <a:rPr lang="ar-EG" sz="4400" b="1" dirty="0" err="1">
                <a:latin typeface="Calibri" pitchFamily="34" charset="0"/>
                <a:cs typeface="+mj-cs"/>
              </a:rPr>
              <a:t>جـ</a:t>
            </a:r>
            <a:r>
              <a:rPr lang="ar-EG" sz="4400" b="1" dirty="0">
                <a:latin typeface="Calibri" pitchFamily="34" charset="0"/>
                <a:cs typeface="+mj-cs"/>
              </a:rPr>
              <a:t>) ل, ص, س </a:t>
            </a:r>
          </a:p>
        </p:txBody>
      </p:sp>
      <p:sp>
        <p:nvSpPr>
          <p:cNvPr id="6158" name="TextBox 6"/>
          <p:cNvSpPr txBox="1">
            <a:spLocks noChangeArrowheads="1"/>
          </p:cNvSpPr>
          <p:nvPr/>
        </p:nvSpPr>
        <p:spPr bwMode="auto">
          <a:xfrm>
            <a:off x="1143000" y="5016500"/>
            <a:ext cx="3143250" cy="769938"/>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د) ص, س, ل </a:t>
            </a:r>
          </a:p>
        </p:txBody>
      </p:sp>
      <p:grpSp>
        <p:nvGrpSpPr>
          <p:cNvPr id="6" name="Group 8"/>
          <p:cNvGrpSpPr>
            <a:grpSpLocks/>
          </p:cNvGrpSpPr>
          <p:nvPr/>
        </p:nvGrpSpPr>
        <p:grpSpPr bwMode="auto">
          <a:xfrm>
            <a:off x="4572000" y="357188"/>
            <a:ext cx="3500438" cy="1785937"/>
            <a:chOff x="3000364" y="2000240"/>
            <a:chExt cx="4000528" cy="1643074"/>
          </a:xfrm>
        </p:grpSpPr>
        <p:sp>
          <p:nvSpPr>
            <p:cNvPr id="10" name="Wave 9"/>
            <p:cNvSpPr/>
            <p:nvPr/>
          </p:nvSpPr>
          <p:spPr>
            <a:xfrm>
              <a:off x="3000364" y="2000240"/>
              <a:ext cx="4000528" cy="1643074"/>
            </a:xfrm>
            <a:prstGeom prst="wave">
              <a:avLst/>
            </a:prstGeom>
            <a:solidFill>
              <a:schemeClr val="accent1">
                <a:lumMod val="75000"/>
              </a:schemeClr>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11" name="Rounded Rectangular Callout 10"/>
            <p:cNvSpPr/>
            <p:nvPr/>
          </p:nvSpPr>
          <p:spPr>
            <a:xfrm>
              <a:off x="3000364" y="2214554"/>
              <a:ext cx="4000528" cy="1071570"/>
            </a:xfrm>
            <a:prstGeom prst="wedgeRoundRectCallout">
              <a:avLst>
                <a:gd name="adj1" fmla="val -31904"/>
                <a:gd name="adj2" fmla="val -32166"/>
                <a:gd name="adj3" fmla="val 1666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الخطوة ص:</a:t>
              </a:r>
            </a:p>
          </p:txBody>
        </p:sp>
      </p:grpSp>
      <p:sp>
        <p:nvSpPr>
          <p:cNvPr id="17" name="TextBox 9"/>
          <p:cNvSpPr txBox="1">
            <a:spLocks noChangeArrowheads="1"/>
          </p:cNvSpPr>
          <p:nvPr/>
        </p:nvSpPr>
        <p:spPr bwMode="auto">
          <a:xfrm>
            <a:off x="642938" y="5429250"/>
            <a:ext cx="4214812" cy="1754188"/>
          </a:xfrm>
          <a:prstGeom prst="rect">
            <a:avLst/>
          </a:prstGeom>
          <a:noFill/>
          <a:ln w="9525">
            <a:noFill/>
            <a:miter lim="800000"/>
            <a:headEnd/>
            <a:tailEnd/>
          </a:ln>
        </p:spPr>
        <p:txBody>
          <a:bodyPr>
            <a:spAutoFit/>
          </a:bodyPr>
          <a:lstStyle/>
          <a:p>
            <a:pPr algn="ctr">
              <a:defRPr/>
            </a:pPr>
            <a:r>
              <a:rPr lang="ar-SA" sz="5400" b="1" dirty="0">
                <a:solidFill>
                  <a:srgbClr val="CC00CC"/>
                </a:solidFill>
                <a:latin typeface="Calibri" pitchFamily="34" charset="0"/>
                <a:cs typeface="+mj-cs"/>
              </a:rPr>
              <a:t>ــــــــــــــــــــــــــــــــــــــــــــــــــــــــ</a:t>
            </a:r>
            <a:endParaRPr lang="ar-EG" sz="5400" b="1" dirty="0">
              <a:solidFill>
                <a:srgbClr val="CC00CC"/>
              </a:solidFill>
              <a:latin typeface="Calibri" pitchFamily="34" charset="0"/>
              <a:cs typeface="+mj-cs"/>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ص.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أجد عدد ساعات عمل حامد في المطعم.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155"/>
                                        </p:tgtEl>
                                        <p:attrNameLst>
                                          <p:attrName>style.visibility</p:attrName>
                                        </p:attrNameLst>
                                      </p:cBhvr>
                                      <p:to>
                                        <p:strVal val="visible"/>
                                      </p:to>
                                    </p:set>
                                    <p:animEffect transition="in" filter="box(in)">
                                      <p:cBhvr>
                                        <p:cTn id="23" dur="500"/>
                                        <p:tgtEl>
                                          <p:spTgt spid="6155"/>
                                        </p:tgtEl>
                                      </p:cBhvr>
                                    </p:animEffect>
                                  </p:childTnLst>
                                  <p:subTnLst>
                                    <p:audio>
                                      <p:cMediaNode>
                                        <p:cTn display="0" masterRel="sameClick">
                                          <p:stCondLst>
                                            <p:cond evt="begin" delay="0">
                                              <p:tn val="21"/>
                                            </p:cond>
                                          </p:stCondLst>
                                          <p:endCondLst>
                                            <p:cond evt="onStopAudio" delay="0">
                                              <p:tgtEl>
                                                <p:sldTgt/>
                                              </p:tgtEl>
                                            </p:cond>
                                          </p:endCondLst>
                                        </p:cTn>
                                        <p:tgtEl>
                                          <p:sndTgt r:embed="rId5" name="أ) س, ل, ص.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156"/>
                                        </p:tgtEl>
                                        <p:attrNameLst>
                                          <p:attrName>style.visibility</p:attrName>
                                        </p:attrNameLst>
                                      </p:cBhvr>
                                      <p:to>
                                        <p:strVal val="visible"/>
                                      </p:to>
                                    </p:set>
                                    <p:animEffect transition="in" filter="box(in)">
                                      <p:cBhvr>
                                        <p:cTn id="28" dur="500"/>
                                        <p:tgtEl>
                                          <p:spTgt spid="6156"/>
                                        </p:tgtEl>
                                      </p:cBhvr>
                                    </p:animEffect>
                                  </p:childTnLst>
                                  <p:subTnLst>
                                    <p:audio>
                                      <p:cMediaNode>
                                        <p:cTn display="0" masterRel="sameClick">
                                          <p:stCondLst>
                                            <p:cond evt="begin" delay="0">
                                              <p:tn val="26"/>
                                            </p:cond>
                                          </p:stCondLst>
                                          <p:endCondLst>
                                            <p:cond evt="onStopAudio" delay="0">
                                              <p:tgtEl>
                                                <p:sldTgt/>
                                              </p:tgtEl>
                                            </p:cond>
                                          </p:endCondLst>
                                        </p:cTn>
                                        <p:tgtEl>
                                          <p:sndTgt r:embed="rId6" name="ب) ص, ل, س.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157"/>
                                        </p:tgtEl>
                                        <p:attrNameLst>
                                          <p:attrName>style.visibility</p:attrName>
                                        </p:attrNameLst>
                                      </p:cBhvr>
                                      <p:to>
                                        <p:strVal val="visible"/>
                                      </p:to>
                                    </p:set>
                                    <p:animEffect transition="in" filter="box(in)">
                                      <p:cBhvr>
                                        <p:cTn id="33" dur="500"/>
                                        <p:tgtEl>
                                          <p:spTgt spid="6157"/>
                                        </p:tgtEl>
                                      </p:cBhvr>
                                    </p:animEffect>
                                  </p:childTnLst>
                                  <p:subTnLst>
                                    <p:audio>
                                      <p:cMediaNode>
                                        <p:cTn display="0" masterRel="sameClick">
                                          <p:stCondLst>
                                            <p:cond evt="begin" delay="0">
                                              <p:tn val="31"/>
                                            </p:cond>
                                          </p:stCondLst>
                                          <p:endCondLst>
                                            <p:cond evt="onStopAudio" delay="0">
                                              <p:tgtEl>
                                                <p:sldTgt/>
                                              </p:tgtEl>
                                            </p:cond>
                                          </p:endCondLst>
                                        </p:cTn>
                                        <p:tgtEl>
                                          <p:sndTgt r:embed="rId7" name="جـ) ل, ص, س.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6158"/>
                                        </p:tgtEl>
                                        <p:attrNameLst>
                                          <p:attrName>style.visibility</p:attrName>
                                        </p:attrNameLst>
                                      </p:cBhvr>
                                      <p:to>
                                        <p:strVal val="visible"/>
                                      </p:to>
                                    </p:set>
                                    <p:animEffect transition="in" filter="box(in)">
                                      <p:cBhvr>
                                        <p:cTn id="38" dur="500"/>
                                        <p:tgtEl>
                                          <p:spTgt spid="6158"/>
                                        </p:tgtEl>
                                      </p:cBhvr>
                                    </p:animEffect>
                                  </p:childTnLst>
                                  <p:subTnLst>
                                    <p:audio>
                                      <p:cMediaNode>
                                        <p:cTn display="0" masterRel="sameClick">
                                          <p:stCondLst>
                                            <p:cond evt="begin" delay="0">
                                              <p:tn val="36"/>
                                            </p:cond>
                                          </p:stCondLst>
                                          <p:endCondLst>
                                            <p:cond evt="onStopAudio" delay="0">
                                              <p:tgtEl>
                                                <p:sldTgt/>
                                              </p:tgtEl>
                                            </p:cond>
                                          </p:endCondLst>
                                        </p:cTn>
                                        <p:tgtEl>
                                          <p:sndTgt r:embed="rId8" name="د) ص, س, ل.wav"/>
                                        </p:tgtEl>
                                      </p:cMediaNode>
                                    </p:audio>
                                  </p:sub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ppt_x</p:attrName>
                                        </p:attrNameLst>
                                      </p:cBhvr>
                                      <p:tavLst>
                                        <p:tav tm="0">
                                          <p:val>
                                            <p:strVal val="#ppt_x-.2"/>
                                          </p:val>
                                        </p:tav>
                                        <p:tav tm="100000">
                                          <p:val>
                                            <p:strVal val="#ppt_x"/>
                                          </p:val>
                                        </p:tav>
                                      </p:tavLst>
                                    </p:anim>
                                    <p:anim calcmode="lin" valueType="num">
                                      <p:cBhvr>
                                        <p:cTn id="44"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5"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9" name="د) ص, س, ل   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155" grpId="0"/>
      <p:bldP spid="6156" grpId="0"/>
      <p:bldP spid="6157" grpId="0"/>
      <p:bldP spid="6158"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4313" y="285750"/>
            <a:ext cx="9358313" cy="6143625"/>
            <a:chOff x="-357190" y="-24"/>
            <a:chExt cx="9358346" cy="6728351"/>
          </a:xfrm>
        </p:grpSpPr>
        <p:grpSp>
          <p:nvGrpSpPr>
            <p:cNvPr id="8198" name="Group 7"/>
            <p:cNvGrpSpPr>
              <a:grpSpLocks/>
            </p:cNvGrpSpPr>
            <p:nvPr/>
          </p:nvGrpSpPr>
          <p:grpSpPr bwMode="auto">
            <a:xfrm>
              <a:off x="-357190" y="-24"/>
              <a:ext cx="9358346" cy="6728351"/>
              <a:chOff x="-357190" y="291980"/>
              <a:chExt cx="9358346" cy="6137416"/>
            </a:xfrm>
          </p:grpSpPr>
          <p:sp>
            <p:nvSpPr>
              <p:cNvPr id="8" name="Rounded Rectangle 7"/>
              <p:cNvSpPr/>
              <p:nvPr/>
            </p:nvSpPr>
            <p:spPr>
              <a:xfrm>
                <a:off x="714348" y="642918"/>
                <a:ext cx="8072494" cy="5786478"/>
              </a:xfrm>
              <a:prstGeom prst="roundRect">
                <a:avLst/>
              </a:prstGeom>
              <a:gradFill>
                <a:gsLst>
                  <a:gs pos="0">
                    <a:srgbClr val="CC3300"/>
                  </a:gs>
                  <a:gs pos="25000">
                    <a:schemeClr val="bg1"/>
                  </a:gs>
                  <a:gs pos="50000">
                    <a:schemeClr val="bg1"/>
                  </a:gs>
                  <a:gs pos="75000">
                    <a:schemeClr val="bg1"/>
                  </a:gs>
                  <a:gs pos="100000">
                    <a:srgbClr val="FF3300"/>
                  </a:gs>
                </a:gsLst>
                <a:lin ang="8100000" scaled="0"/>
              </a:gradFill>
              <a:ln w="38100">
                <a:solidFill>
                  <a:srgbClr val="FF33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9" name="Picture 8" descr="00008.WMF"/>
              <p:cNvPicPr>
                <a:picLocks noChangeAspect="1"/>
              </p:cNvPicPr>
              <p:nvPr/>
            </p:nvPicPr>
            <p:blipFill>
              <a:blip r:embed="rId7" cstate="print">
                <a:duotone>
                  <a:prstClr val="black"/>
                  <a:srgbClr val="008000">
                    <a:tint val="45000"/>
                    <a:satMod val="400000"/>
                  </a:srgbClr>
                </a:duotone>
                <a:lum bright="-55000" contrast="70000"/>
              </a:blip>
              <a:stretch>
                <a:fillRect/>
              </a:stretch>
            </p:blipFill>
            <p:spPr>
              <a:xfrm>
                <a:off x="-357190" y="291980"/>
                <a:ext cx="9358346" cy="6125372"/>
              </a:xfrm>
              <a:prstGeom prst="rect">
                <a:avLst/>
              </a:prstGeom>
              <a:effectLst>
                <a:innerShdw blurRad="546100">
                  <a:prstClr val="black"/>
                </a:innerShdw>
              </a:effectLst>
            </p:spPr>
          </p:pic>
        </p:grpSp>
        <p:sp>
          <p:nvSpPr>
            <p:cNvPr id="7" name="TextBox 6"/>
            <p:cNvSpPr txBox="1"/>
            <p:nvPr/>
          </p:nvSpPr>
          <p:spPr>
            <a:xfrm>
              <a:off x="1643010" y="1329999"/>
              <a:ext cx="6143700" cy="1719042"/>
            </a:xfrm>
            <a:prstGeom prst="rect">
              <a:avLst/>
            </a:prstGeom>
            <a:noFill/>
          </p:spPr>
          <p:txBody>
            <a:bodyPr rtlCol="1">
              <a:spAutoFit/>
            </a:bodyPr>
            <a:lstStyle/>
            <a:p>
              <a:pPr fontAlgn="auto">
                <a:spcBef>
                  <a:spcPts val="0"/>
                </a:spcBef>
                <a:spcAft>
                  <a:spcPts val="0"/>
                </a:spcAft>
                <a:defRPr/>
              </a:pPr>
              <a:r>
                <a:rPr lang="ar-EG" sz="4800" b="1" dirty="0" smtClean="0">
                  <a:ln>
                    <a:solidFill>
                      <a:sysClr val="windowText" lastClr="000000"/>
                    </a:solidFill>
                  </a:ln>
                  <a:solidFill>
                    <a:srgbClr val="0000FF"/>
                  </a:solidFill>
                  <a:latin typeface="+mn-lt"/>
                  <a:cs typeface="+mn-cs"/>
                </a:rPr>
                <a:t>صن</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ف</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 كل</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 عدد</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 </a:t>
              </a:r>
              <a:r>
                <a:rPr lang="ar-EG" sz="4800" b="1" dirty="0">
                  <a:ln>
                    <a:solidFill>
                      <a:sysClr val="windowText" lastClr="000000"/>
                    </a:solidFill>
                  </a:ln>
                  <a:solidFill>
                    <a:srgbClr val="0000FF"/>
                  </a:solidFill>
                  <a:latin typeface="+mn-lt"/>
                  <a:cs typeface="+mn-cs"/>
                </a:rPr>
                <a:t>فيما يأتي إلى </a:t>
              </a:r>
              <a:r>
                <a:rPr lang="ar-EG" sz="4800" b="1" dirty="0" err="1" smtClean="0">
                  <a:ln>
                    <a:solidFill>
                      <a:sysClr val="windowText" lastClr="000000"/>
                    </a:solidFill>
                  </a:ln>
                  <a:solidFill>
                    <a:srgbClr val="0000FF"/>
                  </a:solidFill>
                  <a:latin typeface="+mn-lt"/>
                  <a:cs typeface="+mn-cs"/>
                </a:rPr>
                <a:t>أ</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و</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ل</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ي</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 </a:t>
              </a:r>
              <a:r>
                <a:rPr lang="ar-EG" sz="4800" b="1" dirty="0">
                  <a:ln>
                    <a:solidFill>
                      <a:sysClr val="windowText" lastClr="000000"/>
                    </a:solidFill>
                  </a:ln>
                  <a:solidFill>
                    <a:srgbClr val="0000FF"/>
                  </a:solidFill>
                  <a:latin typeface="+mn-lt"/>
                  <a:cs typeface="+mn-cs"/>
                </a:rPr>
                <a:t>أو </a:t>
              </a:r>
              <a:r>
                <a:rPr lang="ar-EG" sz="4800" b="1" dirty="0" smtClean="0">
                  <a:ln>
                    <a:solidFill>
                      <a:sysClr val="windowText" lastClr="000000"/>
                    </a:solidFill>
                  </a:ln>
                  <a:solidFill>
                    <a:srgbClr val="0000FF"/>
                  </a:solidFill>
                  <a:latin typeface="+mn-lt"/>
                  <a:cs typeface="+mn-cs"/>
                </a:rPr>
                <a:t>غير</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 أ</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و</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ل</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ي</a:t>
              </a:r>
              <a:r>
                <a:rPr lang="ar-SA" sz="4800" b="1" dirty="0" smtClean="0">
                  <a:ln>
                    <a:solidFill>
                      <a:sysClr val="windowText" lastClr="000000"/>
                    </a:solidFill>
                  </a:ln>
                  <a:solidFill>
                    <a:srgbClr val="0000FF"/>
                  </a:solidFill>
                  <a:latin typeface="+mn-lt"/>
                  <a:cs typeface="+mn-cs"/>
                </a:rPr>
                <a:t>ٍّ</a:t>
              </a:r>
              <a:r>
                <a:rPr lang="ar-EG" sz="4800" b="1" dirty="0" smtClean="0">
                  <a:ln>
                    <a:solidFill>
                      <a:sysClr val="windowText" lastClr="000000"/>
                    </a:solidFill>
                  </a:ln>
                  <a:solidFill>
                    <a:srgbClr val="0000FF"/>
                  </a:solidFill>
                  <a:latin typeface="+mn-lt"/>
                  <a:cs typeface="+mn-cs"/>
                </a:rPr>
                <a:t>:</a:t>
              </a:r>
              <a:endParaRPr lang="ar-EG" sz="4800" b="1" dirty="0">
                <a:ln>
                  <a:solidFill>
                    <a:sysClr val="windowText" lastClr="000000"/>
                  </a:solidFill>
                </a:ln>
                <a:solidFill>
                  <a:srgbClr val="0000FF"/>
                </a:solidFill>
                <a:latin typeface="+mn-lt"/>
                <a:cs typeface="+mn-cs"/>
              </a:endParaRPr>
            </a:p>
          </p:txBody>
        </p:sp>
      </p:grpSp>
      <p:sp>
        <p:nvSpPr>
          <p:cNvPr id="3" name="Heptagon 2"/>
          <p:cNvSpPr/>
          <p:nvPr/>
        </p:nvSpPr>
        <p:spPr>
          <a:xfrm>
            <a:off x="6357950" y="3571876"/>
            <a:ext cx="1357322" cy="1071570"/>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2</a:t>
            </a:r>
          </a:p>
        </p:txBody>
      </p:sp>
      <p:sp>
        <p:nvSpPr>
          <p:cNvPr id="4" name="TextBox 3"/>
          <p:cNvSpPr txBox="1">
            <a:spLocks noChangeArrowheads="1"/>
          </p:cNvSpPr>
          <p:nvPr/>
        </p:nvSpPr>
        <p:spPr bwMode="auto">
          <a:xfrm>
            <a:off x="3214688" y="3714750"/>
            <a:ext cx="2143125"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69</a:t>
            </a:r>
          </a:p>
        </p:txBody>
      </p:sp>
      <p:sp>
        <p:nvSpPr>
          <p:cNvPr id="10" name="TextBox 9"/>
          <p:cNvSpPr txBox="1">
            <a:spLocks noChangeArrowheads="1"/>
          </p:cNvSpPr>
          <p:nvPr/>
        </p:nvSpPr>
        <p:spPr bwMode="auto">
          <a:xfrm>
            <a:off x="1403350" y="4652963"/>
            <a:ext cx="5857875" cy="1323975"/>
          </a:xfrm>
          <a:prstGeom prst="rect">
            <a:avLst/>
          </a:prstGeom>
          <a:noFill/>
          <a:ln w="9525">
            <a:noFill/>
            <a:miter lim="800000"/>
            <a:headEnd/>
            <a:tailEnd/>
          </a:ln>
        </p:spPr>
        <p:txBody>
          <a:bodyPr>
            <a:spAutoFit/>
          </a:bodyPr>
          <a:lstStyle/>
          <a:p>
            <a:pPr algn="ctr"/>
            <a:r>
              <a:rPr lang="ar-EG" sz="4000" b="1" dirty="0">
                <a:solidFill>
                  <a:srgbClr val="0000FF"/>
                </a:solidFill>
              </a:rPr>
              <a:t>بما أن العدد </a:t>
            </a:r>
            <a:r>
              <a:rPr lang="ar-EG" sz="4000" b="1" dirty="0" smtClean="0">
                <a:solidFill>
                  <a:srgbClr val="0000FF"/>
                </a:solidFill>
              </a:rPr>
              <a:t>69 </a:t>
            </a:r>
            <a:r>
              <a:rPr lang="ar-EG" sz="4000" b="1" dirty="0">
                <a:solidFill>
                  <a:srgbClr val="0000FF"/>
                </a:solidFill>
              </a:rPr>
              <a:t>له أكثر من عاملين فهو عدد </a:t>
            </a:r>
            <a:r>
              <a:rPr lang="ar-EG" sz="4000" b="1" dirty="0" smtClean="0">
                <a:solidFill>
                  <a:srgbClr val="FF0000"/>
                </a:solidFill>
              </a:rPr>
              <a:t>غير أولي. </a:t>
            </a:r>
            <a:endParaRPr lang="en-US" sz="40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صنف كل عدد فيما يأتي.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wind.wav"/>
                                        </p:tgtEl>
                                      </p:cMediaNode>
                                    </p:audio>
                                  </p:sub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5" name="69.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ppt_x-.2"/>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7"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بما أن العدد 69 له أكثر من عاملين فهو عدد غير أول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
          <p:cNvGrpSpPr>
            <a:grpSpLocks/>
          </p:cNvGrpSpPr>
          <p:nvPr/>
        </p:nvGrpSpPr>
        <p:grpSpPr bwMode="auto">
          <a:xfrm>
            <a:off x="-214313" y="285750"/>
            <a:ext cx="9358313" cy="6143625"/>
            <a:chOff x="-357190" y="-24"/>
            <a:chExt cx="9358346" cy="6728351"/>
          </a:xfrm>
        </p:grpSpPr>
        <p:grpSp>
          <p:nvGrpSpPr>
            <p:cNvPr id="9222" name="Group 7"/>
            <p:cNvGrpSpPr>
              <a:grpSpLocks/>
            </p:cNvGrpSpPr>
            <p:nvPr/>
          </p:nvGrpSpPr>
          <p:grpSpPr bwMode="auto">
            <a:xfrm>
              <a:off x="-357190" y="-24"/>
              <a:ext cx="9358346" cy="6728351"/>
              <a:chOff x="-357190" y="291980"/>
              <a:chExt cx="9358346" cy="6137416"/>
            </a:xfrm>
          </p:grpSpPr>
          <p:sp>
            <p:nvSpPr>
              <p:cNvPr id="8" name="Rounded Rectangle 7"/>
              <p:cNvSpPr/>
              <p:nvPr/>
            </p:nvSpPr>
            <p:spPr>
              <a:xfrm>
                <a:off x="714348" y="642918"/>
                <a:ext cx="8072494" cy="5786478"/>
              </a:xfrm>
              <a:prstGeom prst="roundRect">
                <a:avLst/>
              </a:prstGeom>
              <a:gradFill>
                <a:gsLst>
                  <a:gs pos="0">
                    <a:srgbClr val="CC3300"/>
                  </a:gs>
                  <a:gs pos="25000">
                    <a:schemeClr val="bg1"/>
                  </a:gs>
                  <a:gs pos="50000">
                    <a:schemeClr val="bg1"/>
                  </a:gs>
                  <a:gs pos="75000">
                    <a:schemeClr val="bg1"/>
                  </a:gs>
                  <a:gs pos="100000">
                    <a:srgbClr val="FF3300"/>
                  </a:gs>
                </a:gsLst>
                <a:lin ang="8100000" scaled="0"/>
              </a:gradFill>
              <a:ln w="38100">
                <a:solidFill>
                  <a:srgbClr val="FF33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9" name="Picture 8" descr="00008.WMF"/>
              <p:cNvPicPr>
                <a:picLocks noChangeAspect="1"/>
              </p:cNvPicPr>
              <p:nvPr/>
            </p:nvPicPr>
            <p:blipFill>
              <a:blip r:embed="rId6" cstate="print">
                <a:duotone>
                  <a:prstClr val="black"/>
                  <a:srgbClr val="008000">
                    <a:tint val="45000"/>
                    <a:satMod val="400000"/>
                  </a:srgbClr>
                </a:duotone>
                <a:lum bright="-55000" contrast="70000"/>
              </a:blip>
              <a:stretch>
                <a:fillRect/>
              </a:stretch>
            </p:blipFill>
            <p:spPr>
              <a:xfrm>
                <a:off x="-357190" y="291980"/>
                <a:ext cx="9358346" cy="6125372"/>
              </a:xfrm>
              <a:prstGeom prst="rect">
                <a:avLst/>
              </a:prstGeom>
              <a:effectLst>
                <a:innerShdw blurRad="546100">
                  <a:prstClr val="black"/>
                </a:innerShdw>
              </a:effectLst>
            </p:spPr>
          </p:pic>
        </p:grpSp>
        <p:sp>
          <p:nvSpPr>
            <p:cNvPr id="7" name="TextBox 6"/>
            <p:cNvSpPr txBox="1"/>
            <p:nvPr/>
          </p:nvSpPr>
          <p:spPr>
            <a:xfrm>
              <a:off x="1643010" y="1329999"/>
              <a:ext cx="6143700" cy="1719042"/>
            </a:xfrm>
            <a:prstGeom prst="rect">
              <a:avLst/>
            </a:prstGeom>
            <a:noFill/>
          </p:spPr>
          <p:txBody>
            <a:bodyPr rtlCol="1">
              <a:spAutoFit/>
            </a:bodyPr>
            <a:lstStyle/>
            <a:p>
              <a:pPr fontAlgn="auto">
                <a:spcBef>
                  <a:spcPts val="0"/>
                </a:spcBef>
                <a:spcAft>
                  <a:spcPts val="0"/>
                </a:spcAft>
                <a:defRPr/>
              </a:pPr>
              <a:r>
                <a:rPr lang="ar-EG" sz="4800" b="1" dirty="0" smtClean="0">
                  <a:ln>
                    <a:solidFill>
                      <a:sysClr val="windowText" lastClr="000000"/>
                    </a:solidFill>
                  </a:ln>
                  <a:solidFill>
                    <a:srgbClr val="0000FF"/>
                  </a:solidFill>
                </a:rPr>
                <a:t>صن</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ف</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كل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عدد</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فيما يأتي إلى </a:t>
              </a:r>
              <a:r>
                <a:rPr lang="ar-EG" sz="4800" b="1" dirty="0" err="1" smtClean="0">
                  <a:ln>
                    <a:solidFill>
                      <a:sysClr val="windowText" lastClr="000000"/>
                    </a:solidFill>
                  </a:ln>
                  <a:solidFill>
                    <a:srgbClr val="0000FF"/>
                  </a:solidFill>
                </a:rPr>
                <a:t>أ</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و</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ي</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أو غير</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أ</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و</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ي</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a:t>
              </a:r>
              <a:endParaRPr lang="ar-EG" sz="4800" b="1" dirty="0">
                <a:ln>
                  <a:solidFill>
                    <a:sysClr val="windowText" lastClr="000000"/>
                  </a:solidFill>
                </a:ln>
                <a:solidFill>
                  <a:srgbClr val="0000FF"/>
                </a:solidFill>
              </a:endParaRPr>
            </a:p>
          </p:txBody>
        </p:sp>
      </p:grpSp>
      <p:sp>
        <p:nvSpPr>
          <p:cNvPr id="3" name="Heptagon 2"/>
          <p:cNvSpPr/>
          <p:nvPr/>
        </p:nvSpPr>
        <p:spPr>
          <a:xfrm>
            <a:off x="6357950" y="3357562"/>
            <a:ext cx="1357322" cy="1071570"/>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3</a:t>
            </a:r>
          </a:p>
        </p:txBody>
      </p:sp>
      <p:sp>
        <p:nvSpPr>
          <p:cNvPr id="4" name="TextBox 3"/>
          <p:cNvSpPr txBox="1">
            <a:spLocks noChangeArrowheads="1"/>
          </p:cNvSpPr>
          <p:nvPr/>
        </p:nvSpPr>
        <p:spPr bwMode="auto">
          <a:xfrm>
            <a:off x="3214688" y="3357563"/>
            <a:ext cx="2143125" cy="1108075"/>
          </a:xfrm>
          <a:prstGeom prst="rect">
            <a:avLst/>
          </a:prstGeom>
          <a:noFill/>
          <a:ln w="9525">
            <a:noFill/>
            <a:miter lim="800000"/>
            <a:headEnd/>
            <a:tailEnd/>
          </a:ln>
        </p:spPr>
        <p:txBody>
          <a:bodyPr>
            <a:spAutoFit/>
          </a:bodyPr>
          <a:lstStyle/>
          <a:p>
            <a:pPr algn="ctr">
              <a:defRPr/>
            </a:pPr>
            <a:r>
              <a:rPr lang="ar-EG" sz="6600" b="1" dirty="0">
                <a:latin typeface="Calibri" pitchFamily="34" charset="0"/>
                <a:cs typeface="+mj-cs"/>
              </a:rPr>
              <a:t>45</a:t>
            </a:r>
          </a:p>
        </p:txBody>
      </p:sp>
      <p:sp>
        <p:nvSpPr>
          <p:cNvPr id="11" name="TextBox 10"/>
          <p:cNvSpPr txBox="1">
            <a:spLocks noChangeArrowheads="1"/>
          </p:cNvSpPr>
          <p:nvPr/>
        </p:nvSpPr>
        <p:spPr bwMode="auto">
          <a:xfrm>
            <a:off x="1403350" y="4652963"/>
            <a:ext cx="5857875" cy="1323975"/>
          </a:xfrm>
          <a:prstGeom prst="rect">
            <a:avLst/>
          </a:prstGeom>
          <a:noFill/>
          <a:ln w="9525">
            <a:noFill/>
            <a:miter lim="800000"/>
            <a:headEnd/>
            <a:tailEnd/>
          </a:ln>
        </p:spPr>
        <p:txBody>
          <a:bodyPr>
            <a:spAutoFit/>
          </a:bodyPr>
          <a:lstStyle/>
          <a:p>
            <a:pPr algn="ctr"/>
            <a:r>
              <a:rPr lang="ar-EG" sz="4000" b="1" dirty="0">
                <a:solidFill>
                  <a:srgbClr val="0000FF"/>
                </a:solidFill>
              </a:rPr>
              <a:t>بما أن العدد 45 له أكثر من عاملين فهو عدد </a:t>
            </a:r>
            <a:r>
              <a:rPr lang="ar-EG" sz="4000" b="1" dirty="0" smtClean="0">
                <a:solidFill>
                  <a:srgbClr val="FF0000"/>
                </a:solidFill>
              </a:rPr>
              <a:t>غير أولي.</a:t>
            </a:r>
            <a:endParaRPr lang="en-US" sz="40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45.wav"/>
                                        </p:tgtEl>
                                      </p:cMediaNode>
                                    </p:audio>
                                  </p:sub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8"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5" name="بما أن العدد 45 له أكثر من عاملين فهو عدد غير أول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4"/>
          <p:cNvGrpSpPr>
            <a:grpSpLocks/>
          </p:cNvGrpSpPr>
          <p:nvPr/>
        </p:nvGrpSpPr>
        <p:grpSpPr bwMode="auto">
          <a:xfrm>
            <a:off x="-214313" y="285750"/>
            <a:ext cx="9358313" cy="6143625"/>
            <a:chOff x="-357190" y="-24"/>
            <a:chExt cx="9358346" cy="6728351"/>
          </a:xfrm>
        </p:grpSpPr>
        <p:grpSp>
          <p:nvGrpSpPr>
            <p:cNvPr id="10246" name="Group 7"/>
            <p:cNvGrpSpPr>
              <a:grpSpLocks/>
            </p:cNvGrpSpPr>
            <p:nvPr/>
          </p:nvGrpSpPr>
          <p:grpSpPr bwMode="auto">
            <a:xfrm>
              <a:off x="-357190" y="-24"/>
              <a:ext cx="9358346" cy="6728351"/>
              <a:chOff x="-357190" y="291980"/>
              <a:chExt cx="9358346" cy="6137416"/>
            </a:xfrm>
          </p:grpSpPr>
          <p:sp>
            <p:nvSpPr>
              <p:cNvPr id="8" name="Rounded Rectangle 7"/>
              <p:cNvSpPr/>
              <p:nvPr/>
            </p:nvSpPr>
            <p:spPr>
              <a:xfrm>
                <a:off x="714348" y="642918"/>
                <a:ext cx="8072494" cy="5786478"/>
              </a:xfrm>
              <a:prstGeom prst="roundRect">
                <a:avLst/>
              </a:prstGeom>
              <a:gradFill>
                <a:gsLst>
                  <a:gs pos="0">
                    <a:srgbClr val="CC3300"/>
                  </a:gs>
                  <a:gs pos="25000">
                    <a:schemeClr val="bg1"/>
                  </a:gs>
                  <a:gs pos="50000">
                    <a:schemeClr val="bg1"/>
                  </a:gs>
                  <a:gs pos="75000">
                    <a:schemeClr val="bg1"/>
                  </a:gs>
                  <a:gs pos="100000">
                    <a:srgbClr val="FF3300"/>
                  </a:gs>
                </a:gsLst>
                <a:lin ang="8100000" scaled="0"/>
              </a:gradFill>
              <a:ln w="38100">
                <a:solidFill>
                  <a:srgbClr val="FF33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9" name="Picture 8" descr="00008.WMF"/>
              <p:cNvPicPr>
                <a:picLocks noChangeAspect="1"/>
              </p:cNvPicPr>
              <p:nvPr/>
            </p:nvPicPr>
            <p:blipFill>
              <a:blip r:embed="rId6" cstate="print">
                <a:duotone>
                  <a:prstClr val="black"/>
                  <a:srgbClr val="008000">
                    <a:tint val="45000"/>
                    <a:satMod val="400000"/>
                  </a:srgbClr>
                </a:duotone>
                <a:lum bright="-55000" contrast="70000"/>
              </a:blip>
              <a:stretch>
                <a:fillRect/>
              </a:stretch>
            </p:blipFill>
            <p:spPr>
              <a:xfrm>
                <a:off x="-357190" y="291980"/>
                <a:ext cx="9358346" cy="6125372"/>
              </a:xfrm>
              <a:prstGeom prst="rect">
                <a:avLst/>
              </a:prstGeom>
              <a:effectLst>
                <a:innerShdw blurRad="546100">
                  <a:prstClr val="black"/>
                </a:innerShdw>
              </a:effectLst>
            </p:spPr>
          </p:pic>
        </p:grpSp>
        <p:sp>
          <p:nvSpPr>
            <p:cNvPr id="7" name="TextBox 6"/>
            <p:cNvSpPr txBox="1"/>
            <p:nvPr/>
          </p:nvSpPr>
          <p:spPr>
            <a:xfrm>
              <a:off x="1643010" y="1329999"/>
              <a:ext cx="6143700" cy="1719042"/>
            </a:xfrm>
            <a:prstGeom prst="rect">
              <a:avLst/>
            </a:prstGeom>
            <a:noFill/>
          </p:spPr>
          <p:txBody>
            <a:bodyPr rtlCol="1">
              <a:spAutoFit/>
            </a:bodyPr>
            <a:lstStyle/>
            <a:p>
              <a:pPr fontAlgn="auto">
                <a:spcBef>
                  <a:spcPts val="0"/>
                </a:spcBef>
                <a:spcAft>
                  <a:spcPts val="0"/>
                </a:spcAft>
                <a:defRPr/>
              </a:pPr>
              <a:r>
                <a:rPr lang="ar-EG" sz="4800" b="1" dirty="0" smtClean="0">
                  <a:ln>
                    <a:solidFill>
                      <a:sysClr val="windowText" lastClr="000000"/>
                    </a:solidFill>
                  </a:ln>
                  <a:solidFill>
                    <a:srgbClr val="0000FF"/>
                  </a:solidFill>
                </a:rPr>
                <a:t>صن</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ف</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كل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عدد</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فيما يأتي إلى </a:t>
              </a:r>
              <a:r>
                <a:rPr lang="ar-EG" sz="4800" b="1" dirty="0" err="1" smtClean="0">
                  <a:ln>
                    <a:solidFill>
                      <a:sysClr val="windowText" lastClr="000000"/>
                    </a:solidFill>
                  </a:ln>
                  <a:solidFill>
                    <a:srgbClr val="0000FF"/>
                  </a:solidFill>
                </a:rPr>
                <a:t>أ</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و</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ي</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أو غير</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 أ</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و</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ل</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ي</a:t>
              </a:r>
              <a:r>
                <a:rPr lang="ar-SA" sz="4800" b="1" dirty="0" smtClean="0">
                  <a:ln>
                    <a:solidFill>
                      <a:sysClr val="windowText" lastClr="000000"/>
                    </a:solidFill>
                  </a:ln>
                  <a:solidFill>
                    <a:srgbClr val="0000FF"/>
                  </a:solidFill>
                </a:rPr>
                <a:t>ٍّ</a:t>
              </a:r>
              <a:r>
                <a:rPr lang="ar-EG" sz="4800" b="1" dirty="0" smtClean="0">
                  <a:ln>
                    <a:solidFill>
                      <a:sysClr val="windowText" lastClr="000000"/>
                    </a:solidFill>
                  </a:ln>
                  <a:solidFill>
                    <a:srgbClr val="0000FF"/>
                  </a:solidFill>
                </a:rPr>
                <a:t>:</a:t>
              </a:r>
              <a:endParaRPr lang="ar-EG" sz="4800" b="1" dirty="0">
                <a:ln>
                  <a:solidFill>
                    <a:sysClr val="windowText" lastClr="000000"/>
                  </a:solidFill>
                </a:ln>
                <a:solidFill>
                  <a:srgbClr val="0000FF"/>
                </a:solidFill>
              </a:endParaRPr>
            </a:p>
          </p:txBody>
        </p:sp>
      </p:grpSp>
      <p:sp>
        <p:nvSpPr>
          <p:cNvPr id="3" name="Heptagon 2"/>
          <p:cNvSpPr/>
          <p:nvPr/>
        </p:nvSpPr>
        <p:spPr>
          <a:xfrm>
            <a:off x="6357950" y="3286124"/>
            <a:ext cx="1357322" cy="1071570"/>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lstStyle/>
          <a:p>
            <a:pPr algn="ctr"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cs typeface="+mj-cs"/>
              </a:rPr>
              <a:t>4</a:t>
            </a:r>
          </a:p>
        </p:txBody>
      </p:sp>
      <p:sp>
        <p:nvSpPr>
          <p:cNvPr id="4" name="TextBox 3"/>
          <p:cNvSpPr txBox="1">
            <a:spLocks noChangeArrowheads="1"/>
          </p:cNvSpPr>
          <p:nvPr/>
        </p:nvSpPr>
        <p:spPr bwMode="auto">
          <a:xfrm>
            <a:off x="3214688" y="3429000"/>
            <a:ext cx="2143125"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31 </a:t>
            </a:r>
          </a:p>
        </p:txBody>
      </p:sp>
      <p:sp>
        <p:nvSpPr>
          <p:cNvPr id="11" name="TextBox 10"/>
          <p:cNvSpPr txBox="1">
            <a:spLocks noChangeArrowheads="1"/>
          </p:cNvSpPr>
          <p:nvPr/>
        </p:nvSpPr>
        <p:spPr bwMode="auto">
          <a:xfrm>
            <a:off x="1403350" y="4652963"/>
            <a:ext cx="5857875" cy="1323975"/>
          </a:xfrm>
          <a:prstGeom prst="rect">
            <a:avLst/>
          </a:prstGeom>
          <a:noFill/>
          <a:ln w="9525">
            <a:noFill/>
            <a:miter lim="800000"/>
            <a:headEnd/>
            <a:tailEnd/>
          </a:ln>
        </p:spPr>
        <p:txBody>
          <a:bodyPr>
            <a:spAutoFit/>
          </a:bodyPr>
          <a:lstStyle/>
          <a:p>
            <a:pPr algn="ctr"/>
            <a:r>
              <a:rPr lang="en-US" sz="4000" b="1" dirty="0">
                <a:solidFill>
                  <a:srgbClr val="0000FF"/>
                </a:solidFill>
              </a:rPr>
              <a:t> </a:t>
            </a:r>
            <a:r>
              <a:rPr lang="ar-EG" sz="4000" b="1" dirty="0">
                <a:solidFill>
                  <a:srgbClr val="0000FF"/>
                </a:solidFill>
              </a:rPr>
              <a:t>بما </a:t>
            </a:r>
            <a:r>
              <a:rPr lang="ar-EG" sz="4000" b="1" dirty="0" err="1" smtClean="0">
                <a:solidFill>
                  <a:srgbClr val="0000FF"/>
                </a:solidFill>
              </a:rPr>
              <a:t>أ</a:t>
            </a:r>
            <a:r>
              <a:rPr lang="ar-SA" sz="4000" b="1" dirty="0" smtClean="0">
                <a:solidFill>
                  <a:srgbClr val="0000FF"/>
                </a:solidFill>
              </a:rPr>
              <a:t>ن</a:t>
            </a:r>
            <a:r>
              <a:rPr lang="ar-EG" sz="4000" b="1" dirty="0" smtClean="0">
                <a:solidFill>
                  <a:srgbClr val="0000FF"/>
                </a:solidFill>
              </a:rPr>
              <a:t> </a:t>
            </a:r>
            <a:r>
              <a:rPr lang="ar-EG" sz="4000" b="1" dirty="0">
                <a:solidFill>
                  <a:srgbClr val="0000FF"/>
                </a:solidFill>
              </a:rPr>
              <a:t>العدد 31 له عاملان فقط فهو عدد </a:t>
            </a:r>
            <a:r>
              <a:rPr lang="ar-EG" sz="4000" b="1" dirty="0">
                <a:solidFill>
                  <a:srgbClr val="FF0000"/>
                </a:solidFill>
              </a:rPr>
              <a:t>أولي.  </a:t>
            </a:r>
            <a:endParaRPr lang="en-US" sz="4000" dirty="0">
              <a:solidFill>
                <a:srgbClr val="FF0000"/>
              </a:solidFill>
            </a:endParaRPr>
          </a:p>
        </p:txBody>
      </p:sp>
    </p:spTree>
  </p:cSld>
  <p:clrMapOvr>
    <a:masterClrMapping/>
  </p:clrMapOvr>
  <p:transition>
    <p:split orient="vert"/>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31.wav"/>
                                        </p:tgtEl>
                                      </p:cMediaNode>
                                    </p:audio>
                                  </p:sub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8"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5" name="بما أن العدد 31 له عاملان فقط فهو عدد أول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944</Words>
  <Application>Microsoft Office PowerPoint</Application>
  <PresentationFormat>عرض على الشاشة (3:4)‏</PresentationFormat>
  <Paragraphs>138</Paragraphs>
  <Slides>27</Slides>
  <Notes>0</Notes>
  <HiddenSlides>0</HiddenSlides>
  <MMClips>0</MMClips>
  <ScaleCrop>false</ScaleCrop>
  <HeadingPairs>
    <vt:vector size="4" baseType="variant">
      <vt:variant>
        <vt:lpstr>سمة</vt:lpstr>
      </vt:variant>
      <vt:variant>
        <vt:i4>1</vt:i4>
      </vt:variant>
      <vt:variant>
        <vt:lpstr>عناوين الشرائح</vt:lpstr>
      </vt:variant>
      <vt:variant>
        <vt:i4>27</vt:i4>
      </vt:variant>
    </vt:vector>
  </HeadingPairs>
  <TitlesOfParts>
    <vt:vector size="28"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الرياضيات – الصف السادس الابتدائي – الفصل الدراسي الأول – الفصل الأول</dc:title>
  <dc:subject>اختبار الفصل الاول</dc:subject>
  <dc:creator>أ/ بندر الحازمي</dc:creator>
  <cp:keywords>حقيبة إنجاز المعلم والمعلمة</cp:keywords>
  <cp:lastModifiedBy>Work Server</cp:lastModifiedBy>
  <cp:revision>122</cp:revision>
  <dcterms:created xsi:type="dcterms:W3CDTF">2011-05-23T10:35:12Z</dcterms:created>
  <dcterms:modified xsi:type="dcterms:W3CDTF">2017-09-16T01:22:29Z</dcterms:modified>
</cp:coreProperties>
</file>