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0" r:id="rId3"/>
    <p:sldId id="351" r:id="rId4"/>
    <p:sldId id="346" r:id="rId5"/>
    <p:sldId id="345" r:id="rId6"/>
    <p:sldId id="347" r:id="rId7"/>
    <p:sldId id="349" r:id="rId8"/>
    <p:sldId id="319" r:id="rId9"/>
    <p:sldId id="352" r:id="rId10"/>
    <p:sldId id="353" r:id="rId11"/>
    <p:sldId id="259" r:id="rId12"/>
    <p:sldId id="342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2" autoAdjust="0"/>
    <p:restoredTop sz="94280" autoAdjust="0"/>
  </p:normalViewPr>
  <p:slideViewPr>
    <p:cSldViewPr snapToGrid="0" showGuides="1">
      <p:cViewPr>
        <p:scale>
          <a:sx n="66" d="100"/>
          <a:sy n="66" d="100"/>
        </p:scale>
        <p:origin x="-192" y="-222"/>
      </p:cViewPr>
      <p:guideLst>
        <p:guide orient="horz" pos="2137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حَرْفُ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الرَّاء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31">
            <a:extLst>
              <a:ext uri="{FF2B5EF4-FFF2-40B4-BE49-F238E27FC236}">
                <a16:creationId xmlns="" xmlns:a16="http://schemas.microsoft.com/office/drawing/2014/main" id="{52A6447E-6C17-48B5-81FF-1817F7EB2FFC}"/>
              </a:ext>
            </a:extLst>
          </p:cNvPr>
          <p:cNvGrpSpPr/>
          <p:nvPr/>
        </p:nvGrpSpPr>
        <p:grpSpPr>
          <a:xfrm flipH="1">
            <a:off x="5267166" y="36707"/>
            <a:ext cx="6267874" cy="1036307"/>
            <a:chOff x="358594" y="795384"/>
            <a:chExt cx="6267874" cy="1036307"/>
          </a:xfrm>
        </p:grpSpPr>
        <p:sp>
          <p:nvSpPr>
            <p:cNvPr id="228" name="Rectangle 32">
              <a:extLst>
                <a:ext uri="{FF2B5EF4-FFF2-40B4-BE49-F238E27FC236}">
                  <a16:creationId xmlns="" xmlns:a16="http://schemas.microsoft.com/office/drawing/2014/main" id="{6E40A61F-CC9F-4BF4-AFC9-5E9EBE42A94A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33">
              <a:extLst>
                <a:ext uri="{FF2B5EF4-FFF2-40B4-BE49-F238E27FC236}">
                  <a16:creationId xmlns="" xmlns:a16="http://schemas.microsoft.com/office/drawing/2014/main" id="{331A3316-FCEE-4D8A-BEB1-ECF934F3E3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34">
              <a:extLst>
                <a:ext uri="{FF2B5EF4-FFF2-40B4-BE49-F238E27FC236}">
                  <a16:creationId xmlns="" xmlns:a16="http://schemas.microsoft.com/office/drawing/2014/main" id="{C14217B0-CD0C-44CE-88C7-5B6366CB2869}"/>
                </a:ext>
              </a:extLst>
            </p:cNvPr>
            <p:cNvSpPr/>
            <p:nvPr/>
          </p:nvSpPr>
          <p:spPr>
            <a:xfrm>
              <a:off x="3585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أرَتِّبُ الحُرُوف الآتِيَة لأُكَوِّن كَلِمَة :</a:t>
              </a:r>
              <a:endParaRPr lang="en-US" sz="2400" b="1" dirty="0"/>
            </a:p>
          </p:txBody>
        </p:sp>
        <p:grpSp>
          <p:nvGrpSpPr>
            <p:cNvPr id="231" name="Group 35">
              <a:extLst>
                <a:ext uri="{FF2B5EF4-FFF2-40B4-BE49-F238E27FC236}">
                  <a16:creationId xmlns="" xmlns:a16="http://schemas.microsoft.com/office/drawing/2014/main" id="{8E81A971-C86E-421F-9C83-CFCBCCFB2438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234" name="Oval 38">
                <a:extLst>
                  <a:ext uri="{FF2B5EF4-FFF2-40B4-BE49-F238E27FC236}">
                    <a16:creationId xmlns="" xmlns:a16="http://schemas.microsoft.com/office/drawing/2014/main" id="{839D6DDD-E68F-4581-B1DA-F23D4E296F45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: Shape 39">
                <a:extLst>
                  <a:ext uri="{FF2B5EF4-FFF2-40B4-BE49-F238E27FC236}">
                    <a16:creationId xmlns="" xmlns:a16="http://schemas.microsoft.com/office/drawing/2014/main" id="{861090AD-FFC1-492A-993A-DECF0B941BEE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2" name="Freeform: Shape 36">
              <a:extLst>
                <a:ext uri="{FF2B5EF4-FFF2-40B4-BE49-F238E27FC236}">
                  <a16:creationId xmlns="" xmlns:a16="http://schemas.microsoft.com/office/drawing/2014/main" id="{4CBCA5B2-11A5-45C6-AF7D-CA579A94D339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: Shape 37">
              <a:extLst>
                <a:ext uri="{FF2B5EF4-FFF2-40B4-BE49-F238E27FC236}">
                  <a16:creationId xmlns="" xmlns:a16="http://schemas.microsoft.com/office/drawing/2014/main" id="{4E725F1E-451C-4EFD-94EE-8DE50CE2C935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="" xmlns:a16="http://schemas.microsoft.com/office/drawing/2014/main" id="{E5B056D5-314C-4BCA-9FEC-78EBE2B6D37A}"/>
              </a:ext>
            </a:extLst>
          </p:cNvPr>
          <p:cNvSpPr/>
          <p:nvPr/>
        </p:nvSpPr>
        <p:spPr>
          <a:xfrm>
            <a:off x="8557918" y="6342270"/>
            <a:ext cx="1451429" cy="4789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perspectiveRelaxedModerately"/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02268241-7E9E-4B3E-9CF2-466D04E0F105}"/>
              </a:ext>
            </a:extLst>
          </p:cNvPr>
          <p:cNvSpPr/>
          <p:nvPr/>
        </p:nvSpPr>
        <p:spPr>
          <a:xfrm>
            <a:off x="9192011" y="1162018"/>
            <a:ext cx="178707" cy="54197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8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="" xmlns:a16="http://schemas.microsoft.com/office/drawing/2014/main" id="{24964B9C-51E2-4865-8014-D4A8738599FC}"/>
              </a:ext>
            </a:extLst>
          </p:cNvPr>
          <p:cNvSpPr/>
          <p:nvPr/>
        </p:nvSpPr>
        <p:spPr>
          <a:xfrm>
            <a:off x="8695805" y="6342270"/>
            <a:ext cx="1164772" cy="5361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80345247-5532-4166-8C4B-2365A96528F6}"/>
              </a:ext>
            </a:extLst>
          </p:cNvPr>
          <p:cNvSpPr/>
          <p:nvPr/>
        </p:nvSpPr>
        <p:spPr>
          <a:xfrm>
            <a:off x="9152560" y="1032607"/>
            <a:ext cx="275772" cy="2757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Group 199">
            <a:extLst>
              <a:ext uri="{FF2B5EF4-FFF2-40B4-BE49-F238E27FC236}">
                <a16:creationId xmlns="" xmlns:a16="http://schemas.microsoft.com/office/drawing/2014/main" id="{951703EB-6470-4715-83A5-75EEC37621D0}"/>
              </a:ext>
            </a:extLst>
          </p:cNvPr>
          <p:cNvGrpSpPr/>
          <p:nvPr/>
        </p:nvGrpSpPr>
        <p:grpSpPr>
          <a:xfrm flipH="1">
            <a:off x="5918133" y="1162018"/>
            <a:ext cx="3200400" cy="943429"/>
            <a:chOff x="6226629" y="682740"/>
            <a:chExt cx="3200400" cy="943429"/>
          </a:xfrm>
        </p:grpSpPr>
        <p:sp>
          <p:nvSpPr>
            <p:cNvPr id="201" name="Rectangle: Rounded Corners 200">
              <a:extLst>
                <a:ext uri="{FF2B5EF4-FFF2-40B4-BE49-F238E27FC236}">
                  <a16:creationId xmlns="" xmlns:a16="http://schemas.microsoft.com/office/drawing/2014/main" id="{981277AD-9302-4507-B1E0-68D6A19D9D1E}"/>
                </a:ext>
              </a:extLst>
            </p:cNvPr>
            <p:cNvSpPr/>
            <p:nvPr/>
          </p:nvSpPr>
          <p:spPr>
            <a:xfrm>
              <a:off x="6712857" y="682740"/>
              <a:ext cx="2714172" cy="943429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="" xmlns:a16="http://schemas.microsoft.com/office/drawing/2014/main" id="{B10A0F14-D1DB-433F-B045-1580D2C47B7A}"/>
                </a:ext>
              </a:extLst>
            </p:cNvPr>
            <p:cNvSpPr/>
            <p:nvPr/>
          </p:nvSpPr>
          <p:spPr>
            <a:xfrm>
              <a:off x="6226629" y="915876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EFC34BAA-4A91-479C-96B7-CB284398DE6A}"/>
                </a:ext>
              </a:extLst>
            </p:cNvPr>
            <p:cNvSpPr txBox="1"/>
            <p:nvPr/>
          </p:nvSpPr>
          <p:spPr>
            <a:xfrm>
              <a:off x="6787244" y="901566"/>
              <a:ext cx="2586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نِمْر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5D6D11DB-23DB-40F6-B4EA-829BA933835F}"/>
                </a:ext>
              </a:extLst>
            </p:cNvPr>
            <p:cNvSpPr txBox="1"/>
            <p:nvPr/>
          </p:nvSpPr>
          <p:spPr>
            <a:xfrm>
              <a:off x="6872515" y="1147787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6" name="Rectangle 3">
            <a:extLst>
              <a:ext uri="{FF2B5EF4-FFF2-40B4-BE49-F238E27FC236}">
                <a16:creationId xmlns="" xmlns:a16="http://schemas.microsoft.com/office/drawing/2014/main" id="{899B727E-56F9-49A4-8C84-3859C481DF6D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58F7CB3B-B6BE-47CD-BAD6-2F1C66FB2E78}"/>
              </a:ext>
            </a:extLst>
          </p:cNvPr>
          <p:cNvSpPr/>
          <p:nvPr/>
        </p:nvSpPr>
        <p:spPr>
          <a:xfrm>
            <a:off x="9138490" y="1365528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008000"/>
              </a:gs>
              <a:gs pos="58000">
                <a:srgbClr val="00CC00"/>
              </a:gs>
              <a:gs pos="94690">
                <a:schemeClr val="tx1"/>
              </a:gs>
              <a:gs pos="8100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Hexagon 4">
            <a:extLst>
              <a:ext uri="{FF2B5EF4-FFF2-40B4-BE49-F238E27FC236}">
                <a16:creationId xmlns="" xmlns:a16="http://schemas.microsoft.com/office/drawing/2014/main" id="{523190A1-1B96-4079-A185-CC3185FFAB12}"/>
              </a:ext>
            </a:extLst>
          </p:cNvPr>
          <p:cNvSpPr/>
          <p:nvPr/>
        </p:nvSpPr>
        <p:spPr>
          <a:xfrm>
            <a:off x="2432879" y="4155509"/>
            <a:ext cx="1960620" cy="2234542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/>
              <a:t>ـر</a:t>
            </a:r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2999394" y="2140178"/>
            <a:ext cx="1869275" cy="164028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نِـ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1238251" y="516418"/>
            <a:ext cx="1932054" cy="2157323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ـمْـ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 flipH="1">
            <a:off x="563604" y="2673741"/>
            <a:ext cx="1869275" cy="164028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3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74" grpId="0" animBg="1"/>
      <p:bldP spid="75" grpId="0" animBg="1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1308175" y="337573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2841138" y="1879736"/>
            <a:ext cx="5237356" cy="1965565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129" y="2007452"/>
            <a:ext cx="5022086" cy="166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755265" y="291102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41418"/>
              <a:gd name="adj2" fmla="val 6132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إِثْرَائِيْ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=""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943202" y="370602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594813" y="595304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=""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9373630" y="2056728"/>
            <a:ext cx="2724152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69696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مجموعة 92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94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D635B0E6-0AF9-4A2C-80B4-7B41A548BB8E}"/>
              </a:ext>
            </a:extLst>
          </p:cNvPr>
          <p:cNvSpPr/>
          <p:nvPr/>
        </p:nvSpPr>
        <p:spPr>
          <a:xfrm>
            <a:off x="3132000" y="527123"/>
            <a:ext cx="2340000" cy="2268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A2E216F-58BF-4979-B777-447399320361}"/>
              </a:ext>
            </a:extLst>
          </p:cNvPr>
          <p:cNvSpPr/>
          <p:nvPr/>
        </p:nvSpPr>
        <p:spPr>
          <a:xfrm>
            <a:off x="5401246" y="3040962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F736DBC-5D32-42C0-A996-7011698A01FA}"/>
              </a:ext>
            </a:extLst>
          </p:cNvPr>
          <p:cNvSpPr/>
          <p:nvPr/>
        </p:nvSpPr>
        <p:spPr>
          <a:xfrm>
            <a:off x="5766535" y="3340228"/>
            <a:ext cx="1613172" cy="1613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F19726-51C1-4218-85F5-3753287E0021}"/>
              </a:ext>
            </a:extLst>
          </p:cNvPr>
          <p:cNvSpPr/>
          <p:nvPr/>
        </p:nvSpPr>
        <p:spPr>
          <a:xfrm>
            <a:off x="2549539" y="3571691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CCC4F3-045E-4D91-8609-EC9922FF4D91}"/>
              </a:ext>
            </a:extLst>
          </p:cNvPr>
          <p:cNvSpPr/>
          <p:nvPr/>
        </p:nvSpPr>
        <p:spPr>
          <a:xfrm>
            <a:off x="3214152" y="3000503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D271DF-082B-4F8A-AD37-0DFBC7697867}"/>
              </a:ext>
            </a:extLst>
          </p:cNvPr>
          <p:cNvSpPr/>
          <p:nvPr/>
        </p:nvSpPr>
        <p:spPr>
          <a:xfrm>
            <a:off x="2676754" y="663198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0613CF5-9B51-418E-AC77-72FE30C82508}"/>
              </a:ext>
            </a:extLst>
          </p:cNvPr>
          <p:cNvSpPr/>
          <p:nvPr/>
        </p:nvSpPr>
        <p:spPr>
          <a:xfrm>
            <a:off x="5595484" y="1590549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أُسَمِّيْ الحَرفَ و أُلَوِّنُهُ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98F09D0-AFF8-4AD8-A29D-344971D221C8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CFD984F2-4C96-4EFE-AC95-BE7953244301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1F8E2C1-2B91-4295-B8D9-0A0B5BCDC088}"/>
              </a:ext>
            </a:extLst>
          </p:cNvPr>
          <p:cNvSpPr/>
          <p:nvPr/>
        </p:nvSpPr>
        <p:spPr>
          <a:xfrm>
            <a:off x="4962063" y="2674982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61F5654E-DD53-4EA1-8492-29657A71FB57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82901DBA-6276-491D-86F0-AD96D1EB285E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BBD9FEE-CB75-4531-8F23-67920B7BD8B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D6A27358-FCA9-4842-A958-A98DB8618FE6}"/>
              </a:ext>
            </a:extLst>
          </p:cNvPr>
          <p:cNvSpPr/>
          <p:nvPr/>
        </p:nvSpPr>
        <p:spPr>
          <a:xfrm>
            <a:off x="5692496" y="4937879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A49742B2-22E2-40E4-B4AD-D4CAEB552868}"/>
              </a:ext>
            </a:extLst>
          </p:cNvPr>
          <p:cNvSpPr/>
          <p:nvPr/>
        </p:nvSpPr>
        <p:spPr>
          <a:xfrm>
            <a:off x="6847422" y="2962941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5451D611-6F79-42DD-AB09-65E991053E57}"/>
              </a:ext>
            </a:extLst>
          </p:cNvPr>
          <p:cNvSpPr/>
          <p:nvPr/>
        </p:nvSpPr>
        <p:spPr>
          <a:xfrm>
            <a:off x="4821813" y="5160747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Left Brace 51">
            <a:extLst>
              <a:ext uri="{FF2B5EF4-FFF2-40B4-BE49-F238E27FC236}">
                <a16:creationId xmlns="" xmlns:a16="http://schemas.microsoft.com/office/drawing/2014/main" id="{46CAF2D4-3E80-48B7-B735-B6FBA00248FB}"/>
              </a:ext>
            </a:extLst>
          </p:cNvPr>
          <p:cNvSpPr/>
          <p:nvPr/>
        </p:nvSpPr>
        <p:spPr>
          <a:xfrm>
            <a:off x="5335666" y="1603055"/>
            <a:ext cx="65580" cy="7347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1026" name="Picture 2" descr="D:\duha abo anas\arabic abo anas\FINISH\e371cf67b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13" y="388624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3" grpId="0" animBg="1"/>
      <p:bldP spid="16" grpId="0" animBg="1"/>
      <p:bldP spid="16" grpId="1" animBg="1"/>
      <p:bldP spid="21" grpId="0" animBg="1"/>
      <p:bldP spid="22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B2BCC7-23C8-424C-93E3-62C5972C62FA}"/>
              </a:ext>
            </a:extLst>
          </p:cNvPr>
          <p:cNvGrpSpPr/>
          <p:nvPr/>
        </p:nvGrpSpPr>
        <p:grpSpPr>
          <a:xfrm>
            <a:off x="4398269" y="971763"/>
            <a:ext cx="3427608" cy="2629432"/>
            <a:chOff x="4242716" y="1076435"/>
            <a:chExt cx="3427608" cy="26294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54D9C68-B736-4210-92F8-2DB2CCE96B2C}"/>
                </a:ext>
              </a:extLst>
            </p:cNvPr>
            <p:cNvSpPr/>
            <p:nvPr/>
          </p:nvSpPr>
          <p:spPr>
            <a:xfrm>
              <a:off x="5040892" y="1076435"/>
              <a:ext cx="2629432" cy="2629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E235A11-DE85-44A6-9DD1-F385BEBB09F5}"/>
                </a:ext>
              </a:extLst>
            </p:cNvPr>
            <p:cNvSpPr txBox="1"/>
            <p:nvPr/>
          </p:nvSpPr>
          <p:spPr>
            <a:xfrm>
              <a:off x="5031746" y="2133934"/>
              <a:ext cx="196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115A0AC-CE8F-4C50-A70B-19575B0781C2}"/>
                </a:ext>
              </a:extLst>
            </p:cNvPr>
            <p:cNvSpPr txBox="1"/>
            <p:nvPr/>
          </p:nvSpPr>
          <p:spPr>
            <a:xfrm>
              <a:off x="4242716" y="1177686"/>
              <a:ext cx="28630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قَاَلَت نَو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ر</a:t>
              </a:r>
              <a:r>
                <a:rPr lang="ar-SY" sz="2000" dirty="0" smtClean="0">
                  <a:latin typeface="Century Gothic" panose="020B0502020202020204" pitchFamily="34" charset="0"/>
                </a:rPr>
                <a:t>َةُ :</a:t>
              </a:r>
            </a:p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زَا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رَ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نَا جَدِّي , و خَ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رَ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جْنَا لاسْتِقْبَالِهِ , فَوَّارٌ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ر</a:t>
              </a:r>
              <a:r>
                <a:rPr lang="ar-SY" sz="2000" dirty="0" smtClean="0">
                  <a:latin typeface="Century Gothic" panose="020B0502020202020204" pitchFamily="34" charset="0"/>
                </a:rPr>
                <a:t>َّحَبَّ بِهِ و قَبَّلَ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ر</a:t>
              </a:r>
              <a:r>
                <a:rPr lang="ar-SY" sz="2000" dirty="0" smtClean="0">
                  <a:latin typeface="Century Gothic" panose="020B0502020202020204" pitchFamily="34" charset="0"/>
                </a:rPr>
                <a:t>أسَهُ , وِ يَاسِ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رٌ</a:t>
              </a:r>
              <a:r>
                <a:rPr lang="ar-SY" sz="2000" dirty="0" smtClean="0">
                  <a:latin typeface="Century Gothic" panose="020B0502020202020204" pitchFamily="34" charset="0"/>
                </a:rPr>
                <a:t> قَدَّمَ لَهُ التَّم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ْر</a:t>
              </a:r>
              <a:r>
                <a:rPr lang="ar-SY" sz="2000" dirty="0" smtClean="0">
                  <a:latin typeface="Century Gothic" panose="020B0502020202020204" pitchFamily="34" charset="0"/>
                </a:rPr>
                <a:t>َ , و أُمِّيْ حضّ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َر</a:t>
              </a:r>
              <a:r>
                <a:rPr lang="ar-SY" sz="2000" dirty="0" smtClean="0">
                  <a:latin typeface="Century Gothic" panose="020B0502020202020204" pitchFamily="34" charset="0"/>
                </a:rPr>
                <a:t>َتْ لَهُ القَهْوَةَ ,أَنَا فَ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رِ</a:t>
              </a:r>
              <a:r>
                <a:rPr lang="ar-SY" sz="2000" dirty="0" smtClean="0">
                  <a:latin typeface="Century Gothic" panose="020B0502020202020204" pitchFamily="34" charset="0"/>
                </a:rPr>
                <a:t>حَةٌ بِقُدُومِ جَدِّي . </a:t>
              </a:r>
              <a:endParaRPr lang="en-US" sz="5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635B0E6-0AF9-4A2C-80B4-7B41A548BB8E}"/>
              </a:ext>
            </a:extLst>
          </p:cNvPr>
          <p:cNvSpPr/>
          <p:nvPr/>
        </p:nvSpPr>
        <p:spPr>
          <a:xfrm>
            <a:off x="8444633" y="3469781"/>
            <a:ext cx="1840823" cy="184082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04D0399-604F-4D4D-9394-E0195A631913}"/>
              </a:ext>
            </a:extLst>
          </p:cNvPr>
          <p:cNvSpPr/>
          <p:nvPr/>
        </p:nvSpPr>
        <p:spPr>
          <a:xfrm>
            <a:off x="2177235" y="1725397"/>
            <a:ext cx="2215522" cy="22155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67DDA8D-52D4-4DE5-90AF-8D4F55FDC41A}"/>
              </a:ext>
            </a:extLst>
          </p:cNvPr>
          <p:cNvSpPr/>
          <p:nvPr/>
        </p:nvSpPr>
        <p:spPr>
          <a:xfrm>
            <a:off x="3738122" y="2945073"/>
            <a:ext cx="1840823" cy="184082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DC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2E216F-58BF-4979-B777-447399320361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1F936BE-AF73-4D4B-B08B-8E3C739A99FD}"/>
              </a:ext>
            </a:extLst>
          </p:cNvPr>
          <p:cNvSpPr/>
          <p:nvPr/>
        </p:nvSpPr>
        <p:spPr>
          <a:xfrm>
            <a:off x="653957" y="2273790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E741645-961F-45B2-BC3D-AF447D42CDD6}"/>
              </a:ext>
            </a:extLst>
          </p:cNvPr>
          <p:cNvSpPr/>
          <p:nvPr/>
        </p:nvSpPr>
        <p:spPr>
          <a:xfrm>
            <a:off x="4017114" y="1725397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00BF5AB-70A0-4AF2-957C-E9C12BD3FBC1}"/>
              </a:ext>
            </a:extLst>
          </p:cNvPr>
          <p:cNvSpPr/>
          <p:nvPr/>
        </p:nvSpPr>
        <p:spPr>
          <a:xfrm>
            <a:off x="2266276" y="3895950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F736DBC-5D32-42C0-A996-7011698A01FA}"/>
              </a:ext>
            </a:extLst>
          </p:cNvPr>
          <p:cNvSpPr/>
          <p:nvPr/>
        </p:nvSpPr>
        <p:spPr>
          <a:xfrm>
            <a:off x="7335896" y="1260797"/>
            <a:ext cx="1878267" cy="187826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F19726-51C1-4218-85F5-3753287E0021}"/>
              </a:ext>
            </a:extLst>
          </p:cNvPr>
          <p:cNvSpPr/>
          <p:nvPr/>
        </p:nvSpPr>
        <p:spPr>
          <a:xfrm>
            <a:off x="6259061" y="4098424"/>
            <a:ext cx="2219875" cy="221987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BA7F28A-1D75-4A29-AB70-E259A2A02842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09A6E69-6C10-45FE-B508-0F36311F8EC7}"/>
              </a:ext>
            </a:extLst>
          </p:cNvPr>
          <p:cNvSpPr/>
          <p:nvPr/>
        </p:nvSpPr>
        <p:spPr>
          <a:xfrm>
            <a:off x="5578945" y="4198197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C1C7005-A9DA-488F-A96D-5D580E0E5CC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D6BCC83-68C1-44EA-A060-E5397DF84931}"/>
              </a:ext>
            </a:extLst>
          </p:cNvPr>
          <p:cNvSpPr/>
          <p:nvPr/>
        </p:nvSpPr>
        <p:spPr>
          <a:xfrm>
            <a:off x="5749231" y="4390733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CCC4F3-045E-4D91-8609-EC9922FF4D91}"/>
              </a:ext>
            </a:extLst>
          </p:cNvPr>
          <p:cNvSpPr/>
          <p:nvPr/>
        </p:nvSpPr>
        <p:spPr>
          <a:xfrm>
            <a:off x="6923674" y="3527236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CD271DF-082B-4F8A-AD37-0DFBC7697867}"/>
              </a:ext>
            </a:extLst>
          </p:cNvPr>
          <p:cNvSpPr/>
          <p:nvPr/>
        </p:nvSpPr>
        <p:spPr>
          <a:xfrm>
            <a:off x="6874102" y="1105629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146C76D-7722-4414-A7BA-6AA9281E0A42}"/>
              </a:ext>
            </a:extLst>
          </p:cNvPr>
          <p:cNvSpPr/>
          <p:nvPr/>
        </p:nvSpPr>
        <p:spPr>
          <a:xfrm>
            <a:off x="3047810" y="4012218"/>
            <a:ext cx="264149" cy="264149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9692B9D-8A30-4113-BCF5-FBED55D4F074}"/>
              </a:ext>
            </a:extLst>
          </p:cNvPr>
          <p:cNvSpPr/>
          <p:nvPr/>
        </p:nvSpPr>
        <p:spPr>
          <a:xfrm>
            <a:off x="3738122" y="4822618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0613CF5-9B51-418E-AC77-72FE30C82508}"/>
              </a:ext>
            </a:extLst>
          </p:cNvPr>
          <p:cNvSpPr/>
          <p:nvPr/>
        </p:nvSpPr>
        <p:spPr>
          <a:xfrm>
            <a:off x="9045188" y="2018903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12E7FD-F486-4EDA-9D5B-5D46D5D10C5A}"/>
              </a:ext>
            </a:extLst>
          </p:cNvPr>
          <p:cNvSpPr txBox="1"/>
          <p:nvPr/>
        </p:nvSpPr>
        <p:spPr>
          <a:xfrm>
            <a:off x="-176152" y="294815"/>
            <a:ext cx="817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ألاحِظ الصُّوَر و أقْرَأ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02" y="2287788"/>
            <a:ext cx="1331313" cy="12366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2" y="496934"/>
            <a:ext cx="1439145" cy="150223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35" y="4364681"/>
            <a:ext cx="1263752" cy="13336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135651A-5259-4015-A1A9-545D89CD724F}"/>
              </a:ext>
            </a:extLst>
          </p:cNvPr>
          <p:cNvSpPr txBox="1"/>
          <p:nvPr/>
        </p:nvSpPr>
        <p:spPr>
          <a:xfrm>
            <a:off x="3148225" y="-711451"/>
            <a:ext cx="1824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ر</a:t>
            </a:r>
            <a:endParaRPr lang="en-US" sz="16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" name="صورة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0" y="2934623"/>
            <a:ext cx="1302281" cy="13417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صورة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7" y="4829213"/>
            <a:ext cx="1412007" cy="14249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1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38536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7" y="2686958"/>
              <a:ext cx="1484087" cy="1484084"/>
              <a:chOff x="8091712" y="3008086"/>
              <a:chExt cx="1683660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2" y="3849914"/>
                <a:ext cx="1683656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تُحَضِّ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رُ</a:t>
                </a:r>
                <a:endParaRPr lang="ar-SY" sz="3200" dirty="0" smtClean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0969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فَ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رِ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حَةٌ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رَ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حَّب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َ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رَ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56775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رِ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0087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19824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رُ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23136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أقْرَأ الكَلِمَات ثمَّ أجرِّد </a:t>
              </a:r>
              <a:r>
                <a:rPr lang="ar-SY" sz="2400" b="1" dirty="0" smtClean="0"/>
                <a:t>الحَرِف ر : 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60672" y="1190403"/>
            <a:ext cx="1592542" cy="1281927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رِ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533201" y="1139604"/>
            <a:ext cx="1592542" cy="1281927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6"/>
              <a:ext cx="1484087" cy="1484084"/>
              <a:chOff x="8091712" y="3008086"/>
              <a:chExt cx="1683660" cy="168365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2" y="3849915"/>
                <a:ext cx="1683656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رُ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113769" y="1131137"/>
            <a:ext cx="1592542" cy="1281927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رَ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72021" y="255178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17191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أُميِّز بَيِن الصَّوت القَصِيْر و الصَّوت الطَّويْل (المَدْ)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3594752" y="30103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 قَصِير لِعَدَم وُجُود مَد</a:t>
            </a:r>
            <a:endParaRPr lang="ar-SY" sz="3200" dirty="0"/>
          </a:p>
        </p:txBody>
      </p:sp>
      <p:grpSp>
        <p:nvGrpSpPr>
          <p:cNvPr id="43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10725" y="4238403"/>
            <a:ext cx="1592542" cy="1281927"/>
            <a:chOff x="5055054" y="2587172"/>
            <a:chExt cx="2123166" cy="1709056"/>
          </a:xfrm>
        </p:grpSpPr>
        <p:sp>
          <p:nvSpPr>
            <p:cNvPr id="44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0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رِيـ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483254" y="4206654"/>
            <a:ext cx="1592542" cy="1281927"/>
            <a:chOff x="5055054" y="2587172"/>
            <a:chExt cx="2123166" cy="1709056"/>
          </a:xfrm>
        </p:grpSpPr>
        <p:sp>
          <p:nvSpPr>
            <p:cNvPr id="53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8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رُو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063822" y="4274387"/>
            <a:ext cx="1592542" cy="1281927"/>
            <a:chOff x="5055054" y="2587172"/>
            <a:chExt cx="2123166" cy="1709056"/>
          </a:xfrm>
        </p:grpSpPr>
        <p:sp>
          <p:nvSpPr>
            <p:cNvPr id="76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81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رَا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22074" y="561883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3544805" y="60202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صَوْتْ طَوِيْل لِوُجُود مَد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9271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أُلاحِظ كِتَابِة الْحَرْف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4 Points 43">
            <a:extLst>
              <a:ext uri="{FF2B5EF4-FFF2-40B4-BE49-F238E27FC236}">
                <a16:creationId xmlns="" xmlns:a16="http://schemas.microsoft.com/office/drawing/2014/main" id="{AC3D6A31-D6E2-4069-A34E-78AD9A87C561}"/>
              </a:ext>
            </a:extLst>
          </p:cNvPr>
          <p:cNvSpPr/>
          <p:nvPr/>
        </p:nvSpPr>
        <p:spPr>
          <a:xfrm>
            <a:off x="1153376" y="3951967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1727815" y="1541883"/>
            <a:ext cx="3445665" cy="376029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6037514" y="1624365"/>
            <a:ext cx="3362484" cy="3991808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071 w 2541621"/>
              <a:gd name="connsiteY0" fmla="*/ 1494797 h 2643335"/>
              <a:gd name="connsiteX1" fmla="*/ 403507 w 2541621"/>
              <a:gd name="connsiteY1" fmla="*/ 332029 h 2643335"/>
              <a:gd name="connsiteX2" fmla="*/ 2152753 w 2541621"/>
              <a:gd name="connsiteY2" fmla="*/ 219487 h 2643335"/>
              <a:gd name="connsiteX3" fmla="*/ 2509053 w 2541621"/>
              <a:gd name="connsiteY3" fmla="*/ 1522933 h 2643335"/>
              <a:gd name="connsiteX4" fmla="*/ 1857331 w 2541621"/>
              <a:gd name="connsiteY4" fmla="*/ 2404346 h 2643335"/>
              <a:gd name="connsiteX5" fmla="*/ 792286 w 2541621"/>
              <a:gd name="connsiteY5" fmla="*/ 2463364 h 2643335"/>
              <a:gd name="connsiteX6" fmla="*/ 19071 w 2541621"/>
              <a:gd name="connsiteY6" fmla="*/ 1494797 h 2643335"/>
              <a:gd name="connsiteX0" fmla="*/ 19071 w 2541621"/>
              <a:gd name="connsiteY0" fmla="*/ 1494797 h 2547039"/>
              <a:gd name="connsiteX1" fmla="*/ 403507 w 2541621"/>
              <a:gd name="connsiteY1" fmla="*/ 332029 h 2547039"/>
              <a:gd name="connsiteX2" fmla="*/ 2152753 w 2541621"/>
              <a:gd name="connsiteY2" fmla="*/ 219487 h 2547039"/>
              <a:gd name="connsiteX3" fmla="*/ 2509053 w 2541621"/>
              <a:gd name="connsiteY3" fmla="*/ 1522933 h 2547039"/>
              <a:gd name="connsiteX4" fmla="*/ 1857331 w 2541621"/>
              <a:gd name="connsiteY4" fmla="*/ 2404346 h 2547039"/>
              <a:gd name="connsiteX5" fmla="*/ 792286 w 2541621"/>
              <a:gd name="connsiteY5" fmla="*/ 2463364 h 2547039"/>
              <a:gd name="connsiteX6" fmla="*/ 19071 w 2541621"/>
              <a:gd name="connsiteY6" fmla="*/ 1494797 h 2547039"/>
              <a:gd name="connsiteX0" fmla="*/ 19071 w 2541621"/>
              <a:gd name="connsiteY0" fmla="*/ 1494797 h 2676963"/>
              <a:gd name="connsiteX1" fmla="*/ 403507 w 2541621"/>
              <a:gd name="connsiteY1" fmla="*/ 332029 h 2676963"/>
              <a:gd name="connsiteX2" fmla="*/ 2152753 w 2541621"/>
              <a:gd name="connsiteY2" fmla="*/ 219487 h 2676963"/>
              <a:gd name="connsiteX3" fmla="*/ 2509053 w 2541621"/>
              <a:gd name="connsiteY3" fmla="*/ 1522933 h 2676963"/>
              <a:gd name="connsiteX4" fmla="*/ 1857331 w 2541621"/>
              <a:gd name="connsiteY4" fmla="*/ 2404346 h 2676963"/>
              <a:gd name="connsiteX5" fmla="*/ 792286 w 2541621"/>
              <a:gd name="connsiteY5" fmla="*/ 2626751 h 2676963"/>
              <a:gd name="connsiteX6" fmla="*/ 19071 w 2541621"/>
              <a:gd name="connsiteY6" fmla="*/ 1494797 h 267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621" h="2676963">
                <a:moveTo>
                  <a:pt x="19071" y="1494797"/>
                </a:moveTo>
                <a:cubicBezTo>
                  <a:pt x="-45726" y="1112343"/>
                  <a:pt x="47893" y="544581"/>
                  <a:pt x="403507" y="332029"/>
                </a:cubicBezTo>
                <a:cubicBezTo>
                  <a:pt x="759121" y="119477"/>
                  <a:pt x="1689288" y="-232216"/>
                  <a:pt x="2152753" y="219487"/>
                </a:cubicBezTo>
                <a:cubicBezTo>
                  <a:pt x="2616218" y="671190"/>
                  <a:pt x="2558290" y="1158790"/>
                  <a:pt x="2509053" y="1522933"/>
                </a:cubicBezTo>
                <a:cubicBezTo>
                  <a:pt x="2459816" y="1887076"/>
                  <a:pt x="2133228" y="2280890"/>
                  <a:pt x="1857331" y="2404346"/>
                </a:cubicBezTo>
                <a:cubicBezTo>
                  <a:pt x="1581434" y="2527802"/>
                  <a:pt x="1424780" y="2785576"/>
                  <a:pt x="792286" y="2626751"/>
                </a:cubicBezTo>
                <a:cubicBezTo>
                  <a:pt x="159792" y="2467926"/>
                  <a:pt x="83868" y="1877251"/>
                  <a:pt x="19071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9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471911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4" cy="1484084"/>
              <a:chOff x="8091715" y="3008086"/>
              <a:chExt cx="1683657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5" y="3849914"/>
                <a:ext cx="1683657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قِطَار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67352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حَجَر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رِحْلَة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رِ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73158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ـر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76470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531615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ر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564736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أَرْسُمْ دَائِرَة حَوْلَ </a:t>
              </a:r>
              <a:r>
                <a:rPr lang="ar-SY" sz="2400" b="1" dirty="0" smtClean="0"/>
                <a:t>الحَرِفْ ر </a:t>
              </a:r>
              <a:r>
                <a:rPr lang="ar-SY" sz="2400" b="1" dirty="0"/>
                <a:t>ثمَّ اكْتُبُهُ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412DE1-7B7F-42FC-9BE4-4FC2872C674D}"/>
              </a:ext>
            </a:extLst>
          </p:cNvPr>
          <p:cNvGrpSpPr/>
          <p:nvPr/>
        </p:nvGrpSpPr>
        <p:grpSpPr>
          <a:xfrm>
            <a:off x="2680762" y="1890486"/>
            <a:ext cx="2123166" cy="1709056"/>
            <a:chOff x="5055054" y="2587172"/>
            <a:chExt cx="2123166" cy="1709056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E8796A9F-9C88-4148-B699-8B9BFF1208A9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40BB7585-8193-4B2C-AC09-83BA31257E53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0BE229A2-94CB-4442-81A7-F16F2FB787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1FF61F19-1B5A-4D7A-AE76-45DC4638AE80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DABA28B4-D7A2-41C2-A2CF-C85D09E86BF3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3E655DD7-84E2-4557-B070-1BE975699967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21D17B62-342F-48ED-A9EC-D717A4057AA7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قِرْد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Oval 17">
            <a:extLst>
              <a:ext uri="{FF2B5EF4-FFF2-40B4-BE49-F238E27FC236}">
                <a16:creationId xmlns="" xmlns:a16="http://schemas.microsoft.com/office/drawing/2014/main" id="{04078825-EBB8-4834-9479-2A572A65FF72}"/>
              </a:ext>
            </a:extLst>
          </p:cNvPr>
          <p:cNvSpPr/>
          <p:nvPr/>
        </p:nvSpPr>
        <p:spPr>
          <a:xfrm>
            <a:off x="32778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ـرْ</a:t>
            </a:r>
            <a:endParaRPr lang="en-US" dirty="0"/>
          </a:p>
        </p:txBody>
      </p:sp>
      <p:sp>
        <p:nvSpPr>
          <p:cNvPr id="52" name="Arrow: Chevron 51">
            <a:extLst>
              <a:ext uri="{FF2B5EF4-FFF2-40B4-BE49-F238E27FC236}">
                <a16:creationId xmlns="" xmlns:a16="http://schemas.microsoft.com/office/drawing/2014/main" id="{374CBEDC-BF80-48A6-9B70-DC375D94A5ED}"/>
              </a:ext>
            </a:extLst>
          </p:cNvPr>
          <p:cNvSpPr/>
          <p:nvPr/>
        </p:nvSpPr>
        <p:spPr>
          <a:xfrm rot="16200000" flipH="1">
            <a:off x="36090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7BF522DB-57D0-4210-BE94-3B69C3392E17}"/>
              </a:ext>
            </a:extLst>
          </p:cNvPr>
          <p:cNvSpPr/>
          <p:nvPr/>
        </p:nvSpPr>
        <p:spPr>
          <a:xfrm>
            <a:off x="9746896" y="2878788"/>
            <a:ext cx="381590" cy="381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F242CEF-6F3B-4221-B6F0-33B51CD0F12B}"/>
              </a:ext>
            </a:extLst>
          </p:cNvPr>
          <p:cNvSpPr/>
          <p:nvPr/>
        </p:nvSpPr>
        <p:spPr>
          <a:xfrm>
            <a:off x="7355683" y="2849465"/>
            <a:ext cx="440236" cy="440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1DA5D5C8-97DC-44F2-80B3-40A693065BEA}"/>
              </a:ext>
            </a:extLst>
          </p:cNvPr>
          <p:cNvSpPr/>
          <p:nvPr/>
        </p:nvSpPr>
        <p:spPr>
          <a:xfrm>
            <a:off x="5336001" y="2907104"/>
            <a:ext cx="388455" cy="4492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ADD16210-5465-444E-953E-0E1683B34651}"/>
              </a:ext>
            </a:extLst>
          </p:cNvPr>
          <p:cNvSpPr/>
          <p:nvPr/>
        </p:nvSpPr>
        <p:spPr>
          <a:xfrm>
            <a:off x="3580225" y="3005970"/>
            <a:ext cx="287247" cy="287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51" grpId="0" animBg="1"/>
      <p:bldP spid="52" grpId="0" animBg="1"/>
      <p:bldP spid="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31">
            <a:extLst>
              <a:ext uri="{FF2B5EF4-FFF2-40B4-BE49-F238E27FC236}">
                <a16:creationId xmlns="" xmlns:a16="http://schemas.microsoft.com/office/drawing/2014/main" id="{52A6447E-6C17-48B5-81FF-1817F7EB2FFC}"/>
              </a:ext>
            </a:extLst>
          </p:cNvPr>
          <p:cNvGrpSpPr/>
          <p:nvPr/>
        </p:nvGrpSpPr>
        <p:grpSpPr>
          <a:xfrm flipH="1">
            <a:off x="5267166" y="36707"/>
            <a:ext cx="6267874" cy="1036307"/>
            <a:chOff x="358594" y="795384"/>
            <a:chExt cx="6267874" cy="1036307"/>
          </a:xfrm>
        </p:grpSpPr>
        <p:sp>
          <p:nvSpPr>
            <p:cNvPr id="228" name="Rectangle 32">
              <a:extLst>
                <a:ext uri="{FF2B5EF4-FFF2-40B4-BE49-F238E27FC236}">
                  <a16:creationId xmlns="" xmlns:a16="http://schemas.microsoft.com/office/drawing/2014/main" id="{6E40A61F-CC9F-4BF4-AFC9-5E9EBE42A94A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33">
              <a:extLst>
                <a:ext uri="{FF2B5EF4-FFF2-40B4-BE49-F238E27FC236}">
                  <a16:creationId xmlns="" xmlns:a16="http://schemas.microsoft.com/office/drawing/2014/main" id="{331A3316-FCEE-4D8A-BEB1-ECF934F3E3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34">
              <a:extLst>
                <a:ext uri="{FF2B5EF4-FFF2-40B4-BE49-F238E27FC236}">
                  <a16:creationId xmlns="" xmlns:a16="http://schemas.microsoft.com/office/drawing/2014/main" id="{C14217B0-CD0C-44CE-88C7-5B6366CB2869}"/>
                </a:ext>
              </a:extLst>
            </p:cNvPr>
            <p:cNvSpPr/>
            <p:nvPr/>
          </p:nvSpPr>
          <p:spPr>
            <a:xfrm>
              <a:off x="3585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أرَتِّبُ الحُرُوف الآتِيَة لأُكَوِّن كَلِمَة :</a:t>
              </a:r>
              <a:endParaRPr lang="en-US" sz="2400" b="1" dirty="0"/>
            </a:p>
          </p:txBody>
        </p:sp>
        <p:grpSp>
          <p:nvGrpSpPr>
            <p:cNvPr id="231" name="Group 35">
              <a:extLst>
                <a:ext uri="{FF2B5EF4-FFF2-40B4-BE49-F238E27FC236}">
                  <a16:creationId xmlns="" xmlns:a16="http://schemas.microsoft.com/office/drawing/2014/main" id="{8E81A971-C86E-421F-9C83-CFCBCCFB2438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234" name="Oval 38">
                <a:extLst>
                  <a:ext uri="{FF2B5EF4-FFF2-40B4-BE49-F238E27FC236}">
                    <a16:creationId xmlns="" xmlns:a16="http://schemas.microsoft.com/office/drawing/2014/main" id="{839D6DDD-E68F-4581-B1DA-F23D4E296F45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: Shape 39">
                <a:extLst>
                  <a:ext uri="{FF2B5EF4-FFF2-40B4-BE49-F238E27FC236}">
                    <a16:creationId xmlns="" xmlns:a16="http://schemas.microsoft.com/office/drawing/2014/main" id="{861090AD-FFC1-492A-993A-DECF0B941BEE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2" name="Freeform: Shape 36">
              <a:extLst>
                <a:ext uri="{FF2B5EF4-FFF2-40B4-BE49-F238E27FC236}">
                  <a16:creationId xmlns="" xmlns:a16="http://schemas.microsoft.com/office/drawing/2014/main" id="{4CBCA5B2-11A5-45C6-AF7D-CA579A94D339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: Shape 37">
              <a:extLst>
                <a:ext uri="{FF2B5EF4-FFF2-40B4-BE49-F238E27FC236}">
                  <a16:creationId xmlns="" xmlns:a16="http://schemas.microsoft.com/office/drawing/2014/main" id="{4E725F1E-451C-4EFD-94EE-8DE50CE2C935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="" xmlns:a16="http://schemas.microsoft.com/office/drawing/2014/main" id="{E5B056D5-314C-4BCA-9FEC-78EBE2B6D37A}"/>
              </a:ext>
            </a:extLst>
          </p:cNvPr>
          <p:cNvSpPr/>
          <p:nvPr/>
        </p:nvSpPr>
        <p:spPr>
          <a:xfrm>
            <a:off x="8557918" y="6342270"/>
            <a:ext cx="1451429" cy="4789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perspectiveRelaxedModerately"/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02268241-7E9E-4B3E-9CF2-466D04E0F105}"/>
              </a:ext>
            </a:extLst>
          </p:cNvPr>
          <p:cNvSpPr/>
          <p:nvPr/>
        </p:nvSpPr>
        <p:spPr>
          <a:xfrm>
            <a:off x="9192011" y="1162018"/>
            <a:ext cx="178707" cy="54197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8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="" xmlns:a16="http://schemas.microsoft.com/office/drawing/2014/main" id="{24964B9C-51E2-4865-8014-D4A8738599FC}"/>
              </a:ext>
            </a:extLst>
          </p:cNvPr>
          <p:cNvSpPr/>
          <p:nvPr/>
        </p:nvSpPr>
        <p:spPr>
          <a:xfrm>
            <a:off x="8695805" y="6342270"/>
            <a:ext cx="1164772" cy="5361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80345247-5532-4166-8C4B-2365A96528F6}"/>
              </a:ext>
            </a:extLst>
          </p:cNvPr>
          <p:cNvSpPr/>
          <p:nvPr/>
        </p:nvSpPr>
        <p:spPr>
          <a:xfrm>
            <a:off x="9152560" y="1032607"/>
            <a:ext cx="275772" cy="2757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Group 199">
            <a:extLst>
              <a:ext uri="{FF2B5EF4-FFF2-40B4-BE49-F238E27FC236}">
                <a16:creationId xmlns="" xmlns:a16="http://schemas.microsoft.com/office/drawing/2014/main" id="{951703EB-6470-4715-83A5-75EEC37621D0}"/>
              </a:ext>
            </a:extLst>
          </p:cNvPr>
          <p:cNvGrpSpPr/>
          <p:nvPr/>
        </p:nvGrpSpPr>
        <p:grpSpPr>
          <a:xfrm flipH="1">
            <a:off x="5918133" y="1162018"/>
            <a:ext cx="3200400" cy="943429"/>
            <a:chOff x="6226629" y="682740"/>
            <a:chExt cx="3200400" cy="943429"/>
          </a:xfrm>
        </p:grpSpPr>
        <p:sp>
          <p:nvSpPr>
            <p:cNvPr id="201" name="Rectangle: Rounded Corners 200">
              <a:extLst>
                <a:ext uri="{FF2B5EF4-FFF2-40B4-BE49-F238E27FC236}">
                  <a16:creationId xmlns="" xmlns:a16="http://schemas.microsoft.com/office/drawing/2014/main" id="{981277AD-9302-4507-B1E0-68D6A19D9D1E}"/>
                </a:ext>
              </a:extLst>
            </p:cNvPr>
            <p:cNvSpPr/>
            <p:nvPr/>
          </p:nvSpPr>
          <p:spPr>
            <a:xfrm>
              <a:off x="6712857" y="682740"/>
              <a:ext cx="2714172" cy="943429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="" xmlns:a16="http://schemas.microsoft.com/office/drawing/2014/main" id="{B10A0F14-D1DB-433F-B045-1580D2C47B7A}"/>
                </a:ext>
              </a:extLst>
            </p:cNvPr>
            <p:cNvSpPr/>
            <p:nvPr/>
          </p:nvSpPr>
          <p:spPr>
            <a:xfrm>
              <a:off x="6226629" y="915876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EFC34BAA-4A91-479C-96B7-CB284398DE6A}"/>
                </a:ext>
              </a:extLst>
            </p:cNvPr>
            <p:cNvSpPr txBox="1"/>
            <p:nvPr/>
          </p:nvSpPr>
          <p:spPr>
            <a:xfrm>
              <a:off x="6787244" y="901566"/>
              <a:ext cx="2586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بَلَدْ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5D6D11DB-23DB-40F6-B4EA-829BA933835F}"/>
                </a:ext>
              </a:extLst>
            </p:cNvPr>
            <p:cNvSpPr txBox="1"/>
            <p:nvPr/>
          </p:nvSpPr>
          <p:spPr>
            <a:xfrm>
              <a:off x="6872515" y="1147787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6" name="Rectangle 3">
            <a:extLst>
              <a:ext uri="{FF2B5EF4-FFF2-40B4-BE49-F238E27FC236}">
                <a16:creationId xmlns="" xmlns:a16="http://schemas.microsoft.com/office/drawing/2014/main" id="{899B727E-56F9-49A4-8C84-3859C481DF6D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58F7CB3B-B6BE-47CD-BAD6-2F1C66FB2E78}"/>
              </a:ext>
            </a:extLst>
          </p:cNvPr>
          <p:cNvSpPr/>
          <p:nvPr/>
        </p:nvSpPr>
        <p:spPr>
          <a:xfrm>
            <a:off x="9138490" y="1365528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008000"/>
              </a:gs>
              <a:gs pos="58000">
                <a:srgbClr val="00CC00"/>
              </a:gs>
              <a:gs pos="94690">
                <a:schemeClr val="tx1"/>
              </a:gs>
              <a:gs pos="8100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Hexagon 4">
            <a:extLst>
              <a:ext uri="{FF2B5EF4-FFF2-40B4-BE49-F238E27FC236}">
                <a16:creationId xmlns="" xmlns:a16="http://schemas.microsoft.com/office/drawing/2014/main" id="{523190A1-1B96-4079-A185-CC3185FFAB12}"/>
              </a:ext>
            </a:extLst>
          </p:cNvPr>
          <p:cNvSpPr/>
          <p:nvPr/>
        </p:nvSpPr>
        <p:spPr>
          <a:xfrm>
            <a:off x="2432879" y="4155509"/>
            <a:ext cx="1960620" cy="2234542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/>
              <a:t>ـد</a:t>
            </a:r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2999394" y="2140178"/>
            <a:ext cx="1869275" cy="164028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بَـ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1238251" y="516418"/>
            <a:ext cx="1932054" cy="2157323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ـلَـ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 flipH="1">
            <a:off x="563604" y="2673741"/>
            <a:ext cx="1869275" cy="164028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74" grpId="0" animBg="1"/>
      <p:bldP spid="75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31">
            <a:extLst>
              <a:ext uri="{FF2B5EF4-FFF2-40B4-BE49-F238E27FC236}">
                <a16:creationId xmlns="" xmlns:a16="http://schemas.microsoft.com/office/drawing/2014/main" id="{52A6447E-6C17-48B5-81FF-1817F7EB2FFC}"/>
              </a:ext>
            </a:extLst>
          </p:cNvPr>
          <p:cNvGrpSpPr/>
          <p:nvPr/>
        </p:nvGrpSpPr>
        <p:grpSpPr>
          <a:xfrm flipH="1">
            <a:off x="5267166" y="36707"/>
            <a:ext cx="6267874" cy="1036307"/>
            <a:chOff x="358594" y="795384"/>
            <a:chExt cx="6267874" cy="1036307"/>
          </a:xfrm>
        </p:grpSpPr>
        <p:sp>
          <p:nvSpPr>
            <p:cNvPr id="228" name="Rectangle 32">
              <a:extLst>
                <a:ext uri="{FF2B5EF4-FFF2-40B4-BE49-F238E27FC236}">
                  <a16:creationId xmlns="" xmlns:a16="http://schemas.microsoft.com/office/drawing/2014/main" id="{6E40A61F-CC9F-4BF4-AFC9-5E9EBE42A94A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33">
              <a:extLst>
                <a:ext uri="{FF2B5EF4-FFF2-40B4-BE49-F238E27FC236}">
                  <a16:creationId xmlns="" xmlns:a16="http://schemas.microsoft.com/office/drawing/2014/main" id="{331A3316-FCEE-4D8A-BEB1-ECF934F3E3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34">
              <a:extLst>
                <a:ext uri="{FF2B5EF4-FFF2-40B4-BE49-F238E27FC236}">
                  <a16:creationId xmlns="" xmlns:a16="http://schemas.microsoft.com/office/drawing/2014/main" id="{C14217B0-CD0C-44CE-88C7-5B6366CB2869}"/>
                </a:ext>
              </a:extLst>
            </p:cNvPr>
            <p:cNvSpPr/>
            <p:nvPr/>
          </p:nvSpPr>
          <p:spPr>
            <a:xfrm>
              <a:off x="3585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أرَتِّبُ الحُرُوف الآتِيَة لأُكَوِّن كَلِمَة :</a:t>
              </a:r>
              <a:endParaRPr lang="en-US" sz="2400" b="1" dirty="0"/>
            </a:p>
          </p:txBody>
        </p:sp>
        <p:grpSp>
          <p:nvGrpSpPr>
            <p:cNvPr id="231" name="Group 35">
              <a:extLst>
                <a:ext uri="{FF2B5EF4-FFF2-40B4-BE49-F238E27FC236}">
                  <a16:creationId xmlns="" xmlns:a16="http://schemas.microsoft.com/office/drawing/2014/main" id="{8E81A971-C86E-421F-9C83-CFCBCCFB2438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234" name="Oval 38">
                <a:extLst>
                  <a:ext uri="{FF2B5EF4-FFF2-40B4-BE49-F238E27FC236}">
                    <a16:creationId xmlns="" xmlns:a16="http://schemas.microsoft.com/office/drawing/2014/main" id="{839D6DDD-E68F-4581-B1DA-F23D4E296F45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: Shape 39">
                <a:extLst>
                  <a:ext uri="{FF2B5EF4-FFF2-40B4-BE49-F238E27FC236}">
                    <a16:creationId xmlns="" xmlns:a16="http://schemas.microsoft.com/office/drawing/2014/main" id="{861090AD-FFC1-492A-993A-DECF0B941BEE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2" name="Freeform: Shape 36">
              <a:extLst>
                <a:ext uri="{FF2B5EF4-FFF2-40B4-BE49-F238E27FC236}">
                  <a16:creationId xmlns="" xmlns:a16="http://schemas.microsoft.com/office/drawing/2014/main" id="{4CBCA5B2-11A5-45C6-AF7D-CA579A94D339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: Shape 37">
              <a:extLst>
                <a:ext uri="{FF2B5EF4-FFF2-40B4-BE49-F238E27FC236}">
                  <a16:creationId xmlns="" xmlns:a16="http://schemas.microsoft.com/office/drawing/2014/main" id="{4E725F1E-451C-4EFD-94EE-8DE50CE2C935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="" xmlns:a16="http://schemas.microsoft.com/office/drawing/2014/main" id="{E5B056D5-314C-4BCA-9FEC-78EBE2B6D37A}"/>
              </a:ext>
            </a:extLst>
          </p:cNvPr>
          <p:cNvSpPr/>
          <p:nvPr/>
        </p:nvSpPr>
        <p:spPr>
          <a:xfrm>
            <a:off x="8557918" y="6342270"/>
            <a:ext cx="1451429" cy="4789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perspectiveRelaxedModerately"/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02268241-7E9E-4B3E-9CF2-466D04E0F105}"/>
              </a:ext>
            </a:extLst>
          </p:cNvPr>
          <p:cNvSpPr/>
          <p:nvPr/>
        </p:nvSpPr>
        <p:spPr>
          <a:xfrm>
            <a:off x="9192011" y="1162018"/>
            <a:ext cx="178707" cy="54197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8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="" xmlns:a16="http://schemas.microsoft.com/office/drawing/2014/main" id="{24964B9C-51E2-4865-8014-D4A8738599FC}"/>
              </a:ext>
            </a:extLst>
          </p:cNvPr>
          <p:cNvSpPr/>
          <p:nvPr/>
        </p:nvSpPr>
        <p:spPr>
          <a:xfrm>
            <a:off x="8695805" y="6342270"/>
            <a:ext cx="1164772" cy="5361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80345247-5532-4166-8C4B-2365A96528F6}"/>
              </a:ext>
            </a:extLst>
          </p:cNvPr>
          <p:cNvSpPr/>
          <p:nvPr/>
        </p:nvSpPr>
        <p:spPr>
          <a:xfrm>
            <a:off x="9152560" y="1032607"/>
            <a:ext cx="275772" cy="2757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Group 199">
            <a:extLst>
              <a:ext uri="{FF2B5EF4-FFF2-40B4-BE49-F238E27FC236}">
                <a16:creationId xmlns="" xmlns:a16="http://schemas.microsoft.com/office/drawing/2014/main" id="{951703EB-6470-4715-83A5-75EEC37621D0}"/>
              </a:ext>
            </a:extLst>
          </p:cNvPr>
          <p:cNvGrpSpPr/>
          <p:nvPr/>
        </p:nvGrpSpPr>
        <p:grpSpPr>
          <a:xfrm flipH="1">
            <a:off x="5918133" y="1162018"/>
            <a:ext cx="3200400" cy="943429"/>
            <a:chOff x="6226629" y="682740"/>
            <a:chExt cx="3200400" cy="943429"/>
          </a:xfrm>
        </p:grpSpPr>
        <p:sp>
          <p:nvSpPr>
            <p:cNvPr id="201" name="Rectangle: Rounded Corners 200">
              <a:extLst>
                <a:ext uri="{FF2B5EF4-FFF2-40B4-BE49-F238E27FC236}">
                  <a16:creationId xmlns="" xmlns:a16="http://schemas.microsoft.com/office/drawing/2014/main" id="{981277AD-9302-4507-B1E0-68D6A19D9D1E}"/>
                </a:ext>
              </a:extLst>
            </p:cNvPr>
            <p:cNvSpPr/>
            <p:nvPr/>
          </p:nvSpPr>
          <p:spPr>
            <a:xfrm>
              <a:off x="6712857" y="682740"/>
              <a:ext cx="2714172" cy="943429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="" xmlns:a16="http://schemas.microsoft.com/office/drawing/2014/main" id="{B10A0F14-D1DB-433F-B045-1580D2C47B7A}"/>
                </a:ext>
              </a:extLst>
            </p:cNvPr>
            <p:cNvSpPr/>
            <p:nvPr/>
          </p:nvSpPr>
          <p:spPr>
            <a:xfrm>
              <a:off x="6226629" y="915876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EFC34BAA-4A91-479C-96B7-CB284398DE6A}"/>
                </a:ext>
              </a:extLst>
            </p:cNvPr>
            <p:cNvSpPr txBox="1"/>
            <p:nvPr/>
          </p:nvSpPr>
          <p:spPr>
            <a:xfrm>
              <a:off x="6787244" y="901566"/>
              <a:ext cx="2586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رَمْل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5D6D11DB-23DB-40F6-B4EA-829BA933835F}"/>
                </a:ext>
              </a:extLst>
            </p:cNvPr>
            <p:cNvSpPr txBox="1"/>
            <p:nvPr/>
          </p:nvSpPr>
          <p:spPr>
            <a:xfrm>
              <a:off x="6872515" y="1147787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6" name="Rectangle 3">
            <a:extLst>
              <a:ext uri="{FF2B5EF4-FFF2-40B4-BE49-F238E27FC236}">
                <a16:creationId xmlns="" xmlns:a16="http://schemas.microsoft.com/office/drawing/2014/main" id="{899B727E-56F9-49A4-8C84-3859C481DF6D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58F7CB3B-B6BE-47CD-BAD6-2F1C66FB2E78}"/>
              </a:ext>
            </a:extLst>
          </p:cNvPr>
          <p:cNvSpPr/>
          <p:nvPr/>
        </p:nvSpPr>
        <p:spPr>
          <a:xfrm>
            <a:off x="9138490" y="1365528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008000"/>
              </a:gs>
              <a:gs pos="58000">
                <a:srgbClr val="00CC00"/>
              </a:gs>
              <a:gs pos="94690">
                <a:schemeClr val="tx1"/>
              </a:gs>
              <a:gs pos="8100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Hexagon 4">
            <a:extLst>
              <a:ext uri="{FF2B5EF4-FFF2-40B4-BE49-F238E27FC236}">
                <a16:creationId xmlns="" xmlns:a16="http://schemas.microsoft.com/office/drawing/2014/main" id="{523190A1-1B96-4079-A185-CC3185FFAB12}"/>
              </a:ext>
            </a:extLst>
          </p:cNvPr>
          <p:cNvSpPr/>
          <p:nvPr/>
        </p:nvSpPr>
        <p:spPr>
          <a:xfrm>
            <a:off x="2432879" y="4155509"/>
            <a:ext cx="1960620" cy="2234542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/>
              <a:t>رَ</a:t>
            </a:r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2999394" y="2140178"/>
            <a:ext cx="1869275" cy="164028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مْـ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1238251" y="516418"/>
            <a:ext cx="1932054" cy="2157323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ـل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 flipH="1">
            <a:off x="563604" y="2673741"/>
            <a:ext cx="1869275" cy="164028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8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140</Words>
  <Application>Microsoft Office PowerPoint</Application>
  <PresentationFormat>مخصص</PresentationFormat>
  <Paragraphs>50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321</cp:revision>
  <dcterms:created xsi:type="dcterms:W3CDTF">2020-09-22T10:26:44Z</dcterms:created>
  <dcterms:modified xsi:type="dcterms:W3CDTF">2021-04-23T17:11:22Z</dcterms:modified>
</cp:coreProperties>
</file>