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32" r:id="rId2"/>
    <p:sldId id="970" r:id="rId3"/>
    <p:sldId id="1006" r:id="rId4"/>
    <p:sldId id="1002" r:id="rId5"/>
    <p:sldId id="1007" r:id="rId6"/>
    <p:sldId id="1003" r:id="rId7"/>
    <p:sldId id="1008" r:id="rId8"/>
    <p:sldId id="1009" r:id="rId9"/>
    <p:sldId id="1004" r:id="rId10"/>
    <p:sldId id="1010" r:id="rId11"/>
    <p:sldId id="998" r:id="rId12"/>
    <p:sldId id="1011" r:id="rId13"/>
    <p:sldId id="1012" r:id="rId14"/>
    <p:sldId id="937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5" autoAdjust="0"/>
    <p:restoredTop sz="94660"/>
  </p:normalViewPr>
  <p:slideViewPr>
    <p:cSldViewPr snapToGrid="0">
      <p:cViewPr>
        <p:scale>
          <a:sx n="66" d="100"/>
          <a:sy n="66" d="100"/>
        </p:scale>
        <p:origin x="-822" y="-270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03/12/1442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03/12/1442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915378" y="2956271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  <a:latin typeface="Economica" panose="02000506040000020004" pitchFamily="2" charset="0"/>
              </a:rPr>
              <a:t>الهمزة المتطرِّفة</a:t>
            </a:r>
            <a:endParaRPr lang="ar-SY" sz="3200" b="1" dirty="0">
              <a:solidFill>
                <a:srgbClr val="FF0000"/>
              </a:solidFill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146666" y="125128"/>
            <a:ext cx="785521" cy="278492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58740" y="-245870"/>
            <a:ext cx="1067062" cy="2995362"/>
            <a:chOff x="1208726" y="-40885"/>
            <a:chExt cx="1067062" cy="299536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83345" y="-40885"/>
              <a:ext cx="492443" cy="29953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904341" y="1569265"/>
            <a:ext cx="7436761" cy="457200"/>
            <a:chOff x="6844962" y="2432393"/>
            <a:chExt cx="7436760" cy="457200"/>
          </a:xfrm>
        </p:grpSpPr>
        <p:sp>
          <p:nvSpPr>
            <p:cNvPr id="129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56847" y="-835283"/>
              <a:ext cx="457200" cy="699255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01499" y="2474819"/>
              <a:ext cx="698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3- أصل بين الحروف المفصولة لتكوّن كلمة واحدة في كل مما يأتي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8306"/>
          <a:stretch/>
        </p:blipFill>
        <p:spPr>
          <a:xfrm>
            <a:off x="5123543" y="2872265"/>
            <a:ext cx="5429990" cy="202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5938169" y="3010766"/>
            <a:ext cx="97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يبدأ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5938169" y="3517412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ينشأ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5938169" y="4024058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مبادئ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5938169" y="4500516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لؤلؤ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29" grpId="0"/>
      <p:bldP spid="32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7612" y="196940"/>
            <a:ext cx="776192" cy="27330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4395" y="192057"/>
            <a:ext cx="1053451" cy="2217420"/>
            <a:chOff x="1133857" y="499235"/>
            <a:chExt cx="1053451" cy="221742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3857" y="58018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94865" y="499235"/>
              <a:ext cx="492443" cy="22174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841069" y="-227713"/>
            <a:ext cx="3059169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الواجبُ المنزليُّ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104017" y="1188720"/>
            <a:ext cx="6327379" cy="457200"/>
            <a:chOff x="6870363" y="2432393"/>
            <a:chExt cx="6327378" cy="457200"/>
          </a:xfrm>
        </p:grpSpPr>
        <p:sp>
          <p:nvSpPr>
            <p:cNvPr id="4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14856" y="-293292"/>
              <a:ext cx="457200" cy="5908570"/>
            </a:xfrm>
            <a:prstGeom prst="round2SameRect">
              <a:avLst>
                <a:gd name="adj1" fmla="val 0"/>
                <a:gd name="adj2" fmla="val 22582"/>
              </a:avLst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433938" y="2476463"/>
              <a:ext cx="4769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/>
                <a:t>1-أُصنّف المفردات الآتية في مواضعها من الجدول :</a:t>
              </a:r>
              <a:endParaRPr lang="en-US" sz="2000" b="1" dirty="0"/>
            </a:p>
          </p:txBody>
        </p:sp>
      </p:grpSp>
      <p:pic>
        <p:nvPicPr>
          <p:cNvPr id="57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8" y="4188955"/>
            <a:ext cx="7929791" cy="252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835" y1="15957" x2="86313" y2="28723"/>
                        <a14:foregroundMark x1="96671" y1="11170" x2="89766" y2="31383"/>
                        <a14:foregroundMark x1="97041" y1="35106" x2="90136" y2="38830"/>
                        <a14:foregroundMark x1="97411" y1="68617" x2="86313" y2="87766"/>
                        <a14:foregroundMark x1="80395" y1="17553" x2="71640" y2="33511"/>
                        <a14:foregroundMark x1="63995" y1="17553" x2="56104" y2="32979"/>
                        <a14:foregroundMark x1="64118" y1="15957" x2="55117" y2="18617"/>
                        <a14:foregroundMark x1="55734" y1="10638" x2="54994" y2="32979"/>
                        <a14:foregroundMark x1="63009" y1="34574" x2="62885" y2="40957"/>
                        <a14:foregroundMark x1="49445" y1="11170" x2="37855" y2="30319"/>
                        <a14:foregroundMark x1="32059" y1="10638" x2="22072" y2="31915"/>
                        <a14:foregroundMark x1="15536" y1="14362" x2="6042" y2="32979"/>
                        <a14:foregroundMark x1="5919" y1="9574" x2="15043" y2="28191"/>
                        <a14:foregroundMark x1="16276" y1="35106" x2="5919" y2="28191"/>
                        <a14:foregroundMark x1="16153" y1="61702" x2="7152" y2="83511"/>
                        <a14:foregroundMark x1="5549" y1="67553" x2="11097" y2="70213"/>
                        <a14:foregroundMark x1="31073" y1="61170" x2="24168" y2="65957"/>
                        <a14:foregroundMark x1="30703" y1="70213" x2="24044" y2="83511"/>
                        <a14:foregroundMark x1="30703" y1="82979" x2="23428" y2="83511"/>
                        <a14:foregroundMark x1="22072" y1="63298" x2="23181" y2="78191"/>
                        <a14:foregroundMark x1="52528" y1="73936" x2="63995" y2="73404"/>
                        <a14:foregroundMark x1="63009" y1="83511" x2="56104" y2="83511"/>
                        <a14:foregroundMark x1="81134" y1="71809" x2="70654" y2="78723"/>
                        <a14:foregroundMark x1="68434" y1="64362" x2="73243" y2="71809"/>
                        <a14:foregroundMark x1="79408" y1="17021" x2="71640" y2="23404"/>
                        <a14:foregroundMark x1="79778" y1="37234" x2="77435" y2="37234"/>
                        <a14:foregroundMark x1="93588" y1="65957" x2="87670" y2="65957"/>
                        <a14:foregroundMark x1="71763" y1="81383" x2="78668" y2="81383"/>
                        <a14:foregroundMark x1="93835" y1="77128" x2="95684" y2="84574"/>
                        <a14:foregroundMark x1="87053" y1="65957" x2="87053" y2="75532"/>
                        <a14:foregroundMark x1="47102" y1="62766" x2="39334" y2="80319"/>
                        <a14:foregroundMark x1="73243" y1="11170" x2="71023" y2="18617"/>
                        <a14:foregroundMark x1="96424" y1="36170" x2="94945" y2="38830"/>
                        <a14:foregroundMark x1="89149" y1="42021" x2="97781" y2="42021"/>
                        <a14:foregroundMark x1="97781" y1="29787" x2="96794" y2="40957"/>
                        <a14:foregroundMark x1="87053" y1="9574" x2="95191" y2="7979"/>
                        <a14:foregroundMark x1="96424" y1="9574" x2="97411" y2="9574"/>
                        <a14:foregroundMark x1="97781" y1="17021" x2="97534" y2="28723"/>
                        <a14:foregroundMark x1="95684" y1="55319" x2="88286" y2="57979"/>
                        <a14:foregroundMark x1="95931" y1="60106" x2="97411" y2="80319"/>
                        <a14:foregroundMark x1="97164" y1="61702" x2="97534" y2="86702"/>
                        <a14:foregroundMark x1="84834" y1="65426" x2="84340" y2="92021"/>
                        <a14:foregroundMark x1="78175" y1="73404" x2="75339" y2="78723"/>
                        <a14:foregroundMark x1="64858" y1="89894" x2="53884" y2="89894"/>
                        <a14:foregroundMark x1="62885" y1="65426" x2="59679" y2="63298"/>
                        <a14:foregroundMark x1="37238" y1="67553" x2="36252" y2="89362"/>
                        <a14:foregroundMark x1="47842" y1="93617" x2="39334" y2="89894"/>
                        <a14:foregroundMark x1="37238" y1="65426" x2="37115" y2="75532"/>
                        <a14:foregroundMark x1="37238" y1="61702" x2="37238" y2="61702"/>
                        <a14:foregroundMark x1="32552" y1="35106" x2="32552" y2="44149"/>
                        <a14:foregroundMark x1="32552" y1="44149" x2="32552" y2="44149"/>
                        <a14:foregroundMark x1="15906" y1="40426" x2="13317" y2="40426"/>
                        <a14:foregroundMark x1="15043" y1="89362" x2="5919" y2="84574"/>
                        <a14:foregroundMark x1="4809" y1="77128" x2="3822" y2="86702"/>
                        <a14:foregroundMark x1="4809" y1="86170" x2="4809" y2="89362"/>
                        <a14:foregroundMark x1="10727" y1="63298" x2="16276" y2="63298"/>
                        <a14:foregroundMark x1="16276" y1="63298" x2="17016" y2="85106"/>
                        <a14:foregroundMark x1="16646" y1="84574" x2="16646" y2="87766"/>
                        <a14:foregroundMark x1="36252" y1="64362" x2="36252" y2="84574"/>
                        <a14:foregroundMark x1="48459" y1="64362" x2="48459" y2="64362"/>
                        <a14:foregroundMark x1="48829" y1="76596" x2="48829" y2="89362"/>
                        <a14:foregroundMark x1="44760" y1="13830" x2="39088" y2="15957"/>
                        <a14:foregroundMark x1="42047" y1="13830" x2="45253" y2="12766"/>
                        <a14:foregroundMark x1="45253" y1="12766" x2="43650" y2="9574"/>
                        <a14:foregroundMark x1="43773" y1="9574" x2="39457" y2="9574"/>
                        <a14:foregroundMark x1="20962" y1="25532" x2="20962" y2="38830"/>
                        <a14:foregroundMark x1="20592" y1="38830" x2="20099" y2="40957"/>
                        <a14:foregroundMark x1="5672" y1="58511" x2="5672" y2="58511"/>
                        <a14:foregroundMark x1="5549" y1="60106" x2="4809" y2="62766"/>
                        <a14:foregroundMark x1="6782" y1="56383" x2="15536" y2="59574"/>
                        <a14:foregroundMark x1="15536" y1="59574" x2="9248" y2="55319"/>
                        <a14:foregroundMark x1="9248" y1="55319" x2="16893" y2="60106"/>
                        <a14:foregroundMark x1="16276" y1="44149" x2="4809" y2="42553"/>
                        <a14:foregroundMark x1="4439" y1="21809" x2="3946" y2="42553"/>
                        <a14:foregroundMark x1="84340" y1="89362" x2="85080" y2="55319"/>
                        <a14:foregroundMark x1="90259" y1="57979" x2="85080" y2="58511"/>
                        <a14:foregroundMark x1="93095" y1="58511" x2="90259" y2="61702"/>
                        <a14:foregroundMark x1="97534" y1="87766" x2="90136" y2="95745"/>
                        <a14:foregroundMark x1="91245" y1="94149" x2="87300" y2="94149"/>
                        <a14:foregroundMark x1="93588" y1="88298" x2="87053" y2="88298"/>
                        <a14:foregroundMark x1="89149" y1="89362" x2="85573" y2="92021"/>
                        <a14:foregroundMark x1="81134" y1="75532" x2="81504" y2="86702"/>
                        <a14:foregroundMark x1="81504" y1="92021" x2="69914" y2="92021"/>
                        <a14:foregroundMark x1="80518" y1="61702" x2="72750" y2="58511"/>
                        <a14:foregroundMark x1="80888" y1="61702" x2="80888" y2="65426"/>
                        <a14:foregroundMark x1="79655" y1="57979" x2="72873" y2="58511"/>
                        <a14:foregroundMark x1="14797" y1="10638" x2="6042" y2="9043"/>
                        <a14:foregroundMark x1="77928" y1="9043" x2="71763" y2="10638"/>
                        <a14:foregroundMark x1="63255" y1="61170" x2="54377" y2="57979"/>
                        <a14:foregroundMark x1="57213" y1="58511" x2="64365" y2="58511"/>
                        <a14:foregroundMark x1="64858" y1="62766" x2="64858" y2="59574"/>
                        <a14:foregroundMark x1="65475" y1="69149" x2="65105" y2="85106"/>
                        <a14:foregroundMark x1="52528" y1="71809" x2="52528" y2="89362"/>
                        <a14:foregroundMark x1="53637" y1="60106" x2="53637" y2="60106"/>
                        <a14:foregroundMark x1="53144" y1="60106" x2="53144" y2="60106"/>
                        <a14:foregroundMark x1="38594" y1="60106" x2="46609" y2="59574"/>
                        <a14:foregroundMark x1="47102" y1="59574" x2="36868" y2="56915"/>
                        <a14:foregroundMark x1="48459" y1="60106" x2="47472" y2="60106"/>
                        <a14:foregroundMark x1="47472" y1="59574" x2="47472" y2="59574"/>
                        <a14:foregroundMark x1="49199" y1="59574" x2="49199" y2="65957"/>
                        <a14:foregroundMark x1="48459" y1="61170" x2="48459" y2="78191"/>
                        <a14:foregroundMark x1="48952" y1="67553" x2="48952" y2="75532"/>
                        <a14:foregroundMark x1="49445" y1="67553" x2="49199" y2="78191"/>
                        <a14:backgroundMark x1="82984" y1="3723" x2="82491" y2="98404"/>
                        <a14:backgroundMark x1="69174" y1="45213" x2="99753" y2="50000"/>
                        <a14:backgroundMark x1="71023" y1="50000" x2="123" y2="47340"/>
                        <a14:backgroundMark x1="66954" y1="2128" x2="66584" y2="98936"/>
                        <a14:backgroundMark x1="50555" y1="3191" x2="51295" y2="92553"/>
                        <a14:backgroundMark x1="34032" y1="2128" x2="34279" y2="97340"/>
                        <a14:backgroundMark x1="18989" y1="3191" x2="18989" y2="98936"/>
                        <a14:backgroundMark x1="2466" y1="2128" x2="1726" y2="98936"/>
                        <a14:backgroundMark x1="98644" y1="94149" x2="617" y2="93617"/>
                        <a14:backgroundMark x1="85943" y1="5319" x2="99753" y2="9043"/>
                        <a14:backgroundMark x1="98274" y1="53191" x2="98644" y2="0"/>
                        <a14:backgroundMark x1="98274" y1="48936" x2="98644" y2="97340"/>
                        <a14:backgroundMark x1="80025" y1="6915" x2="36745" y2="6915"/>
                        <a14:backgroundMark x1="14673" y1="7979" x2="123" y2="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0" y="1887840"/>
            <a:ext cx="7772169" cy="180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10282808" y="4853299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مرفأ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4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10335016" y="5530046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صدأ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4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10335015" y="6109121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يعبأ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016636" y="4863274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بؤبؤ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068844" y="5540021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تباطؤ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068843" y="6119096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امرؤ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243940" y="4916791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قارئ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054657" y="5593538"/>
            <a:ext cx="91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موطئ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223577" y="6172613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بادئ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253534" y="4926766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فناء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262200" y="5603513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غذاء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262199" y="6182588"/>
            <a:ext cx="64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نشوء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5" grpId="0"/>
      <p:bldP spid="43" grpId="0"/>
      <p:bldP spid="49" grpId="0"/>
      <p:bldP spid="54" grpId="0"/>
      <p:bldP spid="55" grpId="0"/>
      <p:bldP spid="56" grpId="0"/>
      <p:bldP spid="58" grpId="0"/>
      <p:bldP spid="60" grpId="0"/>
      <p:bldP spid="61" grpId="0"/>
      <p:bldP spid="63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7612" y="196940"/>
            <a:ext cx="776192" cy="27330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07138" y="199314"/>
            <a:ext cx="1067965" cy="2217420"/>
            <a:chOff x="1133857" y="499235"/>
            <a:chExt cx="1067965" cy="221742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3857" y="58018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09379" y="499235"/>
              <a:ext cx="492443" cy="22174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934322" y="563065"/>
            <a:ext cx="5332597" cy="457200"/>
            <a:chOff x="6870363" y="2432394"/>
            <a:chExt cx="5332596" cy="457200"/>
          </a:xfrm>
        </p:grpSpPr>
        <p:sp>
          <p:nvSpPr>
            <p:cNvPr id="4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17959" y="303607"/>
              <a:ext cx="457200" cy="4714773"/>
            </a:xfrm>
            <a:prstGeom prst="round2SameRect">
              <a:avLst>
                <a:gd name="adj1" fmla="val 0"/>
                <a:gd name="adj2" fmla="val 22582"/>
              </a:avLst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433938" y="2476463"/>
              <a:ext cx="4769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/>
                <a:t>2- آتي بمضارعِ  الأفعالِ الماضيةِ و أكتبها في الفراغ :</a:t>
              </a:r>
              <a:endParaRPr lang="en-US" sz="2000" b="1" dirty="0"/>
            </a:p>
          </p:txBody>
        </p:sp>
      </p:grpSp>
      <p:pic>
        <p:nvPicPr>
          <p:cNvPr id="64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>
            <a:off x="10534673" y="1484720"/>
            <a:ext cx="1270302" cy="4390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089207" y="2379546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099798" y="1604488"/>
            <a:ext cx="193609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4702628" y="1468808"/>
            <a:ext cx="5198362" cy="457200"/>
            <a:chOff x="-89396" y="2646425"/>
            <a:chExt cx="5198362" cy="457200"/>
          </a:xfrm>
        </p:grpSpPr>
        <p:sp>
          <p:nvSpPr>
            <p:cNvPr id="69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233171" y="323858"/>
              <a:ext cx="457200" cy="510233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0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577752" y="2662337"/>
              <a:ext cx="3514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العلماءُ يواصلون بحوثهم لفائدةِ البشريَّةِ</a:t>
              </a:r>
              <a:endParaRPr lang="en-US" b="1" dirty="0"/>
            </a:p>
          </p:txBody>
        </p:sp>
      </p:grpSp>
      <p:grpSp>
        <p:nvGrpSpPr>
          <p:cNvPr id="72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702627" y="2265166"/>
            <a:ext cx="5198365" cy="457200"/>
            <a:chOff x="-2028876" y="3373094"/>
            <a:chExt cx="7137841" cy="457200"/>
          </a:xfrm>
        </p:grpSpPr>
        <p:sp>
          <p:nvSpPr>
            <p:cNvPr id="73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263431" y="80787"/>
              <a:ext cx="457200" cy="70418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394657" y="3428237"/>
              <a:ext cx="524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الألمُ إنذارٌ             عن مرضٍ تَجِبُ مداواتهِ</a:t>
              </a:r>
              <a:endParaRPr lang="en-US" b="1" dirty="0"/>
            </a:p>
          </p:txBody>
        </p:sp>
      </p:grpSp>
      <p:sp>
        <p:nvSpPr>
          <p:cNvPr id="7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111595" y="3186356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702627" y="3093112"/>
            <a:ext cx="5181339" cy="457200"/>
            <a:chOff x="-2005502" y="3373093"/>
            <a:chExt cx="7114467" cy="457200"/>
          </a:xfrm>
        </p:grpSpPr>
        <p:sp>
          <p:nvSpPr>
            <p:cNvPr id="78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275118" y="92473"/>
              <a:ext cx="457200" cy="70184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9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0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1501917" y="3428237"/>
              <a:ext cx="6349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التّلاميذُ الذين يُهملون تناولَ الفطورِ            استيعابهم</a:t>
              </a:r>
              <a:endParaRPr lang="en-US" b="1" dirty="0"/>
            </a:p>
          </p:txBody>
        </p:sp>
      </p:grpSp>
      <p:sp>
        <p:nvSpPr>
          <p:cNvPr id="8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883902" y="1489210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ما </a:t>
            </a:r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يفتَأ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142513" y="2289531"/>
            <a:ext cx="70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ينبِئ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299910" y="3101620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يبطِئ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108977" y="4846037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119568" y="4070979"/>
            <a:ext cx="193609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4722398" y="3935299"/>
            <a:ext cx="5198362" cy="457200"/>
            <a:chOff x="-89396" y="2646425"/>
            <a:chExt cx="5198362" cy="457200"/>
          </a:xfrm>
        </p:grpSpPr>
        <p:sp>
          <p:nvSpPr>
            <p:cNvPr id="87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233171" y="323858"/>
              <a:ext cx="457200" cy="510233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8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871347" y="2690358"/>
              <a:ext cx="393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دلائلُ الصّحة                على وجوه أصحابها</a:t>
              </a:r>
              <a:endParaRPr lang="en-US" b="1" dirty="0"/>
            </a:p>
          </p:txBody>
        </p:sp>
      </p:grpSp>
      <p:grpSp>
        <p:nvGrpSpPr>
          <p:cNvPr id="90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722397" y="4731657"/>
            <a:ext cx="5198365" cy="457200"/>
            <a:chOff x="-2028876" y="3373094"/>
            <a:chExt cx="7137841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263431" y="80787"/>
              <a:ext cx="457200" cy="704181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394657" y="3428237"/>
              <a:ext cx="524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مَنْ يُمارسُ القراءةُ بانتظامٍ             بثقافةٍ عاليةٍ</a:t>
              </a:r>
              <a:endParaRPr lang="en-US" b="1" dirty="0"/>
            </a:p>
          </p:txBody>
        </p:sp>
      </p:grpSp>
      <p:sp>
        <p:nvSpPr>
          <p:cNvPr id="9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0131365" y="5652847"/>
            <a:ext cx="193610" cy="16955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722397" y="5559603"/>
            <a:ext cx="5181339" cy="457201"/>
            <a:chOff x="-2005502" y="3373093"/>
            <a:chExt cx="7114467" cy="457201"/>
          </a:xfrm>
        </p:grpSpPr>
        <p:sp>
          <p:nvSpPr>
            <p:cNvPr id="96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275118" y="92473"/>
              <a:ext cx="457200" cy="701844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398438" y="3460962"/>
              <a:ext cx="432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مَنْ يأكلُ الأطعمةَ المكشوفةَ</a:t>
              </a:r>
              <a:endParaRPr lang="en-US" b="1" dirty="0"/>
            </a:p>
          </p:txBody>
        </p:sp>
      </p:grpSp>
      <p:sp>
        <p:nvSpPr>
          <p:cNvPr id="9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747450" y="3979232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تتلألَأ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891091" y="4745273"/>
            <a:ext cx="70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يهنَأ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941958" y="5588148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يُخطِئ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9" grpId="0" animBg="1"/>
      <p:bldP spid="62" grpId="0" animBg="1"/>
      <p:bldP spid="76" grpId="0" animBg="1"/>
      <p:bldP spid="81" grpId="0"/>
      <p:bldP spid="82" grpId="0"/>
      <p:bldP spid="83" grpId="0"/>
      <p:bldP spid="84" grpId="0" animBg="1"/>
      <p:bldP spid="85" grpId="0" animBg="1"/>
      <p:bldP spid="94" grpId="0" animBg="1"/>
      <p:bldP spid="99" grpId="0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7612" y="196940"/>
            <a:ext cx="776192" cy="27330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4395" y="192057"/>
            <a:ext cx="1053451" cy="2217420"/>
            <a:chOff x="1133857" y="499235"/>
            <a:chExt cx="1053451" cy="221742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3857" y="58018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94865" y="499235"/>
              <a:ext cx="492443" cy="22174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965436" y="1413400"/>
            <a:ext cx="7661398" cy="751955"/>
            <a:chOff x="6870363" y="2432395"/>
            <a:chExt cx="7661396" cy="751955"/>
          </a:xfrm>
        </p:grpSpPr>
        <p:sp>
          <p:nvSpPr>
            <p:cNvPr id="4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550169"/>
              <a:ext cx="193927" cy="453869"/>
            </a:xfrm>
            <a:prstGeom prst="triangle">
              <a:avLst/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34488" y="-812921"/>
              <a:ext cx="751955" cy="7242587"/>
            </a:xfrm>
            <a:prstGeom prst="round2SameRect">
              <a:avLst>
                <a:gd name="adj1" fmla="val 0"/>
                <a:gd name="adj2" fmla="val 22582"/>
              </a:avLst>
            </a:prstGeom>
            <a:gradFill flip="none" rotWithShape="1">
              <a:gsLst>
                <a:gs pos="0">
                  <a:srgbClr val="D60093">
                    <a:tint val="66000"/>
                    <a:satMod val="160000"/>
                  </a:srgbClr>
                </a:gs>
                <a:gs pos="50000">
                  <a:srgbClr val="D60093">
                    <a:tint val="44500"/>
                    <a:satMod val="160000"/>
                  </a:srgbClr>
                </a:gs>
                <a:gs pos="100000">
                  <a:srgbClr val="D6009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433942" y="2476463"/>
              <a:ext cx="6981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/>
                <a:t>3- أقرأُ سورة البروج ثم أكتبُ ثلاث كلمات وردت في السورة انتهت بهمزة متطرّفة     و أبيّن سبب كتابتها بهذه الصورة :</a:t>
              </a:r>
              <a:endParaRPr lang="en-US" sz="2000" b="1" dirty="0"/>
            </a:p>
          </p:txBody>
        </p:sp>
      </p:grpSp>
      <p:pic>
        <p:nvPicPr>
          <p:cNvPr id="64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6"/>
          <a:stretch/>
        </p:blipFill>
        <p:spPr>
          <a:xfrm>
            <a:off x="5254171" y="3084285"/>
            <a:ext cx="5486400" cy="1652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725323" y="3199738"/>
            <a:ext cx="30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يبدئ </a:t>
            </a:r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ما قبلها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مكسور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921263" y="3758328"/>
            <a:ext cx="277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شيء </a:t>
            </a:r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ما قبلها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ساكن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836076" y="4298120"/>
            <a:ext cx="275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سماء </a:t>
            </a:r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سبقت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بألف ساكنة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0" grpId="0"/>
      <p:bldP spid="61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60163" y="2967335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11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60457" y="4206872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923" y="3580450"/>
              <a:ext cx="1276358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236454" y="306665"/>
            <a:ext cx="761157" cy="262971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16527" y="1637"/>
            <a:ext cx="1005773" cy="2748543"/>
            <a:chOff x="1232840" y="-173220"/>
            <a:chExt cx="1005773" cy="274854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136704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46170" y="-173220"/>
              <a:ext cx="492443" cy="27485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5953836" y="1183469"/>
            <a:ext cx="2072851" cy="5356965"/>
            <a:chOff x="7655636" y="938047"/>
            <a:chExt cx="2072851" cy="5356965"/>
          </a:xfrm>
        </p:grpSpPr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xmlns="" id="{DD462407-30DC-4BF2-BDF3-B1C1BCA68043}"/>
                </a:ext>
              </a:extLst>
            </p:cNvPr>
            <p:cNvGrpSpPr/>
            <p:nvPr/>
          </p:nvGrpSpPr>
          <p:grpSpPr>
            <a:xfrm>
              <a:off x="7655636" y="938047"/>
              <a:ext cx="2072851" cy="5356965"/>
              <a:chOff x="3718903" y="749708"/>
              <a:chExt cx="1618058" cy="5029389"/>
            </a:xfrm>
          </p:grpSpPr>
          <p:grpSp>
            <p:nvGrpSpPr>
              <p:cNvPr id="44" name="Group 15">
                <a:extLst>
                  <a:ext uri="{FF2B5EF4-FFF2-40B4-BE49-F238E27FC236}">
                    <a16:creationId xmlns:a16="http://schemas.microsoft.com/office/drawing/2014/main" xmlns="" id="{839FD4B1-9CA0-4BB8-A797-0FBFE231C2F4}"/>
                  </a:ext>
                </a:extLst>
              </p:cNvPr>
              <p:cNvGrpSpPr/>
              <p:nvPr/>
            </p:nvGrpSpPr>
            <p:grpSpPr>
              <a:xfrm>
                <a:off x="3718903" y="749708"/>
                <a:ext cx="1618058" cy="5029389"/>
                <a:chOff x="5371514" y="882559"/>
                <a:chExt cx="1618058" cy="5029389"/>
              </a:xfrm>
            </p:grpSpPr>
            <p:sp>
              <p:nvSpPr>
                <p:cNvPr id="49" name="Rectangle: Rounded Corners 27">
                  <a:extLst>
                    <a:ext uri="{FF2B5EF4-FFF2-40B4-BE49-F238E27FC236}">
                      <a16:creationId xmlns:a16="http://schemas.microsoft.com/office/drawing/2014/main" xmlns="" id="{A80AA72C-7A56-4F76-B1D7-1935979909AD}"/>
                    </a:ext>
                  </a:extLst>
                </p:cNvPr>
                <p:cNvSpPr/>
                <p:nvPr/>
              </p:nvSpPr>
              <p:spPr>
                <a:xfrm rot="236669">
                  <a:off x="5540600" y="882559"/>
                  <a:ext cx="1448972" cy="4965896"/>
                </a:xfrm>
                <a:prstGeom prst="roundRect">
                  <a:avLst/>
                </a:prstGeom>
                <a:solidFill>
                  <a:srgbClr val="C1C6CA">
                    <a:alpha val="70000"/>
                  </a:srgbClr>
                </a:solidFill>
                <a:ln w="31750"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8">
                  <a:extLst>
                    <a:ext uri="{FF2B5EF4-FFF2-40B4-BE49-F238E27FC236}">
                      <a16:creationId xmlns:a16="http://schemas.microsoft.com/office/drawing/2014/main" xmlns="" id="{6369E4ED-BCE4-45DD-98B7-BF13C78D2E1D}"/>
                    </a:ext>
                  </a:extLst>
                </p:cNvPr>
                <p:cNvGrpSpPr/>
                <p:nvPr/>
              </p:nvGrpSpPr>
              <p:grpSpPr>
                <a:xfrm>
                  <a:off x="5371514" y="946052"/>
                  <a:ext cx="1456885" cy="4965896"/>
                  <a:chOff x="5371514" y="946052"/>
                  <a:chExt cx="1456885" cy="4965896"/>
                </a:xfrm>
              </p:grpSpPr>
              <p:sp>
                <p:nvSpPr>
                  <p:cNvPr id="55" name="Rectangle: Rounded Corners 29">
                    <a:extLst>
                      <a:ext uri="{FF2B5EF4-FFF2-40B4-BE49-F238E27FC236}">
                        <a16:creationId xmlns:a16="http://schemas.microsoft.com/office/drawing/2014/main" xmlns="" id="{E816269F-10E2-4E9F-9613-873C2BFB1971}"/>
                      </a:ext>
                    </a:extLst>
                  </p:cNvPr>
                  <p:cNvSpPr/>
                  <p:nvPr/>
                </p:nvSpPr>
                <p:spPr>
                  <a:xfrm>
                    <a:off x="5371514" y="946052"/>
                    <a:ext cx="1448972" cy="496589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33CC"/>
                      </a:gs>
                      <a:gs pos="100000">
                        <a:srgbClr val="CC0066"/>
                      </a:gs>
                    </a:gsLst>
                    <a:lin ang="5400000" scaled="1"/>
                  </a:gradFill>
                  <a:ln w="31750">
                    <a:gradFill>
                      <a:gsLst>
                        <a:gs pos="100000">
                          <a:srgbClr val="FF33CC"/>
                        </a:gs>
                        <a:gs pos="0">
                          <a:srgbClr val="CC0066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: Shape 30">
                    <a:extLst>
                      <a:ext uri="{FF2B5EF4-FFF2-40B4-BE49-F238E27FC236}">
                        <a16:creationId xmlns:a16="http://schemas.microsoft.com/office/drawing/2014/main" xmlns="" id="{5488E0BF-B2A9-4AB8-B196-CB61923069D0}"/>
                      </a:ext>
                    </a:extLst>
                  </p:cNvPr>
                  <p:cNvSpPr/>
                  <p:nvPr/>
                </p:nvSpPr>
                <p:spPr>
                  <a:xfrm>
                    <a:off x="5387340" y="4368800"/>
                    <a:ext cx="1417320" cy="1543148"/>
                  </a:xfrm>
                  <a:custGeom>
                    <a:avLst/>
                    <a:gdLst>
                      <a:gd name="connsiteX0" fmla="*/ 0 w 1417320"/>
                      <a:gd name="connsiteY0" fmla="*/ 0 h 1543148"/>
                      <a:gd name="connsiteX1" fmla="*/ 1417320 w 1417320"/>
                      <a:gd name="connsiteY1" fmla="*/ 0 h 1543148"/>
                      <a:gd name="connsiteX2" fmla="*/ 1417320 w 1417320"/>
                      <a:gd name="connsiteY2" fmla="*/ 1306923 h 1543148"/>
                      <a:gd name="connsiteX3" fmla="*/ 1181095 w 1417320"/>
                      <a:gd name="connsiteY3" fmla="*/ 1543148 h 1543148"/>
                      <a:gd name="connsiteX4" fmla="*/ 236225 w 1417320"/>
                      <a:gd name="connsiteY4" fmla="*/ 1543148 h 1543148"/>
                      <a:gd name="connsiteX5" fmla="*/ 0 w 1417320"/>
                      <a:gd name="connsiteY5" fmla="*/ 1306923 h 154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7320" h="1543148">
                        <a:moveTo>
                          <a:pt x="0" y="0"/>
                        </a:moveTo>
                        <a:lnTo>
                          <a:pt x="1417320" y="0"/>
                        </a:lnTo>
                        <a:lnTo>
                          <a:pt x="1417320" y="1306923"/>
                        </a:lnTo>
                        <a:cubicBezTo>
                          <a:pt x="1417320" y="1437386"/>
                          <a:pt x="1311558" y="1543148"/>
                          <a:pt x="1181095" y="1543148"/>
                        </a:cubicBezTo>
                        <a:lnTo>
                          <a:pt x="236225" y="1543148"/>
                        </a:lnTo>
                        <a:cubicBezTo>
                          <a:pt x="105762" y="1543148"/>
                          <a:pt x="0" y="1437386"/>
                          <a:pt x="0" y="1306923"/>
                        </a:cubicBezTo>
                        <a:close/>
                      </a:path>
                    </a:pathLst>
                  </a:custGeom>
                  <a:solidFill>
                    <a:srgbClr val="C1C6CA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: Shape 31">
                    <a:extLst>
                      <a:ext uri="{FF2B5EF4-FFF2-40B4-BE49-F238E27FC236}">
                        <a16:creationId xmlns:a16="http://schemas.microsoft.com/office/drawing/2014/main" xmlns="" id="{AAA5B702-5060-43F4-AD53-FE56996C7401}"/>
                      </a:ext>
                    </a:extLst>
                  </p:cNvPr>
                  <p:cNvSpPr/>
                  <p:nvPr/>
                </p:nvSpPr>
                <p:spPr>
                  <a:xfrm>
                    <a:off x="5479999" y="946052"/>
                    <a:ext cx="1348400" cy="4838912"/>
                  </a:xfrm>
                  <a:custGeom>
                    <a:avLst/>
                    <a:gdLst>
                      <a:gd name="connsiteX0" fmla="*/ 140928 w 1348400"/>
                      <a:gd name="connsiteY0" fmla="*/ 0 h 4838912"/>
                      <a:gd name="connsiteX1" fmla="*/ 1106900 w 1348400"/>
                      <a:gd name="connsiteY1" fmla="*/ 0 h 4838912"/>
                      <a:gd name="connsiteX2" fmla="*/ 1348400 w 1348400"/>
                      <a:gd name="connsiteY2" fmla="*/ 241500 h 4838912"/>
                      <a:gd name="connsiteX3" fmla="*/ 1348400 w 1348400"/>
                      <a:gd name="connsiteY3" fmla="*/ 4724396 h 4838912"/>
                      <a:gd name="connsiteX4" fmla="*/ 1329422 w 1348400"/>
                      <a:gd name="connsiteY4" fmla="*/ 4818399 h 4838912"/>
                      <a:gd name="connsiteX5" fmla="*/ 1318288 w 1348400"/>
                      <a:gd name="connsiteY5" fmla="*/ 4838912 h 4838912"/>
                      <a:gd name="connsiteX6" fmla="*/ 0 w 1348400"/>
                      <a:gd name="connsiteY6" fmla="*/ 50616 h 4838912"/>
                      <a:gd name="connsiteX7" fmla="*/ 46925 w 1348400"/>
                      <a:gd name="connsiteY7" fmla="*/ 18978 h 4838912"/>
                      <a:gd name="connsiteX8" fmla="*/ 140928 w 1348400"/>
                      <a:gd name="connsiteY8" fmla="*/ 0 h 483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400" h="4838912">
                        <a:moveTo>
                          <a:pt x="140928" y="0"/>
                        </a:moveTo>
                        <a:lnTo>
                          <a:pt x="1106900" y="0"/>
                        </a:lnTo>
                        <a:cubicBezTo>
                          <a:pt x="1240277" y="0"/>
                          <a:pt x="1348400" y="108123"/>
                          <a:pt x="1348400" y="241500"/>
                        </a:cubicBezTo>
                        <a:lnTo>
                          <a:pt x="1348400" y="4724396"/>
                        </a:lnTo>
                        <a:cubicBezTo>
                          <a:pt x="1348400" y="4757740"/>
                          <a:pt x="1341642" y="4789506"/>
                          <a:pt x="1329422" y="4818399"/>
                        </a:cubicBezTo>
                        <a:lnTo>
                          <a:pt x="1318288" y="4838912"/>
                        </a:lnTo>
                        <a:lnTo>
                          <a:pt x="0" y="50616"/>
                        </a:lnTo>
                        <a:lnTo>
                          <a:pt x="46925" y="18978"/>
                        </a:lnTo>
                        <a:cubicBezTo>
                          <a:pt x="75818" y="6758"/>
                          <a:pt x="107584" y="0"/>
                          <a:pt x="14092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8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TextBox 18">
                <a:extLst>
                  <a:ext uri="{FF2B5EF4-FFF2-40B4-BE49-F238E27FC236}">
                    <a16:creationId xmlns:a16="http://schemas.microsoft.com/office/drawing/2014/main" xmlns="" id="{C36682CC-2E3A-4971-BA18-48FD831CF812}"/>
                  </a:ext>
                </a:extLst>
              </p:cNvPr>
              <p:cNvSpPr txBox="1"/>
              <p:nvPr/>
            </p:nvSpPr>
            <p:spPr>
              <a:xfrm>
                <a:off x="4359597" y="4335407"/>
                <a:ext cx="144200" cy="664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46" name="TextBox 25">
                <a:extLst>
                  <a:ext uri="{FF2B5EF4-FFF2-40B4-BE49-F238E27FC236}">
                    <a16:creationId xmlns:a16="http://schemas.microsoft.com/office/drawing/2014/main" xmlns="" id="{4F3CFA07-04DC-4F4C-8240-9544D6BB0253}"/>
                  </a:ext>
                </a:extLst>
              </p:cNvPr>
              <p:cNvSpPr txBox="1"/>
              <p:nvPr/>
            </p:nvSpPr>
            <p:spPr>
              <a:xfrm>
                <a:off x="3893677" y="940185"/>
                <a:ext cx="144200" cy="3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pic>
          <p:nvPicPr>
            <p:cNvPr id="75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152" y="2080789"/>
              <a:ext cx="1767296" cy="1771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8" name="Group 6">
            <a:extLst>
              <a:ext uri="{FF2B5EF4-FFF2-40B4-BE49-F238E27FC236}">
                <a16:creationId xmlns:a16="http://schemas.microsoft.com/office/drawing/2014/main" xmlns="" id="{AB53CC82-BC41-484E-9A4B-A2F5FE268D75}"/>
              </a:ext>
            </a:extLst>
          </p:cNvPr>
          <p:cNvGrpSpPr/>
          <p:nvPr/>
        </p:nvGrpSpPr>
        <p:grpSpPr>
          <a:xfrm>
            <a:off x="5000609" y="4730584"/>
            <a:ext cx="3280228" cy="1872343"/>
            <a:chOff x="2719818" y="4235949"/>
            <a:chExt cx="3280228" cy="1872343"/>
          </a:xfrm>
        </p:grpSpPr>
        <p:sp>
          <p:nvSpPr>
            <p:cNvPr id="60" name="Right Triangle 24">
              <a:extLst>
                <a:ext uri="{FF2B5EF4-FFF2-40B4-BE49-F238E27FC236}">
                  <a16:creationId xmlns:a16="http://schemas.microsoft.com/office/drawing/2014/main" xmlns="" id="{A3B09127-9E66-4DFC-8188-3975872A9764}"/>
                </a:ext>
              </a:extLst>
            </p:cNvPr>
            <p:cNvSpPr/>
            <p:nvPr/>
          </p:nvSpPr>
          <p:spPr>
            <a:xfrm>
              <a:off x="2719818" y="4235949"/>
              <a:ext cx="3280228" cy="1872343"/>
            </a:xfrm>
            <a:prstGeom prst="rtTriangle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xmlns="" id="{79BD915D-CD38-425B-ABA4-306B6328EA70}"/>
                </a:ext>
              </a:extLst>
            </p:cNvPr>
            <p:cNvSpPr/>
            <p:nvPr/>
          </p:nvSpPr>
          <p:spPr>
            <a:xfrm rot="1727599">
              <a:off x="2923161" y="5127617"/>
              <a:ext cx="2989943" cy="203200"/>
            </a:xfrm>
            <a:prstGeom prst="rect">
              <a:avLst/>
            </a:prstGeom>
            <a:gradFill flip="none" rotWithShape="1">
              <a:gsLst>
                <a:gs pos="17000">
                  <a:schemeClr val="tx1">
                    <a:lumMod val="50000"/>
                    <a:lumOff val="50000"/>
                  </a:schemeClr>
                </a:gs>
                <a:gs pos="100000">
                  <a:srgbClr val="F1F2F4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4060457" y="4206872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923" y="3580450"/>
              <a:ext cx="1276358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080831" y="209102"/>
            <a:ext cx="761157" cy="282483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69507" y="103860"/>
            <a:ext cx="1029405" cy="2486186"/>
            <a:chOff x="1192068" y="136705"/>
            <a:chExt cx="1029405" cy="248618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92068" y="317332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29030" y="136705"/>
              <a:ext cx="492443" cy="248618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6618513" y="1292173"/>
            <a:ext cx="5085418" cy="2170029"/>
            <a:chOff x="5094855" y="1980659"/>
            <a:chExt cx="5085418" cy="2170029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5094855" y="2132823"/>
              <a:ext cx="5085418" cy="2017865"/>
              <a:chOff x="6258372" y="2383093"/>
              <a:chExt cx="1775603" cy="704549"/>
            </a:xfrm>
          </p:grpSpPr>
          <p:sp>
            <p:nvSpPr>
              <p:cNvPr id="55" name="Rectangle: Rounded Corners 29">
                <a:extLst>
                  <a:ext uri="{FF2B5EF4-FFF2-40B4-BE49-F238E27FC236}">
                    <a16:creationId xmlns:a16="http://schemas.microsoft.com/office/drawing/2014/main" xmlns="" id="{E816269F-10E2-4E9F-9613-873C2BFB1971}"/>
                  </a:ext>
                </a:extLst>
              </p:cNvPr>
              <p:cNvSpPr/>
              <p:nvPr/>
            </p:nvSpPr>
            <p:spPr>
              <a:xfrm>
                <a:off x="6258372" y="2383093"/>
                <a:ext cx="1775603" cy="704549"/>
              </a:xfrm>
              <a:prstGeom prst="round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CC0066"/>
                  </a:gs>
                </a:gsLst>
                <a:lin ang="5400000" scaled="1"/>
              </a:gradFill>
              <a:ln w="31750">
                <a:gradFill>
                  <a:gsLst>
                    <a:gs pos="100000">
                      <a:srgbClr val="FF33CC"/>
                    </a:gs>
                    <a:gs pos="0">
                      <a:srgbClr val="CC006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161">
                <a:extLst>
                  <a:ext uri="{FF2B5EF4-FFF2-40B4-BE49-F238E27FC236}">
                    <a16:creationId xmlns:a16="http://schemas.microsoft.com/office/drawing/2014/main" xmlns="" id="{6D79FB35-9FF1-44F6-BB5F-AA70EE5E9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654" y="2465676"/>
                <a:ext cx="1591490" cy="536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33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9032999" y="1626618"/>
              <a:ext cx="718190" cy="1426271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9141821" y="1865526"/>
              <a:ext cx="413613" cy="83257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مثال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7765664" y="78583"/>
            <a:ext cx="3134573" cy="1096781"/>
            <a:chOff x="7765664" y="78583"/>
            <a:chExt cx="3134573" cy="1096781"/>
          </a:xfrm>
        </p:grpSpPr>
        <p:grpSp>
          <p:nvGrpSpPr>
            <p:cNvPr id="38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48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أقرأُ و أُلاحظُ 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66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مجموعة 38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0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4" name="مجموعة 43"/>
          <p:cNvGrpSpPr/>
          <p:nvPr/>
        </p:nvGrpSpPr>
        <p:grpSpPr>
          <a:xfrm>
            <a:off x="6840331" y="3927857"/>
            <a:ext cx="4641781" cy="3446810"/>
            <a:chOff x="7226298" y="772282"/>
            <a:chExt cx="4906655" cy="11058475"/>
          </a:xfrm>
        </p:grpSpPr>
        <p:grpSp>
          <p:nvGrpSpPr>
            <p:cNvPr id="45" name="Group 144">
              <a:extLst>
                <a:ext uri="{FF2B5EF4-FFF2-40B4-BE49-F238E27FC236}">
                  <a16:creationId xmlns:a16="http://schemas.microsoft.com/office/drawing/2014/main" xmlns="" id="{782767F8-49ED-4E5B-806B-727A2D8B0EAD}"/>
                </a:ext>
              </a:extLst>
            </p:cNvPr>
            <p:cNvGrpSpPr/>
            <p:nvPr/>
          </p:nvGrpSpPr>
          <p:grpSpPr>
            <a:xfrm rot="10800000">
              <a:off x="7226298" y="772282"/>
              <a:ext cx="4906655" cy="11058475"/>
              <a:chOff x="3493479" y="-3398517"/>
              <a:chExt cx="5205046" cy="11427965"/>
            </a:xfrm>
          </p:grpSpPr>
          <p:sp>
            <p:nvSpPr>
              <p:cNvPr id="54" name="Rectangle 148">
                <a:extLst>
                  <a:ext uri="{FF2B5EF4-FFF2-40B4-BE49-F238E27FC236}">
                    <a16:creationId xmlns:a16="http://schemas.microsoft.com/office/drawing/2014/main" xmlns="" id="{51EB1709-396D-492E-9868-2CB95FF43DC1}"/>
                  </a:ext>
                </a:extLst>
              </p:cNvPr>
              <p:cNvSpPr/>
              <p:nvPr/>
            </p:nvSpPr>
            <p:spPr>
              <a:xfrm>
                <a:off x="3493479" y="2166426"/>
                <a:ext cx="5205046" cy="5863022"/>
              </a:xfrm>
              <a:prstGeom prst="rect">
                <a:avLst/>
              </a:prstGeom>
              <a:gradFill flip="none" rotWithShape="1">
                <a:gsLst>
                  <a:gs pos="0">
                    <a:srgbClr val="D60093">
                      <a:tint val="66000"/>
                      <a:satMod val="160000"/>
                    </a:srgbClr>
                  </a:gs>
                  <a:gs pos="50000">
                    <a:srgbClr val="D60093">
                      <a:tint val="44500"/>
                      <a:satMod val="160000"/>
                    </a:srgbClr>
                  </a:gs>
                  <a:gs pos="100000">
                    <a:srgbClr val="D60093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149">
                <a:extLst>
                  <a:ext uri="{FF2B5EF4-FFF2-40B4-BE49-F238E27FC236}">
                    <a16:creationId xmlns:a16="http://schemas.microsoft.com/office/drawing/2014/main" xmlns="" id="{0E760E6D-C3C3-48A9-95F0-7EF890798B3B}"/>
                  </a:ext>
                </a:extLst>
              </p:cNvPr>
              <p:cNvGrpSpPr/>
              <p:nvPr/>
            </p:nvGrpSpPr>
            <p:grpSpPr>
              <a:xfrm>
                <a:off x="3715659" y="1817702"/>
                <a:ext cx="624114" cy="744975"/>
                <a:chOff x="3715659" y="1817702"/>
                <a:chExt cx="624114" cy="744975"/>
              </a:xfrm>
            </p:grpSpPr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xmlns="" id="{E7A9F672-593F-45BE-AED2-0375310ED38D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">
                  <a:extLst>
                    <a:ext uri="{FF2B5EF4-FFF2-40B4-BE49-F238E27FC236}">
                      <a16:creationId xmlns:a16="http://schemas.microsoft.com/office/drawing/2014/main" xmlns="" id="{22EB9BF1-BA34-4CC8-BDC0-5EFA2E8CFAD2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rapezoid 157">
                  <a:extLst>
                    <a:ext uri="{FF2B5EF4-FFF2-40B4-BE49-F238E27FC236}">
                      <a16:creationId xmlns:a16="http://schemas.microsoft.com/office/drawing/2014/main" xmlns="" id="{956DA1D6-D2D7-4402-9276-7EA76B24086C}"/>
                    </a:ext>
                  </a:extLst>
                </p:cNvPr>
                <p:cNvSpPr/>
                <p:nvPr/>
              </p:nvSpPr>
              <p:spPr>
                <a:xfrm flipV="1">
                  <a:off x="3715659" y="2004870"/>
                  <a:ext cx="624114" cy="557807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150">
                <a:extLst>
                  <a:ext uri="{FF2B5EF4-FFF2-40B4-BE49-F238E27FC236}">
                    <a16:creationId xmlns:a16="http://schemas.microsoft.com/office/drawing/2014/main" xmlns="" id="{6C108C7D-1FFD-458F-80E2-9453E3970934}"/>
                  </a:ext>
                </a:extLst>
              </p:cNvPr>
              <p:cNvGrpSpPr/>
              <p:nvPr/>
            </p:nvGrpSpPr>
            <p:grpSpPr>
              <a:xfrm>
                <a:off x="3747092" y="1769588"/>
                <a:ext cx="4712991" cy="793089"/>
                <a:chOff x="-373217" y="1769588"/>
                <a:chExt cx="4712991" cy="793089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xmlns="" id="{8B66293F-EDF1-42BF-BAD5-03D5D19BB4B4}"/>
                    </a:ext>
                  </a:extLst>
                </p:cNvPr>
                <p:cNvSpPr/>
                <p:nvPr/>
              </p:nvSpPr>
              <p:spPr>
                <a:xfrm flipV="1">
                  <a:off x="3753108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3815607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rapezoid 154">
                  <a:extLst>
                    <a:ext uri="{FF2B5EF4-FFF2-40B4-BE49-F238E27FC236}">
                      <a16:creationId xmlns:a16="http://schemas.microsoft.com/office/drawing/2014/main" xmlns="" id="{E432E309-DE27-4B03-B1A1-6E370DF1C39F}"/>
                    </a:ext>
                  </a:extLst>
                </p:cNvPr>
                <p:cNvSpPr/>
                <p:nvPr/>
              </p:nvSpPr>
              <p:spPr>
                <a:xfrm flipV="1">
                  <a:off x="3715660" y="2004871"/>
                  <a:ext cx="624114" cy="557806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-373217" y="1769588"/>
                  <a:ext cx="461666" cy="267944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151">
                <a:extLst>
                  <a:ext uri="{FF2B5EF4-FFF2-40B4-BE49-F238E27FC236}">
                    <a16:creationId xmlns:a16="http://schemas.microsoft.com/office/drawing/2014/main" xmlns="" id="{8634E7B0-CE56-4928-9680-A21BA5D805F3}"/>
                  </a:ext>
                </a:extLst>
              </p:cNvPr>
              <p:cNvCxnSpPr/>
              <p:nvPr/>
            </p:nvCxnSpPr>
            <p:spPr>
              <a:xfrm rot="10800000">
                <a:off x="4027715" y="-3398517"/>
                <a:ext cx="0" cy="521622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52">
                <a:extLst>
                  <a:ext uri="{FF2B5EF4-FFF2-40B4-BE49-F238E27FC236}">
                    <a16:creationId xmlns:a16="http://schemas.microsoft.com/office/drawing/2014/main" xmlns="" id="{FD1E477F-AD0F-413C-B147-B8C7A860919E}"/>
                  </a:ext>
                </a:extLst>
              </p:cNvPr>
              <p:cNvCxnSpPr/>
              <p:nvPr/>
            </p:nvCxnSpPr>
            <p:spPr>
              <a:xfrm rot="10800000">
                <a:off x="8148024" y="-3398517"/>
                <a:ext cx="0" cy="521622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516" y="1128630"/>
              <a:ext cx="4597469" cy="2379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"/>
            <a:stretch/>
          </p:blipFill>
          <p:spPr>
            <a:xfrm>
              <a:off x="7509988" y="3508412"/>
              <a:ext cx="4496997" cy="2231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89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75935" y="86855"/>
            <a:ext cx="780017" cy="2931888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30447" y="-147269"/>
            <a:ext cx="968241" cy="2950761"/>
            <a:chOff x="1203812" y="-40881"/>
            <a:chExt cx="968241" cy="2950761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3812" y="4231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9610" y="-40881"/>
              <a:ext cx="492443" cy="29507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143" name="مجموعة 142"/>
          <p:cNvGrpSpPr/>
          <p:nvPr/>
        </p:nvGrpSpPr>
        <p:grpSpPr>
          <a:xfrm>
            <a:off x="7729324" y="-163841"/>
            <a:ext cx="3134573" cy="1096781"/>
            <a:chOff x="7765664" y="78583"/>
            <a:chExt cx="3134573" cy="1096781"/>
          </a:xfrm>
        </p:grpSpPr>
        <p:grpSp>
          <p:nvGrpSpPr>
            <p:cNvPr id="146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50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أُحلِّلُ و أفهمُ 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3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56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4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7" name="مجموعة 146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1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892966" y="1595984"/>
            <a:ext cx="6192871" cy="457200"/>
            <a:chOff x="6844962" y="2432390"/>
            <a:chExt cx="6192869" cy="457200"/>
          </a:xfrm>
        </p:grpSpPr>
        <p:sp>
          <p:nvSpPr>
            <p:cNvPr id="12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34901" y="-213340"/>
              <a:ext cx="457200" cy="57486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472835"/>
              <a:ext cx="5502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أتأمَّلُ الكلمات التي خُتِمت بهمزة متطرِّفة و أُعلِّلُ سببُ رسمها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906349" y="3317480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916940" y="2542422"/>
            <a:ext cx="193609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4136570" y="2406742"/>
            <a:ext cx="6581562" cy="457200"/>
            <a:chOff x="-1472596" y="2646425"/>
            <a:chExt cx="6581562" cy="457200"/>
          </a:xfrm>
        </p:grpSpPr>
        <p:sp>
          <p:nvSpPr>
            <p:cNvPr id="126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1541571" y="-367742"/>
              <a:ext cx="457200" cy="648553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2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8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1124253" y="2674970"/>
              <a:ext cx="6130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شا</a:t>
              </a:r>
              <a:r>
                <a:rPr lang="ar-SY" b="1" dirty="0" smtClean="0">
                  <a:solidFill>
                    <a:srgbClr val="FF0000"/>
                  </a:solidFill>
                </a:rPr>
                <a:t>طِئ</a:t>
              </a:r>
              <a:r>
                <a:rPr lang="ar-SY" b="1" dirty="0" smtClean="0"/>
                <a:t> رُسمت الهمزة على              لأنَّ حركة الحرف الذي قبلها   </a:t>
              </a:r>
              <a:endParaRPr lang="en-US" b="1" dirty="0"/>
            </a:p>
          </p:txBody>
        </p:sp>
      </p:grpSp>
      <p:grpSp>
        <p:nvGrpSpPr>
          <p:cNvPr id="12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136570" y="3203101"/>
            <a:ext cx="6581564" cy="457200"/>
            <a:chOff x="-3928139" y="3373095"/>
            <a:chExt cx="9037104" cy="457200"/>
          </a:xfrm>
        </p:grpSpPr>
        <p:sp>
          <p:nvSpPr>
            <p:cNvPr id="13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13800" y="-868844"/>
              <a:ext cx="457200" cy="894107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182290" y="3428237"/>
              <a:ext cx="8030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لُؤ</a:t>
              </a:r>
              <a:r>
                <a:rPr lang="ar-SY" b="1" dirty="0" smtClean="0">
                  <a:solidFill>
                    <a:srgbClr val="FF0000"/>
                  </a:solidFill>
                </a:rPr>
                <a:t>لُؤ </a:t>
              </a:r>
              <a:r>
                <a:rPr lang="ar-SY" b="1" dirty="0"/>
                <a:t>رُسِمَت الهمزة </a:t>
              </a:r>
              <a:r>
                <a:rPr lang="ar-SY" b="1" dirty="0" smtClean="0"/>
                <a:t>على                </a:t>
              </a:r>
              <a:r>
                <a:rPr lang="ar-SY" b="1" dirty="0"/>
                <a:t>, لأنَّ حركة الحرف الذي قبلها </a:t>
              </a:r>
              <a:endParaRPr lang="en-US" b="1" dirty="0"/>
            </a:p>
          </p:txBody>
        </p:sp>
      </p:grpSp>
      <p:sp>
        <p:nvSpPr>
          <p:cNvPr id="13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928737" y="4124290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136570" y="4031046"/>
            <a:ext cx="6564538" cy="457200"/>
            <a:chOff x="-3904765" y="3373093"/>
            <a:chExt cx="9013730" cy="457200"/>
          </a:xfrm>
        </p:grpSpPr>
        <p:sp>
          <p:nvSpPr>
            <p:cNvPr id="13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25487" y="-857159"/>
              <a:ext cx="457200" cy="891770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967096" y="3428237"/>
              <a:ext cx="781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نشَ</a:t>
              </a:r>
              <a:r>
                <a:rPr lang="ar-SY" b="1" dirty="0" smtClean="0">
                  <a:solidFill>
                    <a:srgbClr val="FF0000"/>
                  </a:solidFill>
                </a:rPr>
                <a:t>أَ</a:t>
              </a:r>
              <a:r>
                <a:rPr lang="ar-SY" b="1" dirty="0" smtClean="0"/>
                <a:t> </a:t>
              </a:r>
              <a:r>
                <a:rPr lang="ar-SY" b="1" dirty="0"/>
                <a:t>رُسمت الهمزة على </a:t>
              </a:r>
              <a:r>
                <a:rPr lang="ar-SY" b="1" dirty="0" smtClean="0"/>
                <a:t>             لأنَّ </a:t>
              </a:r>
              <a:r>
                <a:rPr lang="ar-SY" b="1" dirty="0"/>
                <a:t>حركة الحرف الذي </a:t>
              </a:r>
              <a:r>
                <a:rPr lang="ar-SY" b="1" dirty="0" smtClean="0"/>
                <a:t>قبلها  </a:t>
              </a:r>
              <a:endParaRPr lang="en-US" b="1" dirty="0"/>
            </a:p>
          </p:txBody>
        </p:sp>
      </p:grpSp>
      <p:sp>
        <p:nvSpPr>
          <p:cNvPr id="138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7846072" y="2441930"/>
            <a:ext cx="62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الياء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7745373" y="3260190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واو   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7828411" y="4055412"/>
            <a:ext cx="766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ألف </a:t>
            </a:r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4679758" y="2451569"/>
            <a:ext cx="76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الكسرة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4616233" y="3251936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الضَّمة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4679758" y="4116270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الفتحة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928737" y="5003391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136570" y="4910147"/>
            <a:ext cx="6564538" cy="457200"/>
            <a:chOff x="-3904765" y="3373093"/>
            <a:chExt cx="9013730" cy="457200"/>
          </a:xfrm>
        </p:grpSpPr>
        <p:sp>
          <p:nvSpPr>
            <p:cNvPr id="16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25487" y="-857159"/>
              <a:ext cx="457200" cy="891770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967095" y="3428237"/>
              <a:ext cx="781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ش</a:t>
              </a:r>
              <a:r>
                <a:rPr lang="ar-SY" b="1" dirty="0" smtClean="0">
                  <a:solidFill>
                    <a:srgbClr val="FF0000"/>
                  </a:solidFill>
                </a:rPr>
                <a:t>يْء</a:t>
              </a:r>
              <a:r>
                <a:rPr lang="ar-SY" b="1" dirty="0" smtClean="0"/>
                <a:t> – عط</a:t>
              </a:r>
              <a:r>
                <a:rPr lang="ar-SY" b="1" dirty="0" smtClean="0">
                  <a:solidFill>
                    <a:srgbClr val="FF0000"/>
                  </a:solidFill>
                </a:rPr>
                <a:t>اْء </a:t>
              </a:r>
              <a:r>
                <a:rPr lang="ar-SY" b="1" dirty="0" smtClean="0"/>
                <a:t>رُسمت </a:t>
              </a:r>
              <a:r>
                <a:rPr lang="ar-SY" b="1" dirty="0"/>
                <a:t>الهمزة على </a:t>
              </a:r>
              <a:r>
                <a:rPr lang="ar-SY" b="1" dirty="0" smtClean="0"/>
                <a:t>          لأنَّ </a:t>
              </a:r>
              <a:r>
                <a:rPr lang="ar-SY" b="1" dirty="0"/>
                <a:t>حركة الحرف الذي </a:t>
              </a:r>
              <a:r>
                <a:rPr lang="ar-SY" b="1" dirty="0" smtClean="0"/>
                <a:t>قبلها  </a:t>
              </a:r>
              <a:endParaRPr lang="en-US" b="1" dirty="0"/>
            </a:p>
          </p:txBody>
        </p:sp>
      </p:grpSp>
      <p:sp>
        <p:nvSpPr>
          <p:cNvPr id="163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7217381" y="4921478"/>
            <a:ext cx="766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السطر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" name="TextBox 81">
            <a:extLst>
              <a:ext uri="{FF2B5EF4-FFF2-40B4-BE49-F238E27FC236}">
                <a16:creationId xmlns:a16="http://schemas.microsoft.com/office/drawing/2014/main" xmlns="" id="{BD126DD9-336E-4BE1-9D9D-62D5FE7CB40C}"/>
              </a:ext>
            </a:extLst>
          </p:cNvPr>
          <p:cNvSpPr txBox="1"/>
          <p:nvPr/>
        </p:nvSpPr>
        <p:spPr>
          <a:xfrm flipH="1">
            <a:off x="4202768" y="4949902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السكون 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23" grpId="0" animBg="1"/>
      <p:bldP spid="124" grpId="0" animBg="1"/>
      <p:bldP spid="133" grpId="0" animBg="1"/>
      <p:bldP spid="138" grpId="0"/>
      <p:bldP spid="139" grpId="0"/>
      <p:bldP spid="140" grpId="0"/>
      <p:bldP spid="141" grpId="0"/>
      <p:bldP spid="142" grpId="0"/>
      <p:bldP spid="144" grpId="0"/>
      <p:bldP spid="145" grpId="0" animBg="1"/>
      <p:bldP spid="163" grpId="0"/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75935" y="86855"/>
            <a:ext cx="780017" cy="2931888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30447" y="-147269"/>
            <a:ext cx="968241" cy="2950761"/>
            <a:chOff x="1203812" y="-40881"/>
            <a:chExt cx="968241" cy="2950761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3812" y="4231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9610" y="-40881"/>
              <a:ext cx="492443" cy="29507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11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659975" y="82428"/>
            <a:ext cx="6248129" cy="457200"/>
            <a:chOff x="6951013" y="1881805"/>
            <a:chExt cx="6248127" cy="457200"/>
          </a:xfrm>
        </p:grpSpPr>
        <p:sp>
          <p:nvSpPr>
            <p:cNvPr id="12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36124" y="-763925"/>
              <a:ext cx="457200" cy="57486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129396" y="1878161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1915420"/>
              <a:ext cx="580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أَرسمُ الهمزة متطرِّفة على الحرف المناسبِ لحركة الحرف الذي قبلها: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مجموعة 124"/>
          <p:cNvGrpSpPr/>
          <p:nvPr/>
        </p:nvGrpSpPr>
        <p:grpSpPr>
          <a:xfrm>
            <a:off x="5425892" y="1116242"/>
            <a:ext cx="5541184" cy="2628908"/>
            <a:chOff x="6724279" y="2479614"/>
            <a:chExt cx="1281593" cy="608027"/>
          </a:xfrm>
        </p:grpSpPr>
        <p:sp>
          <p:nvSpPr>
            <p:cNvPr id="128" name="Rectangle: Rounded Corners 29">
              <a:extLst>
                <a:ext uri="{FF2B5EF4-FFF2-40B4-BE49-F238E27FC236}">
                  <a16:creationId xmlns:a16="http://schemas.microsoft.com/office/drawing/2014/main" xmlns="" id="{E816269F-10E2-4E9F-9613-873C2BFB1971}"/>
                </a:ext>
              </a:extLst>
            </p:cNvPr>
            <p:cNvSpPr/>
            <p:nvPr/>
          </p:nvSpPr>
          <p:spPr>
            <a:xfrm>
              <a:off x="6724279" y="2479614"/>
              <a:ext cx="1281593" cy="608027"/>
            </a:xfrm>
            <a:prstGeom prst="roundRect">
              <a:avLst/>
            </a:prstGeom>
            <a:gradFill>
              <a:gsLst>
                <a:gs pos="0">
                  <a:srgbClr val="FF33CC"/>
                </a:gs>
                <a:gs pos="100000">
                  <a:srgbClr val="CC0066"/>
                </a:gs>
              </a:gsLst>
              <a:lin ang="5400000" scaled="1"/>
            </a:gradFill>
            <a:ln w="31750">
              <a:gradFill>
                <a:gsLst>
                  <a:gs pos="100000">
                    <a:srgbClr val="FF33CC"/>
                  </a:gs>
                  <a:gs pos="0">
                    <a:srgbClr val="CC006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659" y="2514114"/>
              <a:ext cx="1193679" cy="53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0" name="مجموعة 129"/>
          <p:cNvGrpSpPr/>
          <p:nvPr/>
        </p:nvGrpSpPr>
        <p:grpSpPr>
          <a:xfrm>
            <a:off x="5395304" y="4078516"/>
            <a:ext cx="5621951" cy="2670628"/>
            <a:chOff x="6682876" y="2401498"/>
            <a:chExt cx="1351099" cy="641820"/>
          </a:xfrm>
        </p:grpSpPr>
        <p:sp>
          <p:nvSpPr>
            <p:cNvPr id="131" name="Rectangle: Rounded Corners 29">
              <a:extLst>
                <a:ext uri="{FF2B5EF4-FFF2-40B4-BE49-F238E27FC236}">
                  <a16:creationId xmlns:a16="http://schemas.microsoft.com/office/drawing/2014/main" xmlns="" id="{E816269F-10E2-4E9F-9613-873C2BFB1971}"/>
                </a:ext>
              </a:extLst>
            </p:cNvPr>
            <p:cNvSpPr/>
            <p:nvPr/>
          </p:nvSpPr>
          <p:spPr>
            <a:xfrm>
              <a:off x="6682876" y="2401498"/>
              <a:ext cx="1351099" cy="641820"/>
            </a:xfrm>
            <a:prstGeom prst="roundRect">
              <a:avLst/>
            </a:prstGeom>
            <a:gradFill>
              <a:gsLst>
                <a:gs pos="0">
                  <a:srgbClr val="FF33CC"/>
                </a:gs>
                <a:gs pos="100000">
                  <a:srgbClr val="CC0066"/>
                </a:gs>
              </a:gsLst>
              <a:lin ang="5400000" scaled="1"/>
            </a:gradFill>
            <a:ln w="31750">
              <a:gradFill>
                <a:gsLst>
                  <a:gs pos="100000">
                    <a:srgbClr val="FF33CC"/>
                  </a:gs>
                  <a:gs pos="0">
                    <a:srgbClr val="CC006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"/>
            <a:stretch/>
          </p:blipFill>
          <p:spPr>
            <a:xfrm>
              <a:off x="6735291" y="2442626"/>
              <a:ext cx="1252375" cy="5595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87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75930" y="411977"/>
            <a:ext cx="785521" cy="244345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78905" y="-93473"/>
            <a:ext cx="1052548" cy="2937307"/>
            <a:chOff x="1208726" y="75234"/>
            <a:chExt cx="1052548" cy="2937307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68831" y="75234"/>
              <a:ext cx="492443" cy="29373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8585200" y="78583"/>
            <a:ext cx="2315037" cy="1096781"/>
            <a:chOff x="7765664" y="78583"/>
            <a:chExt cx="3134573" cy="1096781"/>
          </a:xfrm>
        </p:grpSpPr>
        <p:grpSp>
          <p:nvGrpSpPr>
            <p:cNvPr id="153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57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أستنتجُ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0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63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1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155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65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3854" r="99615">
                        <a14:foregroundMark x1="94027" y1="31445" x2="75626" y2="32617"/>
                        <a14:foregroundMark x1="85742" y1="29102" x2="86224" y2="21680"/>
                        <a14:foregroundMark x1="86224" y1="21680" x2="28805" y2="22070"/>
                        <a14:foregroundMark x1="28805" y1="22070" x2="28805" y2="28320"/>
                        <a14:foregroundMark x1="56744" y1="16016" x2="56551" y2="22070"/>
                        <a14:foregroundMark x1="86224" y1="39844" x2="85934" y2="47266"/>
                        <a14:foregroundMark x1="86224" y1="59180" x2="86224" y2="63477"/>
                        <a14:foregroundMark x1="92775" y1="70313" x2="88150" y2="73438"/>
                        <a14:foregroundMark x1="48555" y1="54883" x2="48555" y2="49219"/>
                        <a14:foregroundMark x1="48748" y1="50586" x2="28613" y2="50195"/>
                        <a14:foregroundMark x1="29576" y1="50195" x2="29576" y2="53711"/>
                        <a14:foregroundMark x1="29191" y1="50195" x2="10886" y2="50195"/>
                        <a14:foregroundMark x1="10886" y1="50195" x2="10886" y2="53320"/>
                        <a14:foregroundMark x1="97110" y1="56055" x2="76012" y2="56836"/>
                        <a14:foregroundMark x1="94605" y1="73828" x2="75626" y2="75000"/>
                        <a14:foregroundMark x1="94605" y1="91211" x2="78998" y2="91211"/>
                        <a14:foregroundMark x1="97303" y1="63867" x2="76590" y2="66797"/>
                        <a14:foregroundMark x1="94220" y1="81445" x2="80539" y2="80469"/>
                        <a14:foregroundMark x1="88728" y1="67969" x2="74855" y2="66016"/>
                        <a14:foregroundMark x1="73121" y1="65039" x2="73699" y2="76563"/>
                        <a14:foregroundMark x1="54721" y1="61523" x2="42486" y2="61523"/>
                        <a14:foregroundMark x1="17437" y1="61523" x2="7129" y2="61523"/>
                        <a14:foregroundMark x1="7129" y1="61523" x2="7129" y2="61523"/>
                        <a14:foregroundMark x1="18497" y1="78516" x2="6358" y2="88086"/>
                        <a14:foregroundMark x1="35645" y1="71875" x2="22543" y2="82227"/>
                        <a14:foregroundMark x1="54335" y1="73438" x2="45568" y2="83008"/>
                        <a14:foregroundMark x1="54913" y1="69531" x2="40751" y2="71484"/>
                        <a14:foregroundMark x1="55491" y1="68750" x2="55491" y2="76563"/>
                        <a14:foregroundMark x1="98073" y1="51367" x2="76012" y2="54102"/>
                        <a14:foregroundMark x1="76012" y1="54102" x2="76012" y2="54102"/>
                        <a14:foregroundMark x1="76012" y1="54102" x2="76012" y2="54102"/>
                        <a14:foregroundMark x1="34682" y1="35547" x2="34682" y2="35547"/>
                        <a14:foregroundMark x1="34297" y1="35547" x2="26686" y2="35547"/>
                        <a14:foregroundMark x1="38921" y1="35156" x2="21002" y2="36328"/>
                        <a14:foregroundMark x1="71002" y1="8984" x2="41908" y2="13672"/>
                        <a14:foregroundMark x1="68593" y1="4688" x2="41137" y2="5469"/>
                        <a14:foregroundMark x1="29191" y1="40625" x2="29383" y2="50977"/>
                        <a14:foregroundMark x1="98266" y1="66406" x2="93160" y2="74219"/>
                        <a14:foregroundMark x1="98073" y1="72656" x2="95954" y2="76172"/>
                        <a14:foregroundMark x1="97495" y1="81836" x2="97688" y2="89648"/>
                        <a14:foregroundMark x1="98266" y1="92383" x2="74470" y2="92773"/>
                        <a14:foregroundMark x1="98651" y1="79688" x2="98651" y2="88867"/>
                        <a14:foregroundMark x1="98844" y1="66797" x2="98844" y2="74609"/>
                        <a14:foregroundMark x1="98459" y1="66797" x2="98459" y2="73438"/>
                        <a14:foregroundMark x1="99037" y1="71875" x2="99037" y2="75391"/>
                        <a14:foregroundMark x1="99037" y1="75391" x2="99037" y2="75391"/>
                        <a14:foregroundMark x1="72929" y1="10547" x2="61561" y2="13672"/>
                        <a14:foregroundMark x1="99615" y1="76563" x2="99615" y2="88867"/>
                        <a14:foregroundMark x1="98651" y1="78516" x2="99615" y2="95898"/>
                        <a14:backgroundMark x1="68593" y1="31445" x2="64547" y2="99219"/>
                        <a14:backgroundMark x1="71002" y1="45703" x2="84971" y2="45703"/>
                        <a14:backgroundMark x1="88150" y1="45313" x2="99807" y2="43750"/>
                        <a14:backgroundMark x1="98459" y1="63477" x2="87380" y2="63477"/>
                        <a14:backgroundMark x1="84393" y1="63477" x2="71773" y2="63867"/>
                        <a14:backgroundMark x1="98266" y1="76953" x2="69171" y2="77344"/>
                        <a14:backgroundMark x1="56358" y1="67188" x2="867" y2="66406"/>
                        <a14:backgroundMark x1="21002" y1="54492" x2="21195" y2="94336"/>
                        <a14:backgroundMark x1="38536" y1="54492" x2="38536" y2="90430"/>
                        <a14:backgroundMark x1="46917" y1="53320" x2="20039" y2="52539"/>
                        <a14:backgroundMark x1="73121" y1="63477" x2="73314" y2="76953"/>
                        <a14:backgroundMark x1="19461" y1="53320" x2="12042" y2="51758"/>
                        <a14:backgroundMark x1="74470" y1="20117" x2="58285" y2="20117"/>
                        <a14:backgroundMark x1="54913" y1="20117" x2="35260" y2="20117"/>
                        <a14:backgroundMark x1="98266" y1="99609" x2="72158" y2="98047"/>
                        <a14:backgroundMark x1="17919" y1="43359" x2="25723" y2="45313"/>
                        <a14:backgroundMark x1="23699" y1="45703" x2="27842" y2="45703"/>
                        <a14:backgroundMark x1="27457" y1="46094" x2="27842" y2="48047"/>
                        <a14:backgroundMark x1="28035" y1="48438" x2="28035" y2="48438"/>
                        <a14:backgroundMark x1="28420" y1="42578" x2="28420" y2="42578"/>
                        <a14:backgroundMark x1="98651" y1="62695" x2="98651" y2="77344"/>
                        <a14:backgroundMark x1="98844" y1="78516" x2="99229" y2="95117"/>
                        <a14:backgroundMark x1="98844" y1="61914" x2="98844" y2="78125"/>
                        <a14:backgroundMark x1="28613" y1="47656" x2="28613" y2="48828"/>
                        <a14:backgroundMark x1="99807" y1="77734" x2="99229" y2="99609"/>
                        <a14:backgroundMark x1="99037" y1="98828" x2="99807" y2="73047"/>
                        <a14:backgroundMark x1="99422" y1="88477" x2="99615" y2="98438"/>
                        <a14:backgroundMark x1="98651" y1="63867" x2="94027" y2="63867"/>
                        <a14:backgroundMark x1="97495" y1="64258" x2="91426" y2="62695"/>
                        <a14:backgroundMark x1="98073" y1="65039" x2="87572" y2="63477"/>
                        <a14:backgroundMark x1="97688" y1="64258" x2="88150" y2="63867"/>
                        <a14:backgroundMark x1="98073" y1="63867" x2="91426" y2="6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8"/>
          <a:stretch/>
        </p:blipFill>
        <p:spPr>
          <a:xfrm>
            <a:off x="3736408" y="1863363"/>
            <a:ext cx="7323478" cy="366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8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75930" y="411977"/>
            <a:ext cx="785521" cy="244345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78905" y="-93473"/>
            <a:ext cx="1052548" cy="2937307"/>
            <a:chOff x="1208726" y="75234"/>
            <a:chExt cx="1052548" cy="2937307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68831" y="75234"/>
              <a:ext cx="492443" cy="29373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7155543" y="78583"/>
            <a:ext cx="4107542" cy="1096781"/>
            <a:chOff x="7765664" y="78583"/>
            <a:chExt cx="3429054" cy="1096781"/>
          </a:xfrm>
        </p:grpSpPr>
        <p:grpSp>
          <p:nvGrpSpPr>
            <p:cNvPr id="153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57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chemeClr val="tx1"/>
                    </a:solidFill>
                  </a:rPr>
                  <a:t>تفكيرٌ ناقدٌ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0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63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1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10393135" y="194958"/>
              <a:ext cx="801583" cy="980406"/>
              <a:chOff x="10393135" y="194958"/>
              <a:chExt cx="801583" cy="980406"/>
            </a:xfrm>
          </p:grpSpPr>
          <p:sp>
            <p:nvSpPr>
              <p:cNvPr id="155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668298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422884" y="468958"/>
                <a:ext cx="771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أطبِّقُ</a:t>
                </a:r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65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7873" b="6849"/>
          <a:stretch/>
        </p:blipFill>
        <p:spPr>
          <a:xfrm>
            <a:off x="4607202" y="2026463"/>
            <a:ext cx="5738193" cy="1376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/>
          <a:stretch/>
        </p:blipFill>
        <p:spPr>
          <a:xfrm>
            <a:off x="4644570" y="4145281"/>
            <a:ext cx="5663459" cy="167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5036452" y="4363407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لا </a:t>
            </a:r>
            <a:r>
              <a:rPr lang="ar-SY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تلجأْ </a:t>
            </a:r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إلى </a:t>
            </a:r>
            <a:r>
              <a:rPr lang="ar-SY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نفسِك </a:t>
            </a:r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، ولا </a:t>
            </a:r>
            <a:r>
              <a:rPr lang="ar-SY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تسرْ وراءَ </a:t>
            </a:r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عواطفك </a:t>
            </a:r>
          </a:p>
        </p:txBody>
      </p:sp>
      <p:sp>
        <p:nvSpPr>
          <p:cNvPr id="3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879770" y="5003208"/>
            <a:ext cx="301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و أضيء </a:t>
            </a:r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قلبك بنور الإيمان </a:t>
            </a:r>
          </a:p>
        </p:txBody>
      </p:sp>
      <p:grpSp>
        <p:nvGrpSpPr>
          <p:cNvPr id="3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2989945" y="1341351"/>
            <a:ext cx="8879572" cy="457200"/>
            <a:chOff x="6951013" y="1881805"/>
            <a:chExt cx="8879569" cy="457200"/>
          </a:xfrm>
        </p:grpSpPr>
        <p:sp>
          <p:nvSpPr>
            <p:cNvPr id="3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1302061" y="-2029862"/>
              <a:ext cx="457200" cy="828053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129396" y="1878161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1915420"/>
              <a:ext cx="8440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كتبت نورة عبارة ستُعلِّقها في فصلها و لكن فواز طلبَ منها أن تُصحِّحَ الأخطاءَ الإملائية , أين الأخطاءُ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1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75930" y="411977"/>
            <a:ext cx="785521" cy="244345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78905" y="-93473"/>
            <a:ext cx="1052548" cy="2937307"/>
            <a:chOff x="1208726" y="75234"/>
            <a:chExt cx="1052548" cy="2937307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68831" y="75234"/>
              <a:ext cx="492443" cy="29373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</a:p>
          </p:txBody>
        </p:sp>
      </p:grpSp>
      <p:pic>
        <p:nvPicPr>
          <p:cNvPr id="32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" b="98865" l="506" r="99090">
                        <a14:foregroundMark x1="92315" y1="15235" x2="56218" y2="27877"/>
                        <a14:foregroundMark x1="92315" y1="41005" x2="58443" y2="40519"/>
                        <a14:foregroundMark x1="75733" y1="2269" x2="70172" y2="3404"/>
                        <a14:foregroundMark x1="80384" y1="4376" x2="67644" y2="4376"/>
                        <a14:foregroundMark x1="46512" y1="4700" x2="4550" y2="41815"/>
                        <a14:foregroundMark x1="8898" y1="41005" x2="44793" y2="42139"/>
                        <a14:foregroundMark x1="69666" y1="85737" x2="28008" y2="91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" r="52058" b="52989"/>
          <a:stretch/>
        </p:blipFill>
        <p:spPr>
          <a:xfrm>
            <a:off x="6130968" y="1409012"/>
            <a:ext cx="2737261" cy="16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2960916" y="783741"/>
            <a:ext cx="8879572" cy="457200"/>
            <a:chOff x="6951013" y="1881805"/>
            <a:chExt cx="8879569" cy="457200"/>
          </a:xfrm>
        </p:grpSpPr>
        <p:sp>
          <p:nvSpPr>
            <p:cNvPr id="36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1302061" y="-2029862"/>
              <a:ext cx="457200" cy="828053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129396" y="1878161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1915420"/>
              <a:ext cx="8440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أتأملُ المحادثات في وسائل التواصل الاجتماعي و أستخرجُ مع مجموعتي الأخطاءَ و أُصحِّحها:؟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" b="98865" l="506" r="99090">
                        <a14:foregroundMark x1="92315" y1="15235" x2="56218" y2="27877"/>
                        <a14:foregroundMark x1="92315" y1="41005" x2="58443" y2="40519"/>
                        <a14:foregroundMark x1="75733" y1="2269" x2="70172" y2="3404"/>
                        <a14:foregroundMark x1="80384" y1="4376" x2="67644" y2="4376"/>
                        <a14:foregroundMark x1="46512" y1="4700" x2="4550" y2="41815"/>
                        <a14:foregroundMark x1="8898" y1="41005" x2="44793" y2="42139"/>
                        <a14:foregroundMark x1="69666" y1="85737" x2="28008" y2="91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47168" r="27328"/>
          <a:stretch/>
        </p:blipFill>
        <p:spPr>
          <a:xfrm>
            <a:off x="3120570" y="1359631"/>
            <a:ext cx="2743200" cy="188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" b="98865" l="506" r="99090">
                        <a14:foregroundMark x1="92315" y1="15235" x2="56218" y2="27877"/>
                        <a14:foregroundMark x1="92315" y1="41005" x2="58443" y2="40519"/>
                        <a14:foregroundMark x1="75733" y1="2269" x2="70172" y2="3404"/>
                        <a14:foregroundMark x1="80384" y1="4376" x2="67644" y2="4376"/>
                        <a14:foregroundMark x1="46512" y1="4700" x2="4550" y2="41815"/>
                        <a14:foregroundMark x1="8898" y1="41005" x2="44793" y2="42139"/>
                        <a14:foregroundMark x1="69666" y1="85737" x2="28008" y2="91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37" t="-1101" b="52989"/>
          <a:stretch/>
        </p:blipFill>
        <p:spPr>
          <a:xfrm>
            <a:off x="9195065" y="1409012"/>
            <a:ext cx="2995348" cy="171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b="26892"/>
          <a:stretch/>
        </p:blipFill>
        <p:spPr>
          <a:xfrm>
            <a:off x="4304484" y="3655194"/>
            <a:ext cx="6564396" cy="228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9376566" y="426418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خطاء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86682" y="426418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خطأ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751771" y="4235153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 ما قبلها مفتوح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9376566" y="461663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سئلت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86682" y="461663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سألت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737257" y="4587608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 ما قبلها مفتوح </a:t>
            </a:r>
          </a:p>
        </p:txBody>
      </p:sp>
      <p:sp>
        <p:nvSpPr>
          <p:cNvPr id="5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9376566" y="49690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استئذنت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86682" y="49690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استأذنت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739911" y="4978059"/>
            <a:ext cx="2114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 ما قبلها مفتوح </a:t>
            </a:r>
          </a:p>
        </p:txBody>
      </p:sp>
      <p:sp>
        <p:nvSpPr>
          <p:cNvPr id="5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9376566" y="532154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جزئين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86682" y="532154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جزأين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940454" y="5342277"/>
            <a:ext cx="17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 ما قبلها مفتوح </a:t>
            </a:r>
          </a:p>
        </p:txBody>
      </p:sp>
    </p:spTree>
    <p:extLst>
      <p:ext uri="{BB962C8B-B14F-4D97-AF65-F5344CB8AC3E}">
        <p14:creationId xmlns:p14="http://schemas.microsoft.com/office/powerpoint/2010/main" val="21669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4" grpId="0"/>
      <p:bldP spid="45" grpId="0"/>
      <p:bldP spid="46" grpId="0"/>
      <p:bldP spid="48" grpId="0"/>
      <p:bldP spid="49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4051859" y="4188955"/>
              <a:ext cx="130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الظاهرة الإملائية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146666" y="241240"/>
            <a:ext cx="785521" cy="278492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65996" y="-122501"/>
            <a:ext cx="1052548" cy="2995362"/>
            <a:chOff x="1208726" y="-40884"/>
            <a:chExt cx="1052548" cy="299536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68831" y="-40884"/>
              <a:ext cx="492443" cy="29953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الهمزة المتطرِّفة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904341" y="1569265"/>
            <a:ext cx="7436761" cy="457200"/>
            <a:chOff x="6844962" y="2432393"/>
            <a:chExt cx="7436760" cy="457200"/>
          </a:xfrm>
        </p:grpSpPr>
        <p:sp>
          <p:nvSpPr>
            <p:cNvPr id="129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56847" y="-835283"/>
              <a:ext cx="457200" cy="699255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01499" y="2474819"/>
              <a:ext cx="698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3- أصوغُ الفعل المضارع من الأفعال الماضية الآتية , و أُقارنُ بين رسم الهمزة فيهما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" name="Picture 161">
            <a:extLst>
              <a:ext uri="{FF2B5EF4-FFF2-40B4-BE49-F238E27FC236}">
                <a16:creationId xmlns="" xmlns:a16="http://schemas.microsoft.com/office/drawing/2014/main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5305"/>
          <a:stretch/>
        </p:blipFill>
        <p:spPr>
          <a:xfrm>
            <a:off x="4227927" y="2688865"/>
            <a:ext cx="7113176" cy="220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624857" y="3485353"/>
            <a:ext cx="221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لأنها ساكنة ما قبلها مفتوح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502399" y="3497643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يجزئ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383314" y="3510605"/>
            <a:ext cx="153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 قبلها مكسور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624857" y="3991999"/>
            <a:ext cx="221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لأنها ساكنة ما قبلها مفتوح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502399" y="4004289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يكافئ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383314" y="4017251"/>
            <a:ext cx="153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 قبلها مكسور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624857" y="4498645"/>
            <a:ext cx="221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لأنها ساكنة ما قبلها مفتوح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502399" y="4510935"/>
            <a:ext cx="112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يجئ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4383314" y="4523897"/>
            <a:ext cx="153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 قبلها مكسور 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3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436</Words>
  <Application>Microsoft Office PowerPoint</Application>
  <PresentationFormat>مخصص</PresentationFormat>
  <Paragraphs>144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7619</cp:revision>
  <dcterms:created xsi:type="dcterms:W3CDTF">2020-10-10T04:32:51Z</dcterms:created>
  <dcterms:modified xsi:type="dcterms:W3CDTF">2021-07-12T10:01:56Z</dcterms:modified>
</cp:coreProperties>
</file>