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39" autoAdjust="0"/>
    <p:restoredTop sz="94660"/>
  </p:normalViewPr>
  <p:slideViewPr>
    <p:cSldViewPr snapToGrid="0">
      <p:cViewPr varScale="1">
        <p:scale>
          <a:sx n="35" d="100"/>
          <a:sy n="35" d="100"/>
        </p:scale>
        <p:origin x="53" y="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B14A91-6B5B-40D3-88F7-408350FC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1A6D323-972B-4E64-98C7-044EF9DF0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499152-75D3-48F2-B0D3-3627030F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49EB74-B703-4A55-AF45-C576160E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4EB300-E0A9-4CB0-9301-693DCDE4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167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627C2A-6124-48DC-A192-77D142AD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E7659D-B289-42E9-BA7D-60B937FEC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7B570B-27E0-4E98-8864-332C24DE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7EA7AA-2CBF-4AF4-B99C-8B8F6D18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5ECF3E-51BE-4BB5-B53E-B7CA53F50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0313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7EAA3F3-1A43-43D4-8089-ECB2833BA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065A4D5-DF1E-46ED-9A45-597BBE347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5D453E-D9FB-4A73-80D7-076DAE70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573EF-6B76-4825-BFDC-957FFFD6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1AADB1-372B-424A-8E4F-58697CAF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1910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867684-4259-46A6-BEDE-57C98CFCD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559281-D4B4-4842-9C73-20D3B3BAA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0FCEB4-B868-4454-AB54-51019B95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6494C7-CF48-4609-9317-8F818A47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9D60B9-43C4-4BF6-BA04-D19AC6166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509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3A669F-9047-46E8-B690-C63D1C20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996B60F-8C0D-4A8E-951E-DC24A0EC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D66EBA-E545-4A50-B0E4-124E15D7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822D1A-59CE-400F-A472-847FF32E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343EFD-DF39-483F-973A-D5549C25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2525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E528DE-8E0B-44A5-AD88-C32393E2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6562C8-46CF-430F-BF29-BF290F535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E3235B6-3DD2-4979-AA91-BD527DE11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8FEA1BE-5998-42DD-A803-BF4683B0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80B914-0BBE-4AAB-BEF9-3A721F53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3388FA-71E4-4D9C-9A7F-36662D29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8297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5D222C-9EA0-46B0-A0D0-66E19D29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A3CAB6-A199-4666-A5BC-253C1A72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EDF2687-D5CC-4454-8F00-71C4A1E7C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095E0B5-895F-49C9-9148-C32F86B0E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9CF754D-C2B3-4CD7-A046-687A3AD1E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87A392-CD9C-4D1B-B7AF-2356C93F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F663C3C-BCBD-4D89-A253-A352DD7C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96D6F65-3C98-41D2-804C-D2249BD3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613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E425CA-325F-472B-A8C2-B29ABC9F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430865E-2CA3-4F22-B8C9-51B54655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2EC9333-FF54-4B8F-A24A-0077F19C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BD675F1-735C-42C7-88AB-2DEEF588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5041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0000B7D-57F0-4EA3-9434-A122E36D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209D183-7B25-4751-80EA-E1B0617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C94759C-76B7-4083-8F71-02D2489E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9160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A89099-B34C-467E-BE44-B101C164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963028-B5FD-4DD6-B27F-2EF85FF3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1497852-779E-473E-AEC3-5E95AFBD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4ACFA2-F6CE-4AFE-BF83-6F20D2A21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330ADF-B423-4EB1-80D7-3A745C5C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9FFFFF2-9AB2-4E45-8D2E-4403825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844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25E3F2-D375-419D-989F-9596442B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A2196BA-C488-4258-8788-A63F2C4F8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AE5F830-3477-4A78-AE05-179E94528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C5CD62-A4F7-4E05-B59B-9CFA68C0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1795511-8C01-44AC-B7D8-C6F2F204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74F283-7B1C-4CA0-916F-45136C8F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6498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42D0557-5165-4618-A35D-FEE97061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BBE3CA-3231-4BE2-92B6-A9EDCDBF9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081D8E-5CBC-4AD3-9A58-CEFD0D6C9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4F3C-2400-4D21-AAC4-DC1E88585FA0}" type="datetimeFigureOut">
              <a:rPr lang="ar-EG" smtClean="0"/>
              <a:t>25/12/1442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A5A6B7-2665-460A-98F7-683325043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FB9E92-3ADC-4472-84F0-1C15F1383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971BA-F0B0-42EC-83AA-B6FD4AF078A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9622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CDD88B-8016-4FB8-BFF9-EE89C2F03593}"/>
              </a:ext>
            </a:extLst>
          </p:cNvPr>
          <p:cNvSpPr txBox="1"/>
          <p:nvPr/>
        </p:nvSpPr>
        <p:spPr>
          <a:xfrm>
            <a:off x="4729655" y="2900856"/>
            <a:ext cx="37364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/>
              <a:t>الوحدة الأولى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3671378-B16C-4AF2-9CAC-62D6CB3713BA}"/>
              </a:ext>
            </a:extLst>
          </p:cNvPr>
          <p:cNvSpPr txBox="1"/>
          <p:nvPr/>
        </p:nvSpPr>
        <p:spPr>
          <a:xfrm>
            <a:off x="4209394" y="4202576"/>
            <a:ext cx="452470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6000" b="1" dirty="0">
                <a:solidFill>
                  <a:srgbClr val="7030A0"/>
                </a:solidFill>
              </a:rPr>
              <a:t>تعلم الأساسيات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8F38999-DAE1-42E7-A256-2046D5B75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0" y="525363"/>
            <a:ext cx="2380593" cy="2694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086399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74EC71-B628-4D57-9D54-F961A3DD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49" y="1876425"/>
            <a:ext cx="2705100" cy="3162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69A63D4-1905-472D-9FD6-68A8C1CBF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007" y="938213"/>
            <a:ext cx="18669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8374792-E3CB-44C4-B74D-3257E184D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007" y="3354844"/>
            <a:ext cx="1568325" cy="142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EA8DCD8-7756-4F67-AB7D-C1C8BEAD5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007" y="5038725"/>
            <a:ext cx="1599521" cy="167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1A05BDE-3DDE-4CD7-87AB-C63BCE049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856" y="5088786"/>
            <a:ext cx="3417234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A7F2D90-1030-4C1B-9D9E-ED5E198407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5217" y="5038725"/>
            <a:ext cx="2499774" cy="167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FF050BE-346B-45DA-B5FC-8A3F09173E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012" y="2383829"/>
            <a:ext cx="2007396" cy="2399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A830FE8-99FD-4E81-BFC2-322BC3A5B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6093" y="844957"/>
            <a:ext cx="2007397" cy="192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6533B51-AA37-4DE5-A83C-1A9A5E32AB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3948" y="233237"/>
            <a:ext cx="2383970" cy="164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F75D0CF6-3FA1-4E19-9EF3-1BFF1342265A}"/>
              </a:ext>
            </a:extLst>
          </p:cNvPr>
          <p:cNvSpPr/>
          <p:nvPr/>
        </p:nvSpPr>
        <p:spPr>
          <a:xfrm>
            <a:off x="8363971" y="3070451"/>
            <a:ext cx="2729592" cy="1876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A1D0609A-4851-4379-840B-E03DCE380C92}"/>
              </a:ext>
            </a:extLst>
          </p:cNvPr>
          <p:cNvSpPr/>
          <p:nvPr/>
        </p:nvSpPr>
        <p:spPr>
          <a:xfrm>
            <a:off x="5036348" y="152400"/>
            <a:ext cx="2729592" cy="1876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ABF3D3BD-4A03-4011-A2E1-FB513119ECA1}"/>
              </a:ext>
            </a:extLst>
          </p:cNvPr>
          <p:cNvSpPr/>
          <p:nvPr/>
        </p:nvSpPr>
        <p:spPr>
          <a:xfrm>
            <a:off x="8465679" y="5036618"/>
            <a:ext cx="2729592" cy="1876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789D1326-17AA-4F20-A673-8EFC57DAFD0C}"/>
              </a:ext>
            </a:extLst>
          </p:cNvPr>
          <p:cNvSpPr/>
          <p:nvPr/>
        </p:nvSpPr>
        <p:spPr>
          <a:xfrm>
            <a:off x="690421" y="2645157"/>
            <a:ext cx="2729592" cy="1876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D669A94D-2642-4395-A29D-76D628B6D28F}"/>
              </a:ext>
            </a:extLst>
          </p:cNvPr>
          <p:cNvSpPr/>
          <p:nvPr/>
        </p:nvSpPr>
        <p:spPr>
          <a:xfrm>
            <a:off x="1964050" y="4886325"/>
            <a:ext cx="2729592" cy="1876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9997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E365AC5-A01A-43F7-BA8C-7D7770C9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88" y="-564932"/>
            <a:ext cx="10716610" cy="742293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88D3D28-098C-4104-8C63-39683167702B}"/>
              </a:ext>
            </a:extLst>
          </p:cNvPr>
          <p:cNvSpPr txBox="1"/>
          <p:nvPr/>
        </p:nvSpPr>
        <p:spPr>
          <a:xfrm>
            <a:off x="3896055" y="2084705"/>
            <a:ext cx="536027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C00000"/>
                </a:solidFill>
              </a:rPr>
              <a:t>لنطبق معًا </a:t>
            </a:r>
          </a:p>
          <a:p>
            <a:pPr algn="ctr"/>
            <a:endParaRPr lang="ar-EG" sz="4400" b="1" dirty="0">
              <a:solidFill>
                <a:srgbClr val="C00000"/>
              </a:solidFill>
            </a:endParaRPr>
          </a:p>
          <a:p>
            <a:pPr algn="ctr"/>
            <a:r>
              <a:rPr lang="ar-EG" sz="4400" b="1" dirty="0">
                <a:solidFill>
                  <a:srgbClr val="C00000"/>
                </a:solidFill>
              </a:rPr>
              <a:t>تدريب 3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8007545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أسفل 1">
            <a:extLst>
              <a:ext uri="{FF2B5EF4-FFF2-40B4-BE49-F238E27FC236}">
                <a16:creationId xmlns:a16="http://schemas.microsoft.com/office/drawing/2014/main" id="{E5F5D7F1-16D3-43F9-BEF3-FC0D9998639B}"/>
              </a:ext>
            </a:extLst>
          </p:cNvPr>
          <p:cNvSpPr/>
          <p:nvPr/>
        </p:nvSpPr>
        <p:spPr>
          <a:xfrm>
            <a:off x="4071257" y="718457"/>
            <a:ext cx="5138057" cy="21336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800" b="1" dirty="0">
                <a:solidFill>
                  <a:schemeClr val="tx1"/>
                </a:solidFill>
              </a:rPr>
              <a:t>أجهزة تخزين البيانات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0641ABC-65FE-438E-96C7-F6841711DF3E}"/>
              </a:ext>
            </a:extLst>
          </p:cNvPr>
          <p:cNvSpPr txBox="1"/>
          <p:nvPr/>
        </p:nvSpPr>
        <p:spPr>
          <a:xfrm>
            <a:off x="3091543" y="3592286"/>
            <a:ext cx="69668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accent6">
                    <a:lumMod val="50000"/>
                  </a:schemeClr>
                </a:solidFill>
              </a:rPr>
              <a:t>طابق صور أجهزة التخزين مع أسمائها.</a:t>
            </a:r>
          </a:p>
        </p:txBody>
      </p:sp>
    </p:spTree>
    <p:extLst>
      <p:ext uri="{BB962C8B-B14F-4D97-AF65-F5344CB8AC3E}">
        <p14:creationId xmlns:p14="http://schemas.microsoft.com/office/powerpoint/2010/main" val="41321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8B60EE6-E874-47AF-A47F-D30E9F600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388483"/>
            <a:ext cx="1684564" cy="1266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F265B82-4885-47F4-9AF7-96AD15843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807028"/>
            <a:ext cx="1547978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49BAD21-5B81-41B6-8493-A90BE72D7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2993573"/>
            <a:ext cx="1547978" cy="1168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EA5A5A4-22EE-4303-9D81-E93B6BE40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197" y="4281491"/>
            <a:ext cx="1684564" cy="104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F0E25FB-8E33-4DEB-863C-B8227F882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300" y="5329241"/>
            <a:ext cx="1801741" cy="1168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DC92283F-4846-4F1B-BF51-21D204792917}"/>
              </a:ext>
            </a:extLst>
          </p:cNvPr>
          <p:cNvSpPr/>
          <p:nvPr/>
        </p:nvSpPr>
        <p:spPr>
          <a:xfrm>
            <a:off x="3059041" y="388483"/>
            <a:ext cx="816273" cy="1168173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00E80315-6C0F-4132-B07C-0C45CA9B5A5E}"/>
              </a:ext>
            </a:extLst>
          </p:cNvPr>
          <p:cNvSpPr/>
          <p:nvPr/>
        </p:nvSpPr>
        <p:spPr>
          <a:xfrm>
            <a:off x="3059041" y="1739675"/>
            <a:ext cx="816273" cy="1168173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AD31355-69A0-4591-84D8-C118027F6297}"/>
              </a:ext>
            </a:extLst>
          </p:cNvPr>
          <p:cNvSpPr/>
          <p:nvPr/>
        </p:nvSpPr>
        <p:spPr>
          <a:xfrm>
            <a:off x="3059041" y="3027249"/>
            <a:ext cx="816273" cy="1168173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DF2E0FFF-F186-4B2A-B37A-CDFD10F5D9F7}"/>
              </a:ext>
            </a:extLst>
          </p:cNvPr>
          <p:cNvSpPr/>
          <p:nvPr/>
        </p:nvSpPr>
        <p:spPr>
          <a:xfrm>
            <a:off x="3059041" y="4146613"/>
            <a:ext cx="816273" cy="1168173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82B9AD3F-3918-47D2-B2A1-D37F13CFDABD}"/>
              </a:ext>
            </a:extLst>
          </p:cNvPr>
          <p:cNvSpPr/>
          <p:nvPr/>
        </p:nvSpPr>
        <p:spPr>
          <a:xfrm>
            <a:off x="3146126" y="5381133"/>
            <a:ext cx="816273" cy="1168173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4B78EED-2ACF-4FF7-A58C-3A5265FC2601}"/>
              </a:ext>
            </a:extLst>
          </p:cNvPr>
          <p:cNvGrpSpPr/>
          <p:nvPr/>
        </p:nvGrpSpPr>
        <p:grpSpPr>
          <a:xfrm>
            <a:off x="5295490" y="342040"/>
            <a:ext cx="5960339" cy="948207"/>
            <a:chOff x="5295490" y="342040"/>
            <a:chExt cx="5960339" cy="948207"/>
          </a:xfrm>
        </p:grpSpPr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594C191E-16CD-4131-AD68-6BE3A797F990}"/>
                </a:ext>
              </a:extLst>
            </p:cNvPr>
            <p:cNvSpPr/>
            <p:nvPr/>
          </p:nvSpPr>
          <p:spPr>
            <a:xfrm>
              <a:off x="7663543" y="519112"/>
              <a:ext cx="3592286" cy="76200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EG" sz="4000" b="1" dirty="0"/>
                <a:t>بطاقة الذاكرة</a:t>
              </a:r>
            </a:p>
          </p:txBody>
        </p:sp>
        <p:sp>
          <p:nvSpPr>
            <p:cNvPr id="24" name="شكل بيضاوي 23">
              <a:extLst>
                <a:ext uri="{FF2B5EF4-FFF2-40B4-BE49-F238E27FC236}">
                  <a16:creationId xmlns:a16="http://schemas.microsoft.com/office/drawing/2014/main" id="{7ABA8EAB-C76B-4C61-903B-8504B7132765}"/>
                </a:ext>
              </a:extLst>
            </p:cNvPr>
            <p:cNvSpPr/>
            <p:nvPr/>
          </p:nvSpPr>
          <p:spPr>
            <a:xfrm>
              <a:off x="5295490" y="342040"/>
              <a:ext cx="816273" cy="94820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EG" sz="4000" b="1" dirty="0"/>
                <a:t>1</a:t>
              </a: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EF70A80-AC51-42C0-94FF-B6BECB1DAC80}"/>
              </a:ext>
            </a:extLst>
          </p:cNvPr>
          <p:cNvGrpSpPr/>
          <p:nvPr/>
        </p:nvGrpSpPr>
        <p:grpSpPr>
          <a:xfrm>
            <a:off x="5279725" y="2668126"/>
            <a:ext cx="5976104" cy="948207"/>
            <a:chOff x="5279725" y="2668126"/>
            <a:chExt cx="5976104" cy="948207"/>
          </a:xfrm>
        </p:grpSpPr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CAE8FC6B-0D84-4ABF-85C5-319D42558960}"/>
                </a:ext>
              </a:extLst>
            </p:cNvPr>
            <p:cNvSpPr/>
            <p:nvPr/>
          </p:nvSpPr>
          <p:spPr>
            <a:xfrm>
              <a:off x="6096000" y="2761230"/>
              <a:ext cx="5159829" cy="76200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EG" sz="4000" b="1" dirty="0"/>
                <a:t>محرك أقراص الفيديو الرقمي</a:t>
              </a:r>
            </a:p>
          </p:txBody>
        </p:sp>
        <p:sp>
          <p:nvSpPr>
            <p:cNvPr id="26" name="شكل بيضاوي 25">
              <a:extLst>
                <a:ext uri="{FF2B5EF4-FFF2-40B4-BE49-F238E27FC236}">
                  <a16:creationId xmlns:a16="http://schemas.microsoft.com/office/drawing/2014/main" id="{CB45FAE6-72BD-4345-9141-408509E097D9}"/>
                </a:ext>
              </a:extLst>
            </p:cNvPr>
            <p:cNvSpPr/>
            <p:nvPr/>
          </p:nvSpPr>
          <p:spPr>
            <a:xfrm>
              <a:off x="5279725" y="2668126"/>
              <a:ext cx="816273" cy="94820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EG" sz="4000" b="1" dirty="0"/>
                <a:t>3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80B373B-C40A-44A8-8009-EB8B6A75F758}"/>
              </a:ext>
            </a:extLst>
          </p:cNvPr>
          <p:cNvGrpSpPr/>
          <p:nvPr/>
        </p:nvGrpSpPr>
        <p:grpSpPr>
          <a:xfrm>
            <a:off x="5279726" y="5170716"/>
            <a:ext cx="5976103" cy="1168172"/>
            <a:chOff x="5279726" y="5170716"/>
            <a:chExt cx="5976103" cy="1168172"/>
          </a:xfrm>
        </p:grpSpPr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0E362016-AC68-4F3A-A495-9A4A31DAE1CC}"/>
                </a:ext>
              </a:extLst>
            </p:cNvPr>
            <p:cNvSpPr/>
            <p:nvPr/>
          </p:nvSpPr>
          <p:spPr>
            <a:xfrm>
              <a:off x="6369269" y="5170716"/>
              <a:ext cx="4886560" cy="116817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EG" sz="4000" b="1" dirty="0"/>
                <a:t>وحدة الذاكرة </a:t>
              </a:r>
              <a:r>
                <a:rPr lang="ar-EG" sz="4000" b="1" dirty="0" err="1"/>
                <a:t>الفلاشية</a:t>
              </a:r>
              <a:endParaRPr lang="ar-EG" sz="4000" b="1" dirty="0"/>
            </a:p>
          </p:txBody>
        </p:sp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997BC223-BF27-4D41-9185-1F6062A68DA9}"/>
                </a:ext>
              </a:extLst>
            </p:cNvPr>
            <p:cNvSpPr/>
            <p:nvPr/>
          </p:nvSpPr>
          <p:spPr>
            <a:xfrm>
              <a:off x="5279726" y="5314786"/>
              <a:ext cx="816273" cy="94236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EG" sz="4000" b="1" dirty="0"/>
                <a:t>5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B50EDF2-031F-4D9E-B96F-2DAB2385A6C3}"/>
              </a:ext>
            </a:extLst>
          </p:cNvPr>
          <p:cNvGrpSpPr/>
          <p:nvPr/>
        </p:nvGrpSpPr>
        <p:grpSpPr>
          <a:xfrm>
            <a:off x="5295490" y="1518485"/>
            <a:ext cx="5960338" cy="948207"/>
            <a:chOff x="5295490" y="1518485"/>
            <a:chExt cx="5960338" cy="948207"/>
          </a:xfrm>
        </p:grpSpPr>
        <p:sp>
          <p:nvSpPr>
            <p:cNvPr id="20" name="مستطيل 19">
              <a:extLst>
                <a:ext uri="{FF2B5EF4-FFF2-40B4-BE49-F238E27FC236}">
                  <a16:creationId xmlns:a16="http://schemas.microsoft.com/office/drawing/2014/main" id="{E27F74E4-1D9B-4E61-AE07-D12A53AA0AB8}"/>
                </a:ext>
              </a:extLst>
            </p:cNvPr>
            <p:cNvSpPr/>
            <p:nvPr/>
          </p:nvSpPr>
          <p:spPr>
            <a:xfrm>
              <a:off x="7252137" y="1556656"/>
              <a:ext cx="4003691" cy="762000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EG" sz="4000" b="1" dirty="0"/>
                <a:t>محرك القرص الصلب</a:t>
              </a:r>
            </a:p>
          </p:txBody>
        </p:sp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7844D7AD-3DCE-42F7-BAC7-D65F7DABD219}"/>
                </a:ext>
              </a:extLst>
            </p:cNvPr>
            <p:cNvSpPr/>
            <p:nvPr/>
          </p:nvSpPr>
          <p:spPr>
            <a:xfrm>
              <a:off x="5295490" y="1518485"/>
              <a:ext cx="816273" cy="94820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EG" sz="4000" b="1" dirty="0"/>
                <a:t>2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B632FE4C-8DC5-4C7E-B228-E3D5154B4175}"/>
              </a:ext>
            </a:extLst>
          </p:cNvPr>
          <p:cNvGrpSpPr/>
          <p:nvPr/>
        </p:nvGrpSpPr>
        <p:grpSpPr>
          <a:xfrm>
            <a:off x="5279727" y="3762887"/>
            <a:ext cx="5976101" cy="1168172"/>
            <a:chOff x="5279727" y="3762887"/>
            <a:chExt cx="5976101" cy="1168172"/>
          </a:xfrm>
        </p:grpSpPr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F587D65F-217B-4C2F-AA67-7D85144747ED}"/>
                </a:ext>
              </a:extLst>
            </p:cNvPr>
            <p:cNvSpPr/>
            <p:nvPr/>
          </p:nvSpPr>
          <p:spPr>
            <a:xfrm>
              <a:off x="5975131" y="3762887"/>
              <a:ext cx="5280697" cy="1168172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EG" sz="4000" b="1" dirty="0"/>
                <a:t>الأقراص المضغوطة والأقراص الرقمية</a:t>
              </a:r>
            </a:p>
          </p:txBody>
        </p:sp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64166CF8-1A92-4EE8-B61B-376BF18A1EEB}"/>
                </a:ext>
              </a:extLst>
            </p:cNvPr>
            <p:cNvSpPr/>
            <p:nvPr/>
          </p:nvSpPr>
          <p:spPr>
            <a:xfrm>
              <a:off x="5279727" y="3969558"/>
              <a:ext cx="816273" cy="94236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EG" sz="4000" b="1" dirty="0"/>
                <a:t>4</a:t>
              </a: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B1269E6-D8A2-47A7-94D3-DD798ECBA50D}"/>
              </a:ext>
            </a:extLst>
          </p:cNvPr>
          <p:cNvSpPr txBox="1"/>
          <p:nvPr/>
        </p:nvSpPr>
        <p:spPr>
          <a:xfrm>
            <a:off x="3357193" y="4431978"/>
            <a:ext cx="39413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942DB2D-27BE-489A-8EFF-AC311432031D}"/>
              </a:ext>
            </a:extLst>
          </p:cNvPr>
          <p:cNvSpPr txBox="1"/>
          <p:nvPr/>
        </p:nvSpPr>
        <p:spPr>
          <a:xfrm>
            <a:off x="3446422" y="5625746"/>
            <a:ext cx="39413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A2AA44B-6EC1-44F4-8D62-B55990287E16}"/>
              </a:ext>
            </a:extLst>
          </p:cNvPr>
          <p:cNvSpPr txBox="1"/>
          <p:nvPr/>
        </p:nvSpPr>
        <p:spPr>
          <a:xfrm>
            <a:off x="3327210" y="1907885"/>
            <a:ext cx="39413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9BAF192-478D-4E44-8608-0E41111D9F3A}"/>
              </a:ext>
            </a:extLst>
          </p:cNvPr>
          <p:cNvSpPr txBox="1"/>
          <p:nvPr/>
        </p:nvSpPr>
        <p:spPr>
          <a:xfrm>
            <a:off x="3367597" y="552340"/>
            <a:ext cx="39413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D9E0E25-766C-420C-85ED-8DA7FBD29088}"/>
              </a:ext>
            </a:extLst>
          </p:cNvPr>
          <p:cNvSpPr txBox="1"/>
          <p:nvPr/>
        </p:nvSpPr>
        <p:spPr>
          <a:xfrm>
            <a:off x="3327210" y="3257771"/>
            <a:ext cx="39413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444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0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E365AC5-A01A-43F7-BA8C-7D7770C9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88" y="-564932"/>
            <a:ext cx="10716610" cy="742293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88D3D28-098C-4104-8C63-39683167702B}"/>
              </a:ext>
            </a:extLst>
          </p:cNvPr>
          <p:cNvSpPr txBox="1"/>
          <p:nvPr/>
        </p:nvSpPr>
        <p:spPr>
          <a:xfrm>
            <a:off x="3896055" y="2084705"/>
            <a:ext cx="536027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C00000"/>
                </a:solidFill>
              </a:rPr>
              <a:t>لنطبق معًا </a:t>
            </a:r>
          </a:p>
          <a:p>
            <a:pPr algn="ctr"/>
            <a:endParaRPr lang="ar-EG" sz="4400" b="1" dirty="0">
              <a:solidFill>
                <a:srgbClr val="C00000"/>
              </a:solidFill>
            </a:endParaRPr>
          </a:p>
          <a:p>
            <a:pPr algn="ctr"/>
            <a:r>
              <a:rPr lang="ar-EG" sz="4400" b="1" dirty="0">
                <a:solidFill>
                  <a:srgbClr val="C00000"/>
                </a:solidFill>
              </a:rPr>
              <a:t>تدريب 4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30996688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أسفل 1">
            <a:extLst>
              <a:ext uri="{FF2B5EF4-FFF2-40B4-BE49-F238E27FC236}">
                <a16:creationId xmlns:a16="http://schemas.microsoft.com/office/drawing/2014/main" id="{E5F5D7F1-16D3-43F9-BEF3-FC0D9998639B}"/>
              </a:ext>
            </a:extLst>
          </p:cNvPr>
          <p:cNvSpPr/>
          <p:nvPr/>
        </p:nvSpPr>
        <p:spPr>
          <a:xfrm>
            <a:off x="4071257" y="718457"/>
            <a:ext cx="5138057" cy="21336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800" b="1" dirty="0">
                <a:solidFill>
                  <a:schemeClr val="tx1"/>
                </a:solidFill>
              </a:rPr>
              <a:t>أجهزة تخزين البيانات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0641ABC-65FE-438E-96C7-F6841711DF3E}"/>
              </a:ext>
            </a:extLst>
          </p:cNvPr>
          <p:cNvSpPr txBox="1"/>
          <p:nvPr/>
        </p:nvSpPr>
        <p:spPr>
          <a:xfrm>
            <a:off x="3091543" y="3592286"/>
            <a:ext cx="69668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accent6">
                    <a:lumMod val="50000"/>
                  </a:schemeClr>
                </a:solidFill>
              </a:rPr>
              <a:t>ضع علامة √ أسفل أجهزة التخزين</a:t>
            </a:r>
          </a:p>
        </p:txBody>
      </p:sp>
    </p:spTree>
    <p:extLst>
      <p:ext uri="{BB962C8B-B14F-4D97-AF65-F5344CB8AC3E}">
        <p14:creationId xmlns:p14="http://schemas.microsoft.com/office/powerpoint/2010/main" val="11427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D0052B6-DED6-4D6C-89F1-3D4353C44EF9}"/>
              </a:ext>
            </a:extLst>
          </p:cNvPr>
          <p:cNvGrpSpPr/>
          <p:nvPr/>
        </p:nvGrpSpPr>
        <p:grpSpPr>
          <a:xfrm>
            <a:off x="915008" y="1756541"/>
            <a:ext cx="10078203" cy="2807576"/>
            <a:chOff x="1056898" y="1094389"/>
            <a:chExt cx="10078203" cy="2807576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03282881-BB64-414D-8796-D04D1A8A1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898" y="1094389"/>
              <a:ext cx="10078203" cy="261050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DA5E1197-B862-4C8C-B384-55981BC265C8}"/>
                </a:ext>
              </a:extLst>
            </p:cNvPr>
            <p:cNvSpPr/>
            <p:nvPr/>
          </p:nvSpPr>
          <p:spPr>
            <a:xfrm>
              <a:off x="9821917" y="2885089"/>
              <a:ext cx="614855" cy="945931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10F76F4C-EC9B-4E34-B9E1-341E2BB15FBB}"/>
                </a:ext>
              </a:extLst>
            </p:cNvPr>
            <p:cNvSpPr/>
            <p:nvPr/>
          </p:nvSpPr>
          <p:spPr>
            <a:xfrm>
              <a:off x="7814441" y="2956034"/>
              <a:ext cx="614855" cy="945931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CF15A961-9AB0-40A8-8E74-7BB664D4656B}"/>
                </a:ext>
              </a:extLst>
            </p:cNvPr>
            <p:cNvSpPr/>
            <p:nvPr/>
          </p:nvSpPr>
          <p:spPr>
            <a:xfrm>
              <a:off x="5788571" y="2956034"/>
              <a:ext cx="614855" cy="945931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8A618ED9-CD1C-48F1-9F12-95012F0257A6}"/>
                </a:ext>
              </a:extLst>
            </p:cNvPr>
            <p:cNvSpPr/>
            <p:nvPr/>
          </p:nvSpPr>
          <p:spPr>
            <a:xfrm>
              <a:off x="3762701" y="2885089"/>
              <a:ext cx="614855" cy="945931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BD44CBF1-443E-4E5C-BB8C-72F988689881}"/>
                </a:ext>
              </a:extLst>
            </p:cNvPr>
            <p:cNvSpPr/>
            <p:nvPr/>
          </p:nvSpPr>
          <p:spPr>
            <a:xfrm>
              <a:off x="1592620" y="2885088"/>
              <a:ext cx="614855" cy="945931"/>
            </a:xfrm>
            <a:prstGeom prst="ellipse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11D95AA-CC8A-4979-8314-5F448366C929}"/>
              </a:ext>
            </a:extLst>
          </p:cNvPr>
          <p:cNvSpPr txBox="1"/>
          <p:nvPr/>
        </p:nvSpPr>
        <p:spPr>
          <a:xfrm>
            <a:off x="7620749" y="3701517"/>
            <a:ext cx="6148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800" b="1" dirty="0">
                <a:solidFill>
                  <a:srgbClr val="FF0000"/>
                </a:solidFill>
              </a:rPr>
              <a:t>√</a:t>
            </a:r>
            <a:endParaRPr lang="ar-EG" sz="4800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D19390-9311-4F7F-8321-CF10A5A104EB}"/>
              </a:ext>
            </a:extLst>
          </p:cNvPr>
          <p:cNvSpPr txBox="1"/>
          <p:nvPr/>
        </p:nvSpPr>
        <p:spPr>
          <a:xfrm>
            <a:off x="1450729" y="3634585"/>
            <a:ext cx="6148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800" b="1" dirty="0">
                <a:solidFill>
                  <a:srgbClr val="FF0000"/>
                </a:solidFill>
              </a:rPr>
              <a:t>√</a:t>
            </a:r>
            <a:endParaRPr lang="ar-EG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0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7C439480-4761-4390-8CFD-C9E746C52809}"/>
              </a:ext>
            </a:extLst>
          </p:cNvPr>
          <p:cNvGrpSpPr/>
          <p:nvPr/>
        </p:nvGrpSpPr>
        <p:grpSpPr>
          <a:xfrm>
            <a:off x="809135" y="1031657"/>
            <a:ext cx="10289946" cy="3532460"/>
            <a:chOff x="809135" y="1031657"/>
            <a:chExt cx="10289946" cy="3532460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6FD6BA43-432D-4A63-BEFA-9A5D919DF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9135" y="1031657"/>
              <a:ext cx="10289946" cy="26029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5D0052B6-DED6-4D6C-89F1-3D4353C44EF9}"/>
                </a:ext>
              </a:extLst>
            </p:cNvPr>
            <p:cNvGrpSpPr/>
            <p:nvPr/>
          </p:nvGrpSpPr>
          <p:grpSpPr>
            <a:xfrm>
              <a:off x="1450730" y="3500095"/>
              <a:ext cx="9340924" cy="1064022"/>
              <a:chOff x="1592620" y="2837943"/>
              <a:chExt cx="9340924" cy="1064022"/>
            </a:xfrm>
          </p:grpSpPr>
          <p:sp>
            <p:nvSpPr>
              <p:cNvPr id="4" name="شكل بيضاوي 3">
                <a:extLst>
                  <a:ext uri="{FF2B5EF4-FFF2-40B4-BE49-F238E27FC236}">
                    <a16:creationId xmlns:a16="http://schemas.microsoft.com/office/drawing/2014/main" id="{DA5E1197-B862-4C8C-B384-55981BC265C8}"/>
                  </a:ext>
                </a:extLst>
              </p:cNvPr>
              <p:cNvSpPr/>
              <p:nvPr/>
            </p:nvSpPr>
            <p:spPr>
              <a:xfrm>
                <a:off x="10318689" y="2837943"/>
                <a:ext cx="614855" cy="945931"/>
              </a:xfrm>
              <a:prstGeom prst="ellipse">
                <a:avLst/>
              </a:prstGeom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" name="شكل بيضاوي 4">
                <a:extLst>
                  <a:ext uri="{FF2B5EF4-FFF2-40B4-BE49-F238E27FC236}">
                    <a16:creationId xmlns:a16="http://schemas.microsoft.com/office/drawing/2014/main" id="{10F76F4C-EC9B-4E34-B9E1-341E2BB15FBB}"/>
                  </a:ext>
                </a:extLst>
              </p:cNvPr>
              <p:cNvSpPr/>
              <p:nvPr/>
            </p:nvSpPr>
            <p:spPr>
              <a:xfrm>
                <a:off x="7814441" y="2956034"/>
                <a:ext cx="614855" cy="945931"/>
              </a:xfrm>
              <a:prstGeom prst="ellipse">
                <a:avLst/>
              </a:prstGeom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6" name="شكل بيضاوي 5">
                <a:extLst>
                  <a:ext uri="{FF2B5EF4-FFF2-40B4-BE49-F238E27FC236}">
                    <a16:creationId xmlns:a16="http://schemas.microsoft.com/office/drawing/2014/main" id="{CF15A961-9AB0-40A8-8E74-7BB664D4656B}"/>
                  </a:ext>
                </a:extLst>
              </p:cNvPr>
              <p:cNvSpPr/>
              <p:nvPr/>
            </p:nvSpPr>
            <p:spPr>
              <a:xfrm>
                <a:off x="5788571" y="2956034"/>
                <a:ext cx="614855" cy="945931"/>
              </a:xfrm>
              <a:prstGeom prst="ellipse">
                <a:avLst/>
              </a:prstGeom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7" name="شكل بيضاوي 6">
                <a:extLst>
                  <a:ext uri="{FF2B5EF4-FFF2-40B4-BE49-F238E27FC236}">
                    <a16:creationId xmlns:a16="http://schemas.microsoft.com/office/drawing/2014/main" id="{8A618ED9-CD1C-48F1-9F12-95012F0257A6}"/>
                  </a:ext>
                </a:extLst>
              </p:cNvPr>
              <p:cNvSpPr/>
              <p:nvPr/>
            </p:nvSpPr>
            <p:spPr>
              <a:xfrm>
                <a:off x="3762701" y="2885089"/>
                <a:ext cx="614855" cy="945931"/>
              </a:xfrm>
              <a:prstGeom prst="ellipse">
                <a:avLst/>
              </a:prstGeom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8" name="شكل بيضاوي 7">
                <a:extLst>
                  <a:ext uri="{FF2B5EF4-FFF2-40B4-BE49-F238E27FC236}">
                    <a16:creationId xmlns:a16="http://schemas.microsoft.com/office/drawing/2014/main" id="{BD44CBF1-443E-4E5C-BB8C-72F988689881}"/>
                  </a:ext>
                </a:extLst>
              </p:cNvPr>
              <p:cNvSpPr/>
              <p:nvPr/>
            </p:nvSpPr>
            <p:spPr>
              <a:xfrm>
                <a:off x="1592620" y="2885088"/>
                <a:ext cx="614855" cy="945931"/>
              </a:xfrm>
              <a:prstGeom prst="ellipse">
                <a:avLst/>
              </a:prstGeom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11D95AA-CC8A-4979-8314-5F448366C929}"/>
              </a:ext>
            </a:extLst>
          </p:cNvPr>
          <p:cNvSpPr txBox="1"/>
          <p:nvPr/>
        </p:nvSpPr>
        <p:spPr>
          <a:xfrm>
            <a:off x="10188434" y="3561128"/>
            <a:ext cx="6148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800" b="1" dirty="0">
                <a:solidFill>
                  <a:srgbClr val="FF0000"/>
                </a:solidFill>
              </a:rPr>
              <a:t>√</a:t>
            </a:r>
            <a:endParaRPr lang="ar-EG" sz="4800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D19390-9311-4F7F-8321-CF10A5A104EB}"/>
              </a:ext>
            </a:extLst>
          </p:cNvPr>
          <p:cNvSpPr txBox="1"/>
          <p:nvPr/>
        </p:nvSpPr>
        <p:spPr>
          <a:xfrm>
            <a:off x="5635046" y="3675652"/>
            <a:ext cx="6148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800" b="1" dirty="0">
                <a:solidFill>
                  <a:srgbClr val="FF0000"/>
                </a:solidFill>
              </a:rPr>
              <a:t>√</a:t>
            </a:r>
            <a:endParaRPr lang="ar-EG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E365AC5-A01A-43F7-BA8C-7D7770C9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88" y="-564932"/>
            <a:ext cx="10716610" cy="742293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88D3D28-098C-4104-8C63-39683167702B}"/>
              </a:ext>
            </a:extLst>
          </p:cNvPr>
          <p:cNvSpPr txBox="1"/>
          <p:nvPr/>
        </p:nvSpPr>
        <p:spPr>
          <a:xfrm>
            <a:off x="3896055" y="2084705"/>
            <a:ext cx="536027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C00000"/>
                </a:solidFill>
              </a:rPr>
              <a:t>لنطبق معًا </a:t>
            </a:r>
          </a:p>
          <a:p>
            <a:pPr algn="ctr"/>
            <a:endParaRPr lang="ar-EG" sz="4400" b="1" dirty="0">
              <a:solidFill>
                <a:srgbClr val="C00000"/>
              </a:solidFill>
            </a:endParaRPr>
          </a:p>
          <a:p>
            <a:pPr algn="ctr"/>
            <a:r>
              <a:rPr lang="ar-EG" sz="4400" b="1" dirty="0">
                <a:solidFill>
                  <a:srgbClr val="C00000"/>
                </a:solidFill>
              </a:rPr>
              <a:t>تدريب 5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2857783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أسفل 1">
            <a:extLst>
              <a:ext uri="{FF2B5EF4-FFF2-40B4-BE49-F238E27FC236}">
                <a16:creationId xmlns:a16="http://schemas.microsoft.com/office/drawing/2014/main" id="{E5F5D7F1-16D3-43F9-BEF3-FC0D9998639B}"/>
              </a:ext>
            </a:extLst>
          </p:cNvPr>
          <p:cNvSpPr/>
          <p:nvPr/>
        </p:nvSpPr>
        <p:spPr>
          <a:xfrm>
            <a:off x="4071257" y="718457"/>
            <a:ext cx="5138057" cy="21336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800" b="1" dirty="0">
                <a:solidFill>
                  <a:schemeClr val="tx1"/>
                </a:solidFill>
              </a:rPr>
              <a:t>أجهزة تخزين البيانات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0641ABC-65FE-438E-96C7-F6841711DF3E}"/>
              </a:ext>
            </a:extLst>
          </p:cNvPr>
          <p:cNvSpPr txBox="1"/>
          <p:nvPr/>
        </p:nvSpPr>
        <p:spPr>
          <a:xfrm>
            <a:off x="3091543" y="3592286"/>
            <a:ext cx="696685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accent6">
                    <a:lumMod val="50000"/>
                  </a:schemeClr>
                </a:solidFill>
              </a:rPr>
              <a:t>ضع الرقم الصحيح بجانب كل جملة.</a:t>
            </a:r>
          </a:p>
        </p:txBody>
      </p:sp>
    </p:spTree>
    <p:extLst>
      <p:ext uri="{BB962C8B-B14F-4D97-AF65-F5344CB8AC3E}">
        <p14:creationId xmlns:p14="http://schemas.microsoft.com/office/powerpoint/2010/main" val="14052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E365AC5-A01A-43F7-BA8C-7D7770C9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88" y="-564932"/>
            <a:ext cx="10716610" cy="742293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88D3D28-098C-4104-8C63-39683167702B}"/>
              </a:ext>
            </a:extLst>
          </p:cNvPr>
          <p:cNvSpPr txBox="1"/>
          <p:nvPr/>
        </p:nvSpPr>
        <p:spPr>
          <a:xfrm>
            <a:off x="3896055" y="2084705"/>
            <a:ext cx="536027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C00000"/>
                </a:solidFill>
              </a:rPr>
              <a:t>لنطبق معًا </a:t>
            </a:r>
          </a:p>
          <a:p>
            <a:pPr algn="ctr"/>
            <a:endParaRPr lang="ar-EG" sz="4400" b="1" dirty="0">
              <a:solidFill>
                <a:srgbClr val="C00000"/>
              </a:solidFill>
            </a:endParaRPr>
          </a:p>
          <a:p>
            <a:pPr algn="ctr"/>
            <a:r>
              <a:rPr lang="ar-EG" sz="4400" b="1" dirty="0">
                <a:solidFill>
                  <a:srgbClr val="C00000"/>
                </a:solidFill>
              </a:rPr>
              <a:t>تدريب 1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4743755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414C38-4933-4F4E-A7D3-24D5783A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86" y="674914"/>
            <a:ext cx="3165615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90EE33-C002-4237-8DAC-62A8E169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1" y="674914"/>
            <a:ext cx="2941864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54CA0EE-03E3-47A3-A89C-3583AD5AB02E}"/>
              </a:ext>
            </a:extLst>
          </p:cNvPr>
          <p:cNvSpPr/>
          <p:nvPr/>
        </p:nvSpPr>
        <p:spPr>
          <a:xfrm>
            <a:off x="8077200" y="3162298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1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608248E-0A15-4C0D-A00C-E2CC61905E97}"/>
              </a:ext>
            </a:extLst>
          </p:cNvPr>
          <p:cNvSpPr/>
          <p:nvPr/>
        </p:nvSpPr>
        <p:spPr>
          <a:xfrm>
            <a:off x="3309258" y="3162297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2</a:t>
            </a: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FE828DC8-1CCD-4446-AB5E-916039CC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54097"/>
              </p:ext>
            </p:extLst>
          </p:nvPr>
        </p:nvGraphicFramePr>
        <p:xfrm>
          <a:off x="1184729" y="4628851"/>
          <a:ext cx="10005784" cy="13106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8403770">
                  <a:extLst>
                    <a:ext uri="{9D8B030D-6E8A-4147-A177-3AD203B41FA5}">
                      <a16:colId xmlns:a16="http://schemas.microsoft.com/office/drawing/2014/main" val="331974592"/>
                    </a:ext>
                  </a:extLst>
                </a:gridCol>
                <a:gridCol w="1602014">
                  <a:extLst>
                    <a:ext uri="{9D8B030D-6E8A-4147-A177-3AD203B41FA5}">
                      <a16:colId xmlns:a16="http://schemas.microsoft.com/office/drawing/2014/main" val="4242719005"/>
                    </a:ext>
                  </a:extLst>
                </a:gridCol>
              </a:tblGrid>
              <a:tr h="160863">
                <a:tc>
                  <a:txBody>
                    <a:bodyPr/>
                    <a:lstStyle/>
                    <a:p>
                      <a:pPr rtl="1"/>
                      <a:r>
                        <a:rPr lang="ar-EG" sz="4000" b="1" dirty="0">
                          <a:solidFill>
                            <a:schemeClr val="tx1"/>
                          </a:solidFill>
                        </a:rPr>
                        <a:t>اقتصرت طباعتها للمستندات على اللونين الأبيض والأسود في الماضي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31539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A12243-B91B-4B15-8B4C-E68166D02F73}"/>
              </a:ext>
            </a:extLst>
          </p:cNvPr>
          <p:cNvSpPr txBox="1"/>
          <p:nvPr/>
        </p:nvSpPr>
        <p:spPr>
          <a:xfrm>
            <a:off x="1644651" y="4822506"/>
            <a:ext cx="609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48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414C38-4933-4F4E-A7D3-24D5783A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86" y="674914"/>
            <a:ext cx="3165615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90EE33-C002-4237-8DAC-62A8E169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1" y="674914"/>
            <a:ext cx="2941864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54CA0EE-03E3-47A3-A89C-3583AD5AB02E}"/>
              </a:ext>
            </a:extLst>
          </p:cNvPr>
          <p:cNvSpPr/>
          <p:nvPr/>
        </p:nvSpPr>
        <p:spPr>
          <a:xfrm>
            <a:off x="8077200" y="3162298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1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608248E-0A15-4C0D-A00C-E2CC61905E97}"/>
              </a:ext>
            </a:extLst>
          </p:cNvPr>
          <p:cNvSpPr/>
          <p:nvPr/>
        </p:nvSpPr>
        <p:spPr>
          <a:xfrm>
            <a:off x="3309258" y="3162297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2</a:t>
            </a: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FE828DC8-1CCD-4446-AB5E-916039CC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96513"/>
              </p:ext>
            </p:extLst>
          </p:nvPr>
        </p:nvGraphicFramePr>
        <p:xfrm>
          <a:off x="1184729" y="4628851"/>
          <a:ext cx="10005784" cy="13106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8403770">
                  <a:extLst>
                    <a:ext uri="{9D8B030D-6E8A-4147-A177-3AD203B41FA5}">
                      <a16:colId xmlns:a16="http://schemas.microsoft.com/office/drawing/2014/main" val="331974592"/>
                    </a:ext>
                  </a:extLst>
                </a:gridCol>
                <a:gridCol w="1602014">
                  <a:extLst>
                    <a:ext uri="{9D8B030D-6E8A-4147-A177-3AD203B41FA5}">
                      <a16:colId xmlns:a16="http://schemas.microsoft.com/office/drawing/2014/main" val="4242719005"/>
                    </a:ext>
                  </a:extLst>
                </a:gridCol>
              </a:tblGrid>
              <a:tr h="160863">
                <a:tc>
                  <a:txBody>
                    <a:bodyPr/>
                    <a:lstStyle/>
                    <a:p>
                      <a:pPr rtl="1"/>
                      <a:r>
                        <a:rPr lang="ar-EG" sz="4000" b="1" dirty="0">
                          <a:solidFill>
                            <a:schemeClr val="tx1"/>
                          </a:solidFill>
                        </a:rPr>
                        <a:t>تطبع العديد من النسخ في وقت واحد</a:t>
                      </a:r>
                    </a:p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31539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A12243-B91B-4B15-8B4C-E68166D02F73}"/>
              </a:ext>
            </a:extLst>
          </p:cNvPr>
          <p:cNvSpPr txBox="1"/>
          <p:nvPr/>
        </p:nvSpPr>
        <p:spPr>
          <a:xfrm>
            <a:off x="1644651" y="4822506"/>
            <a:ext cx="609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36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414C38-4933-4F4E-A7D3-24D5783A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86" y="674914"/>
            <a:ext cx="3165615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90EE33-C002-4237-8DAC-62A8E169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1" y="674914"/>
            <a:ext cx="2941864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54CA0EE-03E3-47A3-A89C-3583AD5AB02E}"/>
              </a:ext>
            </a:extLst>
          </p:cNvPr>
          <p:cNvSpPr/>
          <p:nvPr/>
        </p:nvSpPr>
        <p:spPr>
          <a:xfrm>
            <a:off x="8077200" y="3162298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1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608248E-0A15-4C0D-A00C-E2CC61905E97}"/>
              </a:ext>
            </a:extLst>
          </p:cNvPr>
          <p:cNvSpPr/>
          <p:nvPr/>
        </p:nvSpPr>
        <p:spPr>
          <a:xfrm>
            <a:off x="3309258" y="3162297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2</a:t>
            </a: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FE828DC8-1CCD-4446-AB5E-916039CC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47763"/>
              </p:ext>
            </p:extLst>
          </p:nvPr>
        </p:nvGraphicFramePr>
        <p:xfrm>
          <a:off x="1184729" y="4628851"/>
          <a:ext cx="10005784" cy="13106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8403770">
                  <a:extLst>
                    <a:ext uri="{9D8B030D-6E8A-4147-A177-3AD203B41FA5}">
                      <a16:colId xmlns:a16="http://schemas.microsoft.com/office/drawing/2014/main" val="331974592"/>
                    </a:ext>
                  </a:extLst>
                </a:gridCol>
                <a:gridCol w="1602014">
                  <a:extLst>
                    <a:ext uri="{9D8B030D-6E8A-4147-A177-3AD203B41FA5}">
                      <a16:colId xmlns:a16="http://schemas.microsoft.com/office/drawing/2014/main" val="4242719005"/>
                    </a:ext>
                  </a:extLst>
                </a:gridCol>
              </a:tblGrid>
              <a:tr h="160863">
                <a:tc>
                  <a:txBody>
                    <a:bodyPr/>
                    <a:lstStyle/>
                    <a:p>
                      <a:pPr rtl="1"/>
                      <a:r>
                        <a:rPr lang="ar-EG" sz="4000" b="1" dirty="0">
                          <a:solidFill>
                            <a:schemeClr val="tx1"/>
                          </a:solidFill>
                        </a:rPr>
                        <a:t>قليلة التكلفة نسبيًا.</a:t>
                      </a:r>
                    </a:p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31539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A12243-B91B-4B15-8B4C-E68166D02F73}"/>
              </a:ext>
            </a:extLst>
          </p:cNvPr>
          <p:cNvSpPr txBox="1"/>
          <p:nvPr/>
        </p:nvSpPr>
        <p:spPr>
          <a:xfrm>
            <a:off x="1644651" y="4822506"/>
            <a:ext cx="609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614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414C38-4933-4F4E-A7D3-24D5783A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86" y="674914"/>
            <a:ext cx="3165615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90EE33-C002-4237-8DAC-62A8E169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1" y="674914"/>
            <a:ext cx="2941864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54CA0EE-03E3-47A3-A89C-3583AD5AB02E}"/>
              </a:ext>
            </a:extLst>
          </p:cNvPr>
          <p:cNvSpPr/>
          <p:nvPr/>
        </p:nvSpPr>
        <p:spPr>
          <a:xfrm>
            <a:off x="8077200" y="3162298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1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608248E-0A15-4C0D-A00C-E2CC61905E97}"/>
              </a:ext>
            </a:extLst>
          </p:cNvPr>
          <p:cNvSpPr/>
          <p:nvPr/>
        </p:nvSpPr>
        <p:spPr>
          <a:xfrm>
            <a:off x="3309258" y="3162297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2</a:t>
            </a: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FE828DC8-1CCD-4446-AB5E-916039CC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24881"/>
              </p:ext>
            </p:extLst>
          </p:nvPr>
        </p:nvGraphicFramePr>
        <p:xfrm>
          <a:off x="1184729" y="4628851"/>
          <a:ext cx="10005784" cy="13106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8403770">
                  <a:extLst>
                    <a:ext uri="{9D8B030D-6E8A-4147-A177-3AD203B41FA5}">
                      <a16:colId xmlns:a16="http://schemas.microsoft.com/office/drawing/2014/main" val="331974592"/>
                    </a:ext>
                  </a:extLst>
                </a:gridCol>
                <a:gridCol w="1602014">
                  <a:extLst>
                    <a:ext uri="{9D8B030D-6E8A-4147-A177-3AD203B41FA5}">
                      <a16:colId xmlns:a16="http://schemas.microsoft.com/office/drawing/2014/main" val="4242719005"/>
                    </a:ext>
                  </a:extLst>
                </a:gridCol>
              </a:tblGrid>
              <a:tr h="160863">
                <a:tc>
                  <a:txBody>
                    <a:bodyPr/>
                    <a:lstStyle/>
                    <a:p>
                      <a:pPr rtl="1"/>
                      <a:r>
                        <a:rPr lang="ar-EG" sz="4000" b="1" dirty="0">
                          <a:solidFill>
                            <a:schemeClr val="tx1"/>
                          </a:solidFill>
                        </a:rPr>
                        <a:t>أقدم نوع من الطابعات.</a:t>
                      </a:r>
                    </a:p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31539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A12243-B91B-4B15-8B4C-E68166D02F73}"/>
              </a:ext>
            </a:extLst>
          </p:cNvPr>
          <p:cNvSpPr txBox="1"/>
          <p:nvPr/>
        </p:nvSpPr>
        <p:spPr>
          <a:xfrm>
            <a:off x="1644651" y="4822506"/>
            <a:ext cx="609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56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414C38-4933-4F4E-A7D3-24D5783A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86" y="674914"/>
            <a:ext cx="3165615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90EE33-C002-4237-8DAC-62A8E169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1" y="674914"/>
            <a:ext cx="2941864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54CA0EE-03E3-47A3-A89C-3583AD5AB02E}"/>
              </a:ext>
            </a:extLst>
          </p:cNvPr>
          <p:cNvSpPr/>
          <p:nvPr/>
        </p:nvSpPr>
        <p:spPr>
          <a:xfrm>
            <a:off x="8077200" y="3162298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1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608248E-0A15-4C0D-A00C-E2CC61905E97}"/>
              </a:ext>
            </a:extLst>
          </p:cNvPr>
          <p:cNvSpPr/>
          <p:nvPr/>
        </p:nvSpPr>
        <p:spPr>
          <a:xfrm>
            <a:off x="3309258" y="3162297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2</a:t>
            </a: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FE828DC8-1CCD-4446-AB5E-916039CC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66593"/>
              </p:ext>
            </p:extLst>
          </p:nvPr>
        </p:nvGraphicFramePr>
        <p:xfrm>
          <a:off x="1184729" y="4628851"/>
          <a:ext cx="10005784" cy="13106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8403770">
                  <a:extLst>
                    <a:ext uri="{9D8B030D-6E8A-4147-A177-3AD203B41FA5}">
                      <a16:colId xmlns:a16="http://schemas.microsoft.com/office/drawing/2014/main" val="331974592"/>
                    </a:ext>
                  </a:extLst>
                </a:gridCol>
                <a:gridCol w="1602014">
                  <a:extLst>
                    <a:ext uri="{9D8B030D-6E8A-4147-A177-3AD203B41FA5}">
                      <a16:colId xmlns:a16="http://schemas.microsoft.com/office/drawing/2014/main" val="4242719005"/>
                    </a:ext>
                  </a:extLst>
                </a:gridCol>
              </a:tblGrid>
              <a:tr h="160863">
                <a:tc>
                  <a:txBody>
                    <a:bodyPr/>
                    <a:lstStyle/>
                    <a:p>
                      <a:pPr rtl="1"/>
                      <a:r>
                        <a:rPr lang="ar-EG" sz="4000" b="1" dirty="0">
                          <a:solidFill>
                            <a:schemeClr val="tx1"/>
                          </a:solidFill>
                        </a:rPr>
                        <a:t>تعتمد على نفث الحبر على الورق للطباعة.</a:t>
                      </a:r>
                    </a:p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31539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A12243-B91B-4B15-8B4C-E68166D02F73}"/>
              </a:ext>
            </a:extLst>
          </p:cNvPr>
          <p:cNvSpPr txBox="1"/>
          <p:nvPr/>
        </p:nvSpPr>
        <p:spPr>
          <a:xfrm>
            <a:off x="1644651" y="4822506"/>
            <a:ext cx="609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33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414C38-4933-4F4E-A7D3-24D5783A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86" y="674914"/>
            <a:ext cx="3165615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90EE33-C002-4237-8DAC-62A8E169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1" y="674914"/>
            <a:ext cx="2941864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54CA0EE-03E3-47A3-A89C-3583AD5AB02E}"/>
              </a:ext>
            </a:extLst>
          </p:cNvPr>
          <p:cNvSpPr/>
          <p:nvPr/>
        </p:nvSpPr>
        <p:spPr>
          <a:xfrm>
            <a:off x="8077200" y="3162298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1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608248E-0A15-4C0D-A00C-E2CC61905E97}"/>
              </a:ext>
            </a:extLst>
          </p:cNvPr>
          <p:cNvSpPr/>
          <p:nvPr/>
        </p:nvSpPr>
        <p:spPr>
          <a:xfrm>
            <a:off x="3309258" y="3162297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2</a:t>
            </a: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FE828DC8-1CCD-4446-AB5E-916039CC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721334"/>
              </p:ext>
            </p:extLst>
          </p:nvPr>
        </p:nvGraphicFramePr>
        <p:xfrm>
          <a:off x="1184729" y="4628851"/>
          <a:ext cx="10005784" cy="13106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8403770">
                  <a:extLst>
                    <a:ext uri="{9D8B030D-6E8A-4147-A177-3AD203B41FA5}">
                      <a16:colId xmlns:a16="http://schemas.microsoft.com/office/drawing/2014/main" val="331974592"/>
                    </a:ext>
                  </a:extLst>
                </a:gridCol>
                <a:gridCol w="1602014">
                  <a:extLst>
                    <a:ext uri="{9D8B030D-6E8A-4147-A177-3AD203B41FA5}">
                      <a16:colId xmlns:a16="http://schemas.microsoft.com/office/drawing/2014/main" val="4242719005"/>
                    </a:ext>
                  </a:extLst>
                </a:gridCol>
              </a:tblGrid>
              <a:tr h="160863">
                <a:tc>
                  <a:txBody>
                    <a:bodyPr/>
                    <a:lstStyle/>
                    <a:p>
                      <a:pPr rtl="1"/>
                      <a:r>
                        <a:rPr lang="ar-EG" sz="4000" b="1" dirty="0">
                          <a:solidFill>
                            <a:schemeClr val="tx1"/>
                          </a:solidFill>
                        </a:rPr>
                        <a:t>تستخدم أشعة الليزر للطباعة.</a:t>
                      </a:r>
                    </a:p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31539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A12243-B91B-4B15-8B4C-E68166D02F73}"/>
              </a:ext>
            </a:extLst>
          </p:cNvPr>
          <p:cNvSpPr txBox="1"/>
          <p:nvPr/>
        </p:nvSpPr>
        <p:spPr>
          <a:xfrm>
            <a:off x="1644651" y="4822506"/>
            <a:ext cx="609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045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414C38-4933-4F4E-A7D3-24D5783A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86" y="674914"/>
            <a:ext cx="3165615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90EE33-C002-4237-8DAC-62A8E169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1" y="674914"/>
            <a:ext cx="2941864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54CA0EE-03E3-47A3-A89C-3583AD5AB02E}"/>
              </a:ext>
            </a:extLst>
          </p:cNvPr>
          <p:cNvSpPr/>
          <p:nvPr/>
        </p:nvSpPr>
        <p:spPr>
          <a:xfrm>
            <a:off x="8077200" y="3162298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1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608248E-0A15-4C0D-A00C-E2CC61905E97}"/>
              </a:ext>
            </a:extLst>
          </p:cNvPr>
          <p:cNvSpPr/>
          <p:nvPr/>
        </p:nvSpPr>
        <p:spPr>
          <a:xfrm>
            <a:off x="3309258" y="3162297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2</a:t>
            </a: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FE828DC8-1CCD-4446-AB5E-916039CC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65098"/>
              </p:ext>
            </p:extLst>
          </p:nvPr>
        </p:nvGraphicFramePr>
        <p:xfrm>
          <a:off x="1184729" y="4628851"/>
          <a:ext cx="10005784" cy="13106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8403770">
                  <a:extLst>
                    <a:ext uri="{9D8B030D-6E8A-4147-A177-3AD203B41FA5}">
                      <a16:colId xmlns:a16="http://schemas.microsoft.com/office/drawing/2014/main" val="331974592"/>
                    </a:ext>
                  </a:extLst>
                </a:gridCol>
                <a:gridCol w="1602014">
                  <a:extLst>
                    <a:ext uri="{9D8B030D-6E8A-4147-A177-3AD203B41FA5}">
                      <a16:colId xmlns:a16="http://schemas.microsoft.com/office/drawing/2014/main" val="4242719005"/>
                    </a:ext>
                  </a:extLst>
                </a:gridCol>
              </a:tblGrid>
              <a:tr h="160863">
                <a:tc>
                  <a:txBody>
                    <a:bodyPr/>
                    <a:lstStyle/>
                    <a:p>
                      <a:pPr rtl="1"/>
                      <a:r>
                        <a:rPr lang="ar-EG" sz="4000" b="1" dirty="0">
                          <a:solidFill>
                            <a:schemeClr val="tx1"/>
                          </a:solidFill>
                        </a:rPr>
                        <a:t>تتميز بالسرعة والجودة العالية في الطباعة.</a:t>
                      </a:r>
                    </a:p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31539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A12243-B91B-4B15-8B4C-E68166D02F73}"/>
              </a:ext>
            </a:extLst>
          </p:cNvPr>
          <p:cNvSpPr txBox="1"/>
          <p:nvPr/>
        </p:nvSpPr>
        <p:spPr>
          <a:xfrm>
            <a:off x="1644651" y="4822506"/>
            <a:ext cx="609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95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414C38-4933-4F4E-A7D3-24D5783A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886" y="674914"/>
            <a:ext cx="3165615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90EE33-C002-4237-8DAC-62A8E169A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1" y="674914"/>
            <a:ext cx="2941864" cy="27540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54CA0EE-03E3-47A3-A89C-3583AD5AB02E}"/>
              </a:ext>
            </a:extLst>
          </p:cNvPr>
          <p:cNvSpPr/>
          <p:nvPr/>
        </p:nvSpPr>
        <p:spPr>
          <a:xfrm>
            <a:off x="8077200" y="3162298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1</a:t>
            </a: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D608248E-0A15-4C0D-A00C-E2CC61905E97}"/>
              </a:ext>
            </a:extLst>
          </p:cNvPr>
          <p:cNvSpPr/>
          <p:nvPr/>
        </p:nvSpPr>
        <p:spPr>
          <a:xfrm>
            <a:off x="3309258" y="3162297"/>
            <a:ext cx="892628" cy="9960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6600" b="1" dirty="0"/>
              <a:t>2</a:t>
            </a: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FE828DC8-1CCD-4446-AB5E-916039CC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16639"/>
              </p:ext>
            </p:extLst>
          </p:nvPr>
        </p:nvGraphicFramePr>
        <p:xfrm>
          <a:off x="1184729" y="4628851"/>
          <a:ext cx="10005784" cy="131064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8403770">
                  <a:extLst>
                    <a:ext uri="{9D8B030D-6E8A-4147-A177-3AD203B41FA5}">
                      <a16:colId xmlns:a16="http://schemas.microsoft.com/office/drawing/2014/main" val="331974592"/>
                    </a:ext>
                  </a:extLst>
                </a:gridCol>
                <a:gridCol w="1602014">
                  <a:extLst>
                    <a:ext uri="{9D8B030D-6E8A-4147-A177-3AD203B41FA5}">
                      <a16:colId xmlns:a16="http://schemas.microsoft.com/office/drawing/2014/main" val="4242719005"/>
                    </a:ext>
                  </a:extLst>
                </a:gridCol>
              </a:tblGrid>
              <a:tr h="160863">
                <a:tc>
                  <a:txBody>
                    <a:bodyPr/>
                    <a:lstStyle/>
                    <a:p>
                      <a:pPr rtl="1"/>
                      <a:r>
                        <a:rPr lang="ar-EG" sz="4000" b="1" dirty="0">
                          <a:solidFill>
                            <a:schemeClr val="tx1"/>
                          </a:solidFill>
                        </a:rPr>
                        <a:t>تستخدم أربعة أحبار، كل منها بلون مختلف</a:t>
                      </a:r>
                    </a:p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EG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031539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A12243-B91B-4B15-8B4C-E68166D02F73}"/>
              </a:ext>
            </a:extLst>
          </p:cNvPr>
          <p:cNvSpPr txBox="1"/>
          <p:nvPr/>
        </p:nvSpPr>
        <p:spPr>
          <a:xfrm>
            <a:off x="1644651" y="4822506"/>
            <a:ext cx="609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650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أسفل 1">
            <a:extLst>
              <a:ext uri="{FF2B5EF4-FFF2-40B4-BE49-F238E27FC236}">
                <a16:creationId xmlns:a16="http://schemas.microsoft.com/office/drawing/2014/main" id="{E5F5D7F1-16D3-43F9-BEF3-FC0D9998639B}"/>
              </a:ext>
            </a:extLst>
          </p:cNvPr>
          <p:cNvSpPr/>
          <p:nvPr/>
        </p:nvSpPr>
        <p:spPr>
          <a:xfrm>
            <a:off x="4071257" y="718457"/>
            <a:ext cx="5138057" cy="21336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800" b="1" dirty="0">
                <a:solidFill>
                  <a:schemeClr val="tx1"/>
                </a:solidFill>
              </a:rPr>
              <a:t>أجزاء الحاسب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0641ABC-65FE-438E-96C7-F6841711DF3E}"/>
              </a:ext>
            </a:extLst>
          </p:cNvPr>
          <p:cNvSpPr txBox="1"/>
          <p:nvPr/>
        </p:nvSpPr>
        <p:spPr>
          <a:xfrm>
            <a:off x="3091543" y="3592286"/>
            <a:ext cx="69668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accent6">
                    <a:lumMod val="50000"/>
                  </a:schemeClr>
                </a:solidFill>
              </a:rPr>
              <a:t>حدد الأجهزة التي تحتاجها لتقوم بما يلي:</a:t>
            </a:r>
          </a:p>
        </p:txBody>
      </p:sp>
    </p:spTree>
    <p:extLst>
      <p:ext uri="{BB962C8B-B14F-4D97-AF65-F5344CB8AC3E}">
        <p14:creationId xmlns:p14="http://schemas.microsoft.com/office/powerpoint/2010/main" val="27465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FF8E85F-013A-48C3-B64F-C3DE6B827D68}"/>
              </a:ext>
            </a:extLst>
          </p:cNvPr>
          <p:cNvGrpSpPr/>
          <p:nvPr/>
        </p:nvGrpSpPr>
        <p:grpSpPr>
          <a:xfrm>
            <a:off x="1043534" y="2042246"/>
            <a:ext cx="9929266" cy="3460601"/>
            <a:chOff x="1043534" y="2042246"/>
            <a:chExt cx="9929266" cy="3460601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7F1C50D-E0BF-44D3-8DA7-A50E65EDE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2228" y="2088829"/>
              <a:ext cx="1850572" cy="20097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3A4AF14-8A6F-47F2-9730-419193131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5485" y="2088828"/>
              <a:ext cx="1850573" cy="20097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9437AE2E-FA3C-4137-B05D-A9741C9C5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9372" y="2042246"/>
              <a:ext cx="1850573" cy="21029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E597B8C2-0859-442A-9349-56D645533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3534" y="2135409"/>
              <a:ext cx="2233068" cy="20097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شكل بيضاوي 9">
              <a:extLst>
                <a:ext uri="{FF2B5EF4-FFF2-40B4-BE49-F238E27FC236}">
                  <a16:creationId xmlns:a16="http://schemas.microsoft.com/office/drawing/2014/main" id="{E34B866A-9457-4B8F-82F8-02C6427D035D}"/>
                </a:ext>
              </a:extLst>
            </p:cNvPr>
            <p:cNvSpPr/>
            <p:nvPr/>
          </p:nvSpPr>
          <p:spPr>
            <a:xfrm>
              <a:off x="9470571" y="4566675"/>
              <a:ext cx="1371600" cy="936172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3CC6F7BF-C463-4121-8FD5-AA507EF4006B}"/>
                </a:ext>
              </a:extLst>
            </p:cNvPr>
            <p:cNvSpPr/>
            <p:nvPr/>
          </p:nvSpPr>
          <p:spPr>
            <a:xfrm>
              <a:off x="6781800" y="4566675"/>
              <a:ext cx="1371600" cy="936172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A2262EE1-752F-469A-9F21-90D5107440CB}"/>
                </a:ext>
              </a:extLst>
            </p:cNvPr>
            <p:cNvSpPr/>
            <p:nvPr/>
          </p:nvSpPr>
          <p:spPr>
            <a:xfrm>
              <a:off x="4136571" y="4566675"/>
              <a:ext cx="1371600" cy="936172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FF627E7F-4192-478D-8B83-071518715AB5}"/>
                </a:ext>
              </a:extLst>
            </p:cNvPr>
            <p:cNvSpPr/>
            <p:nvPr/>
          </p:nvSpPr>
          <p:spPr>
            <a:xfrm>
              <a:off x="1447800" y="4566675"/>
              <a:ext cx="1371600" cy="936172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C9B4A8B-7549-4157-A62C-D951A9D7C9C6}"/>
              </a:ext>
            </a:extLst>
          </p:cNvPr>
          <p:cNvSpPr/>
          <p:nvPr/>
        </p:nvSpPr>
        <p:spPr>
          <a:xfrm>
            <a:off x="3570514" y="567231"/>
            <a:ext cx="5050971" cy="12409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>
                <a:solidFill>
                  <a:schemeClr val="accent6">
                    <a:lumMod val="50000"/>
                  </a:schemeClr>
                </a:solidFill>
              </a:rPr>
              <a:t>كتابة أرقام وحروف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5D275E6-77B5-45D7-8CB4-BEC7B1AF8E57}"/>
              </a:ext>
            </a:extLst>
          </p:cNvPr>
          <p:cNvSpPr/>
          <p:nvPr/>
        </p:nvSpPr>
        <p:spPr>
          <a:xfrm>
            <a:off x="1491342" y="4667309"/>
            <a:ext cx="1371600" cy="7349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446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C9B4A8B-7549-4157-A62C-D951A9D7C9C6}"/>
              </a:ext>
            </a:extLst>
          </p:cNvPr>
          <p:cNvSpPr/>
          <p:nvPr/>
        </p:nvSpPr>
        <p:spPr>
          <a:xfrm>
            <a:off x="3570514" y="567231"/>
            <a:ext cx="5050971" cy="12409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>
                <a:solidFill>
                  <a:schemeClr val="accent6">
                    <a:lumMod val="50000"/>
                  </a:schemeClr>
                </a:solidFill>
              </a:rPr>
              <a:t>إدخال صورة للحاسب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DF4430A-6DD6-474A-8DEE-1EE740457713}"/>
              </a:ext>
            </a:extLst>
          </p:cNvPr>
          <p:cNvGrpSpPr/>
          <p:nvPr/>
        </p:nvGrpSpPr>
        <p:grpSpPr>
          <a:xfrm>
            <a:off x="1017066" y="2023092"/>
            <a:ext cx="10157868" cy="3523299"/>
            <a:chOff x="1017066" y="2023092"/>
            <a:chExt cx="10157868" cy="3523299"/>
          </a:xfrm>
        </p:grpSpPr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EFF8E85F-013A-48C3-B64F-C3DE6B827D68}"/>
                </a:ext>
              </a:extLst>
            </p:cNvPr>
            <p:cNvGrpSpPr/>
            <p:nvPr/>
          </p:nvGrpSpPr>
          <p:grpSpPr>
            <a:xfrm>
              <a:off x="1349829" y="2247781"/>
              <a:ext cx="9825105" cy="3298610"/>
              <a:chOff x="1447800" y="2204237"/>
              <a:chExt cx="9825105" cy="3298610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id="{B3A4AF14-8A6F-47F2-9730-419193131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84815" y="2358804"/>
                <a:ext cx="1850573" cy="200976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صورة 8">
                <a:extLst>
                  <a:ext uri="{FF2B5EF4-FFF2-40B4-BE49-F238E27FC236}">
                    <a16:creationId xmlns:a16="http://schemas.microsoft.com/office/drawing/2014/main" id="{E597B8C2-0859-442A-9349-56D645533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9837" y="2204237"/>
                <a:ext cx="2233068" cy="200976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" name="شكل بيضاوي 9">
                <a:extLst>
                  <a:ext uri="{FF2B5EF4-FFF2-40B4-BE49-F238E27FC236}">
                    <a16:creationId xmlns:a16="http://schemas.microsoft.com/office/drawing/2014/main" id="{E34B866A-9457-4B8F-82F8-02C6427D035D}"/>
                  </a:ext>
                </a:extLst>
              </p:cNvPr>
              <p:cNvSpPr/>
              <p:nvPr/>
            </p:nvSpPr>
            <p:spPr>
              <a:xfrm>
                <a:off x="9470571" y="4566675"/>
                <a:ext cx="1371600" cy="936172"/>
              </a:xfrm>
              <a:prstGeom prst="ellipse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3CC6F7BF-C463-4121-8FD5-AA507EF4006B}"/>
                  </a:ext>
                </a:extLst>
              </p:cNvPr>
              <p:cNvSpPr/>
              <p:nvPr/>
            </p:nvSpPr>
            <p:spPr>
              <a:xfrm>
                <a:off x="6781800" y="4566675"/>
                <a:ext cx="1371600" cy="936172"/>
              </a:xfrm>
              <a:prstGeom prst="ellipse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2" name="شكل بيضاوي 11">
                <a:extLst>
                  <a:ext uri="{FF2B5EF4-FFF2-40B4-BE49-F238E27FC236}">
                    <a16:creationId xmlns:a16="http://schemas.microsoft.com/office/drawing/2014/main" id="{A2262EE1-752F-469A-9F21-90D5107440CB}"/>
                  </a:ext>
                </a:extLst>
              </p:cNvPr>
              <p:cNvSpPr/>
              <p:nvPr/>
            </p:nvSpPr>
            <p:spPr>
              <a:xfrm>
                <a:off x="4136571" y="4566675"/>
                <a:ext cx="1371600" cy="936172"/>
              </a:xfrm>
              <a:prstGeom prst="ellipse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3" name="شكل بيضاوي 12">
                <a:extLst>
                  <a:ext uri="{FF2B5EF4-FFF2-40B4-BE49-F238E27FC236}">
                    <a16:creationId xmlns:a16="http://schemas.microsoft.com/office/drawing/2014/main" id="{FF627E7F-4192-478D-8B83-071518715AB5}"/>
                  </a:ext>
                </a:extLst>
              </p:cNvPr>
              <p:cNvSpPr/>
              <p:nvPr/>
            </p:nvSpPr>
            <p:spPr>
              <a:xfrm>
                <a:off x="1447800" y="4566675"/>
                <a:ext cx="1371600" cy="936172"/>
              </a:xfrm>
              <a:prstGeom prst="ellipse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7F450D15-0284-4D07-94B5-EE9290E3B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1328" y="2023092"/>
              <a:ext cx="1635357" cy="20481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AA173572-9337-4B73-913C-4B9FD8FA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7066" y="2023092"/>
              <a:ext cx="2233067" cy="21758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5D275E6-77B5-45D7-8CB4-BEC7B1AF8E57}"/>
              </a:ext>
            </a:extLst>
          </p:cNvPr>
          <p:cNvSpPr/>
          <p:nvPr/>
        </p:nvSpPr>
        <p:spPr>
          <a:xfrm>
            <a:off x="1349829" y="4710853"/>
            <a:ext cx="1371600" cy="7349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7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3B84E39-30F7-4598-86AB-B2E913D7B20B}"/>
              </a:ext>
            </a:extLst>
          </p:cNvPr>
          <p:cNvGrpSpPr/>
          <p:nvPr/>
        </p:nvGrpSpPr>
        <p:grpSpPr>
          <a:xfrm>
            <a:off x="1191237" y="2141823"/>
            <a:ext cx="9770065" cy="3404568"/>
            <a:chOff x="1191237" y="2141823"/>
            <a:chExt cx="9770065" cy="3404568"/>
          </a:xfrm>
        </p:grpSpPr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EFF8E85F-013A-48C3-B64F-C3DE6B827D68}"/>
                </a:ext>
              </a:extLst>
            </p:cNvPr>
            <p:cNvGrpSpPr/>
            <p:nvPr/>
          </p:nvGrpSpPr>
          <p:grpSpPr>
            <a:xfrm>
              <a:off x="1191237" y="2147147"/>
              <a:ext cx="9552963" cy="3399244"/>
              <a:chOff x="1289208" y="2103603"/>
              <a:chExt cx="9552963" cy="3399244"/>
            </a:xfrm>
          </p:grpSpPr>
          <p:pic>
            <p:nvPicPr>
              <p:cNvPr id="5" name="صورة 4">
                <a:extLst>
                  <a:ext uri="{FF2B5EF4-FFF2-40B4-BE49-F238E27FC236}">
                    <a16:creationId xmlns:a16="http://schemas.microsoft.com/office/drawing/2014/main" id="{B3A4AF14-8A6F-47F2-9730-419193131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89208" y="2103603"/>
                <a:ext cx="1850573" cy="200976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" name="شكل بيضاوي 9">
                <a:extLst>
                  <a:ext uri="{FF2B5EF4-FFF2-40B4-BE49-F238E27FC236}">
                    <a16:creationId xmlns:a16="http://schemas.microsoft.com/office/drawing/2014/main" id="{E34B866A-9457-4B8F-82F8-02C6427D035D}"/>
                  </a:ext>
                </a:extLst>
              </p:cNvPr>
              <p:cNvSpPr/>
              <p:nvPr/>
            </p:nvSpPr>
            <p:spPr>
              <a:xfrm>
                <a:off x="9470571" y="4566675"/>
                <a:ext cx="1371600" cy="936172"/>
              </a:xfrm>
              <a:prstGeom prst="ellipse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1" name="شكل بيضاوي 10">
                <a:extLst>
                  <a:ext uri="{FF2B5EF4-FFF2-40B4-BE49-F238E27FC236}">
                    <a16:creationId xmlns:a16="http://schemas.microsoft.com/office/drawing/2014/main" id="{3CC6F7BF-C463-4121-8FD5-AA507EF4006B}"/>
                  </a:ext>
                </a:extLst>
              </p:cNvPr>
              <p:cNvSpPr/>
              <p:nvPr/>
            </p:nvSpPr>
            <p:spPr>
              <a:xfrm>
                <a:off x="6781800" y="4566675"/>
                <a:ext cx="1371600" cy="936172"/>
              </a:xfrm>
              <a:prstGeom prst="ellipse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2" name="شكل بيضاوي 11">
                <a:extLst>
                  <a:ext uri="{FF2B5EF4-FFF2-40B4-BE49-F238E27FC236}">
                    <a16:creationId xmlns:a16="http://schemas.microsoft.com/office/drawing/2014/main" id="{A2262EE1-752F-469A-9F21-90D5107440CB}"/>
                  </a:ext>
                </a:extLst>
              </p:cNvPr>
              <p:cNvSpPr/>
              <p:nvPr/>
            </p:nvSpPr>
            <p:spPr>
              <a:xfrm>
                <a:off x="4136571" y="4566675"/>
                <a:ext cx="1371600" cy="936172"/>
              </a:xfrm>
              <a:prstGeom prst="ellipse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3" name="شكل بيضاوي 12">
                <a:extLst>
                  <a:ext uri="{FF2B5EF4-FFF2-40B4-BE49-F238E27FC236}">
                    <a16:creationId xmlns:a16="http://schemas.microsoft.com/office/drawing/2014/main" id="{FF627E7F-4192-478D-8B83-071518715AB5}"/>
                  </a:ext>
                </a:extLst>
              </p:cNvPr>
              <p:cNvSpPr/>
              <p:nvPr/>
            </p:nvSpPr>
            <p:spPr>
              <a:xfrm>
                <a:off x="1447800" y="4566675"/>
                <a:ext cx="1371600" cy="936172"/>
              </a:xfrm>
              <a:prstGeom prst="ellipse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B0EF5315-B5C0-4166-AF2C-C9389A81A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5906" y="2283791"/>
              <a:ext cx="2355396" cy="1720718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8154C728-EF12-4982-B9AF-84A7C505D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736"/>
            <a:stretch/>
          </p:blipFill>
          <p:spPr>
            <a:xfrm>
              <a:off x="6010696" y="2155090"/>
              <a:ext cx="1938083" cy="20860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24C0BA9D-7197-4C44-8613-4303C77A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6409" y="2141823"/>
              <a:ext cx="2425724" cy="220878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C9B4A8B-7549-4157-A62C-D951A9D7C9C6}"/>
              </a:ext>
            </a:extLst>
          </p:cNvPr>
          <p:cNvSpPr/>
          <p:nvPr/>
        </p:nvSpPr>
        <p:spPr>
          <a:xfrm>
            <a:off x="3041810" y="512640"/>
            <a:ext cx="5900056" cy="12409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>
                <a:solidFill>
                  <a:schemeClr val="accent6">
                    <a:lumMod val="50000"/>
                  </a:schemeClr>
                </a:solidFill>
              </a:rPr>
              <a:t>الاستماع إلى الملفات الصوتية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5D275E6-77B5-45D7-8CB4-BEC7B1AF8E57}"/>
              </a:ext>
            </a:extLst>
          </p:cNvPr>
          <p:cNvSpPr/>
          <p:nvPr/>
        </p:nvSpPr>
        <p:spPr>
          <a:xfrm>
            <a:off x="1349829" y="4710853"/>
            <a:ext cx="1371600" cy="7349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952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96054DB-7600-45BA-B207-E6591D9C18E5}"/>
              </a:ext>
            </a:extLst>
          </p:cNvPr>
          <p:cNvGrpSpPr/>
          <p:nvPr/>
        </p:nvGrpSpPr>
        <p:grpSpPr>
          <a:xfrm>
            <a:off x="1017066" y="2023092"/>
            <a:ext cx="9727134" cy="3523299"/>
            <a:chOff x="1017066" y="2023092"/>
            <a:chExt cx="9727134" cy="3523299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F3B84E39-30F7-4598-86AB-B2E913D7B20B}"/>
                </a:ext>
              </a:extLst>
            </p:cNvPr>
            <p:cNvGrpSpPr/>
            <p:nvPr/>
          </p:nvGrpSpPr>
          <p:grpSpPr>
            <a:xfrm>
              <a:off x="1349829" y="2122334"/>
              <a:ext cx="9394371" cy="3424057"/>
              <a:chOff x="1349829" y="2122334"/>
              <a:chExt cx="9394371" cy="3424057"/>
            </a:xfrm>
          </p:grpSpPr>
          <p:grpSp>
            <p:nvGrpSpPr>
              <p:cNvPr id="14" name="مجموعة 13">
                <a:extLst>
                  <a:ext uri="{FF2B5EF4-FFF2-40B4-BE49-F238E27FC236}">
                    <a16:creationId xmlns:a16="http://schemas.microsoft.com/office/drawing/2014/main" id="{EFF8E85F-013A-48C3-B64F-C3DE6B827D68}"/>
                  </a:ext>
                </a:extLst>
              </p:cNvPr>
              <p:cNvGrpSpPr/>
              <p:nvPr/>
            </p:nvGrpSpPr>
            <p:grpSpPr>
              <a:xfrm>
                <a:off x="1349829" y="4610219"/>
                <a:ext cx="9394371" cy="936172"/>
                <a:chOff x="1447800" y="4566675"/>
                <a:chExt cx="9394371" cy="936172"/>
              </a:xfrm>
            </p:grpSpPr>
            <p:sp>
              <p:nvSpPr>
                <p:cNvPr id="10" name="شكل بيضاوي 9">
                  <a:extLst>
                    <a:ext uri="{FF2B5EF4-FFF2-40B4-BE49-F238E27FC236}">
                      <a16:creationId xmlns:a16="http://schemas.microsoft.com/office/drawing/2014/main" id="{E34B866A-9457-4B8F-82F8-02C6427D035D}"/>
                    </a:ext>
                  </a:extLst>
                </p:cNvPr>
                <p:cNvSpPr/>
                <p:nvPr/>
              </p:nvSpPr>
              <p:spPr>
                <a:xfrm>
                  <a:off x="9470571" y="4566675"/>
                  <a:ext cx="1371600" cy="936172"/>
                </a:xfrm>
                <a:prstGeom prst="ellipse">
                  <a:avLst/>
                </a:prstGeom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1" name="شكل بيضاوي 10">
                  <a:extLst>
                    <a:ext uri="{FF2B5EF4-FFF2-40B4-BE49-F238E27FC236}">
                      <a16:creationId xmlns:a16="http://schemas.microsoft.com/office/drawing/2014/main" id="{3CC6F7BF-C463-4121-8FD5-AA507EF4006B}"/>
                    </a:ext>
                  </a:extLst>
                </p:cNvPr>
                <p:cNvSpPr/>
                <p:nvPr/>
              </p:nvSpPr>
              <p:spPr>
                <a:xfrm>
                  <a:off x="6781800" y="4566675"/>
                  <a:ext cx="1371600" cy="936172"/>
                </a:xfrm>
                <a:prstGeom prst="ellipse">
                  <a:avLst/>
                </a:prstGeom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2" name="شكل بيضاوي 11">
                  <a:extLst>
                    <a:ext uri="{FF2B5EF4-FFF2-40B4-BE49-F238E27FC236}">
                      <a16:creationId xmlns:a16="http://schemas.microsoft.com/office/drawing/2014/main" id="{A2262EE1-752F-469A-9F21-90D5107440CB}"/>
                    </a:ext>
                  </a:extLst>
                </p:cNvPr>
                <p:cNvSpPr/>
                <p:nvPr/>
              </p:nvSpPr>
              <p:spPr>
                <a:xfrm>
                  <a:off x="4136571" y="4566675"/>
                  <a:ext cx="1371600" cy="936172"/>
                </a:xfrm>
                <a:prstGeom prst="ellipse">
                  <a:avLst/>
                </a:prstGeom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3" name="شكل بيضاوي 12">
                  <a:extLst>
                    <a:ext uri="{FF2B5EF4-FFF2-40B4-BE49-F238E27FC236}">
                      <a16:creationId xmlns:a16="http://schemas.microsoft.com/office/drawing/2014/main" id="{FF627E7F-4192-478D-8B83-071518715AB5}"/>
                    </a:ext>
                  </a:extLst>
                </p:cNvPr>
                <p:cNvSpPr/>
                <p:nvPr/>
              </p:nvSpPr>
              <p:spPr>
                <a:xfrm>
                  <a:off x="1447800" y="4566675"/>
                  <a:ext cx="1371600" cy="936172"/>
                </a:xfrm>
                <a:prstGeom prst="ellipse">
                  <a:avLst/>
                </a:prstGeom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</p:grpSp>
          <p:pic>
            <p:nvPicPr>
              <p:cNvPr id="7" name="صورة 6">
                <a:extLst>
                  <a:ext uri="{FF2B5EF4-FFF2-40B4-BE49-F238E27FC236}">
                    <a16:creationId xmlns:a16="http://schemas.microsoft.com/office/drawing/2014/main" id="{8154C728-EF12-4982-B9AF-84A7C505D4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1736"/>
              <a:stretch/>
            </p:blipFill>
            <p:spPr>
              <a:xfrm>
                <a:off x="8806117" y="2147147"/>
                <a:ext cx="1938083" cy="208600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9" name="صورة 18">
                <a:extLst>
                  <a:ext uri="{FF2B5EF4-FFF2-40B4-BE49-F238E27FC236}">
                    <a16:creationId xmlns:a16="http://schemas.microsoft.com/office/drawing/2014/main" id="{24C0BA9D-7197-4C44-8613-4303C77A9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1838" y="2122334"/>
                <a:ext cx="2425724" cy="220878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7A56A8B-214B-469A-BC52-78AB17D45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7066" y="2023092"/>
              <a:ext cx="2233067" cy="21758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5A85FFCD-756C-4EC8-A96A-FBBD1B154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810" y="2247781"/>
              <a:ext cx="3020525" cy="200400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C9B4A8B-7549-4157-A62C-D951A9D7C9C6}"/>
              </a:ext>
            </a:extLst>
          </p:cNvPr>
          <p:cNvSpPr/>
          <p:nvPr/>
        </p:nvSpPr>
        <p:spPr>
          <a:xfrm>
            <a:off x="3041810" y="512640"/>
            <a:ext cx="5900056" cy="12409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 dirty="0">
                <a:solidFill>
                  <a:schemeClr val="accent6">
                    <a:lumMod val="50000"/>
                  </a:schemeClr>
                </a:solidFill>
              </a:rPr>
              <a:t>طباعة صفحة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A5D275E6-77B5-45D7-8CB4-BEC7B1AF8E57}"/>
              </a:ext>
            </a:extLst>
          </p:cNvPr>
          <p:cNvSpPr/>
          <p:nvPr/>
        </p:nvSpPr>
        <p:spPr>
          <a:xfrm>
            <a:off x="9372600" y="4710853"/>
            <a:ext cx="1371600" cy="7349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76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E365AC5-A01A-43F7-BA8C-7D7770C91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88" y="-564932"/>
            <a:ext cx="10716610" cy="742293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88D3D28-098C-4104-8C63-39683167702B}"/>
              </a:ext>
            </a:extLst>
          </p:cNvPr>
          <p:cNvSpPr txBox="1"/>
          <p:nvPr/>
        </p:nvSpPr>
        <p:spPr>
          <a:xfrm>
            <a:off x="3896055" y="2084705"/>
            <a:ext cx="536027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rgbClr val="C00000"/>
                </a:solidFill>
              </a:rPr>
              <a:t>لنطبق معًا </a:t>
            </a:r>
          </a:p>
          <a:p>
            <a:pPr algn="ctr"/>
            <a:endParaRPr lang="ar-EG" sz="4400" b="1" dirty="0">
              <a:solidFill>
                <a:srgbClr val="C00000"/>
              </a:solidFill>
            </a:endParaRPr>
          </a:p>
          <a:p>
            <a:pPr algn="ctr"/>
            <a:r>
              <a:rPr lang="ar-EG" sz="4400" b="1" dirty="0">
                <a:solidFill>
                  <a:srgbClr val="C00000"/>
                </a:solidFill>
              </a:rPr>
              <a:t>تدريب 2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4269927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أسفل 1">
            <a:extLst>
              <a:ext uri="{FF2B5EF4-FFF2-40B4-BE49-F238E27FC236}">
                <a16:creationId xmlns:a16="http://schemas.microsoft.com/office/drawing/2014/main" id="{E5F5D7F1-16D3-43F9-BEF3-FC0D9998639B}"/>
              </a:ext>
            </a:extLst>
          </p:cNvPr>
          <p:cNvSpPr/>
          <p:nvPr/>
        </p:nvSpPr>
        <p:spPr>
          <a:xfrm>
            <a:off x="4071257" y="718457"/>
            <a:ext cx="5138057" cy="21336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800" b="1" dirty="0">
                <a:solidFill>
                  <a:schemeClr val="tx1"/>
                </a:solidFill>
              </a:rPr>
              <a:t>أجزاء الحاسب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0641ABC-65FE-438E-96C7-F6841711DF3E}"/>
              </a:ext>
            </a:extLst>
          </p:cNvPr>
          <p:cNvSpPr txBox="1"/>
          <p:nvPr/>
        </p:nvSpPr>
        <p:spPr>
          <a:xfrm>
            <a:off x="3091543" y="3592286"/>
            <a:ext cx="6966857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accent6">
                    <a:lumMod val="50000"/>
                  </a:schemeClr>
                </a:solidFill>
              </a:rPr>
              <a:t>ضع دائرة حول المكونات الموجودة في صندوق الحاسب.</a:t>
            </a:r>
          </a:p>
        </p:txBody>
      </p:sp>
    </p:spTree>
    <p:extLst>
      <p:ext uri="{BB962C8B-B14F-4D97-AF65-F5344CB8AC3E}">
        <p14:creationId xmlns:p14="http://schemas.microsoft.com/office/powerpoint/2010/main" val="36028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193</Words>
  <Application>Microsoft Office PowerPoint</Application>
  <PresentationFormat>شاشة عريضة</PresentationFormat>
  <Paragraphs>82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7</cp:revision>
  <dcterms:created xsi:type="dcterms:W3CDTF">2021-08-03T11:02:25Z</dcterms:created>
  <dcterms:modified xsi:type="dcterms:W3CDTF">2021-08-03T20:19:54Z</dcterms:modified>
</cp:coreProperties>
</file>