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89" r:id="rId2"/>
    <p:sldId id="716" r:id="rId3"/>
    <p:sldId id="728" r:id="rId4"/>
    <p:sldId id="746" r:id="rId5"/>
    <p:sldId id="747" r:id="rId6"/>
    <p:sldId id="670" r:id="rId7"/>
    <p:sldId id="727" r:id="rId8"/>
    <p:sldId id="751" r:id="rId9"/>
    <p:sldId id="722" r:id="rId10"/>
    <p:sldId id="754" r:id="rId11"/>
    <p:sldId id="720" r:id="rId12"/>
    <p:sldId id="701" r:id="rId13"/>
    <p:sldId id="755" r:id="rId14"/>
    <p:sldId id="756" r:id="rId15"/>
    <p:sldId id="757" r:id="rId16"/>
    <p:sldId id="723" r:id="rId17"/>
    <p:sldId id="758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60093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2" y="-384"/>
      </p:cViewPr>
      <p:guideLst>
        <p:guide orient="horz" pos="1241"/>
        <p:guide pos="6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11/09/1442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58443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كَيْفَ أَتَصَرَّفُ إِذا مَرِضَ أَحدٌ فِي المَنْزِلِ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16921" y="2260155"/>
            <a:ext cx="1815780" cy="2322961"/>
            <a:chOff x="1736064" y="2259160"/>
            <a:chExt cx="181427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667684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064" y="3109461"/>
              <a:ext cx="181427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TextBox 2">
            <a:extLst>
              <a:ext uri="{FF2B5EF4-FFF2-40B4-BE49-F238E27FC236}">
                <a16:creationId xmlns:a16="http://schemas.microsoft.com/office/drawing/2014/main" xmlns="" id="{C7E496A9-A8DB-4992-A7D7-5D2FBDDC22A8}"/>
              </a:ext>
            </a:extLst>
          </p:cNvPr>
          <p:cNvSpPr txBox="1"/>
          <p:nvPr/>
        </p:nvSpPr>
        <p:spPr>
          <a:xfrm>
            <a:off x="3977292" y="424722"/>
            <a:ext cx="804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swald" panose="02000503000000000000" pitchFamily="2" charset="0"/>
              </a:rPr>
              <a:t>أَحِيطِي بِالهَدِيَّةِ الَّتِي تُفَضِّلِينَ تَقْدِيمَها </a:t>
            </a:r>
            <a:r>
              <a:rPr lang="ar-SY" sz="2800" b="1" dirty="0" smtClean="0">
                <a:latin typeface="Oswald" panose="02000503000000000000" pitchFamily="2" charset="0"/>
              </a:rPr>
              <a:t>لِأخِيكِ </a:t>
            </a:r>
            <a:r>
              <a:rPr lang="ar-SY" sz="2800" b="1" dirty="0">
                <a:latin typeface="Oswald" panose="02000503000000000000" pitchFamily="2" charset="0"/>
              </a:rPr>
              <a:t>الصَّغِيرِ أَثْناءَ مَرَضِهِ،</a:t>
            </a:r>
          </a:p>
          <a:p>
            <a:pPr algn="r"/>
            <a:r>
              <a:rPr lang="ar-SY" sz="2800" b="1" dirty="0" smtClean="0">
                <a:latin typeface="Oswald" panose="02000503000000000000" pitchFamily="2" charset="0"/>
              </a:rPr>
              <a:t>وَلِمَ </a:t>
            </a:r>
            <a:r>
              <a:rPr lang="ar-SY" sz="2800" b="1" dirty="0">
                <a:latin typeface="Oswald" panose="02000503000000000000" pitchFamily="2" charset="0"/>
              </a:rPr>
              <a:t>تُفَضِّلِينَها دُونَ غَيْرِها؟</a:t>
            </a:r>
            <a:endParaRPr lang="en-US" sz="2800" b="1" dirty="0">
              <a:latin typeface="Oswald" panose="02000503000000000000" pitchFamily="2" charset="0"/>
            </a:endParaRPr>
          </a:p>
        </p:txBody>
      </p:sp>
      <p:pic>
        <p:nvPicPr>
          <p:cNvPr id="8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5433" y="1979127"/>
            <a:ext cx="7796512" cy="393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Oval 2">
            <a:extLst>
              <a:ext uri="{FF2B5EF4-FFF2-40B4-BE49-F238E27FC236}">
                <a16:creationId xmlns=""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766559" y="1625600"/>
            <a:ext cx="2408333" cy="2162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  <p:sp>
        <p:nvSpPr>
          <p:cNvPr id="22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075795" y="900332"/>
            <a:ext cx="319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لأنَّه يُحبُّ الكرة كثيراً</a:t>
            </a:r>
            <a:endParaRPr lang="en-US" sz="4000" b="1" dirty="0">
              <a:solidFill>
                <a:srgbClr val="FF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1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84660" y="2230663"/>
            <a:ext cx="1750640" cy="2352452"/>
            <a:chOff x="1803747" y="2229650"/>
            <a:chExt cx="1749193" cy="235389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2965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723560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747" y="3076556"/>
              <a:ext cx="1749193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001062" y="1558950"/>
            <a:ext cx="2153601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3923608" y="798798"/>
            <a:ext cx="7870882" cy="122140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3923608" y="946544"/>
            <a:ext cx="7492630" cy="830997"/>
            <a:chOff x="-3928446" y="1556031"/>
            <a:chExt cx="11273968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-3928446" y="1556031"/>
              <a:ext cx="11273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تَحَدَّثِي عَنْ يَوْمٍ مَرِضْتِ فِيهِ، ثُمَّ اكْتُبِي عِبارةَ </a:t>
              </a:r>
              <a:r>
                <a:rPr lang="ar-SY" sz="2400" b="1" dirty="0" smtClean="0"/>
                <a:t>شُكْرٍ </a:t>
              </a:r>
              <a:r>
                <a:rPr lang="ar-SY" sz="2400" b="1" dirty="0"/>
                <a:t>وَامْتِنانٍ لِمَنْ ساعَدَكِ فِي الوُصُولِ إلى الشِّفاءِ بإذن الله.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3" y="386455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3923609" y="3152707"/>
            <a:ext cx="7870882" cy="115953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4189615" y="3377860"/>
            <a:ext cx="7226623" cy="830997"/>
            <a:chOff x="-885337" y="1717876"/>
            <a:chExt cx="8269006" cy="830997"/>
          </a:xfrm>
        </p:grpSpPr>
        <p:sp>
          <p:nvSpPr>
            <p:cNvPr id="4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-885337" y="1717876"/>
              <a:ext cx="8269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أُصبت بالحمَّى الشديدة ذات يوم و كانت أمي بجانبي تساعدني حتى شفاني الله , فالشكر لله ثمَّ لأُمي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8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FF0000"/>
                </a:solidFill>
              </a:rPr>
              <a:t>نشاط 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97391" y="2260155"/>
            <a:ext cx="1689225" cy="2322961"/>
            <a:chOff x="1816468" y="2259160"/>
            <a:chExt cx="168782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705341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468" y="3106065"/>
              <a:ext cx="168782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001062" y="1558950"/>
            <a:ext cx="2153601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567056" y="1236428"/>
            <a:ext cx="5227434" cy="78377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567056" y="1362043"/>
            <a:ext cx="4998853" cy="518020"/>
            <a:chOff x="49082" y="1971530"/>
            <a:chExt cx="7521646" cy="518020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9082" y="2027885"/>
              <a:ext cx="7521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مَرَضٌ يُصابُ بِهِ مُعْظَمُ الناسِ فِي فَصْلِ الشِّتاءِ؟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8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</a:rPr>
              <a:t>التفكير الناقد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9784083" y="2750268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9431273" y="2806762"/>
            <a:ext cx="2363217" cy="607348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9698729" y="2684754"/>
            <a:ext cx="2214188" cy="723882"/>
            <a:chOff x="3395473" y="1971530"/>
            <a:chExt cx="4841761" cy="723882"/>
          </a:xfrm>
        </p:grpSpPr>
        <p:sp>
          <p:nvSpPr>
            <p:cNvPr id="34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547198" y="2233747"/>
              <a:ext cx="469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الزُّكام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46234" y="2260155"/>
            <a:ext cx="1627496" cy="2322961"/>
            <a:chOff x="1865270" y="2259160"/>
            <a:chExt cx="162615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714476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70" y="3106064"/>
              <a:ext cx="1626151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8001062" y="1558950"/>
            <a:ext cx="2153601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567056" y="1236428"/>
            <a:ext cx="5227434" cy="78377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567056" y="1362043"/>
            <a:ext cx="4998853" cy="518020"/>
            <a:chOff x="49082" y="1971530"/>
            <a:chExt cx="7521646" cy="518020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49082" y="2027885"/>
              <a:ext cx="7521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اللهُ </a:t>
              </a:r>
              <a:r>
                <a:rPr lang="ar-SY" sz="2400" b="1" dirty="0"/>
                <a:t>سبحانَهُ وتعالى هو </a:t>
              </a:r>
              <a:r>
                <a:rPr lang="ar-SY" sz="2400" b="1" dirty="0" smtClean="0"/>
                <a:t>الشَّافِي </a:t>
              </a:r>
              <a:r>
                <a:rPr lang="ar-SY" sz="2400" b="1" dirty="0"/>
                <a:t>منَ الأمراضِ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8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FF0000"/>
                </a:solidFill>
              </a:rPr>
              <a:t>التفكير الناقد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9784083" y="2750268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2">
            <a:extLst>
              <a:ext uri="{FF2B5EF4-FFF2-40B4-BE49-F238E27FC236}">
                <a16:creationId xmlns:a16="http://schemas.microsoft.com/office/drawing/2014/main" xmlns="" id="{0897287A-7DEC-47F9-A968-0D58A5DDFF62}"/>
              </a:ext>
            </a:extLst>
          </p:cNvPr>
          <p:cNvGrpSpPr/>
          <p:nvPr/>
        </p:nvGrpSpPr>
        <p:grpSpPr>
          <a:xfrm>
            <a:off x="4750393" y="2370764"/>
            <a:ext cx="2869919" cy="3549386"/>
            <a:chOff x="6591499" y="705675"/>
            <a:chExt cx="2138086" cy="2228601"/>
          </a:xfrm>
        </p:grpSpPr>
        <p:sp>
          <p:nvSpPr>
            <p:cNvPr id="38" name="Rectangle: Top Corners One Rounded and One Snipped 7">
              <a:extLst>
                <a:ext uri="{FF2B5EF4-FFF2-40B4-BE49-F238E27FC236}">
                  <a16:creationId xmlns:a16="http://schemas.microsoft.com/office/drawing/2014/main" xmlns="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Folded Corner 39">
              <a:extLst>
                <a:ext uri="{FF2B5EF4-FFF2-40B4-BE49-F238E27FC236}">
                  <a16:creationId xmlns:a16="http://schemas.microsoft.com/office/drawing/2014/main" xmlns="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xmlns="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296754"/>
              <a:ext cx="1940649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وَ إِذا مَرِضْتُ فَهُوَ يَشْفيْن</a:t>
              </a:r>
              <a:endParaRPr lang="en-US" sz="2400" b="1" dirty="0">
                <a:solidFill>
                  <a:srgbClr val="7030A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1" name="TextBox 55">
              <a:extLst>
                <a:ext uri="{FF2B5EF4-FFF2-40B4-BE49-F238E27FC236}">
                  <a16:creationId xmlns:a16="http://schemas.microsoft.com/office/drawing/2014/main" xmlns="" id="{074CA648-CF1E-4406-817E-C6E1C2BDBF04}"/>
                </a:ext>
              </a:extLst>
            </p:cNvPr>
            <p:cNvSpPr txBox="1"/>
            <p:nvPr/>
          </p:nvSpPr>
          <p:spPr>
            <a:xfrm rot="326294">
              <a:off x="7389765" y="877652"/>
              <a:ext cx="1146408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قال تعالى :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:a16="http://schemas.microsoft.com/office/drawing/2014/main" xmlns="" id="{4900EB7E-1540-47E0-8812-097E85526131}"/>
              </a:ext>
            </a:extLst>
          </p:cNvPr>
          <p:cNvGrpSpPr/>
          <p:nvPr/>
        </p:nvGrpSpPr>
        <p:grpSpPr>
          <a:xfrm flipH="1">
            <a:off x="5924919" y="2149494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xmlns="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xmlns="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xmlns="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xmlns="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18612" y="2260155"/>
            <a:ext cx="1882740" cy="2322961"/>
            <a:chOff x="1737754" y="2259160"/>
            <a:chExt cx="1881184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7167" y="3711325"/>
              <a:ext cx="852053" cy="592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754" y="3061517"/>
              <a:ext cx="1881184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9049444" y="441545"/>
            <a:ext cx="189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17" y="1291624"/>
            <a:ext cx="4254527" cy="203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reeform: Shape 6">
            <a:extLst>
              <a:ext uri="{FF2B5EF4-FFF2-40B4-BE49-F238E27FC236}">
                <a16:creationId xmlns:a16="http://schemas.microsoft.com/office/drawing/2014/main" xmlns="" id="{21637A41-A7A6-4AB1-A79A-E5D8B8C1A60A}"/>
              </a:ext>
            </a:extLst>
          </p:cNvPr>
          <p:cNvSpPr/>
          <p:nvPr/>
        </p:nvSpPr>
        <p:spPr>
          <a:xfrm rot="13375080" flipH="1">
            <a:off x="6321790" y="1907608"/>
            <a:ext cx="486182" cy="1536089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5" y="1801786"/>
            <a:ext cx="1584341" cy="18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5" y="4042481"/>
            <a:ext cx="3550316" cy="218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C7E496A9-A8DB-4992-A7D7-5D2FBDDC22A8}"/>
              </a:ext>
            </a:extLst>
          </p:cNvPr>
          <p:cNvSpPr txBox="1"/>
          <p:nvPr/>
        </p:nvSpPr>
        <p:spPr>
          <a:xfrm>
            <a:off x="1635940" y="318434"/>
            <a:ext cx="1049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swald" panose="02000503000000000000" pitchFamily="2" charset="0"/>
              </a:rPr>
              <a:t>إذا شُفِيَ المَرِيضُ وَأَمَرَهُ الطَّبِيبُ بِالتَّوَقُّفِ عَنْ تَناوُلِ الدَّواءِ، </a:t>
            </a:r>
            <a:r>
              <a:rPr lang="ar-SY" sz="2800" b="1" dirty="0" smtClean="0">
                <a:latin typeface="Oswald" panose="02000503000000000000" pitchFamily="2" charset="0"/>
              </a:rPr>
              <a:t>فيَجِبُ </a:t>
            </a:r>
            <a:r>
              <a:rPr lang="ar-SY" sz="2800" b="1" dirty="0"/>
              <a:t>التَّخَلُّصُ مِنْ </a:t>
            </a:r>
            <a:r>
              <a:rPr lang="ar-SY" sz="2800" b="1" dirty="0" smtClean="0"/>
              <a:t>أَدْوِيَتِهِ .</a:t>
            </a:r>
            <a:endParaRPr lang="en-US" sz="2800" b="1" dirty="0">
              <a:latin typeface="Oswald" panose="02000503000000000000" pitchFamily="2" charset="0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3191411" y="4637680"/>
            <a:ext cx="349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هناك أدوية تنتهي بعد فتحها بعدّة أيام فيجب التخلص منها فوراً بعد الانتهاء من استعمالها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7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16921" y="2260155"/>
            <a:ext cx="1815780" cy="2322961"/>
            <a:chOff x="1736064" y="2259160"/>
            <a:chExt cx="181427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690630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064" y="3106065"/>
              <a:ext cx="1814279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379112" y="506411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C00000"/>
                </a:solidFill>
              </a:rPr>
              <a:t>أُسرَتِيَ الْعَزِيزَةَ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37" name="Group 62">
            <a:extLst>
              <a:ext uri="{FF2B5EF4-FFF2-40B4-BE49-F238E27FC236}">
                <a16:creationId xmlns:a16="http://schemas.microsoft.com/office/drawing/2014/main" xmlns="" id="{0897287A-7DEC-47F9-A968-0D58A5DDFF62}"/>
              </a:ext>
            </a:extLst>
          </p:cNvPr>
          <p:cNvGrpSpPr/>
          <p:nvPr/>
        </p:nvGrpSpPr>
        <p:grpSpPr>
          <a:xfrm>
            <a:off x="4750393" y="2370764"/>
            <a:ext cx="2869919" cy="3549386"/>
            <a:chOff x="6591499" y="705675"/>
            <a:chExt cx="2138086" cy="2228601"/>
          </a:xfrm>
        </p:grpSpPr>
        <p:sp>
          <p:nvSpPr>
            <p:cNvPr id="38" name="Rectangle: Top Corners One Rounded and One Snipped 7">
              <a:extLst>
                <a:ext uri="{FF2B5EF4-FFF2-40B4-BE49-F238E27FC236}">
                  <a16:creationId xmlns:a16="http://schemas.microsoft.com/office/drawing/2014/main" xmlns="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Folded Corner 39">
              <a:extLst>
                <a:ext uri="{FF2B5EF4-FFF2-40B4-BE49-F238E27FC236}">
                  <a16:creationId xmlns:a16="http://schemas.microsoft.com/office/drawing/2014/main" xmlns="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xmlns="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064856"/>
              <a:ext cx="1940649" cy="753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رفعِ الأدويةِ في مكانٍ بعيدٍ </a:t>
              </a:r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عَنْ </a:t>
              </a:r>
              <a:r>
                <a:rPr lang="ar-SY" sz="2400" b="1" dirty="0">
                  <a:solidFill>
                    <a:srgbClr val="7030A0"/>
                  </a:solidFill>
                </a:rPr>
                <a:t>مُتَناوَلِ أَيْدِي الأَطْفالِ</a:t>
              </a:r>
              <a:endParaRPr lang="en-US" sz="2400" b="1" dirty="0">
                <a:solidFill>
                  <a:srgbClr val="7030A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1" name="TextBox 55">
              <a:extLst>
                <a:ext uri="{FF2B5EF4-FFF2-40B4-BE49-F238E27FC236}">
                  <a16:creationId xmlns:a16="http://schemas.microsoft.com/office/drawing/2014/main" xmlns="" id="{074CA648-CF1E-4406-817E-C6E1C2BDBF04}"/>
                </a:ext>
              </a:extLst>
            </p:cNvPr>
            <p:cNvSpPr txBox="1"/>
            <p:nvPr/>
          </p:nvSpPr>
          <p:spPr>
            <a:xfrm rot="326294">
              <a:off x="7389765" y="877652"/>
              <a:ext cx="1146408" cy="28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:a16="http://schemas.microsoft.com/office/drawing/2014/main" xmlns="" id="{4900EB7E-1540-47E0-8812-097E85526131}"/>
              </a:ext>
            </a:extLst>
          </p:cNvPr>
          <p:cNvGrpSpPr/>
          <p:nvPr/>
        </p:nvGrpSpPr>
        <p:grpSpPr>
          <a:xfrm flipH="1">
            <a:off x="5924919" y="2149494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xmlns="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xmlns="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xmlns="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xmlns="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2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21DF68A9-792D-4C5B-9064-8FEB14BE0C30}"/>
                </a:ext>
              </a:extLst>
            </p:cNvPr>
            <p:cNvSpPr/>
            <p:nvPr/>
          </p:nvSpPr>
          <p:spPr>
            <a:xfrm>
              <a:off x="1957174" y="2541497"/>
              <a:ext cx="399998" cy="427959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3AC3B0C-E796-47A5-B1E0-594E948E973A}"/>
                </a:ext>
              </a:extLst>
            </p:cNvPr>
            <p:cNvSpPr txBox="1"/>
            <p:nvPr/>
          </p:nvSpPr>
          <p:spPr>
            <a:xfrm>
              <a:off x="1937204" y="2493866"/>
              <a:ext cx="321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BE69E89-5AFC-4C04-AC60-FE255031162A}"/>
                </a:ext>
              </a:extLst>
            </p:cNvPr>
            <p:cNvSpPr txBox="1"/>
            <p:nvPr/>
          </p:nvSpPr>
          <p:spPr>
            <a:xfrm>
              <a:off x="2716320" y="2507449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88A869E6-A4E4-46C4-BDBD-9C45AE52BD06}"/>
                </a:ext>
              </a:extLst>
            </p:cNvPr>
            <p:cNvSpPr txBox="1"/>
            <p:nvPr/>
          </p:nvSpPr>
          <p:spPr>
            <a:xfrm>
              <a:off x="1957175" y="2540964"/>
              <a:ext cx="3394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الأُمُّ تَعْتَنِي بِالمَريضِ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وَتَهتمُّ </a:t>
              </a:r>
              <a:r>
                <a:rPr lang="ar-SY" sz="2000" b="1" dirty="0">
                  <a:latin typeface="Century Gothic" panose="020B0502020202020204" pitchFamily="34" charset="0"/>
                </a:rPr>
                <a:t>بِهِ فَلا تَتَضايَقِي أو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تَنْزَعِجِي </a:t>
              </a:r>
              <a:r>
                <a:rPr lang="ar-SY" sz="2000" b="1" dirty="0"/>
                <a:t>إذا انْشَغَلَتْ عَنْكِ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1343262"/>
            <a:chOff x="1832644" y="3559302"/>
            <a:chExt cx="3653470" cy="134326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xmlns="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4776080F-73A3-458E-8963-474E20D492AD}"/>
                </a:ext>
              </a:extLst>
            </p:cNvPr>
            <p:cNvSpPr/>
            <p:nvPr/>
          </p:nvSpPr>
          <p:spPr>
            <a:xfrm>
              <a:off x="1957173" y="3677411"/>
              <a:ext cx="372644" cy="398692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665D461-F471-412A-A444-923FCCA8DF44}"/>
                </a:ext>
              </a:extLst>
            </p:cNvPr>
            <p:cNvSpPr txBox="1"/>
            <p:nvPr/>
          </p:nvSpPr>
          <p:spPr>
            <a:xfrm>
              <a:off x="1898745" y="3620416"/>
              <a:ext cx="456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0A7FEAB-C8FA-4875-BA86-C22D4FF61514}"/>
                </a:ext>
              </a:extLst>
            </p:cNvPr>
            <p:cNvSpPr txBox="1"/>
            <p:nvPr/>
          </p:nvSpPr>
          <p:spPr>
            <a:xfrm>
              <a:off x="2739717" y="3664247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0F13C93-A3E6-4DFE-BAC8-3E0168FBACAE}"/>
                </a:ext>
              </a:extLst>
            </p:cNvPr>
            <p:cNvSpPr txBox="1"/>
            <p:nvPr/>
          </p:nvSpPr>
          <p:spPr>
            <a:xfrm>
              <a:off x="2171653" y="3579125"/>
              <a:ext cx="31747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تَناوُلُ أَدْوِيةِ المَرِيضِ دُونَ اسْتِشارةِ الطَّبيبِ </a:t>
              </a:r>
              <a:r>
                <a:rPr lang="ar-SY" sz="2000" b="1" dirty="0" smtClean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أَمْر خَطِير , حَتّى </a:t>
              </a:r>
              <a:r>
                <a:rPr lang="ar-SY" sz="2000" b="1" dirty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لَوْ أُصِبْتِ بِنَفْسِ المَرَضِ</a:t>
              </a:r>
              <a:endParaRPr lang="en-US" sz="2000" b="1" dirty="0">
                <a:solidFill>
                  <a:schemeClr val="tx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solidFill>
                  <a:schemeClr val="tx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DD9D96F-853B-4EB1-ADE6-7AC249A6EB74}"/>
              </a:ext>
            </a:extLst>
          </p:cNvPr>
          <p:cNvGrpSpPr/>
          <p:nvPr/>
        </p:nvGrpSpPr>
        <p:grpSpPr>
          <a:xfrm>
            <a:off x="6563999" y="3120041"/>
            <a:ext cx="3837834" cy="1149616"/>
            <a:chOff x="6563999" y="3120041"/>
            <a:chExt cx="3837834" cy="1149616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xmlns="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93DEDCB-655D-4D87-A36A-547547F4E808}"/>
                </a:ext>
              </a:extLst>
            </p:cNvPr>
            <p:cNvSpPr/>
            <p:nvPr/>
          </p:nvSpPr>
          <p:spPr>
            <a:xfrm>
              <a:off x="9916409" y="3231299"/>
              <a:ext cx="348498" cy="465178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0B6CFC87-85E2-4574-98E1-F7DBB29F05DF}"/>
                </a:ext>
              </a:extLst>
            </p:cNvPr>
            <p:cNvSpPr txBox="1"/>
            <p:nvPr/>
          </p:nvSpPr>
          <p:spPr>
            <a:xfrm>
              <a:off x="9916411" y="3186974"/>
              <a:ext cx="370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B84770F6-8B08-4474-AB24-75468A259BFD}"/>
                </a:ext>
              </a:extLst>
            </p:cNvPr>
            <p:cNvSpPr txBox="1"/>
            <p:nvPr/>
          </p:nvSpPr>
          <p:spPr>
            <a:xfrm>
              <a:off x="7665301" y="3215676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1ACCE6B-4123-4E6B-98E3-1B0DD3DAFE46}"/>
                </a:ext>
              </a:extLst>
            </p:cNvPr>
            <p:cNvSpPr txBox="1"/>
            <p:nvPr/>
          </p:nvSpPr>
          <p:spPr>
            <a:xfrm>
              <a:off x="6563999" y="3253994"/>
              <a:ext cx="33524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اِسْتِخْدامُ أَدَواتِ المَرِيضِ قَدْ تَنْقُلُ لَكِ العَدْوى</a:t>
              </a:r>
              <a:r>
                <a:rPr lang="ar-SY" sz="2000" b="1" dirty="0" smtClean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،</a:t>
              </a:r>
              <a:r>
                <a:rPr lang="ar-SY" sz="2000" b="1" dirty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 فَاحْذَرِي مِنِ اسْتِخْدامِها.</a:t>
              </a:r>
              <a:endParaRPr lang="en-US" sz="2000" b="1" dirty="0">
                <a:solidFill>
                  <a:schemeClr val="tx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solidFill>
                  <a:schemeClr val="tx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xmlns="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8D097A79-0A86-439E-A56F-D4F7DD06BC87}"/>
                </a:ext>
              </a:extLst>
            </p:cNvPr>
            <p:cNvSpPr/>
            <p:nvPr/>
          </p:nvSpPr>
          <p:spPr>
            <a:xfrm>
              <a:off x="9916409" y="4330944"/>
              <a:ext cx="348497" cy="425219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9840A7D-FE87-44BF-81EE-69CEA35336BF}"/>
                </a:ext>
              </a:extLst>
            </p:cNvPr>
            <p:cNvSpPr txBox="1"/>
            <p:nvPr/>
          </p:nvSpPr>
          <p:spPr>
            <a:xfrm>
              <a:off x="9916410" y="4269657"/>
              <a:ext cx="39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FD3D9AB-C2A4-4819-AB7C-4AD7FB41A433}"/>
                </a:ext>
              </a:extLst>
            </p:cNvPr>
            <p:cNvSpPr txBox="1"/>
            <p:nvPr/>
          </p:nvSpPr>
          <p:spPr>
            <a:xfrm>
              <a:off x="7661801" y="432965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DA7C9ADE-C5FA-4FED-91D5-6B6E891B155F}"/>
                </a:ext>
              </a:extLst>
            </p:cNvPr>
            <p:cNvSpPr txBox="1"/>
            <p:nvPr/>
          </p:nvSpPr>
          <p:spPr>
            <a:xfrm>
              <a:off x="7052353" y="4349858"/>
              <a:ext cx="27135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التَّخَلُّصُ مِنَ الأَدْوِيةِ بَعْدَ شِفاءِ المَرِيضِ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أَمْر </a:t>
              </a:r>
              <a:r>
                <a:rPr lang="ar-SY" sz="2000" b="1" dirty="0" smtClean="0"/>
                <a:t>ضَرورِيّ</a:t>
              </a:r>
              <a:r>
                <a:rPr lang="ar-SY" sz="2000" dirty="0"/>
                <a:t>.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xmlns="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81647AC-BA68-4480-9CA6-021C5E958F64}"/>
                </a:ext>
              </a:extLst>
            </p:cNvPr>
            <p:cNvSpPr/>
            <p:nvPr/>
          </p:nvSpPr>
          <p:spPr>
            <a:xfrm>
              <a:off x="1957174" y="1465229"/>
              <a:ext cx="344854" cy="488564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021DA9F0-6240-43D3-871A-F123545B8879}"/>
                </a:ext>
              </a:extLst>
            </p:cNvPr>
            <p:cNvSpPr txBox="1"/>
            <p:nvPr/>
          </p:nvSpPr>
          <p:spPr>
            <a:xfrm>
              <a:off x="1977310" y="1499640"/>
              <a:ext cx="343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4BD7869E-9FAA-4CA8-B3BE-5A675F466A60}"/>
                </a:ext>
              </a:extLst>
            </p:cNvPr>
            <p:cNvSpPr txBox="1"/>
            <p:nvPr/>
          </p:nvSpPr>
          <p:spPr>
            <a:xfrm>
              <a:off x="2650773" y="1453473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BD406CF-5C0F-4DEC-92B1-BBBF3C1EE8D3}"/>
                </a:ext>
              </a:extLst>
            </p:cNvPr>
            <p:cNvSpPr txBox="1"/>
            <p:nvPr/>
          </p:nvSpPr>
          <p:spPr>
            <a:xfrm>
              <a:off x="2605821" y="1517519"/>
              <a:ext cx="27135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1">
                      <a:alpha val="80000"/>
                    </a:schemeClr>
                  </a:solidFill>
                  <a:latin typeface="Century Gothic" panose="020B0502020202020204" pitchFamily="34" charset="0"/>
                </a:rPr>
                <a:t>اَلْمَرِيضُ بِحاجةٍ إلى الراحةِ فَلا تُزْعِجِيهِ</a:t>
              </a:r>
              <a:endParaRPr lang="en-US" sz="2000" b="1" dirty="0">
                <a:solidFill>
                  <a:schemeClr val="tx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5340151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rgbClr val="8E8E8E"/>
          </a:soli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943D7ED-774D-4FB2-B02A-0BF921018419}"/>
              </a:ext>
            </a:extLst>
          </p:cNvPr>
          <p:cNvGrpSpPr/>
          <p:nvPr/>
        </p:nvGrpSpPr>
        <p:grpSpPr>
          <a:xfrm>
            <a:off x="6723411" y="1996105"/>
            <a:ext cx="3678424" cy="952982"/>
            <a:chOff x="6736934" y="1996105"/>
            <a:chExt cx="3990446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xmlns="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294256" y="506409"/>
              <a:ext cx="943428" cy="3922820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F098E177-3007-4595-81CB-8446D66EFA7D}"/>
                </a:ext>
              </a:extLst>
            </p:cNvPr>
            <p:cNvSpPr/>
            <p:nvPr/>
          </p:nvSpPr>
          <p:spPr>
            <a:xfrm>
              <a:off x="10230342" y="2091175"/>
              <a:ext cx="348496" cy="46473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3C01709-FBF6-4C4B-B7B2-3F3B11A7EA9F}"/>
                </a:ext>
              </a:extLst>
            </p:cNvPr>
            <p:cNvSpPr txBox="1"/>
            <p:nvPr/>
          </p:nvSpPr>
          <p:spPr>
            <a:xfrm>
              <a:off x="10216500" y="2087805"/>
              <a:ext cx="370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F3123AB-4077-46FE-A045-EF10F02A7DC1}"/>
                </a:ext>
              </a:extLst>
            </p:cNvPr>
            <p:cNvSpPr txBox="1"/>
            <p:nvPr/>
          </p:nvSpPr>
          <p:spPr>
            <a:xfrm>
              <a:off x="7639911" y="2115653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EBC60BA0-AAF1-4AB9-89CD-2F262EBE2882}"/>
                </a:ext>
              </a:extLst>
            </p:cNvPr>
            <p:cNvSpPr txBox="1"/>
            <p:nvPr/>
          </p:nvSpPr>
          <p:spPr>
            <a:xfrm>
              <a:off x="6744728" y="2040750"/>
              <a:ext cx="3368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مُساعَدةُ المَرِيضِ واجب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أُسْريّ </a:t>
              </a:r>
              <a:r>
                <a:rPr lang="ar-SY" sz="2000" b="1" dirty="0">
                  <a:latin typeface="Century Gothic" panose="020B0502020202020204" pitchFamily="34" charset="0"/>
                </a:rPr>
                <a:t>حَثَّ عَلَيْه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دِينُنا </a:t>
              </a:r>
              <a:r>
                <a:rPr lang="ar-SY" sz="2000" b="1" dirty="0"/>
                <a:t>الإسْلامِيُّ</a:t>
              </a:r>
              <a:r>
                <a:rPr lang="ar-SY" sz="2000" dirty="0"/>
                <a:t>.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3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/>
              <a:t>إرْشَاداتٌ </a:t>
            </a:r>
            <a:r>
              <a:rPr lang="ar-SY" sz="3200" b="1" dirty="0"/>
              <a:t>عامَّة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0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 animBg="1"/>
      <p:bldP spid="43" grpId="0" animBg="1"/>
      <p:bldP spid="38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260155"/>
            <a:ext cx="1799084" cy="2322961"/>
            <a:chOff x="1779546" y="2259160"/>
            <a:chExt cx="179759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 smtClean="0"/>
                <a:t>شخصَّيتي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9963" y="3724026"/>
              <a:ext cx="846457" cy="5884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209378"/>
              <a:ext cx="1797596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170245" y="1227996"/>
            <a:ext cx="3627273" cy="1200329"/>
            <a:chOff x="4392542" y="1364342"/>
            <a:chExt cx="3627273" cy="1200329"/>
          </a:xfrm>
        </p:grpSpPr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4392542" y="1760712"/>
              <a:ext cx="3627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C00000"/>
                  </a:solidFill>
                </a:rPr>
                <a:t>يَحْتاجُ المَرِيضُ: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539207" y="2599998"/>
            <a:ext cx="439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يحتاج للرعاية الطُّبية و كذلك للرَّاحة</a:t>
            </a:r>
          </a:p>
          <a:p>
            <a:pPr algn="r"/>
            <a:r>
              <a:rPr lang="ar-SY" sz="2400" b="1" dirty="0" smtClean="0">
                <a:solidFill>
                  <a:srgbClr val="FF0000"/>
                </a:solidFill>
              </a:rPr>
              <a:t>*</a:t>
            </a:r>
            <a:r>
              <a:rPr lang="ar-SY" sz="2400" b="1" dirty="0" smtClean="0"/>
              <a:t> يحتاج إلى تناول الأدوية بانتظام</a:t>
            </a:r>
          </a:p>
        </p:txBody>
      </p:sp>
      <p:pic>
        <p:nvPicPr>
          <p:cNvPr id="27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10" y="3844913"/>
            <a:ext cx="1149486" cy="113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044124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كَيْفَ أَتَصَرَّفُ إِذا مَرِضَ أَحدٌ فِي المَنْزِلِ</a:t>
            </a:r>
          </a:p>
        </p:txBody>
      </p:sp>
      <p:pic>
        <p:nvPicPr>
          <p:cNvPr id="33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05" y="3856399"/>
            <a:ext cx="1134005" cy="113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58311" y="2260155"/>
            <a:ext cx="1817412" cy="2322961"/>
            <a:chOff x="1877335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2756" y="3699507"/>
              <a:ext cx="971173" cy="6752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335" y="3175965"/>
              <a:ext cx="1815909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635123" y="1236585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180785" y="782090"/>
            <a:ext cx="4613704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180785" y="896842"/>
            <a:ext cx="4613704" cy="536623"/>
            <a:chOff x="2757409" y="1971530"/>
            <a:chExt cx="4921198" cy="536623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57409" y="2046488"/>
              <a:ext cx="4921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ما الفَضِيلةُ الَّتِي يَدْعُو إِلَيْها الحَدِيثُ الشَّرِيفُ؟</a:t>
              </a: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3091195"/>
            <a:ext cx="8455504" cy="300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6291849" y="5504103"/>
            <a:ext cx="319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عيادة المريض</a:t>
            </a:r>
            <a:endParaRPr lang="en-US" sz="40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9313" y="3711325"/>
              <a:ext cx="852053" cy="592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6568225" y="506412"/>
            <a:ext cx="522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كَيْفَ أَتَصَرَّفُ إِذا مَرِضَ أَحَدٌ فِي المَنْزِلِ؟</a:t>
            </a:r>
            <a:endParaRPr lang="en-US" sz="2400" b="1" dirty="0"/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03" y="1633987"/>
            <a:ext cx="4365680" cy="287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reeform: Shape 6">
            <a:extLst>
              <a:ext uri="{FF2B5EF4-FFF2-40B4-BE49-F238E27FC236}">
                <a16:creationId xmlns:a16="http://schemas.microsoft.com/office/drawing/2014/main" xmlns="" id="{21637A41-A7A6-4AB1-A79A-E5D8B8C1A60A}"/>
              </a:ext>
            </a:extLst>
          </p:cNvPr>
          <p:cNvSpPr/>
          <p:nvPr/>
        </p:nvSpPr>
        <p:spPr>
          <a:xfrm rot="13092967" flipH="1">
            <a:off x="6600236" y="2741821"/>
            <a:ext cx="486182" cy="1536089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CC66"/>
              </a:gs>
              <a:gs pos="25000">
                <a:srgbClr val="B7FFE2"/>
              </a:gs>
              <a:gs pos="59000">
                <a:srgbClr val="00FF99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94" y="1904006"/>
            <a:ext cx="1760431" cy="18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4206135"/>
            <a:ext cx="3903062" cy="244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90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5978" y="3720135"/>
              <a:ext cx="852053" cy="592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90" y="3141448"/>
              <a:ext cx="1815909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9049444" y="441545"/>
            <a:ext cx="189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17" y="580044"/>
            <a:ext cx="4254527" cy="410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Freeform: Shape 6">
            <a:extLst>
              <a:ext uri="{FF2B5EF4-FFF2-40B4-BE49-F238E27FC236}">
                <a16:creationId xmlns:a16="http://schemas.microsoft.com/office/drawing/2014/main" xmlns="" id="{21637A41-A7A6-4AB1-A79A-E5D8B8C1A60A}"/>
              </a:ext>
            </a:extLst>
          </p:cNvPr>
          <p:cNvSpPr/>
          <p:nvPr/>
        </p:nvSpPr>
        <p:spPr>
          <a:xfrm rot="13375080" flipH="1">
            <a:off x="6321791" y="1374262"/>
            <a:ext cx="486182" cy="1536089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3" y="1350174"/>
            <a:ext cx="1584341" cy="181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5" y="3646795"/>
            <a:ext cx="3550316" cy="297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1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89703" y="2260155"/>
            <a:ext cx="1940557" cy="2322961"/>
            <a:chOff x="1708868" y="2259160"/>
            <a:chExt cx="193895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5067" y="3675801"/>
              <a:ext cx="976251" cy="6787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868" y="3152260"/>
              <a:ext cx="1938952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8611307" y="944120"/>
            <a:ext cx="2019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236638" y="153835"/>
            <a:ext cx="995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رَتِّبِي الأَحْداثَ الآتِيةَ وَفْقًا لِتَسَلْسُلِها القَصَصِيِّ</a:t>
            </a:r>
            <a:r>
              <a:rPr lang="ar-SY" sz="2400" b="1" dirty="0" smtClean="0"/>
              <a:t>، </a:t>
            </a:r>
            <a:r>
              <a:rPr lang="ar-SY" sz="2400" b="1" dirty="0"/>
              <a:t>وَضَعِي لَها عُنْواناً ثُمَّ اكْتُبِيهِ فِي المَكانِ المُخَصَّصِ لَهُ</a:t>
            </a:r>
            <a:endParaRPr lang="ar-SY" sz="2400" b="1" dirty="0">
              <a:solidFill>
                <a:srgbClr val="C00000"/>
              </a:solidFill>
            </a:endParaRPr>
          </a:p>
          <a:p>
            <a:pPr algn="r"/>
            <a:endParaRPr lang="ar-SY" sz="2400" b="1" dirty="0"/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xmlns="" id="{A73C206B-97F8-4D2C-8403-04FC12686862}"/>
              </a:ext>
            </a:extLst>
          </p:cNvPr>
          <p:cNvSpPr/>
          <p:nvPr/>
        </p:nvSpPr>
        <p:spPr>
          <a:xfrm>
            <a:off x="4991471" y="866492"/>
            <a:ext cx="3935116" cy="5864857"/>
          </a:xfrm>
          <a:prstGeom prst="roundRect">
            <a:avLst>
              <a:gd name="adj" fmla="val 46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xmlns="" id="{7105282A-A090-49E5-9AD8-5204A1036449}"/>
              </a:ext>
            </a:extLst>
          </p:cNvPr>
          <p:cNvSpPr/>
          <p:nvPr/>
        </p:nvSpPr>
        <p:spPr>
          <a:xfrm>
            <a:off x="5215111" y="1339261"/>
            <a:ext cx="3528595" cy="89485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xmlns="" id="{AC8DDFD2-4B6D-4CA7-BA98-8FBFF8ADFEB5}"/>
              </a:ext>
            </a:extLst>
          </p:cNvPr>
          <p:cNvSpPr txBox="1"/>
          <p:nvPr/>
        </p:nvSpPr>
        <p:spPr>
          <a:xfrm>
            <a:off x="5519652" y="1587797"/>
            <a:ext cx="264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</a:rPr>
              <a:t>قصَّة سعاد مع المرض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xmlns="" id="{64F6D13F-7B24-4C4E-8F8C-EF2B2093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15930"/>
              </p:ext>
            </p:extLst>
          </p:nvPr>
        </p:nvGraphicFramePr>
        <p:xfrm>
          <a:off x="5164592" y="2244436"/>
          <a:ext cx="3629631" cy="424975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29631">
                  <a:extLst>
                    <a:ext uri="{9D8B030D-6E8A-4147-A177-3AD203B41FA5}">
                      <a16:colId xmlns:a16="http://schemas.microsoft.com/office/drawing/2014/main" xmlns="" val="3444587167"/>
                    </a:ext>
                  </a:extLst>
                </a:gridCol>
              </a:tblGrid>
              <a:tr h="431371">
                <a:tc>
                  <a:txBody>
                    <a:bodyPr/>
                    <a:lstStyle/>
                    <a:p>
                      <a:pPr algn="r"/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1-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مَرِضَتْ سُعادُ وَارْتَفَعَتْ حَرارَتُها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594720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2- غابَتْ عَنِ المَدْرَسةِ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3392423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3- ذ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ه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بَتْ إلى الطَّبِيبِ وَكَتَبَ لَها الدَّواءَ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539622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4- صَرَفَتْ الدَّوَاءَ مِنَ الصَّيْدَلِيَّةِ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0929786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5- تنَاوَلَتْ الدَّواءَ حَسْبَ إِرشاداتِ الطَّبِيبِ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4869572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 6-َ</a:t>
                      </a: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 ن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امَتْ فِي الفِراشِ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5422818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7- اعْتَنَتْ بِها أُسْرَتُها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798031"/>
                  </a:ext>
                </a:extLst>
              </a:tr>
              <a:tr h="5454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000" b="1" baseline="0" dirty="0" smtClean="0">
                          <a:solidFill>
                            <a:schemeClr val="tx1"/>
                          </a:solidFill>
                        </a:rPr>
                        <a:t>8- ت</a:t>
                      </a:r>
                      <a:r>
                        <a:rPr lang="ar-SY" sz="2000" b="1" dirty="0" smtClean="0">
                          <a:solidFill>
                            <a:schemeClr val="tx1"/>
                          </a:solidFill>
                        </a:rPr>
                        <a:t>ماثَلَتْ لِلشِّفاءِ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194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1" cy="2322961"/>
            <a:chOff x="1770390" y="2259160"/>
            <a:chExt cx="181590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4346" y="3699070"/>
              <a:ext cx="940619" cy="6539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90" y="3136861"/>
              <a:ext cx="1815908" cy="52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4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165715" y="214024"/>
            <a:ext cx="659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   </a:t>
            </a:r>
            <a:r>
              <a:rPr lang="ar-SY" sz="2800" b="1" dirty="0"/>
              <a:t>ضَعِي </a:t>
            </a:r>
            <a:r>
              <a:rPr lang="ar-SY" sz="2800" b="1" dirty="0" smtClean="0"/>
              <a:t>عَلامةَ        في </a:t>
            </a:r>
            <a:r>
              <a:rPr lang="ar-SY" sz="2800" b="1" dirty="0"/>
              <a:t>المَكانِ المُناسِبِ</a:t>
            </a:r>
            <a:endParaRPr lang="en-US" sz="2800" b="1" dirty="0"/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9784083" y="3036485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98" y="1179928"/>
            <a:ext cx="5208919" cy="553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68">
            <a:extLst>
              <a:ext uri="{FF2B5EF4-FFF2-40B4-BE49-F238E27FC236}">
                <a16:creationId xmlns:a16="http://schemas.microsoft.com/office/drawing/2014/main" xmlns="" id="{D8DDD24A-E7C5-413E-A4FD-ABC252AF1438}"/>
              </a:ext>
            </a:extLst>
          </p:cNvPr>
          <p:cNvGrpSpPr/>
          <p:nvPr/>
        </p:nvGrpSpPr>
        <p:grpSpPr>
          <a:xfrm>
            <a:off x="4796044" y="2230977"/>
            <a:ext cx="446276" cy="446276"/>
            <a:chOff x="9158514" y="1814286"/>
            <a:chExt cx="435429" cy="435429"/>
          </a:xfrm>
        </p:grpSpPr>
        <p:sp>
          <p:nvSpPr>
            <p:cNvPr id="31" name="Oval 69">
              <a:extLst>
                <a:ext uri="{FF2B5EF4-FFF2-40B4-BE49-F238E27FC236}">
                  <a16:creationId xmlns:a16="http://schemas.microsoft.com/office/drawing/2014/main" xmlns="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70" descr="Checkmark">
              <a:extLst>
                <a:ext uri="{FF2B5EF4-FFF2-40B4-BE49-F238E27FC236}">
                  <a16:creationId xmlns:a16="http://schemas.microsoft.com/office/drawing/2014/main" xmlns="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4" name="Group 68">
            <a:extLst>
              <a:ext uri="{FF2B5EF4-FFF2-40B4-BE49-F238E27FC236}">
                <a16:creationId xmlns:a16="http://schemas.microsoft.com/office/drawing/2014/main" xmlns="" id="{D8DDD24A-E7C5-413E-A4FD-ABC252AF1438}"/>
              </a:ext>
            </a:extLst>
          </p:cNvPr>
          <p:cNvGrpSpPr/>
          <p:nvPr/>
        </p:nvGrpSpPr>
        <p:grpSpPr>
          <a:xfrm>
            <a:off x="7771985" y="4211964"/>
            <a:ext cx="455903" cy="455903"/>
            <a:chOff x="9158514" y="1814286"/>
            <a:chExt cx="435429" cy="435429"/>
          </a:xfrm>
        </p:grpSpPr>
        <p:sp>
          <p:nvSpPr>
            <p:cNvPr id="35" name="Oval 69">
              <a:extLst>
                <a:ext uri="{FF2B5EF4-FFF2-40B4-BE49-F238E27FC236}">
                  <a16:creationId xmlns:a16="http://schemas.microsoft.com/office/drawing/2014/main" xmlns="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70" descr="Checkmark">
              <a:extLst>
                <a:ext uri="{FF2B5EF4-FFF2-40B4-BE49-F238E27FC236}">
                  <a16:creationId xmlns:a16="http://schemas.microsoft.com/office/drawing/2014/main" xmlns="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37" name="Group 68">
            <a:extLst>
              <a:ext uri="{FF2B5EF4-FFF2-40B4-BE49-F238E27FC236}">
                <a16:creationId xmlns:a16="http://schemas.microsoft.com/office/drawing/2014/main" xmlns="" id="{D8DDD24A-E7C5-413E-A4FD-ABC252AF1438}"/>
              </a:ext>
            </a:extLst>
          </p:cNvPr>
          <p:cNvGrpSpPr/>
          <p:nvPr/>
        </p:nvGrpSpPr>
        <p:grpSpPr>
          <a:xfrm>
            <a:off x="9333495" y="6111112"/>
            <a:ext cx="468549" cy="468549"/>
            <a:chOff x="9158514" y="1814286"/>
            <a:chExt cx="435429" cy="435429"/>
          </a:xfrm>
        </p:grpSpPr>
        <p:sp>
          <p:nvSpPr>
            <p:cNvPr id="39" name="Oval 69">
              <a:extLst>
                <a:ext uri="{FF2B5EF4-FFF2-40B4-BE49-F238E27FC236}">
                  <a16:creationId xmlns:a16="http://schemas.microsoft.com/office/drawing/2014/main" xmlns="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70" descr="Checkmark">
              <a:extLst>
                <a:ext uri="{FF2B5EF4-FFF2-40B4-BE49-F238E27FC236}">
                  <a16:creationId xmlns:a16="http://schemas.microsoft.com/office/drawing/2014/main" xmlns="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26" name="Group 68">
            <a:extLst>
              <a:ext uri="{FF2B5EF4-FFF2-40B4-BE49-F238E27FC236}">
                <a16:creationId xmlns:a16="http://schemas.microsoft.com/office/drawing/2014/main" xmlns="" id="{D8DDD24A-E7C5-413E-A4FD-ABC252AF1438}"/>
              </a:ext>
            </a:extLst>
          </p:cNvPr>
          <p:cNvGrpSpPr/>
          <p:nvPr/>
        </p:nvGrpSpPr>
        <p:grpSpPr>
          <a:xfrm>
            <a:off x="8416384" y="245684"/>
            <a:ext cx="468549" cy="468549"/>
            <a:chOff x="9158514" y="1814286"/>
            <a:chExt cx="435429" cy="435429"/>
          </a:xfrm>
        </p:grpSpPr>
        <p:sp>
          <p:nvSpPr>
            <p:cNvPr id="27" name="Oval 69">
              <a:extLst>
                <a:ext uri="{FF2B5EF4-FFF2-40B4-BE49-F238E27FC236}">
                  <a16:creationId xmlns:a16="http://schemas.microsoft.com/office/drawing/2014/main" xmlns="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70" descr="Checkmark">
              <a:extLst>
                <a:ext uri="{FF2B5EF4-FFF2-40B4-BE49-F238E27FC236}">
                  <a16:creationId xmlns:a16="http://schemas.microsoft.com/office/drawing/2014/main" xmlns="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86618" y="2260155"/>
            <a:ext cx="1876363" cy="2322961"/>
            <a:chOff x="1705786" y="2259160"/>
            <a:chExt cx="187481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شخصيَّتي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790" y="3703240"/>
              <a:ext cx="941186" cy="6543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786" y="3170094"/>
              <a:ext cx="1874812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063031" y="166244"/>
            <a:ext cx="995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أُقَيِّمُ نَفْسِي هَلْ تَصَرَّفْتُ تَصَرُّفًا سَلِيمًا مَعَ المَرِيضِ، </a:t>
            </a:r>
            <a:r>
              <a:rPr lang="ar-SY" sz="2400" b="1" dirty="0" smtClean="0"/>
              <a:t>أضَعُ إِشارةَ        أَمامَ </a:t>
            </a:r>
            <a:r>
              <a:rPr lang="ar-SY" sz="2400" b="1" dirty="0"/>
              <a:t>التَّصَرُّفِ الصَّحِيحِ:</a:t>
            </a:r>
          </a:p>
        </p:txBody>
      </p:sp>
      <p:grpSp>
        <p:nvGrpSpPr>
          <p:cNvPr id="19" name="Group 68">
            <a:extLst>
              <a:ext uri="{FF2B5EF4-FFF2-40B4-BE49-F238E27FC236}">
                <a16:creationId xmlns:a16="http://schemas.microsoft.com/office/drawing/2014/main" xmlns="" id="{D8DDD24A-E7C5-413E-A4FD-ABC252AF1438}"/>
              </a:ext>
            </a:extLst>
          </p:cNvPr>
          <p:cNvGrpSpPr/>
          <p:nvPr/>
        </p:nvGrpSpPr>
        <p:grpSpPr>
          <a:xfrm>
            <a:off x="5404025" y="183276"/>
            <a:ext cx="468549" cy="468549"/>
            <a:chOff x="9158514" y="1814286"/>
            <a:chExt cx="435429" cy="435429"/>
          </a:xfrm>
        </p:grpSpPr>
        <p:sp>
          <p:nvSpPr>
            <p:cNvPr id="20" name="Oval 69">
              <a:extLst>
                <a:ext uri="{FF2B5EF4-FFF2-40B4-BE49-F238E27FC236}">
                  <a16:creationId xmlns:a16="http://schemas.microsoft.com/office/drawing/2014/main" xmlns="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70" descr="Checkmark">
              <a:extLst>
                <a:ext uri="{FF2B5EF4-FFF2-40B4-BE49-F238E27FC236}">
                  <a16:creationId xmlns:a16="http://schemas.microsoft.com/office/drawing/2014/main" xmlns="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pic>
        <p:nvPicPr>
          <p:cNvPr id="22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860603"/>
            <a:ext cx="6960700" cy="472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4239491" y="2626983"/>
            <a:ext cx="13021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متروك للطالبة</a:t>
            </a:r>
            <a:endParaRPr lang="en-US" sz="48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7882544" y="5877561"/>
            <a:ext cx="2463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2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79" y="5943542"/>
            <a:ext cx="6106921" cy="639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46232" y="2260155"/>
            <a:ext cx="1627496" cy="2322961"/>
            <a:chOff x="1865268" y="2259160"/>
            <a:chExt cx="162615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2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شخصَّيتي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2" y="3658561"/>
              <a:ext cx="940619" cy="653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68" y="3106065"/>
              <a:ext cx="1626151" cy="58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كَيْفَ أَتَصَرَّفُ إِذا مَرِضَ أَحدٌ فِي المَنْزِلِ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7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3497392" y="1577975"/>
            <a:ext cx="7919926" cy="2799097"/>
            <a:chOff x="3447142" y="1248229"/>
            <a:chExt cx="5297715" cy="1872343"/>
          </a:xfrm>
        </p:grpSpPr>
        <p:sp>
          <p:nvSpPr>
            <p:cNvPr id="78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530600" y="1494971"/>
              <a:ext cx="624470" cy="62447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530600" y="1607102"/>
              <a:ext cx="624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4155070" y="1619731"/>
              <a:ext cx="4400991" cy="88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Oswald" panose="02000503000000000000" pitchFamily="2" charset="0"/>
                </a:rPr>
                <a:t>نَقُومُ بِزِيارةِ المَريضِ لِكَسْبِ الأَجْرِ مِنَ </a:t>
              </a:r>
              <a:r>
                <a:rPr lang="ar-SY" sz="2800" b="1" dirty="0" smtClean="0">
                  <a:latin typeface="Oswald" panose="02000503000000000000" pitchFamily="2" charset="0"/>
                </a:rPr>
                <a:t>اللهِ وَالتَّخْفِيفِ </a:t>
              </a:r>
              <a:r>
                <a:rPr lang="ar-SY" sz="2800" b="1" dirty="0">
                  <a:latin typeface="Oswald" panose="02000503000000000000" pitchFamily="2" charset="0"/>
                </a:rPr>
                <a:t>عَنْهُ وَإِدْخالِ السُّرُور إلى نَفْسِهِ</a:t>
              </a:r>
            </a:p>
            <a:p>
              <a:pPr algn="r"/>
              <a:r>
                <a:rPr lang="ar-SY" sz="24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</a:p>
          </p:txBody>
        </p:sp>
      </p:grpSp>
      <p:sp>
        <p:nvSpPr>
          <p:cNvPr id="83" name="TextBox 2">
            <a:extLst>
              <a:ext uri="{FF2B5EF4-FFF2-40B4-BE49-F238E27FC236}">
                <a16:creationId xmlns:a16="http://schemas.microsoft.com/office/drawing/2014/main" xmlns="" id="{C7E496A9-A8DB-4992-A7D7-5D2FBDDC22A8}"/>
              </a:ext>
            </a:extLst>
          </p:cNvPr>
          <p:cNvSpPr txBox="1"/>
          <p:nvPr/>
        </p:nvSpPr>
        <p:spPr>
          <a:xfrm>
            <a:off x="3977292" y="424722"/>
            <a:ext cx="74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صغيرتي !!</a:t>
            </a:r>
            <a:endParaRPr lang="en-US" sz="2800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pic>
        <p:nvPicPr>
          <p:cNvPr id="8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4124" y="4091674"/>
            <a:ext cx="3558742" cy="2470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5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493</Words>
  <Application>Microsoft Office PowerPoint</Application>
  <PresentationFormat>مخصص</PresentationFormat>
  <Paragraphs>111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4852</cp:revision>
  <dcterms:created xsi:type="dcterms:W3CDTF">2020-10-10T04:32:51Z</dcterms:created>
  <dcterms:modified xsi:type="dcterms:W3CDTF">2021-04-22T20:28:35Z</dcterms:modified>
</cp:coreProperties>
</file>