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5364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05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70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693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367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248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5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269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5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274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959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5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14"/>
          <p:cNvSpPr>
            <a:spLocks noChangeArrowheads="1"/>
          </p:cNvSpPr>
          <p:nvPr/>
        </p:nvSpPr>
        <p:spPr bwMode="auto">
          <a:xfrm>
            <a:off x="7740352" y="1268762"/>
            <a:ext cx="105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المنتجات</a:t>
            </a:r>
          </a:p>
        </p:txBody>
      </p:sp>
      <p:sp>
        <p:nvSpPr>
          <p:cNvPr id="29" name="مستطيل 15"/>
          <p:cNvSpPr>
            <a:spLocks noChangeArrowheads="1"/>
          </p:cNvSpPr>
          <p:nvPr/>
        </p:nvSpPr>
        <p:spPr bwMode="auto">
          <a:xfrm>
            <a:off x="7026547" y="1268761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المناخ</a:t>
            </a:r>
            <a:endParaRPr lang="ar-SA" sz="2400" dirty="0"/>
          </a:p>
        </p:txBody>
      </p:sp>
      <p:sp>
        <p:nvSpPr>
          <p:cNvPr id="30" name="مستطيل 16"/>
          <p:cNvSpPr>
            <a:spLocks noChangeArrowheads="1"/>
          </p:cNvSpPr>
          <p:nvPr/>
        </p:nvSpPr>
        <p:spPr bwMode="auto">
          <a:xfrm>
            <a:off x="5532214" y="1268761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مصب النهر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31" name="مستطيل 17"/>
          <p:cNvSpPr>
            <a:spLocks noChangeArrowheads="1"/>
          </p:cNvSpPr>
          <p:nvPr/>
        </p:nvSpPr>
        <p:spPr bwMode="auto">
          <a:xfrm>
            <a:off x="3794745" y="1268760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المنطقة الحيوية </a:t>
            </a:r>
            <a:endParaRPr lang="ar-SA" sz="2400" dirty="0"/>
          </a:p>
        </p:txBody>
      </p:sp>
      <p:sp>
        <p:nvSpPr>
          <p:cNvPr id="33" name="مستطيل 14"/>
          <p:cNvSpPr>
            <a:spLocks noChangeArrowheads="1"/>
          </p:cNvSpPr>
          <p:nvPr/>
        </p:nvSpPr>
        <p:spPr bwMode="auto">
          <a:xfrm>
            <a:off x="1899865" y="1268760"/>
            <a:ext cx="2024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الحيوانات </a:t>
            </a:r>
            <a:r>
              <a:rPr lang="ar-SA" sz="2400" b="1" dirty="0" err="1">
                <a:solidFill>
                  <a:srgbClr val="7030A0"/>
                </a:solidFill>
              </a:rPr>
              <a:t>الكانسة</a:t>
            </a:r>
            <a:r>
              <a:rPr lang="ar-SA" sz="2400" b="1" dirty="0">
                <a:solidFill>
                  <a:srgbClr val="7030A0"/>
                </a:solidFill>
              </a:rPr>
              <a:t>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34" name="مستطيل 14"/>
          <p:cNvSpPr>
            <a:spLocks noChangeArrowheads="1"/>
          </p:cNvSpPr>
          <p:nvPr/>
        </p:nvSpPr>
        <p:spPr bwMode="auto">
          <a:xfrm>
            <a:off x="504354" y="1280990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المستهلكات</a:t>
            </a:r>
            <a:endParaRPr lang="ar-SA" sz="2400" dirty="0"/>
          </a:p>
        </p:txBody>
      </p:sp>
      <p:sp>
        <p:nvSpPr>
          <p:cNvPr id="35" name="مستطيل 14"/>
          <p:cNvSpPr>
            <a:spLocks noChangeArrowheads="1"/>
          </p:cNvSpPr>
          <p:nvPr/>
        </p:nvSpPr>
        <p:spPr bwMode="auto">
          <a:xfrm>
            <a:off x="-180528" y="2121818"/>
            <a:ext cx="92345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+mj-cs"/>
              </a:rPr>
              <a:t>1- النظام البيئي الذي يتكون عند التقاء مياه النهر مع البحر يسمي </a:t>
            </a:r>
            <a:r>
              <a:rPr lang="ar-SA" sz="1400" b="1" dirty="0">
                <a:solidFill>
                  <a:srgbClr val="0000FF"/>
                </a:solidFill>
              </a:rPr>
              <a:t>.....................</a:t>
            </a:r>
            <a:endParaRPr lang="ar-SA" sz="2400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+mj-cs"/>
              </a:rPr>
              <a:t>2- </a:t>
            </a:r>
            <a:r>
              <a:rPr lang="ar-SA" sz="2400" b="1" dirty="0" smtClean="0">
                <a:solidFill>
                  <a:srgbClr val="0000FF"/>
                </a:solidFill>
                <a:cs typeface="+mj-cs"/>
              </a:rPr>
              <a:t>المخلوقات الحية التي مكنها </a:t>
            </a:r>
            <a:r>
              <a:rPr lang="ar-SA" sz="2400" b="1" dirty="0">
                <a:solidFill>
                  <a:srgbClr val="0000FF"/>
                </a:solidFill>
                <a:cs typeface="+mj-cs"/>
              </a:rPr>
              <a:t>الخالق </a:t>
            </a:r>
            <a:r>
              <a:rPr lang="ar-SA" sz="2400" b="1" dirty="0" smtClean="0">
                <a:solidFill>
                  <a:srgbClr val="0000FF"/>
                </a:solidFill>
                <a:cs typeface="+mj-cs"/>
              </a:rPr>
              <a:t>أن </a:t>
            </a:r>
            <a:r>
              <a:rPr lang="ar-SA" sz="2400" b="1" dirty="0">
                <a:solidFill>
                  <a:srgbClr val="0000FF"/>
                </a:solidFill>
                <a:cs typeface="+mj-cs"/>
              </a:rPr>
              <a:t>يصنع غذاءه </a:t>
            </a:r>
            <a:r>
              <a:rPr lang="ar-SA" sz="2400" b="1" dirty="0" smtClean="0">
                <a:solidFill>
                  <a:srgbClr val="0000FF"/>
                </a:solidFill>
                <a:cs typeface="+mj-cs"/>
              </a:rPr>
              <a:t>بنفسها </a:t>
            </a:r>
            <a:r>
              <a:rPr lang="ar-SA" sz="2400" b="1" dirty="0">
                <a:solidFill>
                  <a:srgbClr val="0000FF"/>
                </a:solidFill>
                <a:cs typeface="+mj-cs"/>
              </a:rPr>
              <a:t>هو من  </a:t>
            </a:r>
            <a:r>
              <a:rPr lang="ar-SA" sz="1600" b="1" dirty="0">
                <a:solidFill>
                  <a:srgbClr val="0000FF"/>
                </a:solidFill>
                <a:cs typeface="+mj-cs"/>
              </a:rPr>
              <a:t>............ </a:t>
            </a:r>
            <a:endParaRPr lang="ar-SA" sz="2400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+mj-cs"/>
              </a:rPr>
              <a:t>3- المنطقة الجغرافية التي يسود فيها مناخ معين وتعيش فيها انواع معينة من </a:t>
            </a:r>
            <a:r>
              <a:rPr lang="ar-SA" sz="2400" b="1" dirty="0" smtClean="0">
                <a:solidFill>
                  <a:srgbClr val="0000FF"/>
                </a:solidFill>
                <a:cs typeface="+mj-cs"/>
              </a:rPr>
              <a:t>الحيوانات</a:t>
            </a:r>
          </a:p>
          <a:p>
            <a:pPr>
              <a:defRPr/>
            </a:pPr>
            <a:r>
              <a:rPr lang="ar-SA" sz="2400" b="1" dirty="0" smtClean="0">
                <a:solidFill>
                  <a:srgbClr val="0000FF"/>
                </a:solidFill>
                <a:cs typeface="+mj-cs"/>
              </a:rPr>
              <a:t> </a:t>
            </a:r>
            <a:r>
              <a:rPr lang="ar-SA" sz="2400" b="1" dirty="0">
                <a:solidFill>
                  <a:srgbClr val="0000FF"/>
                </a:solidFill>
                <a:cs typeface="+mj-cs"/>
              </a:rPr>
              <a:t>والنباتات تسمي 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......................... </a:t>
            </a:r>
            <a:endParaRPr lang="ar-SA" sz="2400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+mj-cs"/>
              </a:rPr>
              <a:t>4- متوسط الحالة الجوية في منطقة جغرافية معينة خلال فترة زمنية طويلة  يسمي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   </a:t>
            </a:r>
            <a:endParaRPr lang="ar-SA" sz="2400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+mj-cs"/>
              </a:rPr>
              <a:t>5-  الحيوانات التي تتغذي علي النباتات تسمي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.......................  </a:t>
            </a:r>
            <a:endParaRPr lang="ar-SA" sz="2400" b="1" dirty="0">
              <a:solidFill>
                <a:srgbClr val="0000FF"/>
              </a:solidFill>
              <a:cs typeface="+mj-cs"/>
            </a:endParaRP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+mj-cs"/>
              </a:rPr>
              <a:t>6- الغراب ودودة الأرض والعقاب مستهلكات </a:t>
            </a:r>
            <a:r>
              <a:rPr lang="ar-SA" sz="2400" b="1" dirty="0" smtClean="0">
                <a:solidFill>
                  <a:srgbClr val="0000FF"/>
                </a:solidFill>
                <a:cs typeface="+mj-cs"/>
              </a:rPr>
              <a:t>تسمي  </a:t>
            </a:r>
            <a:r>
              <a:rPr lang="ar-SA" sz="1600" b="1" dirty="0" smtClean="0">
                <a:solidFill>
                  <a:srgbClr val="0000FF"/>
                </a:solidFill>
                <a:cs typeface="+mj-cs"/>
              </a:rPr>
              <a:t>..............................</a:t>
            </a:r>
            <a:endParaRPr lang="ar-SA" sz="24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609" y="725668"/>
            <a:ext cx="8778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أكمل كلا من الُجِمل التالية بالمفردة  المناسبة 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7" name="مستطيل 16"/>
          <p:cNvSpPr>
            <a:spLocks noChangeArrowheads="1"/>
          </p:cNvSpPr>
          <p:nvPr/>
        </p:nvSpPr>
        <p:spPr bwMode="auto">
          <a:xfrm>
            <a:off x="1043608" y="2069789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مصب النهر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48" name="مستطيل 14"/>
          <p:cNvSpPr>
            <a:spLocks noChangeArrowheads="1"/>
          </p:cNvSpPr>
          <p:nvPr/>
        </p:nvSpPr>
        <p:spPr bwMode="auto">
          <a:xfrm>
            <a:off x="1117617" y="2492896"/>
            <a:ext cx="105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المنتجات</a:t>
            </a:r>
          </a:p>
        </p:txBody>
      </p:sp>
      <p:sp>
        <p:nvSpPr>
          <p:cNvPr id="49" name="مستطيل 17"/>
          <p:cNvSpPr>
            <a:spLocks noChangeArrowheads="1"/>
          </p:cNvSpPr>
          <p:nvPr/>
        </p:nvSpPr>
        <p:spPr bwMode="auto">
          <a:xfrm>
            <a:off x="5599583" y="3183061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المنطقة الحيوية </a:t>
            </a:r>
            <a:endParaRPr lang="ar-SA" sz="2400" dirty="0"/>
          </a:p>
        </p:txBody>
      </p:sp>
      <p:sp>
        <p:nvSpPr>
          <p:cNvPr id="50" name="مستطيل 15"/>
          <p:cNvSpPr>
            <a:spLocks noChangeArrowheads="1"/>
          </p:cNvSpPr>
          <p:nvPr/>
        </p:nvSpPr>
        <p:spPr bwMode="auto">
          <a:xfrm>
            <a:off x="179512" y="3501008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المناخ</a:t>
            </a:r>
            <a:endParaRPr lang="ar-SA" sz="2400" dirty="0"/>
          </a:p>
        </p:txBody>
      </p:sp>
      <p:sp>
        <p:nvSpPr>
          <p:cNvPr id="51" name="مستطيل 14"/>
          <p:cNvSpPr>
            <a:spLocks noChangeArrowheads="1"/>
          </p:cNvSpPr>
          <p:nvPr/>
        </p:nvSpPr>
        <p:spPr bwMode="auto">
          <a:xfrm>
            <a:off x="3131840" y="3933056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المستهلكات</a:t>
            </a:r>
            <a:endParaRPr lang="ar-SA" sz="2400" dirty="0"/>
          </a:p>
        </p:txBody>
      </p:sp>
      <p:sp>
        <p:nvSpPr>
          <p:cNvPr id="52" name="مستطيل 14"/>
          <p:cNvSpPr>
            <a:spLocks noChangeArrowheads="1"/>
          </p:cNvSpPr>
          <p:nvPr/>
        </p:nvSpPr>
        <p:spPr bwMode="auto">
          <a:xfrm>
            <a:off x="1835696" y="4311172"/>
            <a:ext cx="2024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الحيوانات </a:t>
            </a:r>
            <a:r>
              <a:rPr lang="ar-SA" sz="2400" b="1" dirty="0" err="1">
                <a:solidFill>
                  <a:srgbClr val="7030A0"/>
                </a:solidFill>
              </a:rPr>
              <a:t>الكانسة</a:t>
            </a:r>
            <a:r>
              <a:rPr lang="ar-SA" sz="2400" b="1" dirty="0">
                <a:solidFill>
                  <a:srgbClr val="7030A0"/>
                </a:solidFill>
              </a:rPr>
              <a:t>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21" name="دبوس زينة 2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5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4" grpId="0"/>
      <p:bldP spid="45" grpId="0" animBg="1"/>
      <p:bldP spid="2" grpId="0"/>
      <p:bldP spid="47" grpId="0"/>
      <p:bldP spid="48" grpId="0"/>
      <p:bldP spid="49" grpId="0"/>
      <p:bldP spid="50" grpId="0"/>
      <p:bldP spid="51" grpId="0"/>
      <p:bldP spid="52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949146" y="1537628"/>
            <a:ext cx="3567070" cy="57888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</a:t>
            </a:r>
            <a:r>
              <a:rPr lang="ar-SA" sz="2800" b="1" dirty="0" smtClean="0">
                <a:solidFill>
                  <a:srgbClr val="FF0000"/>
                </a:solidFill>
              </a:rPr>
              <a:t>: </a:t>
            </a:r>
            <a:r>
              <a:rPr lang="ar-SA" sz="2800" b="1" dirty="0" smtClean="0">
                <a:solidFill>
                  <a:srgbClr val="0000FF"/>
                </a:solidFill>
              </a:rPr>
              <a:t>الكائن </a:t>
            </a:r>
            <a:r>
              <a:rPr lang="ar-SA" sz="2800" b="1" dirty="0">
                <a:solidFill>
                  <a:srgbClr val="0000FF"/>
                </a:solidFill>
              </a:rPr>
              <a:t>المنتج  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188693" y="817548"/>
            <a:ext cx="6712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7- التتابع . </a:t>
            </a:r>
            <a:r>
              <a:rPr lang="ar-SA" sz="2800" b="1" dirty="0">
                <a:solidFill>
                  <a:srgbClr val="FF0000"/>
                </a:solidFill>
              </a:rPr>
              <a:t>ما المستوي الاول الذي تبدا فيه كل سلسلة غذائية ؟ 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0" y="2634432"/>
            <a:ext cx="88507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>
                <a:solidFill>
                  <a:srgbClr val="0070C0"/>
                </a:solidFill>
              </a:rPr>
              <a:t>8- الكتابة التوضيحية .  </a:t>
            </a:r>
            <a:r>
              <a:rPr lang="ar-SA" sz="2800" b="1" dirty="0">
                <a:solidFill>
                  <a:srgbClr val="FF0000"/>
                </a:solidFill>
              </a:rPr>
              <a:t>اكتب فقرة </a:t>
            </a:r>
            <a:r>
              <a:rPr lang="ar-SA" sz="2800" b="1" dirty="0" smtClean="0">
                <a:solidFill>
                  <a:srgbClr val="FF0000"/>
                </a:solidFill>
              </a:rPr>
              <a:t>بأسلوب </a:t>
            </a:r>
            <a:r>
              <a:rPr lang="ar-SA" sz="2800" b="1" dirty="0">
                <a:solidFill>
                  <a:srgbClr val="FF0000"/>
                </a:solidFill>
              </a:rPr>
              <a:t>وصفي حول الاقليم الحيوي </a:t>
            </a:r>
            <a:r>
              <a:rPr lang="ar-SA" sz="2800" b="1" dirty="0" smtClean="0">
                <a:solidFill>
                  <a:srgbClr val="FF0000"/>
                </a:solidFill>
              </a:rPr>
              <a:t>الذي يقع </a:t>
            </a:r>
            <a:r>
              <a:rPr lang="ar-SA" sz="2800" b="1" dirty="0">
                <a:solidFill>
                  <a:srgbClr val="FF0000"/>
                </a:solidFill>
              </a:rPr>
              <a:t>وطني ضمنه  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302712" y="3717032"/>
            <a:ext cx="8548046" cy="200906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: </a:t>
            </a:r>
            <a:r>
              <a:rPr lang="ar-SA" sz="2800" b="1" dirty="0" smtClean="0">
                <a:solidFill>
                  <a:srgbClr val="0000FF"/>
                </a:solidFill>
              </a:rPr>
              <a:t>تقع </a:t>
            </a:r>
            <a:r>
              <a:rPr lang="ar-SA" sz="2800" b="1" dirty="0">
                <a:solidFill>
                  <a:srgbClr val="0000FF"/>
                </a:solidFill>
              </a:rPr>
              <a:t>المملكة العربية السعودية ضمن الإقليم الحيوي الصحراوي الذي يعرف بكميات قليلة من الهطول بمعدل يقل عن 25 سم في العام . وتوجد الصحاري في كل أنحاء العالم في كل قارات الأرض والصحاري الحارة تكون جافة وحارة </a:t>
            </a:r>
            <a:r>
              <a:rPr lang="ar-SA" sz="2800" b="1" dirty="0" smtClean="0">
                <a:solidFill>
                  <a:srgbClr val="0000FF"/>
                </a:solidFill>
              </a:rPr>
              <a:t>.    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3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3"/>
          <p:cNvSpPr txBox="1">
            <a:spLocks noChangeArrowheads="1"/>
          </p:cNvSpPr>
          <p:nvPr/>
        </p:nvSpPr>
        <p:spPr bwMode="auto">
          <a:xfrm>
            <a:off x="1763688" y="5086270"/>
            <a:ext cx="6336703" cy="64698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الإجابة : </a:t>
            </a:r>
            <a:r>
              <a:rPr lang="ar-SA" sz="3200" b="1" dirty="0" smtClean="0">
                <a:solidFill>
                  <a:srgbClr val="0000FF"/>
                </a:solidFill>
              </a:rPr>
              <a:t>لا </a:t>
            </a:r>
            <a:r>
              <a:rPr lang="ar-SA" sz="3200" b="1" dirty="0">
                <a:solidFill>
                  <a:srgbClr val="0000FF"/>
                </a:solidFill>
              </a:rPr>
              <a:t>يزال النظام البيئي في حالة اتزان </a:t>
            </a:r>
            <a:r>
              <a:rPr lang="ar-SA" sz="3200" b="1" dirty="0" smtClean="0">
                <a:solidFill>
                  <a:srgbClr val="0000FF"/>
                </a:solidFill>
              </a:rPr>
              <a:t>. 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329754" y="2149559"/>
            <a:ext cx="8490718" cy="91940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الإجابة :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0000FF"/>
                </a:solidFill>
              </a:rPr>
              <a:t>نبات </a:t>
            </a:r>
            <a:r>
              <a:rPr lang="ar-SA" sz="2400" b="1" dirty="0">
                <a:solidFill>
                  <a:srgbClr val="0000FF"/>
                </a:solidFill>
              </a:rPr>
              <a:t>القمح – الجرذ – الضفدع – الجرادة – الارنب – الثعبان – البومة – الصقر – عشب اخضر 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9705" y="764704"/>
            <a:ext cx="83747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س 9: أعمل نموذجا . </a:t>
            </a:r>
            <a:r>
              <a:rPr lang="ar-SA" sz="2800" b="1" dirty="0">
                <a:solidFill>
                  <a:srgbClr val="FF0000"/>
                </a:solidFill>
              </a:rPr>
              <a:t>افترض أنني سأقوم بإعداد  نموذج  لشبكة  غذائية فما الحيوانات التي سأختارها ؟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3556173"/>
            <a:ext cx="87787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س 10 – التفكير الناقد .  </a:t>
            </a:r>
            <a:r>
              <a:rPr lang="ar-SA" sz="2800" b="1" dirty="0">
                <a:solidFill>
                  <a:srgbClr val="FF0000"/>
                </a:solidFill>
              </a:rPr>
              <a:t>تم إدخال مجموعة من المها العربية </a:t>
            </a:r>
            <a:r>
              <a:rPr lang="ar-SA" sz="2800" b="1" dirty="0" smtClean="0">
                <a:solidFill>
                  <a:srgbClr val="FF0000"/>
                </a:solidFill>
              </a:rPr>
              <a:t>إل</a:t>
            </a:r>
            <a:r>
              <a:rPr lang="ar-EG" sz="2800" b="1" dirty="0" smtClean="0">
                <a:solidFill>
                  <a:srgbClr val="FF0000"/>
                </a:solidFill>
              </a:rPr>
              <a:t>ى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منطقة شبه صحراوية منذ 20 سنة ولكن بقي عددها قليلا ما التغير الذي أحدثته المها في هذا النظام البيئي ؟ </a:t>
            </a:r>
            <a:endParaRPr lang="en-US" sz="2800" dirty="0"/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" grpId="0"/>
      <p:bldP spid="3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809009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014125"/>
            <a:ext cx="885825" cy="8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3"/>
          <p:cNvSpPr txBox="1">
            <a:spLocks noChangeArrowheads="1"/>
          </p:cNvSpPr>
          <p:nvPr/>
        </p:nvSpPr>
        <p:spPr bwMode="auto">
          <a:xfrm>
            <a:off x="1416095" y="1585440"/>
            <a:ext cx="7400690" cy="91940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الإجابة : </a:t>
            </a:r>
            <a:r>
              <a:rPr lang="ar-SA" sz="2400" b="1" dirty="0" smtClean="0">
                <a:solidFill>
                  <a:srgbClr val="0000FF"/>
                </a:solidFill>
              </a:rPr>
              <a:t>تتناقص </a:t>
            </a:r>
            <a:r>
              <a:rPr lang="ar-SA" sz="2400" b="1" dirty="0">
                <a:solidFill>
                  <a:srgbClr val="0000FF"/>
                </a:solidFill>
              </a:rPr>
              <a:t>أعداد المخلوقات الحية كلما اتجهنا إلي قمة الهرم وبالتالي ينتقل10/1 من الطاقة من كل </a:t>
            </a:r>
            <a:r>
              <a:rPr lang="ar-SA" sz="2400" b="1" dirty="0" smtClean="0">
                <a:solidFill>
                  <a:srgbClr val="0000FF"/>
                </a:solidFill>
              </a:rPr>
              <a:t>مستو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إل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المستو</a:t>
            </a:r>
            <a:r>
              <a:rPr lang="ar-EG" sz="2400" b="1" dirty="0" smtClean="0">
                <a:solidFill>
                  <a:srgbClr val="0000FF"/>
                </a:solidFill>
              </a:rPr>
              <a:t>ى</a:t>
            </a:r>
            <a:r>
              <a:rPr lang="ar-SA" sz="2400" b="1" dirty="0" smtClean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الذي </a:t>
            </a:r>
            <a:r>
              <a:rPr lang="ar-SA" sz="2400" b="1" dirty="0" smtClean="0">
                <a:solidFill>
                  <a:srgbClr val="0000FF"/>
                </a:solidFill>
              </a:rPr>
              <a:t>يعلوه. 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21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458955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5738" y="725795"/>
            <a:ext cx="86243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س 11: افسر البيانات </a:t>
            </a:r>
            <a:r>
              <a:rPr lang="ar-SA" sz="2400" b="1" dirty="0">
                <a:solidFill>
                  <a:srgbClr val="FF0000"/>
                </a:solidFill>
              </a:rPr>
              <a:t>. أقرا البيانات في الشكل أدناه . كيف تتناقص أعداد المخلوقات الحية في هذا الهرم الغذائي ؟ وما نسبة التناقص الطاقة فيه </a:t>
            </a:r>
            <a:r>
              <a:rPr lang="ar-SA" sz="2400" b="1" dirty="0" smtClean="0">
                <a:solidFill>
                  <a:srgbClr val="FF0000"/>
                </a:solidFill>
              </a:rPr>
              <a:t>من مستو</a:t>
            </a:r>
            <a:r>
              <a:rPr lang="ar-EG" sz="2400" b="1" dirty="0" smtClean="0">
                <a:solidFill>
                  <a:srgbClr val="FF0000"/>
                </a:solidFill>
              </a:rPr>
              <a:t>ى</a:t>
            </a:r>
            <a:r>
              <a:rPr lang="ar-SA" sz="2400" b="1" dirty="0" smtClean="0">
                <a:solidFill>
                  <a:srgbClr val="FF0000"/>
                </a:solidFill>
              </a:rPr>
              <a:t> إل</a:t>
            </a:r>
            <a:r>
              <a:rPr lang="ar-EG" sz="2400" b="1" dirty="0" smtClean="0">
                <a:solidFill>
                  <a:srgbClr val="FF0000"/>
                </a:solidFill>
              </a:rPr>
              <a:t>ى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آخر     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4" y="2686130"/>
            <a:ext cx="3276508" cy="32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Diagonal Corner Rectangle 21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00523" y="1340768"/>
            <a:ext cx="379180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 اختار الإجابة الصحيحة</a:t>
            </a:r>
            <a:endParaRPr lang="en-US" sz="2800" dirty="0"/>
          </a:p>
        </p:txBody>
      </p:sp>
      <p:sp>
        <p:nvSpPr>
          <p:cNvPr id="27" name="TextBox 16"/>
          <p:cNvSpPr txBox="1"/>
          <p:nvPr/>
        </p:nvSpPr>
        <p:spPr>
          <a:xfrm>
            <a:off x="4326159" y="2072958"/>
            <a:ext cx="399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002060"/>
                </a:solidFill>
              </a:rPr>
              <a:t>أتفحص الصورة أدناه : </a:t>
            </a:r>
          </a:p>
          <a:p>
            <a:r>
              <a:rPr lang="ar-EG" sz="2400" b="1" dirty="0" smtClean="0">
                <a:solidFill>
                  <a:srgbClr val="FF0000"/>
                </a:solidFill>
              </a:rPr>
              <a:t>ما الإقليم الحيوي الذي يظهر في الصورة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32501" y="459323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التندرا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83768" y="459323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التايجا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48398" y="529187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الصحراء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08235" y="5301818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غابات مطيرة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91" y="2949232"/>
            <a:ext cx="3124636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5" grpId="0" animBg="1"/>
      <p:bldP spid="27" grpId="0"/>
      <p:bldP spid="28" grpId="0" animBg="1"/>
      <p:bldP spid="29" grpId="0" animBg="1"/>
      <p:bldP spid="30" grpId="0" animBg="1"/>
      <p:bldP spid="30" grpId="1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809009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014125"/>
            <a:ext cx="885825" cy="8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185738" y="2284035"/>
            <a:ext cx="8850758" cy="200906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: </a:t>
            </a:r>
            <a:r>
              <a:rPr lang="ar-SA" sz="2800" b="1" dirty="0" smtClean="0">
                <a:solidFill>
                  <a:srgbClr val="0000FF"/>
                </a:solidFill>
              </a:rPr>
              <a:t>تنتقل </a:t>
            </a:r>
            <a:r>
              <a:rPr lang="ar-SA" sz="2800" b="1" dirty="0">
                <a:solidFill>
                  <a:srgbClr val="0000FF"/>
                </a:solidFill>
              </a:rPr>
              <a:t>طاقة الشمس </a:t>
            </a:r>
            <a:r>
              <a:rPr lang="ar-SA" sz="2800" b="1" dirty="0" smtClean="0">
                <a:solidFill>
                  <a:srgbClr val="0000FF"/>
                </a:solidFill>
              </a:rPr>
              <a:t>إل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النبات في عملية البناء الضوئي ومن النبات </a:t>
            </a:r>
            <a:r>
              <a:rPr lang="ar-SA" sz="2800" b="1" dirty="0" smtClean="0">
                <a:solidFill>
                  <a:srgbClr val="0000FF"/>
                </a:solidFill>
              </a:rPr>
              <a:t>إل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الحيوانات آكلة العشب ثم تتغذي عليها آكلات اللحوم وعندما تموت فإن الكائنات المحللة تعيد العناصر الغذائية </a:t>
            </a:r>
            <a:r>
              <a:rPr lang="ar-SA" sz="2800" b="1" dirty="0" smtClean="0">
                <a:solidFill>
                  <a:srgbClr val="0000FF"/>
                </a:solidFill>
              </a:rPr>
              <a:t>إل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الأرض ليستفيد بها </a:t>
            </a:r>
            <a:r>
              <a:rPr lang="ar-SA" sz="2800" b="1" dirty="0" smtClean="0">
                <a:solidFill>
                  <a:srgbClr val="0000FF"/>
                </a:solidFill>
              </a:rPr>
              <a:t>النبات .  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21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458955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5248" y="888554"/>
            <a:ext cx="84078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س </a:t>
            </a:r>
            <a:r>
              <a:rPr lang="ar-SA" sz="2400" b="1" dirty="0" smtClean="0">
                <a:solidFill>
                  <a:srgbClr val="0070C0"/>
                </a:solidFill>
              </a:rPr>
              <a:t>13 </a:t>
            </a:r>
            <a:r>
              <a:rPr lang="ar-SA" sz="2400" b="1" dirty="0">
                <a:solidFill>
                  <a:srgbClr val="0070C0"/>
                </a:solidFill>
              </a:rPr>
              <a:t>– </a:t>
            </a:r>
            <a:r>
              <a:rPr lang="ar-SA" sz="2400" b="1" dirty="0" smtClean="0">
                <a:solidFill>
                  <a:srgbClr val="0070C0"/>
                </a:solidFill>
              </a:rPr>
              <a:t>صواب أم خطأ . </a:t>
            </a:r>
            <a:r>
              <a:rPr lang="ar-SA" sz="2400" b="1" dirty="0" smtClean="0">
                <a:solidFill>
                  <a:srgbClr val="FF0000"/>
                </a:solidFill>
              </a:rPr>
              <a:t>يعيش الكثير من المنتجات التي تقوم بعملية التمثيل الضوئي علي الصخور الموجودة في المحيط تحت أعماقي تصل إلي 1 كلم ، هل هذه العبارة الصحيحة أم خاطئة ؟ أفسر إجابتي . </a:t>
            </a:r>
            <a:endParaRPr lang="en-US" sz="2400" dirty="0"/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0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809009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014125"/>
            <a:ext cx="885825" cy="8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185738" y="2040682"/>
            <a:ext cx="8850758" cy="200906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 : </a:t>
            </a:r>
            <a:r>
              <a:rPr lang="ar-SA" sz="2800" b="1" dirty="0" smtClean="0">
                <a:solidFill>
                  <a:srgbClr val="0000FF"/>
                </a:solidFill>
              </a:rPr>
              <a:t>تنتقل </a:t>
            </a:r>
            <a:r>
              <a:rPr lang="ar-SA" sz="2800" b="1" dirty="0">
                <a:solidFill>
                  <a:srgbClr val="0000FF"/>
                </a:solidFill>
              </a:rPr>
              <a:t>طاقة الشمس </a:t>
            </a:r>
            <a:r>
              <a:rPr lang="ar-SA" sz="2800" b="1" dirty="0" smtClean="0">
                <a:solidFill>
                  <a:srgbClr val="0000FF"/>
                </a:solidFill>
              </a:rPr>
              <a:t>إل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النبات في عملية البناء الضوئي ومن النبات </a:t>
            </a:r>
            <a:r>
              <a:rPr lang="ar-SA" sz="2800" b="1" dirty="0" smtClean="0">
                <a:solidFill>
                  <a:srgbClr val="0000FF"/>
                </a:solidFill>
              </a:rPr>
              <a:t>إل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الحيوانات آكلة العشب ثم تتغذي عليها آكلات اللحوم وعندما تموت فإن الكائنات المحللة تعيد العناصر الغذائية </a:t>
            </a:r>
            <a:r>
              <a:rPr lang="ar-SA" sz="2800" b="1" dirty="0" smtClean="0">
                <a:solidFill>
                  <a:srgbClr val="0000FF"/>
                </a:solidFill>
              </a:rPr>
              <a:t>إل</a:t>
            </a:r>
            <a:r>
              <a:rPr lang="ar-EG" sz="2800" b="1" dirty="0" smtClean="0">
                <a:solidFill>
                  <a:srgbClr val="0000FF"/>
                </a:solidFill>
              </a:rPr>
              <a:t>ى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>
                <a:solidFill>
                  <a:srgbClr val="0000FF"/>
                </a:solidFill>
              </a:rPr>
              <a:t>الأرض ليستفيد بها </a:t>
            </a:r>
            <a:r>
              <a:rPr lang="ar-SA" sz="2800" b="1" dirty="0" smtClean="0">
                <a:solidFill>
                  <a:srgbClr val="0000FF"/>
                </a:solidFill>
              </a:rPr>
              <a:t>النبات .  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21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458955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الخامس </a:t>
            </a:r>
            <a:endParaRPr lang="ar-S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5248" y="888554"/>
            <a:ext cx="84078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س </a:t>
            </a:r>
            <a:r>
              <a:rPr lang="ar-SA" sz="2400" b="1" dirty="0" smtClean="0">
                <a:solidFill>
                  <a:srgbClr val="0070C0"/>
                </a:solidFill>
              </a:rPr>
              <a:t>14 </a:t>
            </a:r>
            <a:r>
              <a:rPr lang="ar-SA" sz="2400" b="1" dirty="0">
                <a:solidFill>
                  <a:srgbClr val="0070C0"/>
                </a:solidFill>
              </a:rPr>
              <a:t>– </a:t>
            </a:r>
            <a:r>
              <a:rPr lang="ar-SA" sz="2400" b="1" dirty="0" smtClean="0">
                <a:solidFill>
                  <a:srgbClr val="0070C0"/>
                </a:solidFill>
              </a:rPr>
              <a:t>الفكرة </a:t>
            </a:r>
            <a:r>
              <a:rPr lang="ar-SA" sz="2400" b="1" dirty="0">
                <a:solidFill>
                  <a:srgbClr val="0070C0"/>
                </a:solidFill>
              </a:rPr>
              <a:t>العامة . </a:t>
            </a:r>
            <a:r>
              <a:rPr lang="ar-SA" sz="2400" b="1" dirty="0">
                <a:solidFill>
                  <a:srgbClr val="FF0000"/>
                </a:solidFill>
              </a:rPr>
              <a:t>كيف تتبادل المخلوقات الحية المادة والطاقة والمواد الغذائية في نظام بيئي </a:t>
            </a:r>
            <a:r>
              <a:rPr lang="ar-SA" sz="2400" b="1" dirty="0" smtClean="0">
                <a:solidFill>
                  <a:srgbClr val="FF0000"/>
                </a:solidFill>
              </a:rPr>
              <a:t>؟</a:t>
            </a:r>
            <a:endParaRPr lang="en-US" sz="2400" dirty="0"/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صـ142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0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Words>525</Words>
  <Application>Microsoft Office PowerPoint</Application>
  <PresentationFormat>عرض على الشاشة (3:4)‏</PresentationFormat>
  <Paragraphs>58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332</cp:revision>
  <dcterms:created xsi:type="dcterms:W3CDTF">2011-03-17T07:07:04Z</dcterms:created>
  <dcterms:modified xsi:type="dcterms:W3CDTF">2019-03-17T16:34:00Z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