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E84E2E-F5DA-4BF3-AA9B-1CBF23FCB94D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3D1AB9-25E8-4EC6-B22F-7B1C2F9A534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159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838200" y="833735"/>
            <a:ext cx="7414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خط الأعداد و القيمة المنزلية لأرتب الأعداد ضمن عشرات الألوف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62035" y="1295400"/>
            <a:ext cx="723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تساعدني المقارنة بين الأعداد في ترتيبها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838200" y="1815103"/>
            <a:ext cx="56230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يبين الجدول المجاور أطوال ثلاثة أنواع من الحيتان . أيها أقصر ؟ وأيها أطول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80139"/>
              </p:ext>
            </p:extLst>
          </p:nvPr>
        </p:nvGraphicFramePr>
        <p:xfrm>
          <a:off x="5494352" y="2646100"/>
          <a:ext cx="2628900" cy="15849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96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الحوت</a:t>
                      </a:r>
                      <a:r>
                        <a:rPr lang="ar-SA" sz="2000" b="1" baseline="0" dirty="0" smtClean="0"/>
                        <a:t>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الطول بالسنتمتر</a:t>
                      </a:r>
                      <a:r>
                        <a:rPr lang="ar-SA" sz="2000" b="1" baseline="0" dirty="0" smtClean="0"/>
                        <a:t>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القاتل</a:t>
                      </a:r>
                      <a:r>
                        <a:rPr lang="ar-SA" sz="2000" b="1" baseline="0" dirty="0" smtClean="0"/>
                        <a:t>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914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الرمادي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1463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الأحدب</a:t>
                      </a:r>
                      <a:r>
                        <a:rPr lang="ar-SA" sz="2000" b="1" baseline="0" dirty="0" smtClean="0"/>
                        <a:t>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1372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مخطط انسيابي: محطة طرفية 11"/>
          <p:cNvSpPr/>
          <p:nvPr/>
        </p:nvSpPr>
        <p:spPr>
          <a:xfrm>
            <a:off x="6477000" y="18288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447800" y="4343400"/>
            <a:ext cx="45064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أرتب أطوال الحيتان من الأصغر إلي الأكبر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pSp>
        <p:nvGrpSpPr>
          <p:cNvPr id="54" name="مجموعة 53"/>
          <p:cNvGrpSpPr/>
          <p:nvPr/>
        </p:nvGrpSpPr>
        <p:grpSpPr>
          <a:xfrm>
            <a:off x="914400" y="5100935"/>
            <a:ext cx="7543800" cy="690265"/>
            <a:chOff x="914400" y="4419600"/>
            <a:chExt cx="7543800" cy="690265"/>
          </a:xfrm>
        </p:grpSpPr>
        <p:cxnSp>
          <p:nvCxnSpPr>
            <p:cNvPr id="15" name="رابط كسهم مستقيم 14"/>
            <p:cNvCxnSpPr/>
            <p:nvPr/>
          </p:nvCxnSpPr>
          <p:spPr>
            <a:xfrm flipH="1" flipV="1">
              <a:off x="914400" y="4572000"/>
              <a:ext cx="7315201" cy="53617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82296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>
              <a:off x="71628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>
              <a:off x="60960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>
              <a:off x="48768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>
              <a:off x="37338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>
              <a:off x="2590800" y="44196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مربع نص 26"/>
            <p:cNvSpPr txBox="1"/>
            <p:nvPr/>
          </p:nvSpPr>
          <p:spPr>
            <a:xfrm>
              <a:off x="7515162" y="4648200"/>
              <a:ext cx="94303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900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مربع نص 42"/>
            <p:cNvSpPr txBox="1"/>
            <p:nvPr/>
          </p:nvSpPr>
          <p:spPr>
            <a:xfrm>
              <a:off x="6449543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1000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مربع نص 43"/>
            <p:cNvSpPr txBox="1"/>
            <p:nvPr/>
          </p:nvSpPr>
          <p:spPr>
            <a:xfrm>
              <a:off x="5509592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1100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مربع نص 44"/>
            <p:cNvSpPr txBox="1"/>
            <p:nvPr/>
          </p:nvSpPr>
          <p:spPr>
            <a:xfrm>
              <a:off x="4334489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1200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مربع نص 45"/>
            <p:cNvSpPr txBox="1"/>
            <p:nvPr/>
          </p:nvSpPr>
          <p:spPr>
            <a:xfrm>
              <a:off x="3162300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1300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مربع نص 46"/>
            <p:cNvSpPr txBox="1"/>
            <p:nvPr/>
          </p:nvSpPr>
          <p:spPr>
            <a:xfrm>
              <a:off x="2117660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1400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5" name="رابط مستقيم 54"/>
            <p:cNvCxnSpPr/>
            <p:nvPr/>
          </p:nvCxnSpPr>
          <p:spPr>
            <a:xfrm>
              <a:off x="1447800" y="4429996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6" name="مربع نص 55"/>
            <p:cNvSpPr txBox="1"/>
            <p:nvPr/>
          </p:nvSpPr>
          <p:spPr>
            <a:xfrm>
              <a:off x="990600" y="4648200"/>
              <a:ext cx="107571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1500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مخطط انسيابي: رابط 57"/>
          <p:cNvSpPr/>
          <p:nvPr/>
        </p:nvSpPr>
        <p:spPr>
          <a:xfrm>
            <a:off x="7848600" y="5187315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8" name="مخطط انسيابي: رابط 37"/>
          <p:cNvSpPr/>
          <p:nvPr/>
        </p:nvSpPr>
        <p:spPr>
          <a:xfrm>
            <a:off x="2743200" y="5187315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7" name="مخطط انسيابي: رابط 36"/>
          <p:cNvSpPr/>
          <p:nvPr/>
        </p:nvSpPr>
        <p:spPr>
          <a:xfrm>
            <a:off x="1752600" y="5187315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 	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62035" y="5638800"/>
            <a:ext cx="756756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بالنظر إلي خط الأعداد ، ألاحظ أن : 914 &lt; 1372&lt; 1463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6047447" y="4343400"/>
            <a:ext cx="21821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الأولي :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7344027" y="4782399"/>
            <a:ext cx="85674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914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2590800" y="4805065"/>
            <a:ext cx="76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1372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1448027" y="4800600"/>
            <a:ext cx="76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1463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4" name="سهم إلى اليسار 63">
            <a:hlinkClick r:id="" action="ppaction://noaction"/>
          </p:cNvPr>
          <p:cNvSpPr/>
          <p:nvPr/>
        </p:nvSpPr>
        <p:spPr>
          <a:xfrm>
            <a:off x="76200" y="58400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50" y="2694260"/>
            <a:ext cx="3416565" cy="153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4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2" grpId="0"/>
      <p:bldP spid="12" grpId="0" animBg="1"/>
      <p:bldP spid="13" grpId="0"/>
      <p:bldP spid="58" grpId="0" animBg="1"/>
      <p:bldP spid="38" grpId="0" animBg="1"/>
      <p:bldP spid="37" grpId="0" animBg="1"/>
      <p:bldP spid="59" grpId="0"/>
      <p:bldP spid="57" grpId="0"/>
      <p:bldP spid="61" grpId="0"/>
      <p:bldP spid="62" grpId="0"/>
      <p:bldP spid="63" grpId="0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6047446" y="914400"/>
            <a:ext cx="21821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الثانية :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209800" y="914400"/>
            <a:ext cx="37924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أستعمل جدول المنازل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1437991"/>
            <a:ext cx="72389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أكتب الأعداد في جدول المنازل ، ثم أقارن مبتدئا من اليسار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04225"/>
              </p:ext>
            </p:extLst>
          </p:nvPr>
        </p:nvGraphicFramePr>
        <p:xfrm>
          <a:off x="3962400" y="2157046"/>
          <a:ext cx="3886200" cy="1912125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52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آحاد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عشرات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مئات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ألوف 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1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9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1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3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6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4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61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7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3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</a:t>
                      </a:r>
                      <a:endParaRPr lang="ar-SA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مستطيل مستدير الزوايا 13"/>
          <p:cNvSpPr/>
          <p:nvPr/>
        </p:nvSpPr>
        <p:spPr>
          <a:xfrm>
            <a:off x="1066800" y="2590800"/>
            <a:ext cx="2286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0 ألوف &lt; 1 ألوف </a:t>
            </a:r>
            <a:endParaRPr lang="ar-SA" sz="2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3367100" y="2895600"/>
            <a:ext cx="6483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مستطيل مستدير الزوايا 15"/>
          <p:cNvSpPr/>
          <p:nvPr/>
        </p:nvSpPr>
        <p:spPr>
          <a:xfrm>
            <a:off x="1547192" y="4038600"/>
            <a:ext cx="2286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</a:rPr>
              <a:t>4 مئات &gt; 3 مئات </a:t>
            </a:r>
            <a:endParaRPr lang="ar-SA" sz="2000" b="1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cxnSp>
        <p:nvCxnSpPr>
          <p:cNvPr id="17" name="رابط كسهم مستقيم 16"/>
          <p:cNvCxnSpPr/>
          <p:nvPr/>
        </p:nvCxnSpPr>
        <p:spPr>
          <a:xfrm flipV="1">
            <a:off x="3847492" y="4038600"/>
            <a:ext cx="1590092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4015408" y="4550283"/>
            <a:ext cx="39187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914 &lt; 1372 &lt; 1463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914400" y="5267980"/>
            <a:ext cx="73477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أي تكون أطوال الحيتان مرتبة من الأصغر إلي الأكبر كالآتي :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914 ، 1372 ، 1463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5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4" grpId="0" animBg="1"/>
      <p:bldP spid="16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</a:p>
        </p:txBody>
      </p:sp>
      <p:sp>
        <p:nvSpPr>
          <p:cNvPr id="20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139178" y="914400"/>
            <a:ext cx="623292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22" y="726162"/>
            <a:ext cx="7453378" cy="198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807667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858260" y="5257800"/>
            <a:ext cx="77523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إذن تكون المسافات مرتبة من الأكبر إلي الاصغر كالآتي: 19308 ،5631 ،1448</a:t>
            </a:r>
          </a:p>
        </p:txBody>
      </p:sp>
    </p:spTree>
    <p:extLst>
      <p:ext uri="{BB962C8B-B14F-4D97-AF65-F5344CB8AC3E}">
        <p14:creationId xmlns:p14="http://schemas.microsoft.com/office/powerpoint/2010/main" val="12100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أرتب الأعداد الآتية من الأصغر إلي الأكبر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248400" y="1447800"/>
            <a:ext cx="2043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39 ، 32 ، 68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287938" y="1903379"/>
            <a:ext cx="2043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32 ، 39 ، 68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60960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657600" y="1447800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224 ، 124 ، 441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810000" y="1909465"/>
            <a:ext cx="2324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124 ، 224 ، 441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4290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90600" y="1447800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202 ، 2202، 220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914400" y="1909465"/>
            <a:ext cx="2590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202 ، 220 ، 2202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956957" y="25146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أرتب الأعداد الآتية من الأكبر إلي الأصغر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20" name="رابط مستقيم 19"/>
          <p:cNvCxnSpPr/>
          <p:nvPr/>
        </p:nvCxnSpPr>
        <p:spPr>
          <a:xfrm flipH="1">
            <a:off x="914400" y="2438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شكل بيضاوي 20"/>
          <p:cNvSpPr/>
          <p:nvPr/>
        </p:nvSpPr>
        <p:spPr>
          <a:xfrm>
            <a:off x="8305800" y="2968956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082308" y="2968956"/>
            <a:ext cx="2209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231، 136، 178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134100" y="3424535"/>
            <a:ext cx="21975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231، 178، 136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943600" y="2971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505200" y="2971800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15،150،1500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657600" y="3433465"/>
            <a:ext cx="2324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15،150،1500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657600" y="2971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609600" y="2971800"/>
            <a:ext cx="2958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32999،3909،39009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685800" y="3433465"/>
            <a:ext cx="2895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3909،32999،39009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30" name="رابط مستقيم 29"/>
          <p:cNvCxnSpPr/>
          <p:nvPr/>
        </p:nvCxnSpPr>
        <p:spPr>
          <a:xfrm flipH="1">
            <a:off x="914400" y="3962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وسيلة شرح بيضاوية 30"/>
          <p:cNvSpPr/>
          <p:nvPr/>
        </p:nvSpPr>
        <p:spPr>
          <a:xfrm>
            <a:off x="7100292" y="41148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75692" y="4120437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ysClr val="windowText" lastClr="000000"/>
                </a:solidFill>
              </a:rPr>
              <a:t>أرتب الأعداد 435 ، 345 ، 3453 من الأكبر إلي الأصغر ، ثم أشرح كيف عرفت العدد الأكبر .</a:t>
            </a:r>
            <a:endParaRPr lang="ar-SA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685800" y="5179213"/>
            <a:ext cx="72728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3453  ،435 ، 345   لأنه العدد الوحيد المكون من أربعة منازل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4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2" grpId="0"/>
      <p:bldP spid="11" grpId="0" animBg="1"/>
      <p:bldP spid="3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أرتب الأعداد الآتية من الأصغر إلي الأكبر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019800" y="1447800"/>
            <a:ext cx="2158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303 ،30 ،3003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019800" y="1903379"/>
            <a:ext cx="23118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30 ، 303 ، 3003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5715000" y="1447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971800" y="1447800"/>
            <a:ext cx="274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4404، 4044، 4040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048000" y="1909465"/>
            <a:ext cx="2705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4040 ،4044، 4404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2514600" y="1447800"/>
            <a:ext cx="623292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76200" y="1447800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123،78،39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0" y="1909465"/>
            <a:ext cx="2590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123،78،39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flipH="1">
            <a:off x="914400" y="32766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>
            <a:off x="1956957" y="32766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أرتب الأعداد الآتية من الأكبر إلي الأصغر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305800" y="3730955"/>
            <a:ext cx="685800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5715000" y="3730956"/>
            <a:ext cx="2539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6006،600،60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890791" y="4186535"/>
            <a:ext cx="23388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60،600،6006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366492" y="3729335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2435،875،3587</a:t>
            </a:r>
            <a:endParaRPr lang="ar-SA" sz="2400" b="1" dirty="0">
              <a:solidFill>
                <a:prstClr val="black"/>
              </a:solidFill>
            </a:endParaRPr>
          </a:p>
        </p:txBody>
      </p:sp>
      <p:cxnSp>
        <p:nvCxnSpPr>
          <p:cNvPr id="31" name="رابط مستقيم 30"/>
          <p:cNvCxnSpPr/>
          <p:nvPr/>
        </p:nvCxnSpPr>
        <p:spPr>
          <a:xfrm flipH="1">
            <a:off x="960935" y="4724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شكل بيضاوي 31"/>
          <p:cNvSpPr/>
          <p:nvPr/>
        </p:nvSpPr>
        <p:spPr>
          <a:xfrm>
            <a:off x="5753686" y="3717921"/>
            <a:ext cx="604135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8305800" y="2362200"/>
            <a:ext cx="685800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5753100" y="2371130"/>
            <a:ext cx="2539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2134،998،1234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5966991" y="2810362"/>
            <a:ext cx="23388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2134،1234،998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509592" y="2354783"/>
            <a:ext cx="595532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12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3048000" y="2362200"/>
            <a:ext cx="2539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3789،521،598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299991" y="2810362"/>
            <a:ext cx="23388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3789،598،521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2912011" y="2366773"/>
            <a:ext cx="604912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13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457200" y="2362200"/>
            <a:ext cx="25390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2900،2787،2673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762000" y="2814935"/>
            <a:ext cx="2438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2900،2787،2673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3312798" y="4186535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875،2435،3587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576378" y="3648670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2000،1342،999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2982351" y="3654756"/>
            <a:ext cx="636563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88776" y="4110335"/>
            <a:ext cx="24247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999،1342،2000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8305800" y="4954621"/>
            <a:ext cx="685800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2362200" y="4876800"/>
            <a:ext cx="58462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اشتري أبو أحمد ثلاجة وغسالة وفرنا . أيهما أغلي ثمنا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4000"/>
            <a:ext cx="1000125" cy="94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6" y="5257800"/>
            <a:ext cx="1066800" cy="102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18279"/>
            <a:ext cx="1057275" cy="165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مربع نص 49"/>
          <p:cNvSpPr txBox="1"/>
          <p:nvPr/>
        </p:nvSpPr>
        <p:spPr>
          <a:xfrm>
            <a:off x="4114800" y="5574059"/>
            <a:ext cx="41490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الثلاجة لأن 1599 &gt; 1490&gt; 1390</a:t>
            </a:r>
          </a:p>
        </p:txBody>
      </p:sp>
      <p:sp>
        <p:nvSpPr>
          <p:cNvPr id="49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2" grpId="0"/>
      <p:bldP spid="23" grpId="0" animBg="1"/>
      <p:bldP spid="24" grpId="0"/>
      <p:bldP spid="25" grpId="0"/>
      <p:bldP spid="27" grpId="0"/>
      <p:bldP spid="32" grpId="0" animBg="1"/>
      <p:bldP spid="33" grpId="0" animBg="1"/>
      <p:bldP spid="35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ترتيب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1-6</a:t>
            </a: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62000" y="791028"/>
            <a:ext cx="6324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C000"/>
                </a:solidFill>
              </a:rPr>
              <a:t>مهارات التفكير العليا</a:t>
            </a:r>
            <a:endParaRPr lang="ar-SA" sz="3200" b="1" dirty="0">
              <a:solidFill>
                <a:srgbClr val="FFC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375803"/>
            <a:ext cx="685800" cy="45299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 smtClean="0">
                <a:solidFill>
                  <a:prstClr val="white"/>
                </a:solidFill>
              </a:rPr>
              <a:t>18</a:t>
            </a:r>
            <a:endParaRPr lang="ar-SA" sz="1600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219201" y="3352800"/>
            <a:ext cx="5791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إيمان : لأن ميساء رتبت الأعداد من الأكبر إلى الاصغر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8305800" y="3735421"/>
            <a:ext cx="685800" cy="45557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9" name="Teardrop 8"/>
          <p:cNvSpPr/>
          <p:nvPr/>
        </p:nvSpPr>
        <p:spPr>
          <a:xfrm>
            <a:off x="76200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576378" y="1371600"/>
            <a:ext cx="765322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92D050"/>
                </a:solidFill>
              </a:rPr>
              <a:t>أكتشف الخطأ </a:t>
            </a:r>
            <a:r>
              <a:rPr lang="ar-SA" sz="3200" b="1" dirty="0" smtClean="0">
                <a:solidFill>
                  <a:srgbClr val="92D050"/>
                </a:solidFill>
              </a:rPr>
              <a:t>:</a:t>
            </a:r>
            <a:r>
              <a:rPr lang="ar-SA" sz="2400" b="1" dirty="0" smtClean="0"/>
              <a:t>رتبت إيمان ومساء ثلاثة أعداد من الأصغر إلى الأكبر، فأي منهما رتبت الأعداد بشكل صحيح ؟ أوضح إجابتي .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6" y="2286000"/>
            <a:ext cx="7769424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76" y="3964021"/>
            <a:ext cx="7540825" cy="114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05400"/>
            <a:ext cx="2694383" cy="62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08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27" grpId="0"/>
      <p:bldP spid="47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48680"/>
            <a:ext cx="8086771" cy="618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556792"/>
            <a:ext cx="6599966" cy="164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3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5105400" y="990600"/>
            <a:ext cx="3048000" cy="447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أي الجمل التالية خاطئة؟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600200"/>
            <a:ext cx="35242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شكل بيضاوي 12"/>
          <p:cNvSpPr/>
          <p:nvPr/>
        </p:nvSpPr>
        <p:spPr>
          <a:xfrm>
            <a:off x="8153400" y="2971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1524000" y="3048000"/>
            <a:ext cx="6477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أي  مجموعات الأعداد الآتية من الأكبر إلي الأصغر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9525"/>
            <a:ext cx="58674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4169352" y="1524000"/>
            <a:ext cx="3948545" cy="4258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dirty="0"/>
          </a:p>
        </p:txBody>
      </p:sp>
      <p:sp>
        <p:nvSpPr>
          <p:cNvPr id="15" name="Oval 14"/>
          <p:cNvSpPr/>
          <p:nvPr/>
        </p:nvSpPr>
        <p:spPr>
          <a:xfrm>
            <a:off x="2743200" y="5308238"/>
            <a:ext cx="5255514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1254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4" grpId="0" animBg="1"/>
      <p:bldP spid="12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(1 -5 )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219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15" name="شكل بيضاوي 14"/>
          <p:cNvSpPr/>
          <p:nvPr/>
        </p:nvSpPr>
        <p:spPr>
          <a:xfrm>
            <a:off x="8229600" y="2514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16" name="شكل بيضاوي 15"/>
          <p:cNvSpPr/>
          <p:nvPr/>
        </p:nvSpPr>
        <p:spPr>
          <a:xfrm>
            <a:off x="8305800" y="3429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990600" y="723900"/>
            <a:ext cx="7086600" cy="49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 أقارن بوضع الإشارة المناسبة ( &gt; ،&lt; ،= )</a:t>
            </a:r>
            <a:endParaRPr lang="ar-SA" sz="2800" dirty="0"/>
          </a:p>
        </p:txBody>
      </p:sp>
      <p:sp>
        <p:nvSpPr>
          <p:cNvPr id="23" name="شكل بيضاوي 22"/>
          <p:cNvSpPr/>
          <p:nvPr/>
        </p:nvSpPr>
        <p:spPr>
          <a:xfrm>
            <a:off x="4114800" y="1295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32" name="مستطيل 31"/>
          <p:cNvSpPr/>
          <p:nvPr/>
        </p:nvSpPr>
        <p:spPr>
          <a:xfrm>
            <a:off x="609600" y="3352800"/>
            <a:ext cx="752475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لدى أي من الطالبات أطول سلسلة ؟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19200"/>
            <a:ext cx="1883664" cy="88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191" y="1143000"/>
            <a:ext cx="2129409" cy="86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62200"/>
            <a:ext cx="220980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5562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ستطيل 18"/>
          <p:cNvSpPr/>
          <p:nvPr/>
        </p:nvSpPr>
        <p:spPr>
          <a:xfrm>
            <a:off x="6904434" y="1420356"/>
            <a:ext cx="79176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&lt;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مستطيل 18"/>
          <p:cNvSpPr/>
          <p:nvPr/>
        </p:nvSpPr>
        <p:spPr>
          <a:xfrm>
            <a:off x="2819400" y="1295400"/>
            <a:ext cx="79176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&gt;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6828234" y="2438400"/>
            <a:ext cx="791766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&gt;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مستطيل 18"/>
          <p:cNvSpPr/>
          <p:nvPr/>
        </p:nvSpPr>
        <p:spPr>
          <a:xfrm>
            <a:off x="3886200" y="5715000"/>
            <a:ext cx="1043583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سمراء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7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5" grpId="0" animBg="1"/>
      <p:bldP spid="16" grpId="0" animBg="1"/>
      <p:bldP spid="8" grpId="0" animBg="1"/>
      <p:bldP spid="23" grpId="0" animBg="1"/>
      <p:bldP spid="32" grpId="0" animBg="1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485</Words>
  <Application>Microsoft Office PowerPoint</Application>
  <PresentationFormat>On-screen Show (4:3)</PresentationFormat>
  <Paragraphs>189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16</cp:revision>
  <dcterms:created xsi:type="dcterms:W3CDTF">2015-10-06T14:56:54Z</dcterms:created>
  <dcterms:modified xsi:type="dcterms:W3CDTF">2019-04-19T21:40:45Z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