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67" r:id="rId6"/>
    <p:sldId id="271" r:id="rId7"/>
    <p:sldId id="268" r:id="rId8"/>
    <p:sldId id="272" r:id="rId9"/>
    <p:sldId id="273" r:id="rId10"/>
    <p:sldId id="269" r:id="rId11"/>
    <p:sldId id="274" r:id="rId12"/>
    <p:sldId id="275" r:id="rId13"/>
    <p:sldId id="270" r:id="rId1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FA58D-F683-4DBE-90C3-38B8F9495AA8}" type="datetimeFigureOut">
              <a:rPr lang="ar-SA" smtClean="0"/>
              <a:pPr/>
              <a:t>07/08/1434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251B83-0080-487A-8CF3-5E4EECDBAC1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.png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72462" y="214290"/>
            <a:ext cx="82867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86380" y="1000108"/>
            <a:ext cx="3609981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72132" y="2357430"/>
            <a:ext cx="3352803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36" name="مجموعة 35"/>
          <p:cNvGrpSpPr/>
          <p:nvPr/>
        </p:nvGrpSpPr>
        <p:grpSpPr>
          <a:xfrm>
            <a:off x="214282" y="928670"/>
            <a:ext cx="3143272" cy="4429156"/>
            <a:chOff x="214282" y="928670"/>
            <a:chExt cx="4152916" cy="4786346"/>
          </a:xfrm>
        </p:grpSpPr>
        <p:pic>
          <p:nvPicPr>
            <p:cNvPr id="3" name="Picture 6"/>
            <p:cNvPicPr>
              <a:picLocks noChangeAspect="1" noChangeArrowheads="1"/>
            </p:cNvPicPr>
            <p:nvPr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214282" y="928670"/>
              <a:ext cx="4152916" cy="47863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42910" y="2300282"/>
              <a:ext cx="595315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4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42909" y="2857494"/>
              <a:ext cx="719998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5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42910" y="3457574"/>
              <a:ext cx="595315" cy="3571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26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642909" y="4014793"/>
              <a:ext cx="599998" cy="360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4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1472" y="4572008"/>
              <a:ext cx="719998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35" name="Picture 8"/>
            <p:cNvPicPr>
              <a:picLocks noChangeAspect="1" noChangeArrowheads="1"/>
            </p:cNvPicPr>
            <p:nvPr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571472" y="5214950"/>
              <a:ext cx="719998" cy="43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29" name="مربع نص 28"/>
          <p:cNvSpPr txBox="1"/>
          <p:nvPr/>
        </p:nvSpPr>
        <p:spPr>
          <a:xfrm>
            <a:off x="571466" y="2157402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457172" y="267175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7" name="مربع نص 36"/>
          <p:cNvSpPr txBox="1"/>
          <p:nvPr/>
        </p:nvSpPr>
        <p:spPr>
          <a:xfrm>
            <a:off x="571466" y="3210223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6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457172" y="372457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12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571464" y="4338941"/>
            <a:ext cx="35719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9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457170" y="485329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4572000" y="3714752"/>
            <a:ext cx="27146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الخسارة = 14 ــ  الفوز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4686302" y="5457838"/>
            <a:ext cx="17859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س = 14 ــ  ف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800" decel="100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800" decel="100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800" decel="100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8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800" decel="100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800" decel="100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22" grpId="0"/>
      <p:bldP spid="37" grpId="0"/>
      <p:bldP spid="38" grpId="0"/>
      <p:bldP spid="39" grpId="0"/>
      <p:bldP spid="40" grpId="0"/>
      <p:bldP spid="41" grpId="0"/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" name="مجموعة 45"/>
          <p:cNvGrpSpPr/>
          <p:nvPr/>
        </p:nvGrpSpPr>
        <p:grpSpPr>
          <a:xfrm>
            <a:off x="571472" y="981358"/>
            <a:ext cx="8358246" cy="1661824"/>
            <a:chOff x="571472" y="857231"/>
            <a:chExt cx="8358246" cy="1661824"/>
          </a:xfrm>
        </p:grpSpPr>
        <p:sp>
          <p:nvSpPr>
            <p:cNvPr id="51" name="دبوس زينة 50"/>
            <p:cNvSpPr/>
            <p:nvPr/>
          </p:nvSpPr>
          <p:spPr>
            <a:xfrm>
              <a:off x="571472" y="857231"/>
              <a:ext cx="7143800" cy="1661824"/>
            </a:xfrm>
            <a:prstGeom prst="plaque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3" name="مجموعة 20"/>
            <p:cNvGrpSpPr/>
            <p:nvPr/>
          </p:nvGrpSpPr>
          <p:grpSpPr>
            <a:xfrm>
              <a:off x="7715272" y="1233171"/>
              <a:ext cx="1214446" cy="928694"/>
              <a:chOff x="7715272" y="1233171"/>
              <a:chExt cx="1214446" cy="928694"/>
            </a:xfrm>
          </p:grpSpPr>
          <p:sp>
            <p:nvSpPr>
              <p:cNvPr id="56" name="دبوس زينة 55"/>
              <p:cNvSpPr/>
              <p:nvPr/>
            </p:nvSpPr>
            <p:spPr>
              <a:xfrm>
                <a:off x="7715272" y="1233171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61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476061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14" y="1142984"/>
            <a:ext cx="604362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" name="مربع نص 29"/>
          <p:cNvSpPr txBox="1"/>
          <p:nvPr/>
        </p:nvSpPr>
        <p:spPr>
          <a:xfrm>
            <a:off x="2428860" y="2952752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smtClean="0">
                <a:solidFill>
                  <a:srgbClr val="FF0000"/>
                </a:solidFill>
              </a:rPr>
              <a:t>جـ</a:t>
            </a:r>
            <a:r>
              <a:rPr lang="ar-SA" sz="2200" b="1" dirty="0" smtClean="0"/>
              <a:t> </a:t>
            </a:r>
            <a:r>
              <a:rPr lang="ar-SA" sz="2200" b="1" dirty="0" smtClean="0"/>
              <a:t>التي تجعل المعادلة صحيحة</a:t>
            </a:r>
            <a:endParaRPr lang="ar-SA" sz="2200" b="1" dirty="0"/>
          </a:p>
        </p:txBody>
      </p:sp>
      <p:grpSp>
        <p:nvGrpSpPr>
          <p:cNvPr id="31" name="مجموعة 30"/>
          <p:cNvGrpSpPr/>
          <p:nvPr/>
        </p:nvGrpSpPr>
        <p:grpSpPr>
          <a:xfrm>
            <a:off x="1714480" y="2809876"/>
            <a:ext cx="3000396" cy="3690958"/>
            <a:chOff x="1714480" y="2000240"/>
            <a:chExt cx="3000396" cy="3690958"/>
          </a:xfrm>
        </p:grpSpPr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" name="وسيلة شرح على شكل سحابة 32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4" name="مربع نص 33"/>
          <p:cNvSpPr txBox="1"/>
          <p:nvPr/>
        </p:nvSpPr>
        <p:spPr>
          <a:xfrm>
            <a:off x="6915166" y="4419913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</a:t>
            </a:r>
            <a:r>
              <a:rPr lang="ar-SA" sz="2400" b="1" dirty="0" smtClean="0"/>
              <a:t>16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7815284" y="4419913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16</a:t>
            </a:r>
            <a:endParaRPr lang="ar-SA" sz="2400" b="1" dirty="0"/>
          </a:p>
        </p:txBody>
      </p:sp>
      <p:sp>
        <p:nvSpPr>
          <p:cNvPr id="36" name="خماسي 35"/>
          <p:cNvSpPr/>
          <p:nvPr/>
        </p:nvSpPr>
        <p:spPr>
          <a:xfrm rot="5400000">
            <a:off x="7622402" y="3331372"/>
            <a:ext cx="1000132" cy="814392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7" name="مربع نص 36"/>
          <p:cNvSpPr txBox="1"/>
          <p:nvPr/>
        </p:nvSpPr>
        <p:spPr>
          <a:xfrm>
            <a:off x="8143900" y="3209928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جـ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6929454" y="3238504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 </a:t>
            </a:r>
            <a:r>
              <a:rPr lang="ar-SA" sz="2400" b="1" dirty="0" smtClean="0"/>
              <a:t>3 = 16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7000892" y="5381644"/>
            <a:ext cx="17859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 الجوارب =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6500826" y="5395930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19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8072462" y="323879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19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2643174" y="2000240"/>
            <a:ext cx="785818" cy="4286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43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  <p:bldP spid="35" grpId="0"/>
      <p:bldP spid="36" grpId="0" animBg="1"/>
      <p:bldP spid="37" grpId="0"/>
      <p:bldP spid="37" grpId="1"/>
      <p:bldP spid="38" grpId="0"/>
      <p:bldP spid="39" grpId="0"/>
      <p:bldP spid="40" grpId="0"/>
      <p:bldP spid="41" grpId="0"/>
      <p:bldP spid="4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مربع نص 29"/>
          <p:cNvSpPr txBox="1"/>
          <p:nvPr/>
        </p:nvSpPr>
        <p:spPr>
          <a:xfrm>
            <a:off x="2428860" y="2952752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smtClean="0">
                <a:solidFill>
                  <a:srgbClr val="FF0000"/>
                </a:solidFill>
              </a:rPr>
              <a:t>ب</a:t>
            </a:r>
            <a:r>
              <a:rPr lang="ar-SA" sz="2200" b="1" dirty="0" smtClean="0"/>
              <a:t> </a:t>
            </a:r>
            <a:r>
              <a:rPr lang="ar-SA" sz="2200" b="1" dirty="0" smtClean="0"/>
              <a:t>التي تجعل المعادلة صحيحة</a:t>
            </a:r>
            <a:endParaRPr lang="ar-SA" sz="2200" b="1" dirty="0"/>
          </a:p>
        </p:txBody>
      </p:sp>
      <p:grpSp>
        <p:nvGrpSpPr>
          <p:cNvPr id="5" name="مجموعة 30"/>
          <p:cNvGrpSpPr/>
          <p:nvPr/>
        </p:nvGrpSpPr>
        <p:grpSpPr>
          <a:xfrm>
            <a:off x="1714480" y="2809876"/>
            <a:ext cx="3000396" cy="3690958"/>
            <a:chOff x="1714480" y="2000240"/>
            <a:chExt cx="3000396" cy="3690958"/>
          </a:xfrm>
        </p:grpSpPr>
        <p:pic>
          <p:nvPicPr>
            <p:cNvPr id="3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3" name="وسيلة شرح على شكل سحابة 32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4" name="مربع نص 33"/>
          <p:cNvSpPr txBox="1"/>
          <p:nvPr/>
        </p:nvSpPr>
        <p:spPr>
          <a:xfrm>
            <a:off x="6858016" y="4419913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</a:t>
            </a:r>
            <a:r>
              <a:rPr lang="ar-SA" sz="2400" b="1" dirty="0" smtClean="0"/>
              <a:t>28</a:t>
            </a:r>
            <a:endParaRPr lang="ar-SA" sz="2400" b="1" dirty="0"/>
          </a:p>
        </p:txBody>
      </p:sp>
      <p:sp>
        <p:nvSpPr>
          <p:cNvPr id="35" name="مربع نص 34"/>
          <p:cNvSpPr txBox="1"/>
          <p:nvPr/>
        </p:nvSpPr>
        <p:spPr>
          <a:xfrm>
            <a:off x="7815284" y="4419913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28</a:t>
            </a:r>
            <a:endParaRPr lang="ar-SA" sz="2400" b="1" dirty="0"/>
          </a:p>
        </p:txBody>
      </p:sp>
      <p:sp>
        <p:nvSpPr>
          <p:cNvPr id="36" name="خماسي 35"/>
          <p:cNvSpPr/>
          <p:nvPr/>
        </p:nvSpPr>
        <p:spPr>
          <a:xfrm rot="5400000">
            <a:off x="7608114" y="3331372"/>
            <a:ext cx="1000132" cy="814392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38" name="مربع نص 37"/>
          <p:cNvSpPr txBox="1"/>
          <p:nvPr/>
        </p:nvSpPr>
        <p:spPr>
          <a:xfrm>
            <a:off x="6858016" y="3238799"/>
            <a:ext cx="171451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 +     = 28</a:t>
            </a:r>
            <a:endParaRPr lang="ar-SA" sz="2400" b="1" dirty="0"/>
          </a:p>
        </p:txBody>
      </p:sp>
      <p:sp>
        <p:nvSpPr>
          <p:cNvPr id="39" name="مربع نص 38"/>
          <p:cNvSpPr txBox="1"/>
          <p:nvPr/>
        </p:nvSpPr>
        <p:spPr>
          <a:xfrm>
            <a:off x="7000892" y="5381644"/>
            <a:ext cx="17859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عدد النقاط =</a:t>
            </a:r>
            <a:endParaRPr lang="ar-SA" sz="2400" b="1" dirty="0"/>
          </a:p>
        </p:txBody>
      </p:sp>
      <p:sp>
        <p:nvSpPr>
          <p:cNvPr id="40" name="مربع نص 39"/>
          <p:cNvSpPr txBox="1"/>
          <p:nvPr/>
        </p:nvSpPr>
        <p:spPr>
          <a:xfrm>
            <a:off x="6786578" y="5395930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21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7572396" y="323879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21</a:t>
            </a:r>
            <a:endParaRPr lang="ar-SA" sz="2400" b="1" dirty="0">
              <a:solidFill>
                <a:srgbClr val="FF0000"/>
              </a:solidFill>
            </a:endParaRPr>
          </a:p>
        </p:txBody>
      </p:sp>
      <p:grpSp>
        <p:nvGrpSpPr>
          <p:cNvPr id="22" name="مجموعة 21"/>
          <p:cNvGrpSpPr/>
          <p:nvPr/>
        </p:nvGrpSpPr>
        <p:grpSpPr>
          <a:xfrm>
            <a:off x="428596" y="1000108"/>
            <a:ext cx="8501122" cy="1643074"/>
            <a:chOff x="428596" y="857232"/>
            <a:chExt cx="8501122" cy="1643074"/>
          </a:xfrm>
        </p:grpSpPr>
        <p:sp>
          <p:nvSpPr>
            <p:cNvPr id="23" name="دبوس زينة 22"/>
            <p:cNvSpPr/>
            <p:nvPr/>
          </p:nvSpPr>
          <p:spPr>
            <a:xfrm>
              <a:off x="428596" y="857232"/>
              <a:ext cx="7286676" cy="164307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4" name="مجموعة 16"/>
            <p:cNvGrpSpPr/>
            <p:nvPr/>
          </p:nvGrpSpPr>
          <p:grpSpPr>
            <a:xfrm>
              <a:off x="7715272" y="1214422"/>
              <a:ext cx="1214446" cy="928694"/>
              <a:chOff x="7715272" y="1214422"/>
              <a:chExt cx="1214446" cy="928694"/>
            </a:xfrm>
          </p:grpSpPr>
          <p:sp>
            <p:nvSpPr>
              <p:cNvPr id="25" name="دبوس زينة 24"/>
              <p:cNvSpPr/>
              <p:nvPr/>
            </p:nvSpPr>
            <p:spPr>
              <a:xfrm>
                <a:off x="7715272" y="121442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743846" y="1357300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1142984"/>
            <a:ext cx="6496057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7" name="مربع نص 36"/>
          <p:cNvSpPr txBox="1"/>
          <p:nvPr/>
        </p:nvSpPr>
        <p:spPr>
          <a:xfrm>
            <a:off x="7629546" y="3209928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ب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2" name="مستطيل مستدير الزوايا 41"/>
          <p:cNvSpPr/>
          <p:nvPr/>
        </p:nvSpPr>
        <p:spPr>
          <a:xfrm>
            <a:off x="5386394" y="2043102"/>
            <a:ext cx="785818" cy="42862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800" decel="100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20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4" grpId="0"/>
      <p:bldP spid="35" grpId="0"/>
      <p:bldP spid="36" grpId="0" animBg="1"/>
      <p:bldP spid="38" grpId="0"/>
      <p:bldP spid="39" grpId="0"/>
      <p:bldP spid="40" grpId="0"/>
      <p:bldP spid="41" grpId="0"/>
      <p:bldP spid="37" grpId="0"/>
      <p:bldP spid="37" grpId="1"/>
      <p:bldP spid="4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142852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مربع نص 34"/>
          <p:cNvSpPr txBox="1"/>
          <p:nvPr/>
        </p:nvSpPr>
        <p:spPr>
          <a:xfrm>
            <a:off x="3643306" y="2143116"/>
            <a:ext cx="500066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ثمن العلاج الأول + ثمن العلاج الآخر = 9,55</a:t>
            </a:r>
            <a:endParaRPr lang="ar-SA" sz="2400" b="1" dirty="0"/>
          </a:p>
        </p:txBody>
      </p:sp>
      <p:grpSp>
        <p:nvGrpSpPr>
          <p:cNvPr id="22" name="مجموعة 50"/>
          <p:cNvGrpSpPr/>
          <p:nvPr/>
        </p:nvGrpSpPr>
        <p:grpSpPr>
          <a:xfrm>
            <a:off x="571472" y="785794"/>
            <a:ext cx="8358246" cy="928694"/>
            <a:chOff x="571472" y="857232"/>
            <a:chExt cx="8358246" cy="928694"/>
          </a:xfrm>
        </p:grpSpPr>
        <p:sp>
          <p:nvSpPr>
            <p:cNvPr id="23" name="دبوس زينة 22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24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25" name="دبوس زينة 24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26" name="Picture 2"/>
              <p:cNvPicPr>
                <a:picLocks noChangeAspect="1" noChangeArrowheads="1"/>
              </p:cNvPicPr>
              <p:nvPr/>
            </p:nvPicPr>
            <p:blipFill>
              <a:blip r:embed="rId3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28794" y="847405"/>
            <a:ext cx="5543559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مربع نص 27"/>
          <p:cNvSpPr txBox="1"/>
          <p:nvPr/>
        </p:nvSpPr>
        <p:spPr>
          <a:xfrm>
            <a:off x="2428860" y="2952752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err="1" smtClean="0">
                <a:solidFill>
                  <a:srgbClr val="FF0000"/>
                </a:solidFill>
              </a:rPr>
              <a:t>ع</a:t>
            </a:r>
            <a:r>
              <a:rPr lang="ar-SA" sz="2200" b="1" dirty="0" smtClean="0"/>
              <a:t> </a:t>
            </a:r>
            <a:r>
              <a:rPr lang="ar-SA" sz="2200" b="1" dirty="0" smtClean="0"/>
              <a:t>التي تجعل المعادلة صحيحة</a:t>
            </a:r>
            <a:endParaRPr lang="ar-SA" sz="2200" b="1" dirty="0"/>
          </a:p>
        </p:txBody>
      </p:sp>
      <p:grpSp>
        <p:nvGrpSpPr>
          <p:cNvPr id="29" name="مجموعة 30"/>
          <p:cNvGrpSpPr/>
          <p:nvPr/>
        </p:nvGrpSpPr>
        <p:grpSpPr>
          <a:xfrm>
            <a:off x="1714480" y="2809876"/>
            <a:ext cx="3000396" cy="3690958"/>
            <a:chOff x="1714480" y="2000240"/>
            <a:chExt cx="3000396" cy="3690958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6" name="وسيلة شرح على شكل سحابة 35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37" name="مربع نص 36"/>
          <p:cNvSpPr txBox="1"/>
          <p:nvPr/>
        </p:nvSpPr>
        <p:spPr>
          <a:xfrm>
            <a:off x="5600708" y="4419913"/>
            <a:ext cx="12858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</a:t>
            </a:r>
            <a:r>
              <a:rPr lang="ar-SA" sz="2400" b="1" dirty="0" smtClean="0"/>
              <a:t>9.55</a:t>
            </a:r>
            <a:endParaRPr lang="ar-SA" sz="2400" b="1" dirty="0"/>
          </a:p>
        </p:txBody>
      </p:sp>
      <p:sp>
        <p:nvSpPr>
          <p:cNvPr id="38" name="مربع نص 37"/>
          <p:cNvSpPr txBox="1"/>
          <p:nvPr/>
        </p:nvSpPr>
        <p:spPr>
          <a:xfrm>
            <a:off x="7258070" y="4419913"/>
            <a:ext cx="814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9.55</a:t>
            </a:r>
            <a:endParaRPr lang="ar-SA" sz="2400" b="1" dirty="0"/>
          </a:p>
        </p:txBody>
      </p:sp>
      <p:sp>
        <p:nvSpPr>
          <p:cNvPr id="39" name="خماسي 38"/>
          <p:cNvSpPr/>
          <p:nvPr/>
        </p:nvSpPr>
        <p:spPr>
          <a:xfrm rot="5400000">
            <a:off x="7172342" y="2909888"/>
            <a:ext cx="1000132" cy="1657360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0" name="مربع نص 39"/>
          <p:cNvSpPr txBox="1"/>
          <p:nvPr/>
        </p:nvSpPr>
        <p:spPr>
          <a:xfrm>
            <a:off x="5715008" y="3238799"/>
            <a:ext cx="285752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5,40 +           = 9,55</a:t>
            </a:r>
            <a:endParaRPr lang="ar-SA" sz="2400" b="1" dirty="0"/>
          </a:p>
        </p:txBody>
      </p:sp>
      <p:sp>
        <p:nvSpPr>
          <p:cNvPr id="41" name="مربع نص 40"/>
          <p:cNvSpPr txBox="1"/>
          <p:nvPr/>
        </p:nvSpPr>
        <p:spPr>
          <a:xfrm>
            <a:off x="6572264" y="5381644"/>
            <a:ext cx="22145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ثمن العلاج الآخر =</a:t>
            </a:r>
            <a:endParaRPr lang="ar-SA" sz="2400" b="1" dirty="0"/>
          </a:p>
        </p:txBody>
      </p:sp>
      <p:sp>
        <p:nvSpPr>
          <p:cNvPr id="42" name="مربع نص 41"/>
          <p:cNvSpPr txBox="1"/>
          <p:nvPr/>
        </p:nvSpPr>
        <p:spPr>
          <a:xfrm>
            <a:off x="5743584" y="5395930"/>
            <a:ext cx="121444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4,15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6715140" y="3253087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4,15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7015180" y="3210225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ع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28" grpId="0"/>
      <p:bldP spid="37" grpId="0"/>
      <p:bldP spid="38" grpId="0"/>
      <p:bldP spid="39" grpId="0" animBg="1"/>
      <p:bldP spid="40" grpId="0"/>
      <p:bldP spid="41" grpId="0"/>
      <p:bldP spid="42" grpId="0"/>
      <p:bldP spid="43" grpId="0"/>
      <p:bldP spid="44" grpId="0"/>
      <p:bldP spid="44" grpId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مجموعة 28"/>
          <p:cNvGrpSpPr/>
          <p:nvPr/>
        </p:nvGrpSpPr>
        <p:grpSpPr>
          <a:xfrm>
            <a:off x="428596" y="785794"/>
            <a:ext cx="8501122" cy="1285884"/>
            <a:chOff x="428596" y="857232"/>
            <a:chExt cx="8501122" cy="1285884"/>
          </a:xfrm>
        </p:grpSpPr>
        <p:sp>
          <p:nvSpPr>
            <p:cNvPr id="30" name="دبوس زينة 29"/>
            <p:cNvSpPr/>
            <p:nvPr/>
          </p:nvSpPr>
          <p:spPr>
            <a:xfrm>
              <a:off x="428596" y="857232"/>
              <a:ext cx="7286676" cy="1285884"/>
            </a:xfrm>
            <a:prstGeom prst="plaque">
              <a:avLst/>
            </a:prstGeom>
            <a:noFill/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1" name="مجموعة 16"/>
            <p:cNvGrpSpPr/>
            <p:nvPr/>
          </p:nvGrpSpPr>
          <p:grpSpPr>
            <a:xfrm>
              <a:off x="7715272" y="1014396"/>
              <a:ext cx="1214446" cy="928694"/>
              <a:chOff x="7715272" y="1014396"/>
              <a:chExt cx="1214446" cy="928694"/>
            </a:xfrm>
          </p:grpSpPr>
          <p:sp>
            <p:nvSpPr>
              <p:cNvPr id="32" name="دبوس زينة 31"/>
              <p:cNvSpPr/>
              <p:nvPr/>
            </p:nvSpPr>
            <p:spPr>
              <a:xfrm>
                <a:off x="7715272" y="1014396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3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157274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42852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00" y="971532"/>
            <a:ext cx="6434145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5" name="مربع نص 34"/>
          <p:cNvSpPr txBox="1"/>
          <p:nvPr/>
        </p:nvSpPr>
        <p:spPr>
          <a:xfrm>
            <a:off x="4357686" y="2500306"/>
            <a:ext cx="428628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ثمن الدفتر + ثمن علبة الألوان = 7,5</a:t>
            </a:r>
            <a:endParaRPr lang="ar-SA" sz="2400" b="1" dirty="0"/>
          </a:p>
        </p:txBody>
      </p:sp>
      <p:sp>
        <p:nvSpPr>
          <p:cNvPr id="48" name="مربع نص 47"/>
          <p:cNvSpPr txBox="1"/>
          <p:nvPr/>
        </p:nvSpPr>
        <p:spPr>
          <a:xfrm>
            <a:off x="2357422" y="2952752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err="1" smtClean="0">
                <a:solidFill>
                  <a:srgbClr val="FF0000"/>
                </a:solidFill>
              </a:rPr>
              <a:t>د</a:t>
            </a:r>
            <a:r>
              <a:rPr lang="ar-SA" sz="2200" b="1" dirty="0" smtClean="0"/>
              <a:t> </a:t>
            </a:r>
            <a:r>
              <a:rPr lang="ar-SA" sz="2200" b="1" dirty="0" smtClean="0"/>
              <a:t>التي تجعل المعادلة صحيحة</a:t>
            </a:r>
            <a:endParaRPr lang="ar-SA" sz="2200" b="1" dirty="0"/>
          </a:p>
        </p:txBody>
      </p:sp>
      <p:grpSp>
        <p:nvGrpSpPr>
          <p:cNvPr id="49" name="مجموعة 48"/>
          <p:cNvGrpSpPr/>
          <p:nvPr/>
        </p:nvGrpSpPr>
        <p:grpSpPr>
          <a:xfrm>
            <a:off x="1714480" y="2809876"/>
            <a:ext cx="3000396" cy="3690958"/>
            <a:chOff x="1714480" y="2000240"/>
            <a:chExt cx="3000396" cy="3690958"/>
          </a:xfrm>
        </p:grpSpPr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51" name="وسيلة شرح على شكل سحابة 50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52" name="مربع نص 51"/>
          <p:cNvSpPr txBox="1"/>
          <p:nvPr/>
        </p:nvSpPr>
        <p:spPr>
          <a:xfrm>
            <a:off x="6329376" y="4419913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</a:t>
            </a:r>
            <a:r>
              <a:rPr lang="ar-SA" sz="2400" b="1" dirty="0" smtClean="0"/>
              <a:t>7,5</a:t>
            </a:r>
            <a:endParaRPr lang="ar-SA" sz="2400" b="1" dirty="0"/>
          </a:p>
        </p:txBody>
      </p:sp>
      <p:sp>
        <p:nvSpPr>
          <p:cNvPr id="53" name="مربع نص 52"/>
          <p:cNvSpPr txBox="1"/>
          <p:nvPr/>
        </p:nvSpPr>
        <p:spPr>
          <a:xfrm>
            <a:off x="7615260" y="4419913"/>
            <a:ext cx="81439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7,5</a:t>
            </a:r>
            <a:endParaRPr lang="ar-SA" sz="2400" b="1" dirty="0"/>
          </a:p>
        </p:txBody>
      </p:sp>
      <p:sp>
        <p:nvSpPr>
          <p:cNvPr id="54" name="خماسي 53"/>
          <p:cNvSpPr/>
          <p:nvPr/>
        </p:nvSpPr>
        <p:spPr>
          <a:xfrm rot="5400000">
            <a:off x="7536677" y="2917031"/>
            <a:ext cx="1000132" cy="1643074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6" name="مربع نص 55"/>
          <p:cNvSpPr txBox="1"/>
          <p:nvPr/>
        </p:nvSpPr>
        <p:spPr>
          <a:xfrm>
            <a:off x="8143900" y="3209928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د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5929322" y="3238504"/>
            <a:ext cx="228601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+ 4,25  = 7,5</a:t>
            </a:r>
            <a:endParaRPr lang="ar-SA" sz="2400" b="1" dirty="0"/>
          </a:p>
        </p:txBody>
      </p:sp>
      <p:sp>
        <p:nvSpPr>
          <p:cNvPr id="58" name="مربع نص 57"/>
          <p:cNvSpPr txBox="1"/>
          <p:nvPr/>
        </p:nvSpPr>
        <p:spPr>
          <a:xfrm>
            <a:off x="7000892" y="5381644"/>
            <a:ext cx="17859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ثمن الدفتر =</a:t>
            </a:r>
            <a:endParaRPr lang="ar-SA" sz="2400" b="1" dirty="0"/>
          </a:p>
        </p:txBody>
      </p:sp>
      <p:sp>
        <p:nvSpPr>
          <p:cNvPr id="59" name="مربع نص 58"/>
          <p:cNvSpPr txBox="1"/>
          <p:nvPr/>
        </p:nvSpPr>
        <p:spPr>
          <a:xfrm>
            <a:off x="6500826" y="5395930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3,25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0" name="مربع نص 59"/>
          <p:cNvSpPr txBox="1"/>
          <p:nvPr/>
        </p:nvSpPr>
        <p:spPr>
          <a:xfrm>
            <a:off x="8072462" y="3224511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3,25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800" decel="100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800" decel="10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800" decel="100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8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800" decel="100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800" decel="100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7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48" grpId="0"/>
      <p:bldP spid="52" grpId="0"/>
      <p:bldP spid="53" grpId="0"/>
      <p:bldP spid="54" grpId="0" animBg="1"/>
      <p:bldP spid="56" grpId="0"/>
      <p:bldP spid="56" grpId="1"/>
      <p:bldP spid="57" grpId="0"/>
      <p:bldP spid="58" grpId="0"/>
      <p:bldP spid="59" grpId="0"/>
      <p:bldP spid="6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1071546"/>
            <a:ext cx="6367472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28967" y="2428867"/>
            <a:ext cx="5495879" cy="472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7330" y="3500438"/>
            <a:ext cx="6427999" cy="234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مجموعة 7"/>
          <p:cNvGrpSpPr/>
          <p:nvPr/>
        </p:nvGrpSpPr>
        <p:grpSpPr>
          <a:xfrm>
            <a:off x="571472" y="857232"/>
            <a:ext cx="8358246" cy="928694"/>
            <a:chOff x="571472" y="857232"/>
            <a:chExt cx="8358246" cy="928694"/>
          </a:xfrm>
        </p:grpSpPr>
        <p:sp>
          <p:nvSpPr>
            <p:cNvPr id="9" name="دبوس زينة 8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حل المعادلة 18 = 14 +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ن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10" name="مجموعة 7"/>
            <p:cNvGrpSpPr/>
            <p:nvPr/>
          </p:nvGrpSpPr>
          <p:grpSpPr>
            <a:xfrm>
              <a:off x="7715272" y="857232"/>
              <a:ext cx="1214446" cy="928694"/>
              <a:chOff x="6929454" y="5072074"/>
              <a:chExt cx="1214446" cy="928694"/>
            </a:xfrm>
          </p:grpSpPr>
          <p:sp>
            <p:nvSpPr>
              <p:cNvPr id="11" name="دبوس زينة 5"/>
              <p:cNvSpPr/>
              <p:nvPr/>
            </p:nvSpPr>
            <p:spPr>
              <a:xfrm>
                <a:off x="6929454" y="5072074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12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6986602" y="5314964"/>
                <a:ext cx="1100140" cy="46196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15" name="مربع نص 14"/>
          <p:cNvSpPr txBox="1"/>
          <p:nvPr/>
        </p:nvSpPr>
        <p:spPr>
          <a:xfrm>
            <a:off x="2428860" y="2143116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smtClean="0">
                <a:solidFill>
                  <a:srgbClr val="FF0000"/>
                </a:solidFill>
              </a:rPr>
              <a:t>ن</a:t>
            </a:r>
            <a:r>
              <a:rPr lang="ar-SA" sz="2200" b="1" dirty="0" smtClean="0"/>
              <a:t> التي تجعل المعادلة صحيحة</a:t>
            </a:r>
            <a:endParaRPr lang="ar-SA" sz="2200" b="1" dirty="0"/>
          </a:p>
        </p:txBody>
      </p:sp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23" name="مجموعة 22"/>
          <p:cNvGrpSpPr/>
          <p:nvPr/>
        </p:nvGrpSpPr>
        <p:grpSpPr>
          <a:xfrm>
            <a:off x="1714480" y="2000240"/>
            <a:ext cx="3000396" cy="3690958"/>
            <a:chOff x="1714480" y="2000240"/>
            <a:chExt cx="3000396" cy="3690958"/>
          </a:xfrm>
        </p:grpSpPr>
        <p:pic>
          <p:nvPicPr>
            <p:cNvPr id="3074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6" name="وسيلة شرح على شكل سحابة 15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17" name="مربع نص 16"/>
          <p:cNvSpPr txBox="1"/>
          <p:nvPr/>
        </p:nvSpPr>
        <p:spPr>
          <a:xfrm>
            <a:off x="7929586" y="3610277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18 =</a:t>
            </a:r>
            <a:endParaRPr lang="ar-SA" sz="2400" b="1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7215206" y="361027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18</a:t>
            </a:r>
            <a:endParaRPr lang="ar-SA" sz="2400" b="1" dirty="0"/>
          </a:p>
        </p:txBody>
      </p:sp>
      <p:sp>
        <p:nvSpPr>
          <p:cNvPr id="20" name="خماسي 19"/>
          <p:cNvSpPr/>
          <p:nvPr/>
        </p:nvSpPr>
        <p:spPr>
          <a:xfrm rot="5400000">
            <a:off x="7008035" y="2393147"/>
            <a:ext cx="1000132" cy="1071570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مربع نص 6"/>
          <p:cNvSpPr txBox="1"/>
          <p:nvPr/>
        </p:nvSpPr>
        <p:spPr>
          <a:xfrm>
            <a:off x="6915168" y="2400292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ن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215206" y="2428868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18 = 14 +</a:t>
            </a:r>
            <a:endParaRPr lang="ar-SA" sz="2400" b="1" dirty="0"/>
          </a:p>
        </p:txBody>
      </p:sp>
      <p:sp>
        <p:nvSpPr>
          <p:cNvPr id="21" name="مربع نص 20"/>
          <p:cNvSpPr txBox="1"/>
          <p:nvPr/>
        </p:nvSpPr>
        <p:spPr>
          <a:xfrm>
            <a:off x="7858148" y="457200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الحل =</a:t>
            </a:r>
            <a:endParaRPr lang="ar-SA" sz="2400" b="1" dirty="0"/>
          </a:p>
        </p:txBody>
      </p:sp>
      <p:sp>
        <p:nvSpPr>
          <p:cNvPr id="22" name="مربع نص 21"/>
          <p:cNvSpPr txBox="1"/>
          <p:nvPr/>
        </p:nvSpPr>
        <p:spPr>
          <a:xfrm>
            <a:off x="7500958" y="4586294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6929454" y="2428868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4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" grpId="0"/>
      <p:bldP spid="20" grpId="0" animBg="1"/>
      <p:bldP spid="7" grpId="0"/>
      <p:bldP spid="7" grpId="1"/>
      <p:bldP spid="13" grpId="0"/>
      <p:bldP spid="21" grpId="0"/>
      <p:bldP spid="2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مجموعة 33"/>
          <p:cNvGrpSpPr/>
          <p:nvPr/>
        </p:nvGrpSpPr>
        <p:grpSpPr>
          <a:xfrm>
            <a:off x="571472" y="981359"/>
            <a:ext cx="8358246" cy="928694"/>
            <a:chOff x="571472" y="857232"/>
            <a:chExt cx="8358246" cy="928694"/>
          </a:xfrm>
        </p:grpSpPr>
        <p:sp>
          <p:nvSpPr>
            <p:cNvPr id="35" name="دبوس زينة 34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حل المعادلة 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ب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ــ 5 = 20  ذهنيا .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6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37" name="دبوس زينة 36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3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39" name="مربع نص 38"/>
          <p:cNvSpPr txBox="1"/>
          <p:nvPr/>
        </p:nvSpPr>
        <p:spPr>
          <a:xfrm>
            <a:off x="2428860" y="2452686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smtClean="0">
                <a:solidFill>
                  <a:srgbClr val="FF0000"/>
                </a:solidFill>
              </a:rPr>
              <a:t>ب</a:t>
            </a:r>
            <a:r>
              <a:rPr lang="ar-SA" sz="2200" b="1" dirty="0" smtClean="0"/>
              <a:t> التي تجعل المعادلة صحيحة</a:t>
            </a:r>
            <a:endParaRPr lang="ar-SA" sz="2200" b="1" dirty="0"/>
          </a:p>
        </p:txBody>
      </p:sp>
      <p:pic>
        <p:nvPicPr>
          <p:cNvPr id="4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1" name="مجموعة 40"/>
          <p:cNvGrpSpPr/>
          <p:nvPr/>
        </p:nvGrpSpPr>
        <p:grpSpPr>
          <a:xfrm>
            <a:off x="1714480" y="2309810"/>
            <a:ext cx="3000396" cy="3690958"/>
            <a:chOff x="1714480" y="2000240"/>
            <a:chExt cx="3000396" cy="3690958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3" name="وسيلة شرح على شكل سحابة 42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44" name="مربع نص 43"/>
          <p:cNvSpPr txBox="1"/>
          <p:nvPr/>
        </p:nvSpPr>
        <p:spPr>
          <a:xfrm>
            <a:off x="6829440" y="3919847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20</a:t>
            </a:r>
            <a:endParaRPr lang="ar-SA" sz="2400" b="1" dirty="0"/>
          </a:p>
        </p:txBody>
      </p:sp>
      <p:sp>
        <p:nvSpPr>
          <p:cNvPr id="45" name="مربع نص 44"/>
          <p:cNvSpPr txBox="1"/>
          <p:nvPr/>
        </p:nvSpPr>
        <p:spPr>
          <a:xfrm>
            <a:off x="7858148" y="391984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20</a:t>
            </a:r>
            <a:endParaRPr lang="ar-SA" sz="2400" b="1" dirty="0"/>
          </a:p>
        </p:txBody>
      </p:sp>
      <p:sp>
        <p:nvSpPr>
          <p:cNvPr id="46" name="خماسي 45"/>
          <p:cNvSpPr/>
          <p:nvPr/>
        </p:nvSpPr>
        <p:spPr>
          <a:xfrm rot="5400000">
            <a:off x="7658120" y="2795586"/>
            <a:ext cx="1000132" cy="885832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47" name="مربع نص 46"/>
          <p:cNvSpPr txBox="1"/>
          <p:nvPr/>
        </p:nvSpPr>
        <p:spPr>
          <a:xfrm>
            <a:off x="8143900" y="2709862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ب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6858016" y="2738438"/>
            <a:ext cx="135732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 5  = 20</a:t>
            </a:r>
            <a:endParaRPr lang="ar-SA" sz="2400" b="1" dirty="0"/>
          </a:p>
        </p:txBody>
      </p:sp>
      <p:sp>
        <p:nvSpPr>
          <p:cNvPr id="49" name="مربع نص 48"/>
          <p:cNvSpPr txBox="1"/>
          <p:nvPr/>
        </p:nvSpPr>
        <p:spPr>
          <a:xfrm>
            <a:off x="7858148" y="4881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الحل =</a:t>
            </a:r>
            <a:endParaRPr lang="ar-SA" sz="2400" b="1" dirty="0"/>
          </a:p>
        </p:txBody>
      </p:sp>
      <p:sp>
        <p:nvSpPr>
          <p:cNvPr id="50" name="مربع نص 49"/>
          <p:cNvSpPr txBox="1"/>
          <p:nvPr/>
        </p:nvSpPr>
        <p:spPr>
          <a:xfrm>
            <a:off x="7315220" y="4895864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25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8072464" y="273843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25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4" grpId="0"/>
      <p:bldP spid="45" grpId="0"/>
      <p:bldP spid="46" grpId="0" animBg="1"/>
      <p:bldP spid="47" grpId="0"/>
      <p:bldP spid="47" grpId="1"/>
      <p:bldP spid="48" grpId="0"/>
      <p:bldP spid="49" grpId="0"/>
      <p:bldP spid="50" grpId="0"/>
      <p:bldP spid="5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مجموعة 50"/>
          <p:cNvGrpSpPr/>
          <p:nvPr/>
        </p:nvGrpSpPr>
        <p:grpSpPr>
          <a:xfrm>
            <a:off x="571472" y="981359"/>
            <a:ext cx="8358246" cy="928694"/>
            <a:chOff x="571472" y="857232"/>
            <a:chExt cx="8358246" cy="928694"/>
          </a:xfrm>
        </p:grpSpPr>
        <p:sp>
          <p:nvSpPr>
            <p:cNvPr id="54" name="دبوس زينة 53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حل المعادلة 8 =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ص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÷ 3 ذهنيا .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6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57" name="دبوس زينة 56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5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59" name="مربع نص 58"/>
          <p:cNvSpPr txBox="1"/>
          <p:nvPr/>
        </p:nvSpPr>
        <p:spPr>
          <a:xfrm>
            <a:off x="2285984" y="2452686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smtClean="0">
                <a:solidFill>
                  <a:srgbClr val="FF0000"/>
                </a:solidFill>
              </a:rPr>
              <a:t>ص</a:t>
            </a:r>
            <a:r>
              <a:rPr lang="ar-SA" sz="2200" b="1" dirty="0" smtClean="0"/>
              <a:t> التي تجعل المعادلة صحيحة</a:t>
            </a:r>
            <a:endParaRPr lang="ar-SA" sz="2200" b="1" dirty="0"/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61" name="مجموعة 60"/>
          <p:cNvGrpSpPr/>
          <p:nvPr/>
        </p:nvGrpSpPr>
        <p:grpSpPr>
          <a:xfrm>
            <a:off x="1714480" y="2309810"/>
            <a:ext cx="3000396" cy="3690958"/>
            <a:chOff x="1714480" y="2000240"/>
            <a:chExt cx="3000396" cy="3690958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3" name="وسيلة شرح على شكل سحابة 62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4" name="مربع نص 63"/>
          <p:cNvSpPr txBox="1"/>
          <p:nvPr/>
        </p:nvSpPr>
        <p:spPr>
          <a:xfrm>
            <a:off x="7486672" y="3919847"/>
            <a:ext cx="78581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 =</a:t>
            </a:r>
            <a:endParaRPr lang="ar-SA" sz="2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6886590" y="391984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8</a:t>
            </a:r>
            <a:endParaRPr lang="ar-SA" sz="2400" b="1" dirty="0"/>
          </a:p>
        </p:txBody>
      </p:sp>
      <p:sp>
        <p:nvSpPr>
          <p:cNvPr id="66" name="خماسي 65"/>
          <p:cNvSpPr/>
          <p:nvPr/>
        </p:nvSpPr>
        <p:spPr>
          <a:xfrm rot="5400000">
            <a:off x="6686566" y="2767010"/>
            <a:ext cx="1000132" cy="942984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7" name="مربع نص 66"/>
          <p:cNvSpPr txBox="1"/>
          <p:nvPr/>
        </p:nvSpPr>
        <p:spPr>
          <a:xfrm>
            <a:off x="7215206" y="2709862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ص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8" name="مربع نص 67"/>
          <p:cNvSpPr txBox="1"/>
          <p:nvPr/>
        </p:nvSpPr>
        <p:spPr>
          <a:xfrm>
            <a:off x="6643702" y="2738438"/>
            <a:ext cx="157163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8 =      ÷ 3</a:t>
            </a:r>
            <a:endParaRPr lang="ar-SA" sz="24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7858148" y="4881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الحل =</a:t>
            </a:r>
            <a:endParaRPr lang="ar-SA" sz="24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7315220" y="4895864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1" name="مربع نص 70"/>
          <p:cNvSpPr txBox="1"/>
          <p:nvPr/>
        </p:nvSpPr>
        <p:spPr>
          <a:xfrm>
            <a:off x="7129480" y="2738438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24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4" grpId="0"/>
      <p:bldP spid="65" grpId="0"/>
      <p:bldP spid="66" grpId="0" animBg="1"/>
      <p:bldP spid="67" grpId="0"/>
      <p:bldP spid="67" grpId="1"/>
      <p:bldP spid="68" grpId="0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50"/>
          <p:cNvGrpSpPr/>
          <p:nvPr/>
        </p:nvGrpSpPr>
        <p:grpSpPr>
          <a:xfrm>
            <a:off x="571472" y="981359"/>
            <a:ext cx="8358246" cy="928694"/>
            <a:chOff x="571472" y="857232"/>
            <a:chExt cx="8358246" cy="928694"/>
          </a:xfrm>
        </p:grpSpPr>
        <p:sp>
          <p:nvSpPr>
            <p:cNvPr id="54" name="دبوس زينة 53"/>
            <p:cNvSpPr/>
            <p:nvPr/>
          </p:nvSpPr>
          <p:spPr>
            <a:xfrm>
              <a:off x="571472" y="857232"/>
              <a:ext cx="7143800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حل المعادلة 7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ع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= 56  ذهنيا .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20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57" name="دبوس زينة 56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5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843858" y="1100122"/>
                <a:ext cx="928694" cy="4286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59" name="مربع نص 58"/>
          <p:cNvSpPr txBox="1"/>
          <p:nvPr/>
        </p:nvSpPr>
        <p:spPr>
          <a:xfrm>
            <a:off x="2428860" y="2452686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err="1" smtClean="0">
                <a:solidFill>
                  <a:srgbClr val="FF0000"/>
                </a:solidFill>
              </a:rPr>
              <a:t>ع</a:t>
            </a:r>
            <a:r>
              <a:rPr lang="ar-SA" sz="2200" b="1" dirty="0" smtClean="0"/>
              <a:t> التي تجعل المعادلة صحيحة</a:t>
            </a:r>
            <a:endParaRPr lang="ar-SA" sz="2200" b="1" dirty="0"/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4" name="مجموعة 60"/>
          <p:cNvGrpSpPr/>
          <p:nvPr/>
        </p:nvGrpSpPr>
        <p:grpSpPr>
          <a:xfrm>
            <a:off x="1714480" y="2309810"/>
            <a:ext cx="3000396" cy="3690958"/>
            <a:chOff x="1714480" y="2000240"/>
            <a:chExt cx="3000396" cy="3690958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3" name="وسيلة شرح على شكل سحابة 62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64" name="مربع نص 63"/>
          <p:cNvSpPr txBox="1"/>
          <p:nvPr/>
        </p:nvSpPr>
        <p:spPr>
          <a:xfrm>
            <a:off x="6557978" y="3919847"/>
            <a:ext cx="9144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56</a:t>
            </a:r>
            <a:endParaRPr lang="ar-SA" sz="2400" b="1" dirty="0"/>
          </a:p>
        </p:txBody>
      </p:sp>
      <p:sp>
        <p:nvSpPr>
          <p:cNvPr id="65" name="مربع نص 64"/>
          <p:cNvSpPr txBox="1"/>
          <p:nvPr/>
        </p:nvSpPr>
        <p:spPr>
          <a:xfrm>
            <a:off x="7415232" y="391984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56</a:t>
            </a:r>
            <a:endParaRPr lang="ar-SA" sz="2400" b="1" dirty="0"/>
          </a:p>
        </p:txBody>
      </p:sp>
      <p:sp>
        <p:nvSpPr>
          <p:cNvPr id="66" name="خماسي 65"/>
          <p:cNvSpPr/>
          <p:nvPr/>
        </p:nvSpPr>
        <p:spPr>
          <a:xfrm rot="5400000">
            <a:off x="7222351" y="2802729"/>
            <a:ext cx="1000132" cy="871546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8" name="مربع نص 67"/>
          <p:cNvSpPr txBox="1"/>
          <p:nvPr/>
        </p:nvSpPr>
        <p:spPr>
          <a:xfrm>
            <a:off x="6429388" y="2743196"/>
            <a:ext cx="178595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        = 56</a:t>
            </a:r>
            <a:endParaRPr lang="ar-SA" sz="2400" b="1" dirty="0"/>
          </a:p>
        </p:txBody>
      </p:sp>
      <p:sp>
        <p:nvSpPr>
          <p:cNvPr id="69" name="مربع نص 68"/>
          <p:cNvSpPr txBox="1"/>
          <p:nvPr/>
        </p:nvSpPr>
        <p:spPr>
          <a:xfrm>
            <a:off x="7858148" y="4881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الحل =</a:t>
            </a:r>
            <a:endParaRPr lang="ar-SA" sz="2400" b="1" dirty="0"/>
          </a:p>
        </p:txBody>
      </p:sp>
      <p:sp>
        <p:nvSpPr>
          <p:cNvPr id="70" name="مربع نص 69"/>
          <p:cNvSpPr txBox="1"/>
          <p:nvPr/>
        </p:nvSpPr>
        <p:spPr>
          <a:xfrm>
            <a:off x="7315220" y="4895864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8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1" name="مربع نص 70"/>
          <p:cNvSpPr txBox="1"/>
          <p:nvPr/>
        </p:nvSpPr>
        <p:spPr>
          <a:xfrm>
            <a:off x="7200920" y="2710159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( 8 )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67" name="مربع نص 66"/>
          <p:cNvSpPr txBox="1"/>
          <p:nvPr/>
        </p:nvSpPr>
        <p:spPr>
          <a:xfrm>
            <a:off x="7500958" y="2695574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ع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4" grpId="0"/>
      <p:bldP spid="65" grpId="0"/>
      <p:bldP spid="66" grpId="0" animBg="1"/>
      <p:bldP spid="68" grpId="0"/>
      <p:bldP spid="69" grpId="0"/>
      <p:bldP spid="70" grpId="0"/>
      <p:bldP spid="71" grpId="0"/>
      <p:bldP spid="67" grpId="0"/>
      <p:bldP spid="6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مجموعة 50"/>
          <p:cNvGrpSpPr/>
          <p:nvPr/>
        </p:nvGrpSpPr>
        <p:grpSpPr>
          <a:xfrm>
            <a:off x="428596" y="1000108"/>
            <a:ext cx="8501122" cy="928694"/>
            <a:chOff x="428596" y="857232"/>
            <a:chExt cx="8501122" cy="928694"/>
          </a:xfrm>
        </p:grpSpPr>
        <p:sp>
          <p:nvSpPr>
            <p:cNvPr id="54" name="دبوس زينة 53"/>
            <p:cNvSpPr/>
            <p:nvPr/>
          </p:nvSpPr>
          <p:spPr>
            <a:xfrm>
              <a:off x="428596" y="857232"/>
              <a:ext cx="7286676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حل المعادلة  75 =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و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+ 72  ذهنيا .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56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57" name="دبوس زينة 56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5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014398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71" name="مربع نص 70"/>
          <p:cNvSpPr txBox="1"/>
          <p:nvPr/>
        </p:nvSpPr>
        <p:spPr>
          <a:xfrm>
            <a:off x="2428860" y="2452686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smtClean="0">
                <a:solidFill>
                  <a:srgbClr val="FF0000"/>
                </a:solidFill>
              </a:rPr>
              <a:t>و</a:t>
            </a:r>
            <a:r>
              <a:rPr lang="ar-SA" sz="2200" b="1" dirty="0" smtClean="0"/>
              <a:t> التي تجعل المعادلة صحيحة</a:t>
            </a:r>
            <a:endParaRPr lang="ar-SA" sz="2200" b="1" dirty="0"/>
          </a:p>
        </p:txBody>
      </p:sp>
      <p:grpSp>
        <p:nvGrpSpPr>
          <p:cNvPr id="72" name="مجموعة 71"/>
          <p:cNvGrpSpPr/>
          <p:nvPr/>
        </p:nvGrpSpPr>
        <p:grpSpPr>
          <a:xfrm>
            <a:off x="1714480" y="2309810"/>
            <a:ext cx="3000396" cy="3690958"/>
            <a:chOff x="1714480" y="2000240"/>
            <a:chExt cx="3000396" cy="3690958"/>
          </a:xfrm>
        </p:grpSpPr>
        <p:pic>
          <p:nvPicPr>
            <p:cNvPr id="73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4" name="وسيلة شرح على شكل سحابة 73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75" name="مربع نص 74"/>
          <p:cNvSpPr txBox="1"/>
          <p:nvPr/>
        </p:nvSpPr>
        <p:spPr>
          <a:xfrm>
            <a:off x="7372370" y="3919847"/>
            <a:ext cx="91440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75 =</a:t>
            </a:r>
            <a:endParaRPr lang="ar-SA" sz="2400" b="1" dirty="0"/>
          </a:p>
        </p:txBody>
      </p:sp>
      <p:sp>
        <p:nvSpPr>
          <p:cNvPr id="76" name="مربع نص 75"/>
          <p:cNvSpPr txBox="1"/>
          <p:nvPr/>
        </p:nvSpPr>
        <p:spPr>
          <a:xfrm>
            <a:off x="6643702" y="391984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75</a:t>
            </a:r>
            <a:endParaRPr lang="ar-SA" sz="2400" b="1" dirty="0"/>
          </a:p>
        </p:txBody>
      </p:sp>
      <p:sp>
        <p:nvSpPr>
          <p:cNvPr id="77" name="خماسي 76"/>
          <p:cNvSpPr/>
          <p:nvPr/>
        </p:nvSpPr>
        <p:spPr>
          <a:xfrm rot="5400000">
            <a:off x="6443678" y="2767010"/>
            <a:ext cx="1000132" cy="942984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9" name="مربع نص 78"/>
          <p:cNvSpPr txBox="1"/>
          <p:nvPr/>
        </p:nvSpPr>
        <p:spPr>
          <a:xfrm>
            <a:off x="6357950" y="2743196"/>
            <a:ext cx="185738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75 =     + 72</a:t>
            </a:r>
            <a:endParaRPr lang="ar-SA" sz="2400" b="1" dirty="0"/>
          </a:p>
        </p:txBody>
      </p:sp>
      <p:sp>
        <p:nvSpPr>
          <p:cNvPr id="80" name="مربع نص 79"/>
          <p:cNvSpPr txBox="1"/>
          <p:nvPr/>
        </p:nvSpPr>
        <p:spPr>
          <a:xfrm>
            <a:off x="7858148" y="4881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الحل =</a:t>
            </a:r>
            <a:endParaRPr lang="ar-SA" sz="2400" b="1" dirty="0"/>
          </a:p>
        </p:txBody>
      </p:sp>
      <p:sp>
        <p:nvSpPr>
          <p:cNvPr id="81" name="مربع نص 80"/>
          <p:cNvSpPr txBox="1"/>
          <p:nvPr/>
        </p:nvSpPr>
        <p:spPr>
          <a:xfrm>
            <a:off x="7315220" y="4895864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82" name="مربع نص 81"/>
          <p:cNvSpPr txBox="1"/>
          <p:nvPr/>
        </p:nvSpPr>
        <p:spPr>
          <a:xfrm>
            <a:off x="7015180" y="275301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78" name="مربع نص 77"/>
          <p:cNvSpPr txBox="1"/>
          <p:nvPr/>
        </p:nvSpPr>
        <p:spPr>
          <a:xfrm>
            <a:off x="7072330" y="2695574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و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" grpId="0"/>
      <p:bldP spid="75" grpId="0"/>
      <p:bldP spid="76" grpId="0"/>
      <p:bldP spid="77" grpId="0" animBg="1"/>
      <p:bldP spid="79" grpId="0"/>
      <p:bldP spid="80" grpId="0"/>
      <p:bldP spid="81" grpId="0"/>
      <p:bldP spid="82" grpId="0"/>
      <p:bldP spid="78" grpId="0"/>
      <p:bldP spid="78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50"/>
          <p:cNvGrpSpPr/>
          <p:nvPr/>
        </p:nvGrpSpPr>
        <p:grpSpPr>
          <a:xfrm>
            <a:off x="428596" y="1000108"/>
            <a:ext cx="8501122" cy="928694"/>
            <a:chOff x="428596" y="857232"/>
            <a:chExt cx="8501122" cy="928694"/>
          </a:xfrm>
        </p:grpSpPr>
        <p:sp>
          <p:nvSpPr>
            <p:cNvPr id="54" name="دبوس زينة 53"/>
            <p:cNvSpPr/>
            <p:nvPr/>
          </p:nvSpPr>
          <p:spPr>
            <a:xfrm>
              <a:off x="428596" y="857232"/>
              <a:ext cx="7286676" cy="928694"/>
            </a:xfrm>
            <a:prstGeom prst="plaque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tx1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r>
                <a:rPr lang="ar-SA" sz="2400" b="1" dirty="0" smtClean="0">
                  <a:solidFill>
                    <a:schemeClr val="tx1"/>
                  </a:solidFill>
                </a:rPr>
                <a:t>حل المعادلة  </a:t>
              </a:r>
              <a:r>
                <a:rPr lang="ar-SA" sz="2400" b="1" dirty="0" smtClean="0">
                  <a:solidFill>
                    <a:srgbClr val="FF0000"/>
                  </a:solidFill>
                </a:rPr>
                <a:t>ص</a:t>
              </a:r>
              <a:r>
                <a:rPr lang="ar-SA" sz="2400" b="1" dirty="0" smtClean="0">
                  <a:solidFill>
                    <a:schemeClr val="tx1"/>
                  </a:solidFill>
                </a:rPr>
                <a:t> ــ 18 = 20  ذهنيا .</a:t>
              </a:r>
              <a:endParaRPr lang="ar-SA" sz="2400" b="1" dirty="0">
                <a:solidFill>
                  <a:schemeClr val="tx1"/>
                </a:solidFill>
              </a:endParaRPr>
            </a:p>
          </p:txBody>
        </p:sp>
        <p:grpSp>
          <p:nvGrpSpPr>
            <p:cNvPr id="3" name="مجموعة 16"/>
            <p:cNvGrpSpPr/>
            <p:nvPr/>
          </p:nvGrpSpPr>
          <p:grpSpPr>
            <a:xfrm>
              <a:off x="7715272" y="857232"/>
              <a:ext cx="1214446" cy="928694"/>
              <a:chOff x="7715272" y="857232"/>
              <a:chExt cx="1214446" cy="928694"/>
            </a:xfrm>
          </p:grpSpPr>
          <p:sp>
            <p:nvSpPr>
              <p:cNvPr id="57" name="دبوس زينة 56"/>
              <p:cNvSpPr/>
              <p:nvPr/>
            </p:nvSpPr>
            <p:spPr>
              <a:xfrm>
                <a:off x="7715272" y="857232"/>
                <a:ext cx="121444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 prst="artDeco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endParaRPr lang="ar-SA" dirty="0"/>
              </a:p>
            </p:txBody>
          </p:sp>
          <p:pic>
            <p:nvPicPr>
              <p:cNvPr id="58" name="Picture 2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>
                <a:off x="7743846" y="1014398"/>
                <a:ext cx="1138220" cy="57150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scene3d>
                <a:camera prst="orthographicFront"/>
                <a:lightRig rig="threePt" dir="t"/>
              </a:scene3d>
              <a:sp3d>
                <a:bevelT w="114300" prst="artDeco"/>
              </a:sp3d>
            </p:spPr>
          </p:pic>
        </p:grpSp>
      </p:grpSp>
      <p:sp>
        <p:nvSpPr>
          <p:cNvPr id="20" name="مربع نص 19"/>
          <p:cNvSpPr txBox="1"/>
          <p:nvPr/>
        </p:nvSpPr>
        <p:spPr>
          <a:xfrm>
            <a:off x="2285984" y="2452686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smtClean="0">
                <a:solidFill>
                  <a:srgbClr val="FF0000"/>
                </a:solidFill>
              </a:rPr>
              <a:t>ص</a:t>
            </a:r>
            <a:r>
              <a:rPr lang="ar-SA" sz="2200" b="1" dirty="0" smtClean="0"/>
              <a:t> التي تجعل المعادلة صحيحة</a:t>
            </a:r>
            <a:endParaRPr lang="ar-SA" sz="2200" b="1" dirty="0"/>
          </a:p>
        </p:txBody>
      </p:sp>
      <p:grpSp>
        <p:nvGrpSpPr>
          <p:cNvPr id="21" name="مجموعة 20"/>
          <p:cNvGrpSpPr/>
          <p:nvPr/>
        </p:nvGrpSpPr>
        <p:grpSpPr>
          <a:xfrm>
            <a:off x="1714480" y="2309810"/>
            <a:ext cx="3000396" cy="3690958"/>
            <a:chOff x="1714480" y="2000240"/>
            <a:chExt cx="3000396" cy="3690958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وسيلة شرح على شكل سحابة 22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4" name="مربع نص 23"/>
          <p:cNvSpPr txBox="1"/>
          <p:nvPr/>
        </p:nvSpPr>
        <p:spPr>
          <a:xfrm>
            <a:off x="6657990" y="3919847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20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7772422" y="391984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20</a:t>
            </a:r>
            <a:endParaRPr lang="ar-SA" sz="2400" b="1" dirty="0"/>
          </a:p>
        </p:txBody>
      </p:sp>
      <p:sp>
        <p:nvSpPr>
          <p:cNvPr id="26" name="خماسي 25"/>
          <p:cNvSpPr/>
          <p:nvPr/>
        </p:nvSpPr>
        <p:spPr>
          <a:xfrm rot="5400000">
            <a:off x="7572395" y="2724149"/>
            <a:ext cx="1000132" cy="1028706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7" name="مربع نص 26"/>
          <p:cNvSpPr txBox="1"/>
          <p:nvPr/>
        </p:nvSpPr>
        <p:spPr>
          <a:xfrm>
            <a:off x="8143900" y="2709862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ص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6572264" y="2738438"/>
            <a:ext cx="164307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ــ 18  = 20</a:t>
            </a:r>
            <a:endParaRPr lang="ar-SA" sz="2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7858148" y="4881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الحل =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7315220" y="4895864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38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8072462" y="2738733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38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9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 animBg="1"/>
      <p:bldP spid="27" grpId="0"/>
      <p:bldP spid="27" grpId="1"/>
      <p:bldP spid="28" grpId="0"/>
      <p:bldP spid="29" grpId="0"/>
      <p:bldP spid="30" grpId="0"/>
      <p:bldP spid="3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مربع نص 19"/>
          <p:cNvSpPr txBox="1"/>
          <p:nvPr/>
        </p:nvSpPr>
        <p:spPr>
          <a:xfrm>
            <a:off x="2428860" y="2452686"/>
            <a:ext cx="2000264" cy="110799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200" b="1" dirty="0" smtClean="0"/>
              <a:t>ما هي قيمة </a:t>
            </a:r>
            <a:r>
              <a:rPr lang="ar-SA" sz="2200" b="1" dirty="0" smtClean="0">
                <a:solidFill>
                  <a:srgbClr val="FF0000"/>
                </a:solidFill>
              </a:rPr>
              <a:t>د</a:t>
            </a:r>
            <a:r>
              <a:rPr lang="ar-SA" sz="2200" b="1" dirty="0" smtClean="0"/>
              <a:t> التي تجعل المعادلة صحيحة</a:t>
            </a:r>
            <a:endParaRPr lang="ar-SA" sz="2200" b="1" dirty="0"/>
          </a:p>
        </p:txBody>
      </p:sp>
      <p:grpSp>
        <p:nvGrpSpPr>
          <p:cNvPr id="4" name="مجموعة 20"/>
          <p:cNvGrpSpPr/>
          <p:nvPr/>
        </p:nvGrpSpPr>
        <p:grpSpPr>
          <a:xfrm>
            <a:off x="1714480" y="2309810"/>
            <a:ext cx="3000396" cy="3690958"/>
            <a:chOff x="1714480" y="2000240"/>
            <a:chExt cx="3000396" cy="3690958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714480" y="3357562"/>
              <a:ext cx="2214578" cy="23336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23" name="وسيلة شرح على شكل سحابة 22"/>
            <p:cNvSpPr/>
            <p:nvPr/>
          </p:nvSpPr>
          <p:spPr>
            <a:xfrm>
              <a:off x="2071670" y="2000240"/>
              <a:ext cx="2643206" cy="1285884"/>
            </a:xfrm>
            <a:prstGeom prst="cloudCallou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/>
            </a:p>
          </p:txBody>
        </p:sp>
      </p:grpSp>
      <p:sp>
        <p:nvSpPr>
          <p:cNvPr id="24" name="مربع نص 23"/>
          <p:cNvSpPr txBox="1"/>
          <p:nvPr/>
        </p:nvSpPr>
        <p:spPr>
          <a:xfrm>
            <a:off x="6858016" y="3919847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= 6</a:t>
            </a:r>
            <a:endParaRPr lang="ar-SA" sz="24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7643834" y="3919847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6</a:t>
            </a:r>
            <a:endParaRPr lang="ar-SA" sz="2400" b="1" dirty="0"/>
          </a:p>
        </p:txBody>
      </p:sp>
      <p:sp>
        <p:nvSpPr>
          <p:cNvPr id="26" name="خماسي 25"/>
          <p:cNvSpPr/>
          <p:nvPr/>
        </p:nvSpPr>
        <p:spPr>
          <a:xfrm rot="5400000">
            <a:off x="7400945" y="2867023"/>
            <a:ext cx="1000132" cy="600078"/>
          </a:xfrm>
          <a:prstGeom prst="homePlate">
            <a:avLst/>
          </a:prstGeom>
          <a:solidFill>
            <a:srgbClr val="FFFF00">
              <a:alpha val="4400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8" name="مربع نص 27"/>
          <p:cNvSpPr txBox="1"/>
          <p:nvPr/>
        </p:nvSpPr>
        <p:spPr>
          <a:xfrm>
            <a:off x="6786578" y="2738438"/>
            <a:ext cx="85725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= 6</a:t>
            </a:r>
            <a:endParaRPr lang="ar-SA" sz="2400" b="1" dirty="0"/>
          </a:p>
        </p:txBody>
      </p:sp>
      <p:sp>
        <p:nvSpPr>
          <p:cNvPr id="29" name="مربع نص 28"/>
          <p:cNvSpPr txBox="1"/>
          <p:nvPr/>
        </p:nvSpPr>
        <p:spPr>
          <a:xfrm>
            <a:off x="7858148" y="4881578"/>
            <a:ext cx="92869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الحل =</a:t>
            </a:r>
            <a:endParaRPr lang="ar-SA" sz="2400" b="1" dirty="0"/>
          </a:p>
        </p:txBody>
      </p:sp>
      <p:sp>
        <p:nvSpPr>
          <p:cNvPr id="30" name="مربع نص 29"/>
          <p:cNvSpPr txBox="1"/>
          <p:nvPr/>
        </p:nvSpPr>
        <p:spPr>
          <a:xfrm>
            <a:off x="7315220" y="4895864"/>
            <a:ext cx="64294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54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7600972" y="2595859"/>
            <a:ext cx="57150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54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cxnSp>
        <p:nvCxnSpPr>
          <p:cNvPr id="34" name="رابط مستقيم 33"/>
          <p:cNvCxnSpPr/>
          <p:nvPr/>
        </p:nvCxnSpPr>
        <p:spPr>
          <a:xfrm rot="10800000">
            <a:off x="7683336" y="2990543"/>
            <a:ext cx="4320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34"/>
          <p:cNvSpPr txBox="1"/>
          <p:nvPr/>
        </p:nvSpPr>
        <p:spPr>
          <a:xfrm>
            <a:off x="7558116" y="2586032"/>
            <a:ext cx="64294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>
                <a:solidFill>
                  <a:srgbClr val="FF0000"/>
                </a:solidFill>
              </a:rPr>
              <a:t>د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7672418" y="2961971"/>
            <a:ext cx="42862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2400" b="1" dirty="0" smtClean="0"/>
              <a:t>9</a:t>
            </a:r>
            <a:endParaRPr lang="ar-SA" sz="2400" b="1" dirty="0"/>
          </a:p>
        </p:txBody>
      </p:sp>
      <p:grpSp>
        <p:nvGrpSpPr>
          <p:cNvPr id="43" name="مجموعة 42"/>
          <p:cNvGrpSpPr/>
          <p:nvPr/>
        </p:nvGrpSpPr>
        <p:grpSpPr>
          <a:xfrm>
            <a:off x="428596" y="1000108"/>
            <a:ext cx="8501122" cy="928694"/>
            <a:chOff x="428596" y="1000108"/>
            <a:chExt cx="8501122" cy="928694"/>
          </a:xfrm>
        </p:grpSpPr>
        <p:grpSp>
          <p:nvGrpSpPr>
            <p:cNvPr id="2" name="مجموعة 50"/>
            <p:cNvGrpSpPr/>
            <p:nvPr/>
          </p:nvGrpSpPr>
          <p:grpSpPr>
            <a:xfrm>
              <a:off x="428596" y="1000108"/>
              <a:ext cx="8501122" cy="928694"/>
              <a:chOff x="428596" y="857232"/>
              <a:chExt cx="8501122" cy="928694"/>
            </a:xfrm>
          </p:grpSpPr>
          <p:sp>
            <p:nvSpPr>
              <p:cNvPr id="54" name="دبوس زينة 53"/>
              <p:cNvSpPr/>
              <p:nvPr/>
            </p:nvSpPr>
            <p:spPr>
              <a:xfrm>
                <a:off x="428596" y="857232"/>
                <a:ext cx="7286676" cy="928694"/>
              </a:xfrm>
              <a:prstGeom prst="plaque">
                <a:avLst/>
              </a:prstGeom>
              <a:solidFill>
                <a:schemeClr val="accent3">
                  <a:lumMod val="20000"/>
                  <a:lumOff val="80000"/>
                </a:schemeClr>
              </a:solidFill>
              <a:ln w="28575">
                <a:solidFill>
                  <a:schemeClr val="tx1"/>
                </a:solidFill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r>
                  <a:rPr lang="ar-SA" sz="2400" b="1" dirty="0" smtClean="0">
                    <a:solidFill>
                      <a:schemeClr val="tx1"/>
                    </a:solidFill>
                  </a:rPr>
                  <a:t>حل المعادلة  </a:t>
                </a:r>
                <a:r>
                  <a:rPr lang="ar-SA" sz="2400" b="1" dirty="0" smtClean="0">
                    <a:solidFill>
                      <a:srgbClr val="FF0000"/>
                    </a:solidFill>
                  </a:rPr>
                  <a:t>        </a:t>
                </a:r>
                <a:r>
                  <a:rPr lang="ar-SA" sz="2400" b="1" dirty="0" smtClean="0">
                    <a:solidFill>
                      <a:schemeClr val="tx1"/>
                    </a:solidFill>
                  </a:rPr>
                  <a:t>= 6</a:t>
                </a:r>
                <a:r>
                  <a:rPr lang="ar-SA" sz="2400" b="1" dirty="0" smtClean="0">
                    <a:solidFill>
                      <a:srgbClr val="FF0000"/>
                    </a:solidFill>
                  </a:rPr>
                  <a:t>  </a:t>
                </a:r>
                <a:r>
                  <a:rPr lang="ar-SA" sz="2400" b="1" dirty="0" smtClean="0">
                    <a:solidFill>
                      <a:schemeClr val="tx1"/>
                    </a:solidFill>
                  </a:rPr>
                  <a:t>ذهنيا .</a:t>
                </a:r>
                <a:endParaRPr lang="ar-SA" sz="2400" b="1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3" name="مجموعة 16"/>
              <p:cNvGrpSpPr/>
              <p:nvPr/>
            </p:nvGrpSpPr>
            <p:grpSpPr>
              <a:xfrm>
                <a:off x="7715272" y="857232"/>
                <a:ext cx="1214446" cy="928694"/>
                <a:chOff x="7715272" y="857232"/>
                <a:chExt cx="1214446" cy="928694"/>
              </a:xfrm>
            </p:grpSpPr>
            <p:sp>
              <p:nvSpPr>
                <p:cNvPr id="57" name="دبوس زينة 56"/>
                <p:cNvSpPr/>
                <p:nvPr/>
              </p:nvSpPr>
              <p:spPr>
                <a:xfrm>
                  <a:off x="7715272" y="857232"/>
                  <a:ext cx="1214446" cy="928694"/>
                </a:xfrm>
                <a:prstGeom prst="plaque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 w="28575">
                  <a:solidFill>
                    <a:schemeClr val="tx1"/>
                  </a:solidFill>
                </a:ln>
                <a:effectLst>
                  <a:outerShdw blurRad="44450" dist="27940" dir="5400000" algn="ctr">
                    <a:srgbClr val="000000">
                      <a:alpha val="32000"/>
                    </a:srgbClr>
                  </a:outerShdw>
                </a:effectLst>
                <a:scene3d>
                  <a:camera prst="orthographicFront">
                    <a:rot lat="0" lon="0" rev="0"/>
                  </a:camera>
                  <a:lightRig rig="balanced" dir="t">
                    <a:rot lat="0" lon="0" rev="8700000"/>
                  </a:lightRig>
                </a:scene3d>
                <a:sp3d>
                  <a:bevelT w="190500" h="38100" prst="artDeco"/>
                </a:sp3d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1" anchor="ctr"/>
                <a:lstStyle/>
                <a:p>
                  <a:pPr algn="ctr"/>
                  <a:endParaRPr lang="ar-SA" dirty="0"/>
                </a:p>
              </p:txBody>
            </p:sp>
            <p:pic>
              <p:nvPicPr>
                <p:cNvPr id="58" name="Picture 2"/>
                <p:cNvPicPr>
                  <a:picLocks noChangeAspect="1" noChangeArrowheads="1"/>
                </p:cNvPicPr>
                <p:nvPr/>
              </p:nvPicPr>
              <p:blipFill>
                <a:blip r:embed="rId3"/>
                <a:srcRect/>
                <a:stretch>
                  <a:fillRect/>
                </a:stretch>
              </p:blipFill>
              <p:spPr bwMode="auto">
                <a:xfrm>
                  <a:off x="7743846" y="1014398"/>
                  <a:ext cx="1138220" cy="57150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  <a:effectLst/>
                <a:scene3d>
                  <a:camera prst="orthographicFront"/>
                  <a:lightRig rig="threePt" dir="t"/>
                </a:scene3d>
                <a:sp3d>
                  <a:bevelT w="114300" prst="artDeco"/>
                </a:sp3d>
              </p:spPr>
            </p:pic>
          </p:grpSp>
        </p:grpSp>
        <p:grpSp>
          <p:nvGrpSpPr>
            <p:cNvPr id="38" name="مجموعة 77"/>
            <p:cNvGrpSpPr/>
            <p:nvPr/>
          </p:nvGrpSpPr>
          <p:grpSpPr>
            <a:xfrm>
              <a:off x="5500692" y="1085836"/>
              <a:ext cx="642944" cy="837604"/>
              <a:chOff x="3128952" y="3234338"/>
              <a:chExt cx="642944" cy="837604"/>
            </a:xfrm>
          </p:grpSpPr>
          <p:cxnSp>
            <p:nvCxnSpPr>
              <p:cNvPr id="40" name="رابط مستقيم 39"/>
              <p:cNvCxnSpPr/>
              <p:nvPr/>
            </p:nvCxnSpPr>
            <p:spPr>
              <a:xfrm rot="10800000">
                <a:off x="3300405" y="3638849"/>
                <a:ext cx="324000" cy="1588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1" name="مربع نص 40"/>
              <p:cNvSpPr txBox="1"/>
              <p:nvPr/>
            </p:nvSpPr>
            <p:spPr>
              <a:xfrm>
                <a:off x="3128952" y="3234338"/>
                <a:ext cx="642944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>
                    <a:solidFill>
                      <a:srgbClr val="FF0000"/>
                    </a:solidFill>
                  </a:rPr>
                  <a:t>د</a:t>
                </a:r>
                <a:endParaRPr lang="ar-SA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2" name="مربع نص 41"/>
              <p:cNvSpPr txBox="1"/>
              <p:nvPr/>
            </p:nvSpPr>
            <p:spPr>
              <a:xfrm>
                <a:off x="3243254" y="3610277"/>
                <a:ext cx="428628" cy="461665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ctr"/>
                <a:r>
                  <a:rPr lang="ar-SA" sz="2400" b="1" dirty="0" smtClean="0"/>
                  <a:t>9</a:t>
                </a:r>
                <a:endParaRPr lang="ar-SA" sz="2400" b="1" dirty="0"/>
              </a:p>
            </p:txBody>
          </p:sp>
        </p:grpSp>
      </p:grpSp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214290"/>
            <a:ext cx="1257300" cy="29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800" decel="100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00"/>
                            </p:stCondLst>
                            <p:childTnLst>
                              <p:par>
                                <p:cTn id="74" presetID="2" presetClass="exit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800" decel="100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1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4" grpId="0"/>
      <p:bldP spid="25" grpId="0"/>
      <p:bldP spid="26" grpId="0" animBg="1"/>
      <p:bldP spid="28" grpId="0"/>
      <p:bldP spid="29" grpId="0"/>
      <p:bldP spid="30" grpId="0"/>
      <p:bldP spid="31" grpId="0"/>
      <p:bldP spid="35" grpId="0"/>
      <p:bldP spid="35" grpId="1"/>
      <p:bldP spid="36" grpId="0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317</Words>
  <Application>Microsoft Office PowerPoint</Application>
  <PresentationFormat>عرض على الشاشة (3:4)‏</PresentationFormat>
  <Paragraphs>108</Paragraphs>
  <Slides>13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13</vt:i4>
      </vt:variant>
    </vt:vector>
  </HeadingPairs>
  <TitlesOfParts>
    <vt:vector size="14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free-tech</dc:creator>
  <cp:lastModifiedBy>free-tech</cp:lastModifiedBy>
  <cp:revision>80</cp:revision>
  <dcterms:created xsi:type="dcterms:W3CDTF">2013-06-02T15:27:24Z</dcterms:created>
  <dcterms:modified xsi:type="dcterms:W3CDTF">2013-06-15T15:59:53Z</dcterms:modified>
</cp:coreProperties>
</file>