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27"/>
  </p:notesMasterIdLst>
  <p:sldIdLst>
    <p:sldId id="273" r:id="rId2"/>
    <p:sldId id="271" r:id="rId3"/>
    <p:sldId id="473" r:id="rId4"/>
    <p:sldId id="483" r:id="rId5"/>
    <p:sldId id="484" r:id="rId6"/>
    <p:sldId id="485" r:id="rId7"/>
    <p:sldId id="486" r:id="rId8"/>
    <p:sldId id="274" r:id="rId9"/>
    <p:sldId id="487" r:id="rId10"/>
    <p:sldId id="488" r:id="rId11"/>
    <p:sldId id="276" r:id="rId12"/>
    <p:sldId id="277" r:id="rId13"/>
    <p:sldId id="561" r:id="rId14"/>
    <p:sldId id="562" r:id="rId15"/>
    <p:sldId id="278" r:id="rId16"/>
    <p:sldId id="489" r:id="rId17"/>
    <p:sldId id="279" r:id="rId18"/>
    <p:sldId id="491" r:id="rId19"/>
    <p:sldId id="490" r:id="rId20"/>
    <p:sldId id="477" r:id="rId21"/>
    <p:sldId id="478" r:id="rId22"/>
    <p:sldId id="280" r:id="rId23"/>
    <p:sldId id="281" r:id="rId24"/>
    <p:sldId id="282" r:id="rId25"/>
    <p:sldId id="283" r:id="rId26"/>
    <p:sldId id="479" r:id="rId27"/>
    <p:sldId id="284" r:id="rId28"/>
    <p:sldId id="286" r:id="rId29"/>
    <p:sldId id="492" r:id="rId30"/>
    <p:sldId id="481" r:id="rId31"/>
    <p:sldId id="288" r:id="rId32"/>
    <p:sldId id="494" r:id="rId33"/>
    <p:sldId id="482" r:id="rId34"/>
    <p:sldId id="495" r:id="rId35"/>
    <p:sldId id="289" r:id="rId36"/>
    <p:sldId id="496" r:id="rId37"/>
    <p:sldId id="297" r:id="rId38"/>
    <p:sldId id="290" r:id="rId39"/>
    <p:sldId id="480" r:id="rId40"/>
    <p:sldId id="497" r:id="rId41"/>
    <p:sldId id="292" r:id="rId42"/>
    <p:sldId id="498" r:id="rId43"/>
    <p:sldId id="293" r:id="rId44"/>
    <p:sldId id="500" r:id="rId45"/>
    <p:sldId id="294" r:id="rId46"/>
    <p:sldId id="501" r:id="rId47"/>
    <p:sldId id="295" r:id="rId48"/>
    <p:sldId id="523" r:id="rId49"/>
    <p:sldId id="525" r:id="rId50"/>
    <p:sldId id="528" r:id="rId51"/>
    <p:sldId id="527" r:id="rId52"/>
    <p:sldId id="298" r:id="rId53"/>
    <p:sldId id="502" r:id="rId54"/>
    <p:sldId id="505" r:id="rId55"/>
    <p:sldId id="506" r:id="rId56"/>
    <p:sldId id="507" r:id="rId57"/>
    <p:sldId id="474" r:id="rId58"/>
    <p:sldId id="508" r:id="rId59"/>
    <p:sldId id="300" r:id="rId60"/>
    <p:sldId id="509" r:id="rId61"/>
    <p:sldId id="301" r:id="rId62"/>
    <p:sldId id="510" r:id="rId63"/>
    <p:sldId id="302" r:id="rId64"/>
    <p:sldId id="511" r:id="rId65"/>
    <p:sldId id="303" r:id="rId66"/>
    <p:sldId id="304" r:id="rId67"/>
    <p:sldId id="512" r:id="rId68"/>
    <p:sldId id="513" r:id="rId69"/>
    <p:sldId id="514" r:id="rId70"/>
    <p:sldId id="515" r:id="rId71"/>
    <p:sldId id="516" r:id="rId72"/>
    <p:sldId id="517" r:id="rId73"/>
    <p:sldId id="305" r:id="rId74"/>
    <p:sldId id="306" r:id="rId75"/>
    <p:sldId id="518" r:id="rId76"/>
    <p:sldId id="519" r:id="rId77"/>
    <p:sldId id="520" r:id="rId78"/>
    <p:sldId id="521" r:id="rId79"/>
    <p:sldId id="522" r:id="rId80"/>
    <p:sldId id="307" r:id="rId81"/>
    <p:sldId id="308" r:id="rId82"/>
    <p:sldId id="309" r:id="rId83"/>
    <p:sldId id="310" r:id="rId84"/>
    <p:sldId id="311" r:id="rId85"/>
    <p:sldId id="312" r:id="rId86"/>
    <p:sldId id="313" r:id="rId87"/>
    <p:sldId id="314" r:id="rId88"/>
    <p:sldId id="529" r:id="rId89"/>
    <p:sldId id="530" r:id="rId90"/>
    <p:sldId id="531" r:id="rId91"/>
    <p:sldId id="532" r:id="rId92"/>
    <p:sldId id="549" r:id="rId93"/>
    <p:sldId id="534" r:id="rId94"/>
    <p:sldId id="535" r:id="rId95"/>
    <p:sldId id="536" r:id="rId96"/>
    <p:sldId id="537" r:id="rId97"/>
    <p:sldId id="538" r:id="rId98"/>
    <p:sldId id="539" r:id="rId99"/>
    <p:sldId id="329" r:id="rId100"/>
    <p:sldId id="330" r:id="rId101"/>
    <p:sldId id="540" r:id="rId102"/>
    <p:sldId id="551" r:id="rId103"/>
    <p:sldId id="552" r:id="rId104"/>
    <p:sldId id="553" r:id="rId105"/>
    <p:sldId id="554" r:id="rId106"/>
    <p:sldId id="555" r:id="rId107"/>
    <p:sldId id="550" r:id="rId108"/>
    <p:sldId id="556" r:id="rId109"/>
    <p:sldId id="557" r:id="rId110"/>
    <p:sldId id="341" r:id="rId111"/>
    <p:sldId id="342" r:id="rId112"/>
    <p:sldId id="558" r:id="rId113"/>
    <p:sldId id="344" r:id="rId114"/>
    <p:sldId id="345" r:id="rId115"/>
    <p:sldId id="346" r:id="rId116"/>
    <p:sldId id="347" r:id="rId117"/>
    <p:sldId id="348" r:id="rId118"/>
    <p:sldId id="349" r:id="rId119"/>
    <p:sldId id="559" r:id="rId120"/>
    <p:sldId id="353" r:id="rId121"/>
    <p:sldId id="560" r:id="rId122"/>
    <p:sldId id="355" r:id="rId123"/>
    <p:sldId id="356" r:id="rId124"/>
    <p:sldId id="357" r:id="rId125"/>
    <p:sldId id="472" r:id="rId126"/>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B3A2C7"/>
    <a:srgbClr val="95B3D7"/>
    <a:srgbClr val="008000"/>
    <a:srgbClr val="00B0F0"/>
    <a:srgbClr val="72519A"/>
    <a:srgbClr val="B73633"/>
    <a:srgbClr val="30A2D8"/>
    <a:srgbClr val="004B70"/>
    <a:srgbClr val="E561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p:cViewPr varScale="1">
        <p:scale>
          <a:sx n="69" d="100"/>
          <a:sy n="69" d="100"/>
        </p:scale>
        <p:origin x="1356" y="66"/>
      </p:cViewPr>
      <p:guideLst>
        <p:guide orient="horz" pos="2160"/>
        <p:guide pos="2880"/>
      </p:guideLst>
    </p:cSldViewPr>
  </p:slideViewPr>
  <p:notesTextViewPr>
    <p:cViewPr>
      <p:scale>
        <a:sx n="1" d="1"/>
        <a:sy n="1" d="1"/>
      </p:scale>
      <p:origin x="0" y="0"/>
    </p:cViewPr>
  </p:notesTextViewPr>
  <p:sorterViewPr>
    <p:cViewPr>
      <p:scale>
        <a:sx n="100" d="100"/>
        <a:sy n="100" d="100"/>
      </p:scale>
      <p:origin x="0" y="130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26F288-EFB2-47D3-AEF7-0C466FB76D56}" type="doc">
      <dgm:prSet loTypeId="urn:microsoft.com/office/officeart/2005/8/layout/chevron2" loCatId="list" qsTypeId="urn:microsoft.com/office/officeart/2005/8/quickstyle/3d1" qsCatId="3D" csTypeId="urn:microsoft.com/office/officeart/2005/8/colors/colorful1#1" csCatId="colorful" phldr="1"/>
      <dgm:spPr/>
      <dgm:t>
        <a:bodyPr/>
        <a:lstStyle/>
        <a:p>
          <a:pPr rtl="1"/>
          <a:endParaRPr lang="ar-SA"/>
        </a:p>
      </dgm:t>
    </dgm:pt>
    <dgm:pt modelId="{F80B3CC7-8FBA-401D-B293-19147A55729C}">
      <dgm:prSet phldrT="[نص]" custT="1"/>
      <dgm:spPr/>
      <dgm:t>
        <a:bodyPr tIns="180000"/>
        <a:lstStyle/>
        <a:p>
          <a:pPr rtl="1"/>
          <a:r>
            <a:rPr lang="ar-SA" sz="3600" dirty="0">
              <a:cs typeface="AL-Mohanad Bold" pitchFamily="2" charset="-78"/>
            </a:rPr>
            <a:t>1</a:t>
          </a:r>
        </a:p>
      </dgm:t>
    </dgm:pt>
    <dgm:pt modelId="{07191062-A040-4CAB-9852-9CFCEC034911}" type="parTrans" cxnId="{7D0722B7-9F10-4E0C-814B-B463E01AD1FD}">
      <dgm:prSet/>
      <dgm:spPr/>
      <dgm:t>
        <a:bodyPr/>
        <a:lstStyle/>
        <a:p>
          <a:pPr rtl="1"/>
          <a:endParaRPr lang="ar-SA">
            <a:cs typeface="AL-Mohanad Bold" pitchFamily="2" charset="-78"/>
          </a:endParaRPr>
        </a:p>
      </dgm:t>
    </dgm:pt>
    <dgm:pt modelId="{4115D8D2-95E6-46CA-95B5-0CED1F5D5089}" type="sibTrans" cxnId="{7D0722B7-9F10-4E0C-814B-B463E01AD1FD}">
      <dgm:prSet/>
      <dgm:spPr/>
      <dgm:t>
        <a:bodyPr/>
        <a:lstStyle/>
        <a:p>
          <a:pPr rtl="1"/>
          <a:endParaRPr lang="ar-SA">
            <a:cs typeface="AL-Mohanad Bold" pitchFamily="2" charset="-78"/>
          </a:endParaRPr>
        </a:p>
      </dgm:t>
    </dgm:pt>
    <dgm:pt modelId="{9C66A7AC-6CB4-4A06-902E-22D77B1F2C9A}">
      <dgm:prSet phldrT="[نص]" custT="1"/>
      <dgm:spPr/>
      <dgm:t>
        <a:bodyPr tIns="108000"/>
        <a:lstStyle/>
        <a:p>
          <a:pPr rtl="1">
            <a:lnSpc>
              <a:spcPct val="70000"/>
            </a:lnSpc>
          </a:pPr>
          <a:r>
            <a:rPr lang="ar-SA" sz="2800" dirty="0">
              <a:cs typeface="AL-Mohanad Bold" pitchFamily="2" charset="-78"/>
            </a:rPr>
            <a:t>عنوان </a:t>
          </a:r>
          <a:r>
            <a:rPr lang="en-US" sz="2800" dirty="0">
              <a:solidFill>
                <a:srgbClr val="B73633"/>
              </a:solidFill>
              <a:latin typeface="Baskerville Old Face" pitchFamily="18" charset="0"/>
              <a:cs typeface="AL-Mohanad Bold" pitchFamily="2" charset="-78"/>
            </a:rPr>
            <a:t>IP address </a:t>
          </a:r>
          <a:r>
            <a:rPr lang="ar-SA" sz="2800" dirty="0">
              <a:solidFill>
                <a:srgbClr val="B73633"/>
              </a:solidFill>
              <a:latin typeface="Baskerville Old Face" pitchFamily="18" charset="0"/>
              <a:cs typeface="AL-Mohanad Bold" pitchFamily="2" charset="-78"/>
            </a:rPr>
            <a:t> </a:t>
          </a:r>
          <a:r>
            <a:rPr lang="ar-SA" sz="2800" dirty="0">
              <a:cs typeface="AL-Mohanad Bold" pitchFamily="2" charset="-78"/>
            </a:rPr>
            <a:t>يحدد موقع الجهاز على شبكة الانترنت لمحولات الشبكة.</a:t>
          </a:r>
        </a:p>
      </dgm:t>
    </dgm:pt>
    <dgm:pt modelId="{AA71AC28-375E-41BA-8E96-7BB75B82FC25}" type="parTrans" cxnId="{5023626A-CE2D-44FF-B181-6F7844D3CDBC}">
      <dgm:prSet/>
      <dgm:spPr/>
      <dgm:t>
        <a:bodyPr/>
        <a:lstStyle/>
        <a:p>
          <a:pPr rtl="1"/>
          <a:endParaRPr lang="ar-SA">
            <a:cs typeface="AL-Mohanad Bold" pitchFamily="2" charset="-78"/>
          </a:endParaRPr>
        </a:p>
      </dgm:t>
    </dgm:pt>
    <dgm:pt modelId="{86ECB410-A17A-48BF-83D7-3EB3499A664C}" type="sibTrans" cxnId="{5023626A-CE2D-44FF-B181-6F7844D3CDBC}">
      <dgm:prSet/>
      <dgm:spPr/>
      <dgm:t>
        <a:bodyPr/>
        <a:lstStyle/>
        <a:p>
          <a:pPr rtl="1"/>
          <a:endParaRPr lang="ar-SA">
            <a:cs typeface="AL-Mohanad Bold" pitchFamily="2" charset="-78"/>
          </a:endParaRPr>
        </a:p>
      </dgm:t>
    </dgm:pt>
    <dgm:pt modelId="{5B030367-0148-481B-B45C-BA34CBD4060B}">
      <dgm:prSet phldrT="[نص]" custT="1"/>
      <dgm:spPr>
        <a:solidFill>
          <a:schemeClr val="accent3">
            <a:lumMod val="40000"/>
            <a:lumOff val="60000"/>
          </a:schemeClr>
        </a:solidFill>
      </dgm:spPr>
      <dgm:t>
        <a:bodyPr tIns="180000"/>
        <a:lstStyle/>
        <a:p>
          <a:pPr rtl="1"/>
          <a:r>
            <a:rPr lang="ar-SA" sz="3600" dirty="0">
              <a:cs typeface="AL-Mohanad Bold" pitchFamily="2" charset="-78"/>
            </a:rPr>
            <a:t>2</a:t>
          </a:r>
        </a:p>
      </dgm:t>
    </dgm:pt>
    <dgm:pt modelId="{83A243B3-5018-4F40-8FFD-B59F853A5D11}" type="parTrans" cxnId="{6463A70B-4536-48F5-8639-1F026063A021}">
      <dgm:prSet/>
      <dgm:spPr/>
      <dgm:t>
        <a:bodyPr/>
        <a:lstStyle/>
        <a:p>
          <a:pPr rtl="1"/>
          <a:endParaRPr lang="ar-SA">
            <a:cs typeface="AL-Mohanad Bold" pitchFamily="2" charset="-78"/>
          </a:endParaRPr>
        </a:p>
      </dgm:t>
    </dgm:pt>
    <dgm:pt modelId="{08B10C63-EAE8-482B-951D-BD2FF7E2CDCA}" type="sibTrans" cxnId="{6463A70B-4536-48F5-8639-1F026063A021}">
      <dgm:prSet/>
      <dgm:spPr/>
      <dgm:t>
        <a:bodyPr/>
        <a:lstStyle/>
        <a:p>
          <a:pPr rtl="1"/>
          <a:endParaRPr lang="ar-SA">
            <a:cs typeface="AL-Mohanad Bold" pitchFamily="2" charset="-78"/>
          </a:endParaRPr>
        </a:p>
      </dgm:t>
    </dgm:pt>
    <dgm:pt modelId="{3B3CC86E-28F7-47CF-A2B1-8CFA9FF77BE1}">
      <dgm:prSet phldrT="[نص]" custT="1"/>
      <dgm:spPr/>
      <dgm:t>
        <a:bodyPr tIns="72000"/>
        <a:lstStyle/>
        <a:p>
          <a:pPr rtl="1">
            <a:lnSpc>
              <a:spcPct val="70000"/>
            </a:lnSpc>
          </a:pPr>
          <a:r>
            <a:rPr lang="ar-SA" sz="2800" b="0" dirty="0">
              <a:cs typeface="AL-Mohanad Bold" pitchFamily="2" charset="-78"/>
            </a:rPr>
            <a:t>يتكون هذا العنوان من </a:t>
          </a:r>
          <a:r>
            <a:rPr lang="ar-SA" sz="2800" b="0" dirty="0">
              <a:solidFill>
                <a:srgbClr val="FFC000"/>
              </a:solidFill>
              <a:cs typeface="AL-Mohanad Bold" pitchFamily="2" charset="-78"/>
            </a:rPr>
            <a:t>أ</a:t>
          </a:r>
          <a:r>
            <a:rPr lang="ar-SA" sz="2800" b="0" dirty="0">
              <a:solidFill>
                <a:srgbClr val="FFC000"/>
              </a:solidFill>
              <a:effectLst/>
              <a:cs typeface="AL-Mohanad Bold" pitchFamily="2" charset="-78"/>
            </a:rPr>
            <a:t>ربع </a:t>
          </a:r>
          <a:r>
            <a:rPr lang="ar-SA" sz="2800" b="0" dirty="0">
              <a:solidFill>
                <a:srgbClr val="FFC000"/>
              </a:solidFill>
              <a:cs typeface="AL-Mohanad Bold" pitchFamily="2" charset="-78"/>
            </a:rPr>
            <a:t>مجموعات </a:t>
          </a:r>
          <a:r>
            <a:rPr lang="ar-SA" sz="2800" b="0" dirty="0">
              <a:cs typeface="AL-Mohanad Bold" pitchFamily="2" charset="-78"/>
            </a:rPr>
            <a:t>من الأرقام يفصل بينها نقطة.</a:t>
          </a:r>
        </a:p>
      </dgm:t>
    </dgm:pt>
    <dgm:pt modelId="{3F22A5EC-7119-4ECE-AAAB-1D6088800EB0}" type="parTrans" cxnId="{2C651DFF-F8A4-41E4-AFA9-1A31DD7DA298}">
      <dgm:prSet/>
      <dgm:spPr/>
      <dgm:t>
        <a:bodyPr/>
        <a:lstStyle/>
        <a:p>
          <a:pPr rtl="1"/>
          <a:endParaRPr lang="ar-SA">
            <a:cs typeface="AL-Mohanad Bold" pitchFamily="2" charset="-78"/>
          </a:endParaRPr>
        </a:p>
      </dgm:t>
    </dgm:pt>
    <dgm:pt modelId="{C0F069E9-D05E-4D7B-B9B2-E2CEB7541577}" type="sibTrans" cxnId="{2C651DFF-F8A4-41E4-AFA9-1A31DD7DA298}">
      <dgm:prSet/>
      <dgm:spPr/>
      <dgm:t>
        <a:bodyPr/>
        <a:lstStyle/>
        <a:p>
          <a:pPr rtl="1"/>
          <a:endParaRPr lang="ar-SA">
            <a:cs typeface="AL-Mohanad Bold" pitchFamily="2" charset="-78"/>
          </a:endParaRPr>
        </a:p>
      </dgm:t>
    </dgm:pt>
    <dgm:pt modelId="{612E3D97-DC0E-44AD-8E03-C35629A30FCB}">
      <dgm:prSet phldrT="[نص]" custT="1"/>
      <dgm:spPr/>
      <dgm:t>
        <a:bodyPr tIns="180000"/>
        <a:lstStyle/>
        <a:p>
          <a:pPr rtl="1"/>
          <a:r>
            <a:rPr lang="ar-SA" sz="3200" dirty="0">
              <a:cs typeface="AL-Mohanad Bold" pitchFamily="2" charset="-78"/>
            </a:rPr>
            <a:t>3</a:t>
          </a:r>
          <a:endParaRPr lang="ar-SA" sz="2200" dirty="0">
            <a:cs typeface="AL-Mohanad Bold" pitchFamily="2" charset="-78"/>
          </a:endParaRPr>
        </a:p>
      </dgm:t>
    </dgm:pt>
    <dgm:pt modelId="{DEA327F2-2134-48F2-AD32-B172B7A19AF2}" type="parTrans" cxnId="{8B2D89F2-F4A8-42B6-83EC-650E685E5F6B}">
      <dgm:prSet/>
      <dgm:spPr/>
      <dgm:t>
        <a:bodyPr/>
        <a:lstStyle/>
        <a:p>
          <a:pPr rtl="1"/>
          <a:endParaRPr lang="ar-SA">
            <a:cs typeface="AL-Mohanad Bold" pitchFamily="2" charset="-78"/>
          </a:endParaRPr>
        </a:p>
      </dgm:t>
    </dgm:pt>
    <dgm:pt modelId="{1C82501F-FF5F-4E29-B827-1C1E4991786F}" type="sibTrans" cxnId="{8B2D89F2-F4A8-42B6-83EC-650E685E5F6B}">
      <dgm:prSet/>
      <dgm:spPr/>
      <dgm:t>
        <a:bodyPr/>
        <a:lstStyle/>
        <a:p>
          <a:pPr rtl="1"/>
          <a:endParaRPr lang="ar-SA">
            <a:cs typeface="AL-Mohanad Bold" pitchFamily="2" charset="-78"/>
          </a:endParaRPr>
        </a:p>
      </dgm:t>
    </dgm:pt>
    <dgm:pt modelId="{CAC3FBB2-0F99-4880-8838-DE0236D82B75}">
      <dgm:prSet phldrT="[نص]" custT="1"/>
      <dgm:spPr/>
      <dgm:t>
        <a:bodyPr tIns="108000"/>
        <a:lstStyle/>
        <a:p>
          <a:pPr rtl="1">
            <a:lnSpc>
              <a:spcPct val="70000"/>
            </a:lnSpc>
          </a:pPr>
          <a:r>
            <a:rPr lang="ar-SA" sz="2800" b="0" dirty="0">
              <a:cs typeface="AL-Mohanad Bold" pitchFamily="2" charset="-78"/>
            </a:rPr>
            <a:t>لا يوجد جهازان على شبكة الانترنت لهما نفس عنوان </a:t>
          </a:r>
          <a:r>
            <a:rPr lang="en-US" sz="2800" b="0" dirty="0">
              <a:cs typeface="AL-Mohanad Bold" pitchFamily="2" charset="-78"/>
            </a:rPr>
            <a:t>(</a:t>
          </a:r>
          <a:r>
            <a:rPr lang="en-US" sz="2400" b="0" dirty="0">
              <a:solidFill>
                <a:srgbClr val="72519A"/>
              </a:solidFill>
              <a:latin typeface="Baskerville Old Face" pitchFamily="18" charset="0"/>
              <a:cs typeface="AL-Mohanad Bold" pitchFamily="2" charset="-78"/>
            </a:rPr>
            <a:t>IP</a:t>
          </a:r>
          <a:r>
            <a:rPr lang="en-US" sz="2800" b="0" dirty="0">
              <a:cs typeface="AL-Mohanad Bold" pitchFamily="2" charset="-78"/>
            </a:rPr>
            <a:t>)</a:t>
          </a:r>
          <a:r>
            <a:rPr lang="ar-SA" sz="2800" b="0" dirty="0">
              <a:cs typeface="AL-Mohanad Bold" pitchFamily="2" charset="-78"/>
            </a:rPr>
            <a:t>.</a:t>
          </a:r>
        </a:p>
      </dgm:t>
    </dgm:pt>
    <dgm:pt modelId="{AA8FAA2E-AA31-42F9-8B9C-D8F1AB9A20E4}" type="parTrans" cxnId="{F3477FE6-4CC0-41A6-911B-83CDCD493232}">
      <dgm:prSet/>
      <dgm:spPr/>
      <dgm:t>
        <a:bodyPr/>
        <a:lstStyle/>
        <a:p>
          <a:pPr rtl="1"/>
          <a:endParaRPr lang="ar-SA">
            <a:cs typeface="AL-Mohanad Bold" pitchFamily="2" charset="-78"/>
          </a:endParaRPr>
        </a:p>
      </dgm:t>
    </dgm:pt>
    <dgm:pt modelId="{B0CC05A3-6706-4CBE-ADA1-149266131A68}" type="sibTrans" cxnId="{F3477FE6-4CC0-41A6-911B-83CDCD493232}">
      <dgm:prSet/>
      <dgm:spPr/>
      <dgm:t>
        <a:bodyPr/>
        <a:lstStyle/>
        <a:p>
          <a:pPr rtl="1"/>
          <a:endParaRPr lang="ar-SA">
            <a:cs typeface="AL-Mohanad Bold" pitchFamily="2" charset="-78"/>
          </a:endParaRPr>
        </a:p>
      </dgm:t>
    </dgm:pt>
    <dgm:pt modelId="{33AA003E-1DCC-43B6-87CE-9AB12A5E6C22}">
      <dgm:prSet custT="1"/>
      <dgm:spPr>
        <a:solidFill>
          <a:srgbClr val="00B0F0"/>
        </a:solidFill>
      </dgm:spPr>
      <dgm:t>
        <a:bodyPr tIns="216000"/>
        <a:lstStyle/>
        <a:p>
          <a:pPr rtl="1"/>
          <a:r>
            <a:rPr lang="ar-SA" sz="3200" dirty="0"/>
            <a:t>4</a:t>
          </a:r>
          <a:endParaRPr lang="ar-SA" sz="4000" dirty="0"/>
        </a:p>
      </dgm:t>
    </dgm:pt>
    <dgm:pt modelId="{AC5BC7AF-EFD1-4BD0-B659-78B2B163E184}" type="parTrans" cxnId="{5AD0832C-835A-49F9-B37F-492B7A7535EC}">
      <dgm:prSet/>
      <dgm:spPr/>
      <dgm:t>
        <a:bodyPr/>
        <a:lstStyle/>
        <a:p>
          <a:pPr rtl="1"/>
          <a:endParaRPr lang="ar-SA"/>
        </a:p>
      </dgm:t>
    </dgm:pt>
    <dgm:pt modelId="{C4CCA998-ED86-4ED4-9079-92467CDFD740}" type="sibTrans" cxnId="{5AD0832C-835A-49F9-B37F-492B7A7535EC}">
      <dgm:prSet/>
      <dgm:spPr/>
      <dgm:t>
        <a:bodyPr/>
        <a:lstStyle/>
        <a:p>
          <a:pPr rtl="1"/>
          <a:endParaRPr lang="ar-SA"/>
        </a:p>
      </dgm:t>
    </dgm:pt>
    <dgm:pt modelId="{CB99B4D7-2145-40FA-BFF0-CFE4922D9126}">
      <dgm:prSet custT="1"/>
      <dgm:spPr/>
      <dgm:t>
        <a:bodyPr tIns="36000"/>
        <a:lstStyle/>
        <a:p>
          <a:pPr rtl="1">
            <a:lnSpc>
              <a:spcPct val="70000"/>
            </a:lnSpc>
          </a:pPr>
          <a:r>
            <a:rPr lang="ar-SA" sz="2400" dirty="0">
              <a:cs typeface="AL-Mohanad Bold" pitchFamily="2" charset="-78"/>
            </a:rPr>
            <a:t>عادة يكتب رقم المجموعة </a:t>
          </a:r>
          <a:r>
            <a:rPr lang="ar-SA" sz="2400" dirty="0">
              <a:solidFill>
                <a:srgbClr val="00B0F0"/>
              </a:solidFill>
              <a:cs typeface="AL-Mohanad Bold" pitchFamily="2" charset="-78"/>
            </a:rPr>
            <a:t>بالنظام العشري </a:t>
          </a:r>
          <a:r>
            <a:rPr lang="ar-SA" sz="2400" dirty="0">
              <a:cs typeface="AL-Mohanad Bold" pitchFamily="2" charset="-78"/>
            </a:rPr>
            <a:t>ويكون رقم المجموعة من (</a:t>
          </a:r>
          <a:r>
            <a:rPr lang="en-US" sz="2400" b="1" dirty="0">
              <a:solidFill>
                <a:srgbClr val="00B0F0"/>
              </a:solidFill>
              <a:cs typeface="AL-Mohanad Bold" pitchFamily="2" charset="-78"/>
            </a:rPr>
            <a:t>0</a:t>
          </a:r>
          <a:r>
            <a:rPr lang="ar-SA" sz="2400" dirty="0">
              <a:cs typeface="AL-Mohanad Bold" pitchFamily="2" charset="-78"/>
            </a:rPr>
            <a:t>) إلى (</a:t>
          </a:r>
          <a:r>
            <a:rPr lang="en-US" sz="2400" b="1" dirty="0">
              <a:solidFill>
                <a:srgbClr val="00B0F0"/>
              </a:solidFill>
              <a:cs typeface="AL-Mohanad Bold" pitchFamily="2" charset="-78"/>
            </a:rPr>
            <a:t>255</a:t>
          </a:r>
          <a:r>
            <a:rPr lang="ar-SA" sz="2400" dirty="0">
              <a:cs typeface="AL-Mohanad Bold" pitchFamily="2" charset="-78"/>
            </a:rPr>
            <a:t>) وتفصل نقطة بين كل مجموعة وأخرى. </a:t>
          </a:r>
          <a:endParaRPr lang="ar-SA" sz="2800" dirty="0">
            <a:cs typeface="AL-Mohanad Bold" pitchFamily="2" charset="-78"/>
          </a:endParaRPr>
        </a:p>
      </dgm:t>
    </dgm:pt>
    <dgm:pt modelId="{CCE17E61-1DDC-4A51-B403-E91F5A81D84F}" type="parTrans" cxnId="{4D9A22F7-A844-445A-AB15-20F303AC0A99}">
      <dgm:prSet/>
      <dgm:spPr/>
      <dgm:t>
        <a:bodyPr/>
        <a:lstStyle/>
        <a:p>
          <a:pPr rtl="1"/>
          <a:endParaRPr lang="ar-SA"/>
        </a:p>
      </dgm:t>
    </dgm:pt>
    <dgm:pt modelId="{1E0FE70D-A549-44F4-B385-8C29350EC886}" type="sibTrans" cxnId="{4D9A22F7-A844-445A-AB15-20F303AC0A99}">
      <dgm:prSet/>
      <dgm:spPr/>
      <dgm:t>
        <a:bodyPr/>
        <a:lstStyle/>
        <a:p>
          <a:pPr rtl="1"/>
          <a:endParaRPr lang="ar-SA"/>
        </a:p>
      </dgm:t>
    </dgm:pt>
    <dgm:pt modelId="{391925C6-EEF8-4663-8158-82D250185AA5}" type="pres">
      <dgm:prSet presAssocID="{0226F288-EFB2-47D3-AEF7-0C466FB76D56}" presName="linearFlow" presStyleCnt="0">
        <dgm:presLayoutVars>
          <dgm:dir/>
          <dgm:animLvl val="lvl"/>
          <dgm:resizeHandles val="exact"/>
        </dgm:presLayoutVars>
      </dgm:prSet>
      <dgm:spPr/>
    </dgm:pt>
    <dgm:pt modelId="{AC3D0CBE-4CBF-45BA-8B37-269CB459FF16}" type="pres">
      <dgm:prSet presAssocID="{F80B3CC7-8FBA-401D-B293-19147A55729C}" presName="composite" presStyleCnt="0"/>
      <dgm:spPr/>
    </dgm:pt>
    <dgm:pt modelId="{9460BC27-1731-4A4C-90E0-C949B7EE6E4D}" type="pres">
      <dgm:prSet presAssocID="{F80B3CC7-8FBA-401D-B293-19147A55729C}" presName="parentText" presStyleLbl="alignNode1" presStyleIdx="0" presStyleCnt="4">
        <dgm:presLayoutVars>
          <dgm:chMax val="1"/>
          <dgm:bulletEnabled val="1"/>
        </dgm:presLayoutVars>
      </dgm:prSet>
      <dgm:spPr/>
    </dgm:pt>
    <dgm:pt modelId="{29227B65-A519-4A99-8EF1-1D23660F4D08}" type="pres">
      <dgm:prSet presAssocID="{F80B3CC7-8FBA-401D-B293-19147A55729C}" presName="descendantText" presStyleLbl="alignAcc1" presStyleIdx="0" presStyleCnt="4">
        <dgm:presLayoutVars>
          <dgm:bulletEnabled val="1"/>
        </dgm:presLayoutVars>
      </dgm:prSet>
      <dgm:spPr/>
    </dgm:pt>
    <dgm:pt modelId="{60871937-F698-421B-BCF8-09BF57ACADB4}" type="pres">
      <dgm:prSet presAssocID="{4115D8D2-95E6-46CA-95B5-0CED1F5D5089}" presName="sp" presStyleCnt="0"/>
      <dgm:spPr/>
    </dgm:pt>
    <dgm:pt modelId="{BE64622F-1D10-49BB-A417-9E6950ADF8E0}" type="pres">
      <dgm:prSet presAssocID="{5B030367-0148-481B-B45C-BA34CBD4060B}" presName="composite" presStyleCnt="0"/>
      <dgm:spPr/>
    </dgm:pt>
    <dgm:pt modelId="{B171C914-7A2F-4589-A7FE-1BEAB07F250F}" type="pres">
      <dgm:prSet presAssocID="{5B030367-0148-481B-B45C-BA34CBD4060B}" presName="parentText" presStyleLbl="alignNode1" presStyleIdx="1" presStyleCnt="4">
        <dgm:presLayoutVars>
          <dgm:chMax val="1"/>
          <dgm:bulletEnabled val="1"/>
        </dgm:presLayoutVars>
      </dgm:prSet>
      <dgm:spPr/>
    </dgm:pt>
    <dgm:pt modelId="{30DC008F-5237-4F0D-BF7E-91EC8429651C}" type="pres">
      <dgm:prSet presAssocID="{5B030367-0148-481B-B45C-BA34CBD4060B}" presName="descendantText" presStyleLbl="alignAcc1" presStyleIdx="1" presStyleCnt="4">
        <dgm:presLayoutVars>
          <dgm:bulletEnabled val="1"/>
        </dgm:presLayoutVars>
      </dgm:prSet>
      <dgm:spPr/>
    </dgm:pt>
    <dgm:pt modelId="{AB2EA4EE-89EA-45E2-96BE-1B8B4B7D67A3}" type="pres">
      <dgm:prSet presAssocID="{08B10C63-EAE8-482B-951D-BD2FF7E2CDCA}" presName="sp" presStyleCnt="0"/>
      <dgm:spPr/>
    </dgm:pt>
    <dgm:pt modelId="{0039E0B3-E6EC-495C-9B0C-965B1E486273}" type="pres">
      <dgm:prSet presAssocID="{612E3D97-DC0E-44AD-8E03-C35629A30FCB}" presName="composite" presStyleCnt="0"/>
      <dgm:spPr/>
    </dgm:pt>
    <dgm:pt modelId="{F632FFF9-DC79-44EF-9F0A-84F578B70674}" type="pres">
      <dgm:prSet presAssocID="{612E3D97-DC0E-44AD-8E03-C35629A30FCB}" presName="parentText" presStyleLbl="alignNode1" presStyleIdx="2" presStyleCnt="4">
        <dgm:presLayoutVars>
          <dgm:chMax val="1"/>
          <dgm:bulletEnabled val="1"/>
        </dgm:presLayoutVars>
      </dgm:prSet>
      <dgm:spPr/>
    </dgm:pt>
    <dgm:pt modelId="{7D3F7C2F-E9D1-400E-86E8-154E13B14653}" type="pres">
      <dgm:prSet presAssocID="{612E3D97-DC0E-44AD-8E03-C35629A30FCB}" presName="descendantText" presStyleLbl="alignAcc1" presStyleIdx="2" presStyleCnt="4">
        <dgm:presLayoutVars>
          <dgm:bulletEnabled val="1"/>
        </dgm:presLayoutVars>
      </dgm:prSet>
      <dgm:spPr/>
    </dgm:pt>
    <dgm:pt modelId="{CD46CE66-7C14-47C5-88AA-A20AFCE4C73D}" type="pres">
      <dgm:prSet presAssocID="{1C82501F-FF5F-4E29-B827-1C1E4991786F}" presName="sp" presStyleCnt="0"/>
      <dgm:spPr/>
    </dgm:pt>
    <dgm:pt modelId="{EDE99DA3-11E2-45D9-8E40-D3FB9BDEC163}" type="pres">
      <dgm:prSet presAssocID="{33AA003E-1DCC-43B6-87CE-9AB12A5E6C22}" presName="composite" presStyleCnt="0"/>
      <dgm:spPr/>
    </dgm:pt>
    <dgm:pt modelId="{385A9C14-2CF5-4253-B764-C3C45046EA34}" type="pres">
      <dgm:prSet presAssocID="{33AA003E-1DCC-43B6-87CE-9AB12A5E6C22}" presName="parentText" presStyleLbl="alignNode1" presStyleIdx="3" presStyleCnt="4">
        <dgm:presLayoutVars>
          <dgm:chMax val="1"/>
          <dgm:bulletEnabled val="1"/>
        </dgm:presLayoutVars>
      </dgm:prSet>
      <dgm:spPr/>
    </dgm:pt>
    <dgm:pt modelId="{ADDF03AB-8A03-4587-B4CB-452E3DD84989}" type="pres">
      <dgm:prSet presAssocID="{33AA003E-1DCC-43B6-87CE-9AB12A5E6C22}" presName="descendantText" presStyleLbl="alignAcc1" presStyleIdx="3" presStyleCnt="4">
        <dgm:presLayoutVars>
          <dgm:bulletEnabled val="1"/>
        </dgm:presLayoutVars>
      </dgm:prSet>
      <dgm:spPr/>
    </dgm:pt>
  </dgm:ptLst>
  <dgm:cxnLst>
    <dgm:cxn modelId="{D362B702-20E9-4AB4-96A5-D21B6B6B7561}" type="presOf" srcId="{F80B3CC7-8FBA-401D-B293-19147A55729C}" destId="{9460BC27-1731-4A4C-90E0-C949B7EE6E4D}" srcOrd="0" destOrd="0" presId="urn:microsoft.com/office/officeart/2005/8/layout/chevron2"/>
    <dgm:cxn modelId="{6463A70B-4536-48F5-8639-1F026063A021}" srcId="{0226F288-EFB2-47D3-AEF7-0C466FB76D56}" destId="{5B030367-0148-481B-B45C-BA34CBD4060B}" srcOrd="1" destOrd="0" parTransId="{83A243B3-5018-4F40-8FFD-B59F853A5D11}" sibTransId="{08B10C63-EAE8-482B-951D-BD2FF7E2CDCA}"/>
    <dgm:cxn modelId="{5AD0832C-835A-49F9-B37F-492B7A7535EC}" srcId="{0226F288-EFB2-47D3-AEF7-0C466FB76D56}" destId="{33AA003E-1DCC-43B6-87CE-9AB12A5E6C22}" srcOrd="3" destOrd="0" parTransId="{AC5BC7AF-EFD1-4BD0-B659-78B2B163E184}" sibTransId="{C4CCA998-ED86-4ED4-9079-92467CDFD740}"/>
    <dgm:cxn modelId="{3ADEF55B-041D-4C5F-B327-F2D9567E93E9}" type="presOf" srcId="{33AA003E-1DCC-43B6-87CE-9AB12A5E6C22}" destId="{385A9C14-2CF5-4253-B764-C3C45046EA34}" srcOrd="0" destOrd="0" presId="urn:microsoft.com/office/officeart/2005/8/layout/chevron2"/>
    <dgm:cxn modelId="{5023626A-CE2D-44FF-B181-6F7844D3CDBC}" srcId="{F80B3CC7-8FBA-401D-B293-19147A55729C}" destId="{9C66A7AC-6CB4-4A06-902E-22D77B1F2C9A}" srcOrd="0" destOrd="0" parTransId="{AA71AC28-375E-41BA-8E96-7BB75B82FC25}" sibTransId="{86ECB410-A17A-48BF-83D7-3EB3499A664C}"/>
    <dgm:cxn modelId="{32D0776C-13EE-4D30-965D-855955EFE60B}" type="presOf" srcId="{CAC3FBB2-0F99-4880-8838-DE0236D82B75}" destId="{7D3F7C2F-E9D1-400E-86E8-154E13B14653}" srcOrd="0" destOrd="0" presId="urn:microsoft.com/office/officeart/2005/8/layout/chevron2"/>
    <dgm:cxn modelId="{3F673080-17A1-4993-975F-067E9882FDC5}" type="presOf" srcId="{612E3D97-DC0E-44AD-8E03-C35629A30FCB}" destId="{F632FFF9-DC79-44EF-9F0A-84F578B70674}" srcOrd="0" destOrd="0" presId="urn:microsoft.com/office/officeart/2005/8/layout/chevron2"/>
    <dgm:cxn modelId="{F917D184-1A4B-4333-999D-5A588EEDAD25}" type="presOf" srcId="{5B030367-0148-481B-B45C-BA34CBD4060B}" destId="{B171C914-7A2F-4589-A7FE-1BEAB07F250F}" srcOrd="0" destOrd="0" presId="urn:microsoft.com/office/officeart/2005/8/layout/chevron2"/>
    <dgm:cxn modelId="{7D0722B7-9F10-4E0C-814B-B463E01AD1FD}" srcId="{0226F288-EFB2-47D3-AEF7-0C466FB76D56}" destId="{F80B3CC7-8FBA-401D-B293-19147A55729C}" srcOrd="0" destOrd="0" parTransId="{07191062-A040-4CAB-9852-9CFCEC034911}" sibTransId="{4115D8D2-95E6-46CA-95B5-0CED1F5D5089}"/>
    <dgm:cxn modelId="{FC6D2FBD-1E95-4457-863D-63EEC2BF732E}" type="presOf" srcId="{0226F288-EFB2-47D3-AEF7-0C466FB76D56}" destId="{391925C6-EEF8-4663-8158-82D250185AA5}" srcOrd="0" destOrd="0" presId="urn:microsoft.com/office/officeart/2005/8/layout/chevron2"/>
    <dgm:cxn modelId="{CC4844E6-EC03-4E99-9ED6-5632D8BB0DED}" type="presOf" srcId="{CB99B4D7-2145-40FA-BFF0-CFE4922D9126}" destId="{ADDF03AB-8A03-4587-B4CB-452E3DD84989}" srcOrd="0" destOrd="0" presId="urn:microsoft.com/office/officeart/2005/8/layout/chevron2"/>
    <dgm:cxn modelId="{F3477FE6-4CC0-41A6-911B-83CDCD493232}" srcId="{612E3D97-DC0E-44AD-8E03-C35629A30FCB}" destId="{CAC3FBB2-0F99-4880-8838-DE0236D82B75}" srcOrd="0" destOrd="0" parTransId="{AA8FAA2E-AA31-42F9-8B9C-D8F1AB9A20E4}" sibTransId="{B0CC05A3-6706-4CBE-ADA1-149266131A68}"/>
    <dgm:cxn modelId="{B562FEE9-1D88-45DC-AFF9-C3EB93425719}" type="presOf" srcId="{3B3CC86E-28F7-47CF-A2B1-8CFA9FF77BE1}" destId="{30DC008F-5237-4F0D-BF7E-91EC8429651C}" srcOrd="0" destOrd="0" presId="urn:microsoft.com/office/officeart/2005/8/layout/chevron2"/>
    <dgm:cxn modelId="{8B2D89F2-F4A8-42B6-83EC-650E685E5F6B}" srcId="{0226F288-EFB2-47D3-AEF7-0C466FB76D56}" destId="{612E3D97-DC0E-44AD-8E03-C35629A30FCB}" srcOrd="2" destOrd="0" parTransId="{DEA327F2-2134-48F2-AD32-B172B7A19AF2}" sibTransId="{1C82501F-FF5F-4E29-B827-1C1E4991786F}"/>
    <dgm:cxn modelId="{4D9A22F7-A844-445A-AB15-20F303AC0A99}" srcId="{33AA003E-1DCC-43B6-87CE-9AB12A5E6C22}" destId="{CB99B4D7-2145-40FA-BFF0-CFE4922D9126}" srcOrd="0" destOrd="0" parTransId="{CCE17E61-1DDC-4A51-B403-E91F5A81D84F}" sibTransId="{1E0FE70D-A549-44F4-B385-8C29350EC886}"/>
    <dgm:cxn modelId="{EA3376F8-A6B5-4C4E-8E4C-CCDF46DA410A}" type="presOf" srcId="{9C66A7AC-6CB4-4A06-902E-22D77B1F2C9A}" destId="{29227B65-A519-4A99-8EF1-1D23660F4D08}" srcOrd="0" destOrd="0" presId="urn:microsoft.com/office/officeart/2005/8/layout/chevron2"/>
    <dgm:cxn modelId="{2C651DFF-F8A4-41E4-AFA9-1A31DD7DA298}" srcId="{5B030367-0148-481B-B45C-BA34CBD4060B}" destId="{3B3CC86E-28F7-47CF-A2B1-8CFA9FF77BE1}" srcOrd="0" destOrd="0" parTransId="{3F22A5EC-7119-4ECE-AAAB-1D6088800EB0}" sibTransId="{C0F069E9-D05E-4D7B-B9B2-E2CEB7541577}"/>
    <dgm:cxn modelId="{A7189D03-7BCD-43D4-9F26-8378A3127D27}" type="presParOf" srcId="{391925C6-EEF8-4663-8158-82D250185AA5}" destId="{AC3D0CBE-4CBF-45BA-8B37-269CB459FF16}" srcOrd="0" destOrd="0" presId="urn:microsoft.com/office/officeart/2005/8/layout/chevron2"/>
    <dgm:cxn modelId="{4A5E7ECE-29C0-46A7-8109-8C0A2D67FEB2}" type="presParOf" srcId="{AC3D0CBE-4CBF-45BA-8B37-269CB459FF16}" destId="{9460BC27-1731-4A4C-90E0-C949B7EE6E4D}" srcOrd="0" destOrd="0" presId="urn:microsoft.com/office/officeart/2005/8/layout/chevron2"/>
    <dgm:cxn modelId="{FCC22EEE-ECE5-4806-B11F-AA7EF3B28AC2}" type="presParOf" srcId="{AC3D0CBE-4CBF-45BA-8B37-269CB459FF16}" destId="{29227B65-A519-4A99-8EF1-1D23660F4D08}" srcOrd="1" destOrd="0" presId="urn:microsoft.com/office/officeart/2005/8/layout/chevron2"/>
    <dgm:cxn modelId="{6CF3105B-D299-4B93-8831-ADCB252E95BC}" type="presParOf" srcId="{391925C6-EEF8-4663-8158-82D250185AA5}" destId="{60871937-F698-421B-BCF8-09BF57ACADB4}" srcOrd="1" destOrd="0" presId="urn:microsoft.com/office/officeart/2005/8/layout/chevron2"/>
    <dgm:cxn modelId="{E642E7EC-164B-4B89-8350-E64DC8BA0B34}" type="presParOf" srcId="{391925C6-EEF8-4663-8158-82D250185AA5}" destId="{BE64622F-1D10-49BB-A417-9E6950ADF8E0}" srcOrd="2" destOrd="0" presId="urn:microsoft.com/office/officeart/2005/8/layout/chevron2"/>
    <dgm:cxn modelId="{83FD038D-0DF4-44E5-9E19-3A82F0834F2E}" type="presParOf" srcId="{BE64622F-1D10-49BB-A417-9E6950ADF8E0}" destId="{B171C914-7A2F-4589-A7FE-1BEAB07F250F}" srcOrd="0" destOrd="0" presId="urn:microsoft.com/office/officeart/2005/8/layout/chevron2"/>
    <dgm:cxn modelId="{2A5CB4F7-466B-405D-AE05-F3C530D71F70}" type="presParOf" srcId="{BE64622F-1D10-49BB-A417-9E6950ADF8E0}" destId="{30DC008F-5237-4F0D-BF7E-91EC8429651C}" srcOrd="1" destOrd="0" presId="urn:microsoft.com/office/officeart/2005/8/layout/chevron2"/>
    <dgm:cxn modelId="{D7999917-1EE9-4D35-936E-EA3E8934105E}" type="presParOf" srcId="{391925C6-EEF8-4663-8158-82D250185AA5}" destId="{AB2EA4EE-89EA-45E2-96BE-1B8B4B7D67A3}" srcOrd="3" destOrd="0" presId="urn:microsoft.com/office/officeart/2005/8/layout/chevron2"/>
    <dgm:cxn modelId="{BF5085F8-6ACB-446F-97F5-736E3219E2FB}" type="presParOf" srcId="{391925C6-EEF8-4663-8158-82D250185AA5}" destId="{0039E0B3-E6EC-495C-9B0C-965B1E486273}" srcOrd="4" destOrd="0" presId="urn:microsoft.com/office/officeart/2005/8/layout/chevron2"/>
    <dgm:cxn modelId="{3E1C7118-D167-415D-97C9-7F114FDAC682}" type="presParOf" srcId="{0039E0B3-E6EC-495C-9B0C-965B1E486273}" destId="{F632FFF9-DC79-44EF-9F0A-84F578B70674}" srcOrd="0" destOrd="0" presId="urn:microsoft.com/office/officeart/2005/8/layout/chevron2"/>
    <dgm:cxn modelId="{381FFAEB-335A-46A2-87C2-701D2B0C4BC3}" type="presParOf" srcId="{0039E0B3-E6EC-495C-9B0C-965B1E486273}" destId="{7D3F7C2F-E9D1-400E-86E8-154E13B14653}" srcOrd="1" destOrd="0" presId="urn:microsoft.com/office/officeart/2005/8/layout/chevron2"/>
    <dgm:cxn modelId="{22F9CB6D-4E66-4EDD-8839-7CB6969BE211}" type="presParOf" srcId="{391925C6-EEF8-4663-8158-82D250185AA5}" destId="{CD46CE66-7C14-47C5-88AA-A20AFCE4C73D}" srcOrd="5" destOrd="0" presId="urn:microsoft.com/office/officeart/2005/8/layout/chevron2"/>
    <dgm:cxn modelId="{0B71212F-A5AB-4618-9AA0-B10E3D185D35}" type="presParOf" srcId="{391925C6-EEF8-4663-8158-82D250185AA5}" destId="{EDE99DA3-11E2-45D9-8E40-D3FB9BDEC163}" srcOrd="6" destOrd="0" presId="urn:microsoft.com/office/officeart/2005/8/layout/chevron2"/>
    <dgm:cxn modelId="{7A150E4E-1C79-4D1C-A7CD-0FBEE34961B6}" type="presParOf" srcId="{EDE99DA3-11E2-45D9-8E40-D3FB9BDEC163}" destId="{385A9C14-2CF5-4253-B764-C3C45046EA34}" srcOrd="0" destOrd="0" presId="urn:microsoft.com/office/officeart/2005/8/layout/chevron2"/>
    <dgm:cxn modelId="{CC328267-5259-4AD4-A60A-395737721BD9}" type="presParOf" srcId="{EDE99DA3-11E2-45D9-8E40-D3FB9BDEC163}" destId="{ADDF03AB-8A03-4587-B4CB-452E3DD8498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CC35B4-2F46-4D74-9F75-678E166C133C}"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pPr rtl="1"/>
          <a:endParaRPr lang="ar-SA"/>
        </a:p>
      </dgm:t>
    </dgm:pt>
    <dgm:pt modelId="{84FB2A7F-27D2-408E-900F-05E86A8D854D}">
      <dgm:prSet phldrT="[نص]" custT="1"/>
      <dgm:spPr>
        <a:solidFill>
          <a:schemeClr val="accent1">
            <a:lumMod val="60000"/>
            <a:lumOff val="40000"/>
          </a:schemeClr>
        </a:solidFill>
      </dgm:spPr>
      <dgm:t>
        <a:bodyPr tIns="180000"/>
        <a:lstStyle/>
        <a:p>
          <a:pPr rtl="1"/>
          <a:r>
            <a:rPr lang="en-US" sz="2400" b="1" dirty="0">
              <a:cs typeface="+mj-cs"/>
            </a:rPr>
            <a:t>IP</a:t>
          </a:r>
          <a:endParaRPr lang="ar-SA" sz="2400" b="1" dirty="0">
            <a:cs typeface="+mj-cs"/>
          </a:endParaRPr>
        </a:p>
      </dgm:t>
    </dgm:pt>
    <dgm:pt modelId="{8BBAD140-D02E-4834-A46F-12571F1A2789}" type="parTrans" cxnId="{E475AA81-E95B-49BD-9B7D-39F655B74574}">
      <dgm:prSet/>
      <dgm:spPr/>
      <dgm:t>
        <a:bodyPr/>
        <a:lstStyle/>
        <a:p>
          <a:pPr rtl="1"/>
          <a:endParaRPr lang="ar-SA" sz="2400" b="1">
            <a:cs typeface="+mj-cs"/>
          </a:endParaRPr>
        </a:p>
      </dgm:t>
    </dgm:pt>
    <dgm:pt modelId="{AD2E2090-DD49-4090-8D9B-4B0B3A33F3CA}" type="sibTrans" cxnId="{E475AA81-E95B-49BD-9B7D-39F655B74574}">
      <dgm:prSet/>
      <dgm:spPr/>
      <dgm:t>
        <a:bodyPr/>
        <a:lstStyle/>
        <a:p>
          <a:pPr rtl="1"/>
          <a:endParaRPr lang="ar-SA" sz="2400" b="1">
            <a:cs typeface="+mj-cs"/>
          </a:endParaRPr>
        </a:p>
      </dgm:t>
    </dgm:pt>
    <dgm:pt modelId="{D7014727-E69D-43BE-8B85-1AE57CF54F36}">
      <dgm:prSet phldrT="[نص]" custT="1"/>
      <dgm:spPr/>
      <dgm:t>
        <a:bodyPr tIns="72000" bIns="0"/>
        <a:lstStyle/>
        <a:p>
          <a:pPr rtl="1">
            <a:lnSpc>
              <a:spcPct val="80000"/>
            </a:lnSpc>
          </a:pPr>
          <a:r>
            <a:rPr lang="en-US" sz="2400" b="1" dirty="0">
              <a:solidFill>
                <a:srgbClr val="95B3D7"/>
              </a:solidFill>
              <a:cs typeface="+mj-cs"/>
            </a:rPr>
            <a:t>129.168.2.1</a:t>
          </a:r>
          <a:endParaRPr lang="ar-SA" sz="2400" b="1" dirty="0">
            <a:solidFill>
              <a:srgbClr val="95B3D7"/>
            </a:solidFill>
            <a:cs typeface="+mj-cs"/>
          </a:endParaRPr>
        </a:p>
      </dgm:t>
    </dgm:pt>
    <dgm:pt modelId="{468BF7BD-E01C-4258-A1E1-2C4DB1237D46}" type="parTrans" cxnId="{5FEC3A23-236F-4173-8864-675043A61E11}">
      <dgm:prSet/>
      <dgm:spPr/>
      <dgm:t>
        <a:bodyPr/>
        <a:lstStyle/>
        <a:p>
          <a:pPr rtl="1"/>
          <a:endParaRPr lang="ar-SA" sz="2400" b="1">
            <a:cs typeface="+mj-cs"/>
          </a:endParaRPr>
        </a:p>
      </dgm:t>
    </dgm:pt>
    <dgm:pt modelId="{E95ED938-BF1E-42B1-88E3-824248D1C166}" type="sibTrans" cxnId="{5FEC3A23-236F-4173-8864-675043A61E11}">
      <dgm:prSet/>
      <dgm:spPr/>
      <dgm:t>
        <a:bodyPr/>
        <a:lstStyle/>
        <a:p>
          <a:pPr rtl="1"/>
          <a:endParaRPr lang="ar-SA" sz="2400" b="1">
            <a:cs typeface="+mj-cs"/>
          </a:endParaRPr>
        </a:p>
      </dgm:t>
    </dgm:pt>
    <dgm:pt modelId="{4D266504-6C4C-4F3F-AB5D-4D91BA1B4E31}">
      <dgm:prSet phldrT="[نص]" custT="1"/>
      <dgm:spPr>
        <a:solidFill>
          <a:schemeClr val="accent4">
            <a:lumMod val="60000"/>
            <a:lumOff val="40000"/>
          </a:schemeClr>
        </a:solidFill>
      </dgm:spPr>
      <dgm:t>
        <a:bodyPr tIns="144000"/>
        <a:lstStyle/>
        <a:p>
          <a:pPr rtl="1"/>
          <a:r>
            <a:rPr lang="en-US" sz="2400" b="1" dirty="0">
              <a:cs typeface="+mj-cs"/>
            </a:rPr>
            <a:t>URL</a:t>
          </a:r>
          <a:endParaRPr lang="ar-SA" sz="2400" b="1" dirty="0">
            <a:cs typeface="+mj-cs"/>
          </a:endParaRPr>
        </a:p>
      </dgm:t>
    </dgm:pt>
    <dgm:pt modelId="{3F599752-E98A-4C40-89A9-1FBE9C1F9537}" type="parTrans" cxnId="{15B73352-7288-4724-8F37-D443B2A8C5B6}">
      <dgm:prSet/>
      <dgm:spPr/>
      <dgm:t>
        <a:bodyPr/>
        <a:lstStyle/>
        <a:p>
          <a:pPr rtl="1"/>
          <a:endParaRPr lang="ar-SA" sz="2400" b="1">
            <a:cs typeface="+mj-cs"/>
          </a:endParaRPr>
        </a:p>
      </dgm:t>
    </dgm:pt>
    <dgm:pt modelId="{088BF3FF-1630-458F-8C25-6301DE7660BE}" type="sibTrans" cxnId="{15B73352-7288-4724-8F37-D443B2A8C5B6}">
      <dgm:prSet/>
      <dgm:spPr/>
      <dgm:t>
        <a:bodyPr/>
        <a:lstStyle/>
        <a:p>
          <a:pPr rtl="1"/>
          <a:endParaRPr lang="ar-SA" sz="2400" b="1">
            <a:cs typeface="+mj-cs"/>
          </a:endParaRPr>
        </a:p>
      </dgm:t>
    </dgm:pt>
    <dgm:pt modelId="{04160A55-9942-4274-A78C-EFA04280CB9D}">
      <dgm:prSet phldrT="[نص]" custT="1"/>
      <dgm:spPr/>
      <dgm:t>
        <a:bodyPr tIns="108000"/>
        <a:lstStyle/>
        <a:p>
          <a:pPr rtl="1">
            <a:lnSpc>
              <a:spcPct val="80000"/>
            </a:lnSpc>
          </a:pPr>
          <a:r>
            <a:rPr lang="en-US" sz="2400" b="1" dirty="0">
              <a:solidFill>
                <a:srgbClr val="B3A2C7"/>
              </a:solidFill>
              <a:cs typeface="+mj-cs"/>
            </a:rPr>
            <a:t>WWW.KSU.EDU.SA</a:t>
          </a:r>
          <a:endParaRPr lang="ar-SA" sz="2400" b="1" dirty="0">
            <a:solidFill>
              <a:srgbClr val="B3A2C7"/>
            </a:solidFill>
            <a:cs typeface="+mj-cs"/>
          </a:endParaRPr>
        </a:p>
      </dgm:t>
    </dgm:pt>
    <dgm:pt modelId="{B6ED758C-3EAA-4BEC-9897-FEE134AD4D01}" type="parTrans" cxnId="{98CCFC01-2306-4E06-AA0C-F069FC87C6A2}">
      <dgm:prSet/>
      <dgm:spPr/>
      <dgm:t>
        <a:bodyPr/>
        <a:lstStyle/>
        <a:p>
          <a:pPr rtl="1"/>
          <a:endParaRPr lang="ar-SA" sz="2400" b="1">
            <a:cs typeface="+mj-cs"/>
          </a:endParaRPr>
        </a:p>
      </dgm:t>
    </dgm:pt>
    <dgm:pt modelId="{69ADB9E9-4B24-4981-8086-978FE3F572A3}" type="sibTrans" cxnId="{98CCFC01-2306-4E06-AA0C-F069FC87C6A2}">
      <dgm:prSet/>
      <dgm:spPr/>
      <dgm:t>
        <a:bodyPr/>
        <a:lstStyle/>
        <a:p>
          <a:pPr rtl="1"/>
          <a:endParaRPr lang="ar-SA" sz="2400" b="1">
            <a:cs typeface="+mj-cs"/>
          </a:endParaRPr>
        </a:p>
      </dgm:t>
    </dgm:pt>
    <dgm:pt modelId="{464B4EC6-CDB0-4457-A18E-7CA1B2E6EBFC}">
      <dgm:prSet phldrT="[نص]" custT="1"/>
      <dgm:spPr/>
      <dgm:t>
        <a:bodyPr tIns="108000"/>
        <a:lstStyle/>
        <a:p>
          <a:pPr rtl="1">
            <a:lnSpc>
              <a:spcPct val="80000"/>
            </a:lnSpc>
          </a:pPr>
          <a:r>
            <a:rPr lang="ar-SA" sz="2400" b="1" dirty="0">
              <a:cs typeface="+mj-cs"/>
            </a:rPr>
            <a:t>يتكون من تقسيمات تسهل عملية حفظ الموقع. </a:t>
          </a:r>
        </a:p>
      </dgm:t>
    </dgm:pt>
    <dgm:pt modelId="{B78B8800-AE61-4E37-8A78-825B778DA3E0}" type="parTrans" cxnId="{08879A2D-E858-44C9-91F5-BBDEE6796DDA}">
      <dgm:prSet/>
      <dgm:spPr/>
      <dgm:t>
        <a:bodyPr/>
        <a:lstStyle/>
        <a:p>
          <a:pPr rtl="1"/>
          <a:endParaRPr lang="ar-SA" sz="2400" b="1">
            <a:cs typeface="+mj-cs"/>
          </a:endParaRPr>
        </a:p>
      </dgm:t>
    </dgm:pt>
    <dgm:pt modelId="{2A1260AD-D55A-4EB7-B051-585E50B74CD7}" type="sibTrans" cxnId="{08879A2D-E858-44C9-91F5-BBDEE6796DDA}">
      <dgm:prSet/>
      <dgm:spPr/>
      <dgm:t>
        <a:bodyPr/>
        <a:lstStyle/>
        <a:p>
          <a:pPr rtl="1"/>
          <a:endParaRPr lang="ar-SA" sz="2400" b="1">
            <a:cs typeface="+mj-cs"/>
          </a:endParaRPr>
        </a:p>
      </dgm:t>
    </dgm:pt>
    <dgm:pt modelId="{A957AC40-8993-47E1-894E-D4603093AB0D}">
      <dgm:prSet phldrT="[نص]" custT="1"/>
      <dgm:spPr/>
      <dgm:t>
        <a:bodyPr tIns="72000" bIns="0"/>
        <a:lstStyle/>
        <a:p>
          <a:pPr rtl="1">
            <a:lnSpc>
              <a:spcPct val="80000"/>
            </a:lnSpc>
          </a:pPr>
          <a:r>
            <a:rPr lang="ar-SA" sz="2400" b="1" dirty="0">
              <a:cs typeface="+mj-cs"/>
            </a:rPr>
            <a:t>صعوبة تذكر هذه العناوين لكل موقع.</a:t>
          </a:r>
        </a:p>
      </dgm:t>
    </dgm:pt>
    <dgm:pt modelId="{4A275CDD-FA1B-4C83-ABB7-BE0B4119850D}" type="parTrans" cxnId="{28AB3100-256B-4B9F-861D-C71D2388E2E1}">
      <dgm:prSet/>
      <dgm:spPr/>
      <dgm:t>
        <a:bodyPr/>
        <a:lstStyle/>
        <a:p>
          <a:pPr rtl="1"/>
          <a:endParaRPr lang="ar-SA" sz="2400" b="1">
            <a:cs typeface="+mj-cs"/>
          </a:endParaRPr>
        </a:p>
      </dgm:t>
    </dgm:pt>
    <dgm:pt modelId="{47FDA6CC-5F6E-4A07-A71F-122CEF9EC71C}" type="sibTrans" cxnId="{28AB3100-256B-4B9F-861D-C71D2388E2E1}">
      <dgm:prSet/>
      <dgm:spPr/>
      <dgm:t>
        <a:bodyPr/>
        <a:lstStyle/>
        <a:p>
          <a:pPr rtl="1"/>
          <a:endParaRPr lang="ar-SA" sz="2400" b="1">
            <a:cs typeface="+mj-cs"/>
          </a:endParaRPr>
        </a:p>
      </dgm:t>
    </dgm:pt>
    <dgm:pt modelId="{2DEB2A4B-1643-4D4A-9831-082DE1D9D578}" type="pres">
      <dgm:prSet presAssocID="{D1CC35B4-2F46-4D74-9F75-678E166C133C}" presName="linearFlow" presStyleCnt="0">
        <dgm:presLayoutVars>
          <dgm:dir val="rev"/>
          <dgm:animLvl val="lvl"/>
          <dgm:resizeHandles val="exact"/>
        </dgm:presLayoutVars>
      </dgm:prSet>
      <dgm:spPr/>
    </dgm:pt>
    <dgm:pt modelId="{C202F6D1-AD3C-4B1B-A2FE-7DC7F85FB114}" type="pres">
      <dgm:prSet presAssocID="{84FB2A7F-27D2-408E-900F-05E86A8D854D}" presName="composite" presStyleCnt="0"/>
      <dgm:spPr/>
    </dgm:pt>
    <dgm:pt modelId="{811E50E4-CA0C-4403-B1AF-AB0DE2CB42A3}" type="pres">
      <dgm:prSet presAssocID="{84FB2A7F-27D2-408E-900F-05E86A8D854D}" presName="parentText" presStyleLbl="alignNode1" presStyleIdx="0" presStyleCnt="2">
        <dgm:presLayoutVars>
          <dgm:chMax val="1"/>
          <dgm:bulletEnabled val="1"/>
        </dgm:presLayoutVars>
      </dgm:prSet>
      <dgm:spPr/>
    </dgm:pt>
    <dgm:pt modelId="{0189058E-DE5E-4177-AB60-E24F99E41D3A}" type="pres">
      <dgm:prSet presAssocID="{84FB2A7F-27D2-408E-900F-05E86A8D854D}" presName="descendantText" presStyleLbl="alignAcc1" presStyleIdx="0" presStyleCnt="2">
        <dgm:presLayoutVars>
          <dgm:bulletEnabled val="1"/>
        </dgm:presLayoutVars>
      </dgm:prSet>
      <dgm:spPr/>
    </dgm:pt>
    <dgm:pt modelId="{0AFA9414-3A3C-46B8-8FF1-5A00E35DB8D4}" type="pres">
      <dgm:prSet presAssocID="{AD2E2090-DD49-4090-8D9B-4B0B3A33F3CA}" presName="sp" presStyleCnt="0"/>
      <dgm:spPr/>
    </dgm:pt>
    <dgm:pt modelId="{E42656E2-7D74-45A7-9EB8-7459B443CD99}" type="pres">
      <dgm:prSet presAssocID="{4D266504-6C4C-4F3F-AB5D-4D91BA1B4E31}" presName="composite" presStyleCnt="0"/>
      <dgm:spPr/>
    </dgm:pt>
    <dgm:pt modelId="{47A97DF0-B713-496B-A69A-866586CA2ABC}" type="pres">
      <dgm:prSet presAssocID="{4D266504-6C4C-4F3F-AB5D-4D91BA1B4E31}" presName="parentText" presStyleLbl="alignNode1" presStyleIdx="1" presStyleCnt="2">
        <dgm:presLayoutVars>
          <dgm:chMax val="1"/>
          <dgm:bulletEnabled val="1"/>
        </dgm:presLayoutVars>
      </dgm:prSet>
      <dgm:spPr/>
    </dgm:pt>
    <dgm:pt modelId="{A4224050-AC16-43FB-8E52-F8B5A6167805}" type="pres">
      <dgm:prSet presAssocID="{4D266504-6C4C-4F3F-AB5D-4D91BA1B4E31}" presName="descendantText" presStyleLbl="alignAcc1" presStyleIdx="1" presStyleCnt="2">
        <dgm:presLayoutVars>
          <dgm:bulletEnabled val="1"/>
        </dgm:presLayoutVars>
      </dgm:prSet>
      <dgm:spPr/>
    </dgm:pt>
  </dgm:ptLst>
  <dgm:cxnLst>
    <dgm:cxn modelId="{28AB3100-256B-4B9F-861D-C71D2388E2E1}" srcId="{84FB2A7F-27D2-408E-900F-05E86A8D854D}" destId="{A957AC40-8993-47E1-894E-D4603093AB0D}" srcOrd="1" destOrd="0" parTransId="{4A275CDD-FA1B-4C83-ABB7-BE0B4119850D}" sibTransId="{47FDA6CC-5F6E-4A07-A71F-122CEF9EC71C}"/>
    <dgm:cxn modelId="{98CCFC01-2306-4E06-AA0C-F069FC87C6A2}" srcId="{4D266504-6C4C-4F3F-AB5D-4D91BA1B4E31}" destId="{04160A55-9942-4274-A78C-EFA04280CB9D}" srcOrd="0" destOrd="0" parTransId="{B6ED758C-3EAA-4BEC-9897-FEE134AD4D01}" sibTransId="{69ADB9E9-4B24-4981-8086-978FE3F572A3}"/>
    <dgm:cxn modelId="{E40C840F-3697-4E70-A175-2A711C946301}" type="presOf" srcId="{84FB2A7F-27D2-408E-900F-05E86A8D854D}" destId="{811E50E4-CA0C-4403-B1AF-AB0DE2CB42A3}" srcOrd="0" destOrd="0" presId="urn:microsoft.com/office/officeart/2005/8/layout/chevron2"/>
    <dgm:cxn modelId="{D1801319-8CCE-4368-B5CE-EE21AB42DEB4}" type="presOf" srcId="{D1CC35B4-2F46-4D74-9F75-678E166C133C}" destId="{2DEB2A4B-1643-4D4A-9831-082DE1D9D578}" srcOrd="0" destOrd="0" presId="urn:microsoft.com/office/officeart/2005/8/layout/chevron2"/>
    <dgm:cxn modelId="{A8BF781A-4AFD-42CA-942D-5EE281ABBA46}" type="presOf" srcId="{464B4EC6-CDB0-4457-A18E-7CA1B2E6EBFC}" destId="{A4224050-AC16-43FB-8E52-F8B5A6167805}" srcOrd="0" destOrd="1" presId="urn:microsoft.com/office/officeart/2005/8/layout/chevron2"/>
    <dgm:cxn modelId="{5FEC3A23-236F-4173-8864-675043A61E11}" srcId="{84FB2A7F-27D2-408E-900F-05E86A8D854D}" destId="{D7014727-E69D-43BE-8B85-1AE57CF54F36}" srcOrd="0" destOrd="0" parTransId="{468BF7BD-E01C-4258-A1E1-2C4DB1237D46}" sibTransId="{E95ED938-BF1E-42B1-88E3-824248D1C166}"/>
    <dgm:cxn modelId="{08879A2D-E858-44C9-91F5-BBDEE6796DDA}" srcId="{4D266504-6C4C-4F3F-AB5D-4D91BA1B4E31}" destId="{464B4EC6-CDB0-4457-A18E-7CA1B2E6EBFC}" srcOrd="1" destOrd="0" parTransId="{B78B8800-AE61-4E37-8A78-825B778DA3E0}" sibTransId="{2A1260AD-D55A-4EB7-B051-585E50B74CD7}"/>
    <dgm:cxn modelId="{15B73352-7288-4724-8F37-D443B2A8C5B6}" srcId="{D1CC35B4-2F46-4D74-9F75-678E166C133C}" destId="{4D266504-6C4C-4F3F-AB5D-4D91BA1B4E31}" srcOrd="1" destOrd="0" parTransId="{3F599752-E98A-4C40-89A9-1FBE9C1F9537}" sibTransId="{088BF3FF-1630-458F-8C25-6301DE7660BE}"/>
    <dgm:cxn modelId="{E475AA81-E95B-49BD-9B7D-39F655B74574}" srcId="{D1CC35B4-2F46-4D74-9F75-678E166C133C}" destId="{84FB2A7F-27D2-408E-900F-05E86A8D854D}" srcOrd="0" destOrd="0" parTransId="{8BBAD140-D02E-4834-A46F-12571F1A2789}" sibTransId="{AD2E2090-DD49-4090-8D9B-4B0B3A33F3CA}"/>
    <dgm:cxn modelId="{F873EE87-2DD1-4495-9D2D-7E24C8365E58}" type="presOf" srcId="{4D266504-6C4C-4F3F-AB5D-4D91BA1B4E31}" destId="{47A97DF0-B713-496B-A69A-866586CA2ABC}" srcOrd="0" destOrd="0" presId="urn:microsoft.com/office/officeart/2005/8/layout/chevron2"/>
    <dgm:cxn modelId="{C44303B2-CE91-401D-8262-10AC4973B9F1}" type="presOf" srcId="{04160A55-9942-4274-A78C-EFA04280CB9D}" destId="{A4224050-AC16-43FB-8E52-F8B5A6167805}" srcOrd="0" destOrd="0" presId="urn:microsoft.com/office/officeart/2005/8/layout/chevron2"/>
    <dgm:cxn modelId="{4C136DB5-D1A1-4706-8362-6E5EF11C885E}" type="presOf" srcId="{A957AC40-8993-47E1-894E-D4603093AB0D}" destId="{0189058E-DE5E-4177-AB60-E24F99E41D3A}" srcOrd="0" destOrd="1" presId="urn:microsoft.com/office/officeart/2005/8/layout/chevron2"/>
    <dgm:cxn modelId="{32AF70B6-AD9E-4744-9A54-F8B10D79E4EA}" type="presOf" srcId="{D7014727-E69D-43BE-8B85-1AE57CF54F36}" destId="{0189058E-DE5E-4177-AB60-E24F99E41D3A}" srcOrd="0" destOrd="0" presId="urn:microsoft.com/office/officeart/2005/8/layout/chevron2"/>
    <dgm:cxn modelId="{75A0A87A-0B1F-4E24-B138-5B3D10FB45AA}" type="presParOf" srcId="{2DEB2A4B-1643-4D4A-9831-082DE1D9D578}" destId="{C202F6D1-AD3C-4B1B-A2FE-7DC7F85FB114}" srcOrd="0" destOrd="0" presId="urn:microsoft.com/office/officeart/2005/8/layout/chevron2"/>
    <dgm:cxn modelId="{B74B5F38-9902-4364-8D8B-4EADBFC73778}" type="presParOf" srcId="{C202F6D1-AD3C-4B1B-A2FE-7DC7F85FB114}" destId="{811E50E4-CA0C-4403-B1AF-AB0DE2CB42A3}" srcOrd="0" destOrd="0" presId="urn:microsoft.com/office/officeart/2005/8/layout/chevron2"/>
    <dgm:cxn modelId="{40CFC5D2-1911-4530-A0B0-72B358BDD6AE}" type="presParOf" srcId="{C202F6D1-AD3C-4B1B-A2FE-7DC7F85FB114}" destId="{0189058E-DE5E-4177-AB60-E24F99E41D3A}" srcOrd="1" destOrd="0" presId="urn:microsoft.com/office/officeart/2005/8/layout/chevron2"/>
    <dgm:cxn modelId="{16EDE450-44EA-4EFB-958B-A65858ABD8E6}" type="presParOf" srcId="{2DEB2A4B-1643-4D4A-9831-082DE1D9D578}" destId="{0AFA9414-3A3C-46B8-8FF1-5A00E35DB8D4}" srcOrd="1" destOrd="0" presId="urn:microsoft.com/office/officeart/2005/8/layout/chevron2"/>
    <dgm:cxn modelId="{E87438BA-36C7-4472-B9AF-A8DFDA59555D}" type="presParOf" srcId="{2DEB2A4B-1643-4D4A-9831-082DE1D9D578}" destId="{E42656E2-7D74-45A7-9EB8-7459B443CD99}" srcOrd="2" destOrd="0" presId="urn:microsoft.com/office/officeart/2005/8/layout/chevron2"/>
    <dgm:cxn modelId="{EB35296E-3CFC-499B-B34E-91BF29071217}" type="presParOf" srcId="{E42656E2-7D74-45A7-9EB8-7459B443CD99}" destId="{47A97DF0-B713-496B-A69A-866586CA2ABC}" srcOrd="0" destOrd="0" presId="urn:microsoft.com/office/officeart/2005/8/layout/chevron2"/>
    <dgm:cxn modelId="{0E51DB43-740A-4951-96F8-D09180E8F90C}" type="presParOf" srcId="{E42656E2-7D74-45A7-9EB8-7459B443CD99}" destId="{A4224050-AC16-43FB-8E52-F8B5A61678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0BC27-1731-4A4C-90E0-C949B7EE6E4D}">
      <dsp:nvSpPr>
        <dsp:cNvPr id="0" name=""/>
        <dsp:cNvSpPr/>
      </dsp:nvSpPr>
      <dsp:spPr>
        <a:xfrm rot="5400000">
          <a:off x="-200895" y="205219"/>
          <a:ext cx="1339304" cy="93751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860" tIns="180000" rIns="22860" bIns="22860" numCol="1" spcCol="1270" anchor="ctr" anchorCtr="0">
          <a:noAutofit/>
        </a:bodyPr>
        <a:lstStyle/>
        <a:p>
          <a:pPr marL="0" lvl="0" indent="0" algn="ctr" defTabSz="1600200" rtl="1">
            <a:lnSpc>
              <a:spcPct val="90000"/>
            </a:lnSpc>
            <a:spcBef>
              <a:spcPct val="0"/>
            </a:spcBef>
            <a:spcAft>
              <a:spcPct val="35000"/>
            </a:spcAft>
            <a:buNone/>
          </a:pPr>
          <a:r>
            <a:rPr lang="ar-SA" sz="3600" kern="1200" dirty="0">
              <a:cs typeface="AL-Mohanad Bold" pitchFamily="2" charset="-78"/>
            </a:rPr>
            <a:t>1</a:t>
          </a:r>
        </a:p>
      </dsp:txBody>
      <dsp:txXfrm rot="-5400000">
        <a:off x="1" y="473081"/>
        <a:ext cx="937513" cy="401791"/>
      </dsp:txXfrm>
    </dsp:sp>
    <dsp:sp modelId="{29227B65-A519-4A99-8EF1-1D23660F4D08}">
      <dsp:nvSpPr>
        <dsp:cNvPr id="0" name=""/>
        <dsp:cNvSpPr/>
      </dsp:nvSpPr>
      <dsp:spPr>
        <a:xfrm rot="5400000">
          <a:off x="3605153" y="-2663316"/>
          <a:ext cx="871005" cy="620628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08000" rIns="17780" bIns="17780" numCol="1" spcCol="1270" anchor="ctr" anchorCtr="0">
          <a:noAutofit/>
        </a:bodyPr>
        <a:lstStyle/>
        <a:p>
          <a:pPr marL="285750" lvl="1" indent="-285750" algn="r" defTabSz="1244600" rtl="1">
            <a:lnSpc>
              <a:spcPct val="70000"/>
            </a:lnSpc>
            <a:spcBef>
              <a:spcPct val="0"/>
            </a:spcBef>
            <a:spcAft>
              <a:spcPct val="15000"/>
            </a:spcAft>
            <a:buChar char="•"/>
          </a:pPr>
          <a:r>
            <a:rPr lang="ar-SA" sz="2800" kern="1200" dirty="0">
              <a:cs typeface="AL-Mohanad Bold" pitchFamily="2" charset="-78"/>
            </a:rPr>
            <a:t>عنوان </a:t>
          </a:r>
          <a:r>
            <a:rPr lang="en-US" sz="2800" kern="1200" dirty="0">
              <a:solidFill>
                <a:srgbClr val="B73633"/>
              </a:solidFill>
              <a:latin typeface="Baskerville Old Face" pitchFamily="18" charset="0"/>
              <a:cs typeface="AL-Mohanad Bold" pitchFamily="2" charset="-78"/>
            </a:rPr>
            <a:t>IP address </a:t>
          </a:r>
          <a:r>
            <a:rPr lang="ar-SA" sz="2800" kern="1200" dirty="0">
              <a:solidFill>
                <a:srgbClr val="B73633"/>
              </a:solidFill>
              <a:latin typeface="Baskerville Old Face" pitchFamily="18" charset="0"/>
              <a:cs typeface="AL-Mohanad Bold" pitchFamily="2" charset="-78"/>
            </a:rPr>
            <a:t> </a:t>
          </a:r>
          <a:r>
            <a:rPr lang="ar-SA" sz="2800" kern="1200" dirty="0">
              <a:cs typeface="AL-Mohanad Bold" pitchFamily="2" charset="-78"/>
            </a:rPr>
            <a:t>يحدد موقع الجهاز على شبكة الانترنت لمحولات الشبكة.</a:t>
          </a:r>
        </a:p>
      </dsp:txBody>
      <dsp:txXfrm rot="-5400000">
        <a:off x="937513" y="46843"/>
        <a:ext cx="6163767" cy="785967"/>
      </dsp:txXfrm>
    </dsp:sp>
    <dsp:sp modelId="{B171C914-7A2F-4589-A7FE-1BEAB07F250F}">
      <dsp:nvSpPr>
        <dsp:cNvPr id="0" name=""/>
        <dsp:cNvSpPr/>
      </dsp:nvSpPr>
      <dsp:spPr>
        <a:xfrm rot="5400000">
          <a:off x="-200895" y="1398976"/>
          <a:ext cx="1339304" cy="937513"/>
        </a:xfrm>
        <a:prstGeom prst="chevron">
          <a:avLst/>
        </a:prstGeom>
        <a:solidFill>
          <a:schemeClr val="accent3">
            <a:lumMod val="40000"/>
            <a:lumOff val="6000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860" tIns="180000" rIns="22860" bIns="22860" numCol="1" spcCol="1270" anchor="ctr" anchorCtr="0">
          <a:noAutofit/>
        </a:bodyPr>
        <a:lstStyle/>
        <a:p>
          <a:pPr marL="0" lvl="0" indent="0" algn="ctr" defTabSz="1600200" rtl="1">
            <a:lnSpc>
              <a:spcPct val="90000"/>
            </a:lnSpc>
            <a:spcBef>
              <a:spcPct val="0"/>
            </a:spcBef>
            <a:spcAft>
              <a:spcPct val="35000"/>
            </a:spcAft>
            <a:buNone/>
          </a:pPr>
          <a:r>
            <a:rPr lang="ar-SA" sz="3600" kern="1200" dirty="0">
              <a:cs typeface="AL-Mohanad Bold" pitchFamily="2" charset="-78"/>
            </a:rPr>
            <a:t>2</a:t>
          </a:r>
        </a:p>
      </dsp:txBody>
      <dsp:txXfrm rot="-5400000">
        <a:off x="1" y="1666838"/>
        <a:ext cx="937513" cy="401791"/>
      </dsp:txXfrm>
    </dsp:sp>
    <dsp:sp modelId="{30DC008F-5237-4F0D-BF7E-91EC8429651C}">
      <dsp:nvSpPr>
        <dsp:cNvPr id="0" name=""/>
        <dsp:cNvSpPr/>
      </dsp:nvSpPr>
      <dsp:spPr>
        <a:xfrm rot="5400000">
          <a:off x="3605382" y="-1469788"/>
          <a:ext cx="870547" cy="6206286"/>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72000" rIns="17780" bIns="17780" numCol="1" spcCol="1270" anchor="ctr" anchorCtr="0">
          <a:noAutofit/>
        </a:bodyPr>
        <a:lstStyle/>
        <a:p>
          <a:pPr marL="285750" lvl="1" indent="-285750" algn="r" defTabSz="1244600" rtl="1">
            <a:lnSpc>
              <a:spcPct val="70000"/>
            </a:lnSpc>
            <a:spcBef>
              <a:spcPct val="0"/>
            </a:spcBef>
            <a:spcAft>
              <a:spcPct val="15000"/>
            </a:spcAft>
            <a:buChar char="•"/>
          </a:pPr>
          <a:r>
            <a:rPr lang="ar-SA" sz="2800" b="0" kern="1200" dirty="0">
              <a:cs typeface="AL-Mohanad Bold" pitchFamily="2" charset="-78"/>
            </a:rPr>
            <a:t>يتكون هذا العنوان من </a:t>
          </a:r>
          <a:r>
            <a:rPr lang="ar-SA" sz="2800" b="0" kern="1200" dirty="0">
              <a:solidFill>
                <a:srgbClr val="FFC000"/>
              </a:solidFill>
              <a:cs typeface="AL-Mohanad Bold" pitchFamily="2" charset="-78"/>
            </a:rPr>
            <a:t>أ</a:t>
          </a:r>
          <a:r>
            <a:rPr lang="ar-SA" sz="2800" b="0" kern="1200" dirty="0">
              <a:solidFill>
                <a:srgbClr val="FFC000"/>
              </a:solidFill>
              <a:effectLst/>
              <a:cs typeface="AL-Mohanad Bold" pitchFamily="2" charset="-78"/>
            </a:rPr>
            <a:t>ربع </a:t>
          </a:r>
          <a:r>
            <a:rPr lang="ar-SA" sz="2800" b="0" kern="1200" dirty="0">
              <a:solidFill>
                <a:srgbClr val="FFC000"/>
              </a:solidFill>
              <a:cs typeface="AL-Mohanad Bold" pitchFamily="2" charset="-78"/>
            </a:rPr>
            <a:t>مجموعات </a:t>
          </a:r>
          <a:r>
            <a:rPr lang="ar-SA" sz="2800" b="0" kern="1200" dirty="0">
              <a:cs typeface="AL-Mohanad Bold" pitchFamily="2" charset="-78"/>
            </a:rPr>
            <a:t>من الأرقام يفصل بينها نقطة.</a:t>
          </a:r>
        </a:p>
      </dsp:txBody>
      <dsp:txXfrm rot="-5400000">
        <a:off x="937513" y="1240578"/>
        <a:ext cx="6163789" cy="785553"/>
      </dsp:txXfrm>
    </dsp:sp>
    <dsp:sp modelId="{F632FFF9-DC79-44EF-9F0A-84F578B70674}">
      <dsp:nvSpPr>
        <dsp:cNvPr id="0" name=""/>
        <dsp:cNvSpPr/>
      </dsp:nvSpPr>
      <dsp:spPr>
        <a:xfrm rot="5400000">
          <a:off x="-200895" y="2592732"/>
          <a:ext cx="1339304" cy="93751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320" tIns="180000" rIns="20320" bIns="20320" numCol="1" spcCol="1270" anchor="ctr" anchorCtr="0">
          <a:noAutofit/>
        </a:bodyPr>
        <a:lstStyle/>
        <a:p>
          <a:pPr marL="0" lvl="0" indent="0" algn="ctr" defTabSz="1422400" rtl="1">
            <a:lnSpc>
              <a:spcPct val="90000"/>
            </a:lnSpc>
            <a:spcBef>
              <a:spcPct val="0"/>
            </a:spcBef>
            <a:spcAft>
              <a:spcPct val="35000"/>
            </a:spcAft>
            <a:buNone/>
          </a:pPr>
          <a:r>
            <a:rPr lang="ar-SA" sz="3200" kern="1200" dirty="0">
              <a:cs typeface="AL-Mohanad Bold" pitchFamily="2" charset="-78"/>
            </a:rPr>
            <a:t>3</a:t>
          </a:r>
          <a:endParaRPr lang="ar-SA" sz="2200" kern="1200" dirty="0">
            <a:cs typeface="AL-Mohanad Bold" pitchFamily="2" charset="-78"/>
          </a:endParaRPr>
        </a:p>
      </dsp:txBody>
      <dsp:txXfrm rot="-5400000">
        <a:off x="1" y="2860594"/>
        <a:ext cx="937513" cy="401791"/>
      </dsp:txXfrm>
    </dsp:sp>
    <dsp:sp modelId="{7D3F7C2F-E9D1-400E-86E8-154E13B14653}">
      <dsp:nvSpPr>
        <dsp:cNvPr id="0" name=""/>
        <dsp:cNvSpPr/>
      </dsp:nvSpPr>
      <dsp:spPr>
        <a:xfrm rot="5400000">
          <a:off x="3605382" y="-276032"/>
          <a:ext cx="870547" cy="620628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99136" tIns="108000" rIns="17780" bIns="17780" numCol="1" spcCol="1270" anchor="ctr" anchorCtr="0">
          <a:noAutofit/>
        </a:bodyPr>
        <a:lstStyle/>
        <a:p>
          <a:pPr marL="285750" lvl="1" indent="-285750" algn="r" defTabSz="1244600" rtl="1">
            <a:lnSpc>
              <a:spcPct val="70000"/>
            </a:lnSpc>
            <a:spcBef>
              <a:spcPct val="0"/>
            </a:spcBef>
            <a:spcAft>
              <a:spcPct val="15000"/>
            </a:spcAft>
            <a:buChar char="•"/>
          </a:pPr>
          <a:r>
            <a:rPr lang="ar-SA" sz="2800" b="0" kern="1200" dirty="0">
              <a:cs typeface="AL-Mohanad Bold" pitchFamily="2" charset="-78"/>
            </a:rPr>
            <a:t>لا يوجد جهازان على شبكة الانترنت لهما نفس عنوان </a:t>
          </a:r>
          <a:r>
            <a:rPr lang="en-US" sz="2800" b="0" kern="1200" dirty="0">
              <a:cs typeface="AL-Mohanad Bold" pitchFamily="2" charset="-78"/>
            </a:rPr>
            <a:t>(</a:t>
          </a:r>
          <a:r>
            <a:rPr lang="en-US" sz="2400" b="0" kern="1200" dirty="0">
              <a:solidFill>
                <a:srgbClr val="72519A"/>
              </a:solidFill>
              <a:latin typeface="Baskerville Old Face" pitchFamily="18" charset="0"/>
              <a:cs typeface="AL-Mohanad Bold" pitchFamily="2" charset="-78"/>
            </a:rPr>
            <a:t>IP</a:t>
          </a:r>
          <a:r>
            <a:rPr lang="en-US" sz="2800" b="0" kern="1200" dirty="0">
              <a:cs typeface="AL-Mohanad Bold" pitchFamily="2" charset="-78"/>
            </a:rPr>
            <a:t>)</a:t>
          </a:r>
          <a:r>
            <a:rPr lang="ar-SA" sz="2800" b="0" kern="1200" dirty="0">
              <a:cs typeface="AL-Mohanad Bold" pitchFamily="2" charset="-78"/>
            </a:rPr>
            <a:t>.</a:t>
          </a:r>
        </a:p>
      </dsp:txBody>
      <dsp:txXfrm rot="-5400000">
        <a:off x="937513" y="2434334"/>
        <a:ext cx="6163789" cy="785553"/>
      </dsp:txXfrm>
    </dsp:sp>
    <dsp:sp modelId="{385A9C14-2CF5-4253-B764-C3C45046EA34}">
      <dsp:nvSpPr>
        <dsp:cNvPr id="0" name=""/>
        <dsp:cNvSpPr/>
      </dsp:nvSpPr>
      <dsp:spPr>
        <a:xfrm rot="5400000">
          <a:off x="-200895" y="3786489"/>
          <a:ext cx="1339304" cy="937513"/>
        </a:xfrm>
        <a:prstGeom prst="chevron">
          <a:avLst/>
        </a:prstGeom>
        <a:solidFill>
          <a:srgbClr val="00B0F0"/>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320" tIns="216000" rIns="20320" bIns="20320" numCol="1" spcCol="1270" anchor="ctr" anchorCtr="0">
          <a:noAutofit/>
        </a:bodyPr>
        <a:lstStyle/>
        <a:p>
          <a:pPr marL="0" lvl="0" indent="0" algn="ctr" defTabSz="1422400" rtl="1">
            <a:lnSpc>
              <a:spcPct val="90000"/>
            </a:lnSpc>
            <a:spcBef>
              <a:spcPct val="0"/>
            </a:spcBef>
            <a:spcAft>
              <a:spcPct val="35000"/>
            </a:spcAft>
            <a:buNone/>
          </a:pPr>
          <a:r>
            <a:rPr lang="ar-SA" sz="3200" kern="1200" dirty="0"/>
            <a:t>4</a:t>
          </a:r>
          <a:endParaRPr lang="ar-SA" sz="4000" kern="1200" dirty="0"/>
        </a:p>
      </dsp:txBody>
      <dsp:txXfrm rot="-5400000">
        <a:off x="1" y="4054351"/>
        <a:ext cx="937513" cy="401791"/>
      </dsp:txXfrm>
    </dsp:sp>
    <dsp:sp modelId="{ADDF03AB-8A03-4587-B4CB-452E3DD84989}">
      <dsp:nvSpPr>
        <dsp:cNvPr id="0" name=""/>
        <dsp:cNvSpPr/>
      </dsp:nvSpPr>
      <dsp:spPr>
        <a:xfrm rot="5400000">
          <a:off x="3605382" y="917723"/>
          <a:ext cx="870547" cy="6206286"/>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70688" tIns="36000" rIns="15240" bIns="15240" numCol="1" spcCol="1270" anchor="ctr" anchorCtr="0">
          <a:noAutofit/>
        </a:bodyPr>
        <a:lstStyle/>
        <a:p>
          <a:pPr marL="228600" lvl="1" indent="-228600" algn="r" defTabSz="1066800" rtl="1">
            <a:lnSpc>
              <a:spcPct val="70000"/>
            </a:lnSpc>
            <a:spcBef>
              <a:spcPct val="0"/>
            </a:spcBef>
            <a:spcAft>
              <a:spcPct val="15000"/>
            </a:spcAft>
            <a:buChar char="•"/>
          </a:pPr>
          <a:r>
            <a:rPr lang="ar-SA" sz="2400" kern="1200" dirty="0">
              <a:cs typeface="AL-Mohanad Bold" pitchFamily="2" charset="-78"/>
            </a:rPr>
            <a:t>عادة يكتب رقم المجموعة </a:t>
          </a:r>
          <a:r>
            <a:rPr lang="ar-SA" sz="2400" kern="1200" dirty="0">
              <a:solidFill>
                <a:srgbClr val="00B0F0"/>
              </a:solidFill>
              <a:cs typeface="AL-Mohanad Bold" pitchFamily="2" charset="-78"/>
            </a:rPr>
            <a:t>بالنظام العشري </a:t>
          </a:r>
          <a:r>
            <a:rPr lang="ar-SA" sz="2400" kern="1200" dirty="0">
              <a:cs typeface="AL-Mohanad Bold" pitchFamily="2" charset="-78"/>
            </a:rPr>
            <a:t>ويكون رقم المجموعة من (</a:t>
          </a:r>
          <a:r>
            <a:rPr lang="en-US" sz="2400" b="1" kern="1200" dirty="0">
              <a:solidFill>
                <a:srgbClr val="00B0F0"/>
              </a:solidFill>
              <a:cs typeface="AL-Mohanad Bold" pitchFamily="2" charset="-78"/>
            </a:rPr>
            <a:t>0</a:t>
          </a:r>
          <a:r>
            <a:rPr lang="ar-SA" sz="2400" kern="1200" dirty="0">
              <a:cs typeface="AL-Mohanad Bold" pitchFamily="2" charset="-78"/>
            </a:rPr>
            <a:t>) إلى (</a:t>
          </a:r>
          <a:r>
            <a:rPr lang="en-US" sz="2400" b="1" kern="1200" dirty="0">
              <a:solidFill>
                <a:srgbClr val="00B0F0"/>
              </a:solidFill>
              <a:cs typeface="AL-Mohanad Bold" pitchFamily="2" charset="-78"/>
            </a:rPr>
            <a:t>255</a:t>
          </a:r>
          <a:r>
            <a:rPr lang="ar-SA" sz="2400" kern="1200" dirty="0">
              <a:cs typeface="AL-Mohanad Bold" pitchFamily="2" charset="-78"/>
            </a:rPr>
            <a:t>) وتفصل نقطة بين كل مجموعة وأخرى. </a:t>
          </a:r>
          <a:endParaRPr lang="ar-SA" sz="2800" kern="1200" dirty="0">
            <a:cs typeface="AL-Mohanad Bold" pitchFamily="2" charset="-78"/>
          </a:endParaRPr>
        </a:p>
      </dsp:txBody>
      <dsp:txXfrm rot="-5400000">
        <a:off x="937513" y="3628090"/>
        <a:ext cx="6163789" cy="785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E50E4-CA0C-4403-B1AF-AB0DE2CB42A3}">
      <dsp:nvSpPr>
        <dsp:cNvPr id="0" name=""/>
        <dsp:cNvSpPr/>
      </dsp:nvSpPr>
      <dsp:spPr>
        <a:xfrm rot="5400000">
          <a:off x="5975164" y="201615"/>
          <a:ext cx="1330385" cy="931269"/>
        </a:xfrm>
        <a:prstGeom prst="chevron">
          <a:avLst/>
        </a:prstGeom>
        <a:solidFill>
          <a:schemeClr val="accent1">
            <a:lumMod val="60000"/>
            <a:lumOff val="4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80000" rIns="15240" bIns="15240" numCol="1" spcCol="1270" anchor="ctr" anchorCtr="0">
          <a:noAutofit/>
        </a:bodyPr>
        <a:lstStyle/>
        <a:p>
          <a:pPr marL="0" lvl="0" indent="0" algn="ctr" defTabSz="1066800" rtl="1">
            <a:lnSpc>
              <a:spcPct val="90000"/>
            </a:lnSpc>
            <a:spcBef>
              <a:spcPct val="0"/>
            </a:spcBef>
            <a:spcAft>
              <a:spcPct val="35000"/>
            </a:spcAft>
            <a:buNone/>
          </a:pPr>
          <a:r>
            <a:rPr lang="en-US" sz="2400" b="1" kern="1200" dirty="0">
              <a:cs typeface="+mj-cs"/>
            </a:rPr>
            <a:t>IP</a:t>
          </a:r>
          <a:endParaRPr lang="ar-SA" sz="2400" b="1" kern="1200" dirty="0">
            <a:cs typeface="+mj-cs"/>
          </a:endParaRPr>
        </a:p>
      </dsp:txBody>
      <dsp:txXfrm rot="-5400000">
        <a:off x="6174723" y="467692"/>
        <a:ext cx="931269" cy="399116"/>
      </dsp:txXfrm>
    </dsp:sp>
    <dsp:sp modelId="{0189058E-DE5E-4177-AB60-E24F99E41D3A}">
      <dsp:nvSpPr>
        <dsp:cNvPr id="0" name=""/>
        <dsp:cNvSpPr/>
      </dsp:nvSpPr>
      <dsp:spPr>
        <a:xfrm rot="16200000">
          <a:off x="2654758" y="-2652700"/>
          <a:ext cx="865205" cy="617472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2000" rIns="170688" bIns="0" numCol="1" spcCol="1270" anchor="ctr" anchorCtr="0">
          <a:noAutofit/>
        </a:bodyPr>
        <a:lstStyle/>
        <a:p>
          <a:pPr marL="228600" lvl="1" indent="-228600" algn="r" defTabSz="1066800" rtl="1">
            <a:lnSpc>
              <a:spcPct val="80000"/>
            </a:lnSpc>
            <a:spcBef>
              <a:spcPct val="0"/>
            </a:spcBef>
            <a:spcAft>
              <a:spcPct val="15000"/>
            </a:spcAft>
            <a:buChar char="•"/>
          </a:pPr>
          <a:r>
            <a:rPr lang="en-US" sz="2400" b="1" kern="1200" dirty="0">
              <a:solidFill>
                <a:srgbClr val="95B3D7"/>
              </a:solidFill>
              <a:cs typeface="+mj-cs"/>
            </a:rPr>
            <a:t>129.168.2.1</a:t>
          </a:r>
          <a:endParaRPr lang="ar-SA" sz="2400" b="1" kern="1200" dirty="0">
            <a:solidFill>
              <a:srgbClr val="95B3D7"/>
            </a:solidFill>
            <a:cs typeface="+mj-cs"/>
          </a:endParaRPr>
        </a:p>
        <a:p>
          <a:pPr marL="228600" lvl="1" indent="-228600" algn="r" defTabSz="1066800" rtl="1">
            <a:lnSpc>
              <a:spcPct val="80000"/>
            </a:lnSpc>
            <a:spcBef>
              <a:spcPct val="0"/>
            </a:spcBef>
            <a:spcAft>
              <a:spcPct val="15000"/>
            </a:spcAft>
            <a:buChar char="•"/>
          </a:pPr>
          <a:r>
            <a:rPr lang="ar-SA" sz="2400" b="1" kern="1200" dirty="0">
              <a:cs typeface="+mj-cs"/>
            </a:rPr>
            <a:t>صعوبة تذكر هذه العناوين لكل موقع.</a:t>
          </a:r>
        </a:p>
      </dsp:txBody>
      <dsp:txXfrm rot="5400000">
        <a:off x="42236" y="44294"/>
        <a:ext cx="6132486" cy="780733"/>
      </dsp:txXfrm>
    </dsp:sp>
    <dsp:sp modelId="{47A97DF0-B713-496B-A69A-866586CA2ABC}">
      <dsp:nvSpPr>
        <dsp:cNvPr id="0" name=""/>
        <dsp:cNvSpPr/>
      </dsp:nvSpPr>
      <dsp:spPr>
        <a:xfrm rot="5400000">
          <a:off x="5975164" y="1230452"/>
          <a:ext cx="1330385" cy="931269"/>
        </a:xfrm>
        <a:prstGeom prst="chevron">
          <a:avLst/>
        </a:prstGeom>
        <a:solidFill>
          <a:schemeClr val="accent4">
            <a:lumMod val="60000"/>
            <a:lumOff val="4000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44000" rIns="15240" bIns="15240" numCol="1" spcCol="1270" anchor="ctr" anchorCtr="0">
          <a:noAutofit/>
        </a:bodyPr>
        <a:lstStyle/>
        <a:p>
          <a:pPr marL="0" lvl="0" indent="0" algn="ctr" defTabSz="1066800" rtl="1">
            <a:lnSpc>
              <a:spcPct val="90000"/>
            </a:lnSpc>
            <a:spcBef>
              <a:spcPct val="0"/>
            </a:spcBef>
            <a:spcAft>
              <a:spcPct val="35000"/>
            </a:spcAft>
            <a:buNone/>
          </a:pPr>
          <a:r>
            <a:rPr lang="en-US" sz="2400" b="1" kern="1200" dirty="0">
              <a:cs typeface="+mj-cs"/>
            </a:rPr>
            <a:t>URL</a:t>
          </a:r>
          <a:endParaRPr lang="ar-SA" sz="2400" b="1" kern="1200" dirty="0">
            <a:cs typeface="+mj-cs"/>
          </a:endParaRPr>
        </a:p>
      </dsp:txBody>
      <dsp:txXfrm rot="-5400000">
        <a:off x="6174723" y="1496529"/>
        <a:ext cx="931269" cy="399116"/>
      </dsp:txXfrm>
    </dsp:sp>
    <dsp:sp modelId="{A4224050-AC16-43FB-8E52-F8B5A6167805}">
      <dsp:nvSpPr>
        <dsp:cNvPr id="0" name=""/>
        <dsp:cNvSpPr/>
      </dsp:nvSpPr>
      <dsp:spPr>
        <a:xfrm rot="16200000">
          <a:off x="2654986" y="-1624091"/>
          <a:ext cx="864750" cy="6174722"/>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8000" rIns="170688" bIns="15240" numCol="1" spcCol="1270" anchor="ctr" anchorCtr="0">
          <a:noAutofit/>
        </a:bodyPr>
        <a:lstStyle/>
        <a:p>
          <a:pPr marL="228600" lvl="1" indent="-228600" algn="r" defTabSz="1066800" rtl="1">
            <a:lnSpc>
              <a:spcPct val="80000"/>
            </a:lnSpc>
            <a:spcBef>
              <a:spcPct val="0"/>
            </a:spcBef>
            <a:spcAft>
              <a:spcPct val="15000"/>
            </a:spcAft>
            <a:buChar char="•"/>
          </a:pPr>
          <a:r>
            <a:rPr lang="en-US" sz="2400" b="1" kern="1200" dirty="0">
              <a:solidFill>
                <a:srgbClr val="B3A2C7"/>
              </a:solidFill>
              <a:cs typeface="+mj-cs"/>
            </a:rPr>
            <a:t>WWW.KSU.EDU.SA</a:t>
          </a:r>
          <a:endParaRPr lang="ar-SA" sz="2400" b="1" kern="1200" dirty="0">
            <a:solidFill>
              <a:srgbClr val="B3A2C7"/>
            </a:solidFill>
            <a:cs typeface="+mj-cs"/>
          </a:endParaRPr>
        </a:p>
        <a:p>
          <a:pPr marL="228600" lvl="1" indent="-228600" algn="r" defTabSz="1066800" rtl="1">
            <a:lnSpc>
              <a:spcPct val="80000"/>
            </a:lnSpc>
            <a:spcBef>
              <a:spcPct val="0"/>
            </a:spcBef>
            <a:spcAft>
              <a:spcPct val="15000"/>
            </a:spcAft>
            <a:buChar char="•"/>
          </a:pPr>
          <a:r>
            <a:rPr lang="ar-SA" sz="2400" b="1" kern="1200" dirty="0">
              <a:cs typeface="+mj-cs"/>
            </a:rPr>
            <a:t>يتكون من تقسيمات تسهل عملية حفظ الموقع. </a:t>
          </a:r>
        </a:p>
      </dsp:txBody>
      <dsp:txXfrm rot="5400000">
        <a:off x="42214" y="1073109"/>
        <a:ext cx="6132508" cy="7803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24B220B-4BB6-42E8-B01B-A43574AB86F4}" type="datetimeFigureOut">
              <a:rPr lang="ar-SA" smtClean="0"/>
              <a:pPr/>
              <a:t>04/12/39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E65328E-A355-45CA-B90B-E5F5E6E38D82}" type="slidenum">
              <a:rPr lang="ar-SA" smtClean="0"/>
              <a:pPr/>
              <a:t>‹#›</a:t>
            </a:fld>
            <a:endParaRPr lang="ar-SA"/>
          </a:p>
        </p:txBody>
      </p:sp>
    </p:spTree>
    <p:extLst>
      <p:ext uri="{BB962C8B-B14F-4D97-AF65-F5344CB8AC3E}">
        <p14:creationId xmlns:p14="http://schemas.microsoft.com/office/powerpoint/2010/main" val="325319755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5E65328E-A355-45CA-B90B-E5F5E6E38D82}" type="slidenum">
              <a:rPr lang="ar-SA" smtClean="0"/>
              <a:pPr/>
              <a:t>1</a:t>
            </a:fld>
            <a:endParaRPr lang="ar-SA"/>
          </a:p>
        </p:txBody>
      </p:sp>
    </p:spTree>
    <p:extLst>
      <p:ext uri="{BB962C8B-B14F-4D97-AF65-F5344CB8AC3E}">
        <p14:creationId xmlns:p14="http://schemas.microsoft.com/office/powerpoint/2010/main" val="343856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13D7B023-303E-4293-885D-0BF92C0621C5}" type="slidenum">
              <a:rPr lang="ar-SA" smtClean="0"/>
              <a:pPr/>
              <a:t>17</a:t>
            </a:fld>
            <a:endParaRPr lang="ar-SA"/>
          </a:p>
        </p:txBody>
      </p:sp>
    </p:spTree>
    <p:extLst>
      <p:ext uri="{BB962C8B-B14F-4D97-AF65-F5344CB8AC3E}">
        <p14:creationId xmlns:p14="http://schemas.microsoft.com/office/powerpoint/2010/main" val="34748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13D7B023-303E-4293-885D-0BF92C0621C5}" type="slidenum">
              <a:rPr lang="ar-SA" smtClean="0"/>
              <a:pPr/>
              <a:t>63</a:t>
            </a:fld>
            <a:endParaRPr lang="ar-SA"/>
          </a:p>
        </p:txBody>
      </p:sp>
    </p:spTree>
    <p:extLst>
      <p:ext uri="{BB962C8B-B14F-4D97-AF65-F5344CB8AC3E}">
        <p14:creationId xmlns:p14="http://schemas.microsoft.com/office/powerpoint/2010/main" val="173861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04/12/39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41130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04/12/39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93266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04/12/39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6452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04/12/39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5604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AE67C46C-2230-4BFC-8876-297A46F1E5F9}" type="datetimeFigureOut">
              <a:rPr lang="ar-SA" smtClean="0"/>
              <a:pPr/>
              <a:t>04/12/39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26085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04/12/39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07938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AE67C46C-2230-4BFC-8876-297A46F1E5F9}" type="datetimeFigureOut">
              <a:rPr lang="ar-SA" smtClean="0"/>
              <a:pPr/>
              <a:t>04/12/39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2560686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AE67C46C-2230-4BFC-8876-297A46F1E5F9}" type="datetimeFigureOut">
              <a:rPr lang="ar-SA" smtClean="0"/>
              <a:pPr/>
              <a:t>04/12/39</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400603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E67C46C-2230-4BFC-8876-297A46F1E5F9}" type="datetimeFigureOut">
              <a:rPr lang="ar-SA" smtClean="0"/>
              <a:pPr/>
              <a:t>04/12/39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380344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04/12/39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12471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E67C46C-2230-4BFC-8876-297A46F1E5F9}" type="datetimeFigureOut">
              <a:rPr lang="ar-SA" smtClean="0"/>
              <a:pPr/>
              <a:t>04/12/39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25B98910-F222-490A-B6A6-430CFC5B27A5}" type="slidenum">
              <a:rPr lang="ar-SA" smtClean="0"/>
              <a:pPr/>
              <a:t>‹#›</a:t>
            </a:fld>
            <a:endParaRPr lang="ar-SA"/>
          </a:p>
        </p:txBody>
      </p:sp>
    </p:spTree>
    <p:extLst>
      <p:ext uri="{BB962C8B-B14F-4D97-AF65-F5344CB8AC3E}">
        <p14:creationId xmlns:p14="http://schemas.microsoft.com/office/powerpoint/2010/main" val="91625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E67C46C-2230-4BFC-8876-297A46F1E5F9}" type="datetimeFigureOut">
              <a:rPr lang="ar-SA" smtClean="0"/>
              <a:pPr/>
              <a:t>04/12/39</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5B98910-F222-490A-B6A6-430CFC5B27A5}" type="slidenum">
              <a:rPr lang="ar-SA" smtClean="0"/>
              <a:pPr/>
              <a:t>‹#›</a:t>
            </a:fld>
            <a:endParaRPr lang="ar-SA"/>
          </a:p>
        </p:txBody>
      </p:sp>
    </p:spTree>
    <p:extLst>
      <p:ext uri="{BB962C8B-B14F-4D97-AF65-F5344CB8AC3E}">
        <p14:creationId xmlns:p14="http://schemas.microsoft.com/office/powerpoint/2010/main" val="285884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gif"/></Relationships>
</file>

<file path=ppt/slides/_rels/slide103.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36.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46.xml"/><Relationship Id="rId1" Type="http://schemas.openxmlformats.org/officeDocument/2006/relationships/slideLayout" Target="../slideLayouts/slideLayout2.xml"/><Relationship Id="rId4" Type="http://schemas.openxmlformats.org/officeDocument/2006/relationships/slide" Target="slide81.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slide" Target="slide46.xml"/><Relationship Id="rId1" Type="http://schemas.openxmlformats.org/officeDocument/2006/relationships/slideLayout" Target="../slideLayouts/slideLayout2.xml"/><Relationship Id="rId4" Type="http://schemas.openxmlformats.org/officeDocument/2006/relationships/slide" Target="slide83.xml"/></Relationships>
</file>

<file path=ppt/slides/_rels/slide8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jp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6.jp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06.jp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93.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2.pn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2.pn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9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9.png"/><Relationship Id="rId4" Type="http://schemas.openxmlformats.org/officeDocument/2006/relationships/image" Target="../media/image118.jpeg"/></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9.png"/><Relationship Id="rId4" Type="http://schemas.openxmlformats.org/officeDocument/2006/relationships/image" Target="../media/image117.jpeg"/></Relationships>
</file>

<file path=ppt/slides/_rels/slide9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98.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37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A400A42-876B-4D93-8D24-37B4B16D51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345" y="692696"/>
            <a:ext cx="7831310" cy="5190519"/>
          </a:xfrm>
          <a:prstGeom prst="rect">
            <a:avLst/>
          </a:prstGeom>
        </p:spPr>
      </p:pic>
      <p:sp>
        <p:nvSpPr>
          <p:cNvPr id="4" name="مستطيل 3">
            <a:extLst>
              <a:ext uri="{FF2B5EF4-FFF2-40B4-BE49-F238E27FC236}">
                <a16:creationId xmlns:a16="http://schemas.microsoft.com/office/drawing/2014/main" id="{7A858417-783C-4BE5-A951-7C5E287DFDAB}"/>
              </a:ext>
            </a:extLst>
          </p:cNvPr>
          <p:cNvSpPr/>
          <p:nvPr/>
        </p:nvSpPr>
        <p:spPr>
          <a:xfrm>
            <a:off x="1871891" y="1196752"/>
            <a:ext cx="2475358" cy="646331"/>
          </a:xfrm>
          <a:prstGeom prst="rect">
            <a:avLst/>
          </a:prstGeom>
        </p:spPr>
        <p:txBody>
          <a:bodyPr wrap="none">
            <a:spAutoFit/>
          </a:bodyPr>
          <a:lstStyle/>
          <a:p>
            <a:pPr algn="ctr"/>
            <a:r>
              <a:rPr lang="ar-SA" sz="3600" dirty="0">
                <a:ln>
                  <a:solidFill>
                    <a:sysClr val="windowText" lastClr="000000"/>
                  </a:solidFill>
                </a:ln>
                <a:solidFill>
                  <a:srgbClr val="FFBB53"/>
                </a:solidFill>
                <a:effectLst>
                  <a:outerShdw blurRad="38100" dist="38100" dir="2700000" algn="tl">
                    <a:srgbClr val="000000">
                      <a:alpha val="43137"/>
                    </a:srgbClr>
                  </a:outerShdw>
                </a:effectLst>
                <a:latin typeface="Times New Roman" pitchFamily="18" charset="0"/>
                <a:ea typeface="Monotype Koufi" pitchFamily="2" charset="-78"/>
                <a:cs typeface="PT Bold Heading" panose="02010400000000000000" pitchFamily="2" charset="-78"/>
              </a:rPr>
              <a:t>شبكات اتصال</a:t>
            </a:r>
            <a:endParaRPr lang="ar-SA" sz="3600" dirty="0">
              <a:ln>
                <a:solidFill>
                  <a:sysClr val="windowText" lastClr="000000"/>
                </a:solidFill>
              </a:ln>
              <a:solidFill>
                <a:srgbClr val="FFBB53"/>
              </a:solidFill>
              <a:effectLst>
                <a:outerShdw blurRad="38100" dist="38100" dir="2700000" algn="tl">
                  <a:srgbClr val="000000">
                    <a:alpha val="43137"/>
                  </a:srgbClr>
                </a:outerShdw>
              </a:effectLst>
              <a:cs typeface="PT Bold Heading" panose="02010400000000000000" pitchFamily="2" charset="-78"/>
            </a:endParaRPr>
          </a:p>
        </p:txBody>
      </p:sp>
      <p:sp>
        <p:nvSpPr>
          <p:cNvPr id="6" name="مستطيل 5">
            <a:extLst>
              <a:ext uri="{FF2B5EF4-FFF2-40B4-BE49-F238E27FC236}">
                <a16:creationId xmlns:a16="http://schemas.microsoft.com/office/drawing/2014/main" id="{DF341F51-86BF-403C-B6AB-06136A4F83CA}"/>
              </a:ext>
            </a:extLst>
          </p:cNvPr>
          <p:cNvSpPr/>
          <p:nvPr/>
        </p:nvSpPr>
        <p:spPr>
          <a:xfrm>
            <a:off x="5067449" y="2422629"/>
            <a:ext cx="2321469" cy="646331"/>
          </a:xfrm>
          <a:prstGeom prst="rect">
            <a:avLst/>
          </a:prstGeom>
        </p:spPr>
        <p:txBody>
          <a:bodyPr wrap="none">
            <a:spAutoFit/>
          </a:bodyPr>
          <a:lstStyle/>
          <a:p>
            <a:pPr algn="ctr"/>
            <a:r>
              <a:rPr lang="ar-SA" sz="3600" dirty="0">
                <a:ln>
                  <a:solidFill>
                    <a:sysClr val="windowText" lastClr="000000"/>
                  </a:solidFill>
                </a:ln>
                <a:solidFill>
                  <a:srgbClr val="6DAECB"/>
                </a:solidFill>
                <a:effectLst>
                  <a:outerShdw blurRad="38100" dist="38100" dir="2700000" algn="tl">
                    <a:srgbClr val="000000">
                      <a:alpha val="43137"/>
                    </a:srgbClr>
                  </a:outerShdw>
                </a:effectLst>
                <a:latin typeface="Times New Roman" pitchFamily="18" charset="0"/>
                <a:ea typeface="Monotype Koufi" pitchFamily="2" charset="-78"/>
                <a:cs typeface="PT Bold Heading" panose="02010400000000000000" pitchFamily="2" charset="-78"/>
              </a:rPr>
              <a:t>شبكة حاسب</a:t>
            </a:r>
          </a:p>
        </p:txBody>
      </p:sp>
      <p:pic>
        <p:nvPicPr>
          <p:cNvPr id="8194" name="Picture 2" descr="نتيجة بحث الصور عن ‪Computer network png‬‏">
            <a:extLst>
              <a:ext uri="{FF2B5EF4-FFF2-40B4-BE49-F238E27FC236}">
                <a16:creationId xmlns:a16="http://schemas.microsoft.com/office/drawing/2014/main" id="{D025F74C-AB4B-487F-B3A3-7D5D0D9597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095661"/>
            <a:ext cx="1003809" cy="126133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نتيجة بحث الصور عن ابراج اتصال">
            <a:extLst>
              <a:ext uri="{FF2B5EF4-FFF2-40B4-BE49-F238E27FC236}">
                <a16:creationId xmlns:a16="http://schemas.microsoft.com/office/drawing/2014/main" id="{2DAC189E-DCEC-4C7E-851B-3B03BA92E5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228183" y="692696"/>
            <a:ext cx="1084050" cy="1402965"/>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62FCC808-89FD-407C-A98D-DA3DC15E77D7}"/>
              </a:ext>
            </a:extLst>
          </p:cNvPr>
          <p:cNvSpPr/>
          <p:nvPr/>
        </p:nvSpPr>
        <p:spPr>
          <a:xfrm>
            <a:off x="2240125" y="3574757"/>
            <a:ext cx="1834156" cy="646331"/>
          </a:xfrm>
          <a:prstGeom prst="rect">
            <a:avLst/>
          </a:prstGeom>
        </p:spPr>
        <p:txBody>
          <a:bodyPr wrap="none">
            <a:spAutoFit/>
          </a:bodyPr>
          <a:lstStyle/>
          <a:p>
            <a:pPr algn="ctr"/>
            <a:r>
              <a:rPr lang="ar-SA" sz="3600" dirty="0">
                <a:ln>
                  <a:solidFill>
                    <a:sysClr val="windowText" lastClr="000000"/>
                  </a:solidFill>
                </a:ln>
                <a:solidFill>
                  <a:srgbClr val="CE2B37"/>
                </a:solidFill>
                <a:effectLst>
                  <a:outerShdw blurRad="38100" dist="38100" dir="2700000" algn="tl">
                    <a:srgbClr val="000000">
                      <a:alpha val="43137"/>
                    </a:srgbClr>
                  </a:outerShdw>
                </a:effectLst>
                <a:latin typeface="Times New Roman" pitchFamily="18" charset="0"/>
                <a:ea typeface="Monotype Koufi" pitchFamily="2" charset="-78"/>
                <a:cs typeface="PT Bold Heading" panose="02010400000000000000" pitchFamily="2" charset="-78"/>
              </a:rPr>
              <a:t>شبكة نقل</a:t>
            </a:r>
          </a:p>
        </p:txBody>
      </p:sp>
      <p:pic>
        <p:nvPicPr>
          <p:cNvPr id="8200" name="Picture 8" descr="صورة ذات صلة">
            <a:extLst>
              <a:ext uri="{FF2B5EF4-FFF2-40B4-BE49-F238E27FC236}">
                <a16:creationId xmlns:a16="http://schemas.microsoft.com/office/drawing/2014/main" id="{8CFDB3F5-90C8-40DA-81A6-3827066EA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913" y="328992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95E14F79-7AC5-47B1-9545-7D2E533B96D4}"/>
              </a:ext>
            </a:extLst>
          </p:cNvPr>
          <p:cNvSpPr/>
          <p:nvPr/>
        </p:nvSpPr>
        <p:spPr>
          <a:xfrm>
            <a:off x="4788024" y="4777988"/>
            <a:ext cx="2709396" cy="523220"/>
          </a:xfrm>
          <a:prstGeom prst="rect">
            <a:avLst/>
          </a:prstGeom>
        </p:spPr>
        <p:txBody>
          <a:bodyPr wrap="none">
            <a:spAutoFit/>
          </a:bodyPr>
          <a:lstStyle/>
          <a:p>
            <a:pPr algn="ctr"/>
            <a:r>
              <a:rPr lang="ar-SA" sz="2800" dirty="0">
                <a:ln>
                  <a:solidFill>
                    <a:sysClr val="windowText" lastClr="000000"/>
                  </a:solidFill>
                </a:ln>
                <a:solidFill>
                  <a:srgbClr val="AFCA10"/>
                </a:solidFill>
                <a:effectLst>
                  <a:outerShdw blurRad="38100" dist="38100" dir="2700000" algn="tl">
                    <a:srgbClr val="000000">
                      <a:alpha val="43137"/>
                    </a:srgbClr>
                  </a:outerShdw>
                </a:effectLst>
                <a:latin typeface="Times New Roman" pitchFamily="18" charset="0"/>
                <a:ea typeface="Monotype Koufi" pitchFamily="2" charset="-78"/>
                <a:cs typeface="PT Bold Heading" panose="02010400000000000000" pitchFamily="2" charset="-78"/>
              </a:rPr>
              <a:t>شبكة تحسس وتحكم</a:t>
            </a:r>
          </a:p>
        </p:txBody>
      </p:sp>
      <p:pic>
        <p:nvPicPr>
          <p:cNvPr id="11" name="صورة 10">
            <a:extLst>
              <a:ext uri="{FF2B5EF4-FFF2-40B4-BE49-F238E27FC236}">
                <a16:creationId xmlns:a16="http://schemas.microsoft.com/office/drawing/2014/main" id="{AD04B200-7102-4470-BD27-233E38BC33D8}"/>
              </a:ext>
            </a:extLst>
          </p:cNvPr>
          <p:cNvPicPr>
            <a:picLocks noChangeAspect="1"/>
          </p:cNvPicPr>
          <p:nvPr/>
        </p:nvPicPr>
        <p:blipFill>
          <a:blip r:embed="rId6"/>
          <a:stretch>
            <a:fillRect/>
          </a:stretch>
        </p:blipFill>
        <p:spPr>
          <a:xfrm>
            <a:off x="1848239" y="4421486"/>
            <a:ext cx="1261331" cy="1261331"/>
          </a:xfrm>
          <a:prstGeom prst="rect">
            <a:avLst/>
          </a:prstGeom>
        </p:spPr>
      </p:pic>
    </p:spTree>
    <p:extLst>
      <p:ext uri="{BB962C8B-B14F-4D97-AF65-F5344CB8AC3E}">
        <p14:creationId xmlns:p14="http://schemas.microsoft.com/office/powerpoint/2010/main" val="370571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6" presetClass="entr" presetSubtype="37" fill="hold" nodeType="with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barn(outVertical)">
                                      <p:cBhvr>
                                        <p:cTn id="23" dur="500"/>
                                        <p:tgtEl>
                                          <p:spTgt spid="819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par>
                                <p:cTn id="42" presetID="16" presetClass="entr" presetSubtype="37" fill="hold" nodeType="withEffect">
                                  <p:stCondLst>
                                    <p:cond delay="0"/>
                                  </p:stCondLst>
                                  <p:childTnLst>
                                    <p:set>
                                      <p:cBhvr>
                                        <p:cTn id="43" dur="1" fill="hold">
                                          <p:stCondLst>
                                            <p:cond delay="0"/>
                                          </p:stCondLst>
                                        </p:cTn>
                                        <p:tgtEl>
                                          <p:spTgt spid="8194"/>
                                        </p:tgtEl>
                                        <p:attrNameLst>
                                          <p:attrName>style.visibility</p:attrName>
                                        </p:attrNameLst>
                                      </p:cBhvr>
                                      <p:to>
                                        <p:strVal val="visible"/>
                                      </p:to>
                                    </p:set>
                                    <p:animEffect transition="in" filter="barn(outVertical)">
                                      <p:cBhvr>
                                        <p:cTn id="44" dur="500"/>
                                        <p:tgtEl>
                                          <p:spTgt spid="8194"/>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par>
                                <p:cTn id="63" presetID="16" presetClass="entr" presetSubtype="37" fill="hold" nodeType="withEffect">
                                  <p:stCondLst>
                                    <p:cond delay="0"/>
                                  </p:stCondLst>
                                  <p:childTnLst>
                                    <p:set>
                                      <p:cBhvr>
                                        <p:cTn id="64" dur="1" fill="hold">
                                          <p:stCondLst>
                                            <p:cond delay="0"/>
                                          </p:stCondLst>
                                        </p:cTn>
                                        <p:tgtEl>
                                          <p:spTgt spid="8200"/>
                                        </p:tgtEl>
                                        <p:attrNameLst>
                                          <p:attrName>style.visibility</p:attrName>
                                        </p:attrNameLst>
                                      </p:cBhvr>
                                      <p:to>
                                        <p:strVal val="visible"/>
                                      </p:to>
                                    </p:set>
                                    <p:animEffect transition="in" filter="barn(outVertical)">
                                      <p:cBhvr>
                                        <p:cTn id="65" dur="500"/>
                                        <p:tgtEl>
                                          <p:spTgt spid="8200"/>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80">
                                          <p:stCondLst>
                                            <p:cond delay="0"/>
                                          </p:stCondLst>
                                        </p:cTn>
                                        <p:tgtEl>
                                          <p:spTgt spid="12"/>
                                        </p:tgtEl>
                                      </p:cBhvr>
                                    </p:animEffect>
                                    <p:anim calcmode="lin" valueType="num">
                                      <p:cBhvr>
                                        <p:cTn id="7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6" dur="26">
                                          <p:stCondLst>
                                            <p:cond delay="650"/>
                                          </p:stCondLst>
                                        </p:cTn>
                                        <p:tgtEl>
                                          <p:spTgt spid="12"/>
                                        </p:tgtEl>
                                      </p:cBhvr>
                                      <p:to x="100000" y="60000"/>
                                    </p:animScale>
                                    <p:animScale>
                                      <p:cBhvr>
                                        <p:cTn id="77" dur="166" decel="50000">
                                          <p:stCondLst>
                                            <p:cond delay="676"/>
                                          </p:stCondLst>
                                        </p:cTn>
                                        <p:tgtEl>
                                          <p:spTgt spid="12"/>
                                        </p:tgtEl>
                                      </p:cBhvr>
                                      <p:to x="100000" y="100000"/>
                                    </p:animScale>
                                    <p:animScale>
                                      <p:cBhvr>
                                        <p:cTn id="78" dur="26">
                                          <p:stCondLst>
                                            <p:cond delay="1312"/>
                                          </p:stCondLst>
                                        </p:cTn>
                                        <p:tgtEl>
                                          <p:spTgt spid="12"/>
                                        </p:tgtEl>
                                      </p:cBhvr>
                                      <p:to x="100000" y="80000"/>
                                    </p:animScale>
                                    <p:animScale>
                                      <p:cBhvr>
                                        <p:cTn id="79" dur="166" decel="50000">
                                          <p:stCondLst>
                                            <p:cond delay="1338"/>
                                          </p:stCondLst>
                                        </p:cTn>
                                        <p:tgtEl>
                                          <p:spTgt spid="12"/>
                                        </p:tgtEl>
                                      </p:cBhvr>
                                      <p:to x="100000" y="100000"/>
                                    </p:animScale>
                                    <p:animScale>
                                      <p:cBhvr>
                                        <p:cTn id="80" dur="26">
                                          <p:stCondLst>
                                            <p:cond delay="1642"/>
                                          </p:stCondLst>
                                        </p:cTn>
                                        <p:tgtEl>
                                          <p:spTgt spid="12"/>
                                        </p:tgtEl>
                                      </p:cBhvr>
                                      <p:to x="100000" y="90000"/>
                                    </p:animScale>
                                    <p:animScale>
                                      <p:cBhvr>
                                        <p:cTn id="81" dur="166" decel="50000">
                                          <p:stCondLst>
                                            <p:cond delay="1668"/>
                                          </p:stCondLst>
                                        </p:cTn>
                                        <p:tgtEl>
                                          <p:spTgt spid="12"/>
                                        </p:tgtEl>
                                      </p:cBhvr>
                                      <p:to x="100000" y="100000"/>
                                    </p:animScale>
                                    <p:animScale>
                                      <p:cBhvr>
                                        <p:cTn id="82" dur="26">
                                          <p:stCondLst>
                                            <p:cond delay="1808"/>
                                          </p:stCondLst>
                                        </p:cTn>
                                        <p:tgtEl>
                                          <p:spTgt spid="12"/>
                                        </p:tgtEl>
                                      </p:cBhvr>
                                      <p:to x="100000" y="95000"/>
                                    </p:animScale>
                                    <p:animScale>
                                      <p:cBhvr>
                                        <p:cTn id="83" dur="166" decel="50000">
                                          <p:stCondLst>
                                            <p:cond delay="1834"/>
                                          </p:stCondLst>
                                        </p:cTn>
                                        <p:tgtEl>
                                          <p:spTgt spid="12"/>
                                        </p:tgtEl>
                                      </p:cBhvr>
                                      <p:to x="100000" y="100000"/>
                                    </p:animScale>
                                  </p:childTnLst>
                                </p:cTn>
                              </p:par>
                              <p:par>
                                <p:cTn id="84" presetID="16" presetClass="entr" presetSubtype="37"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arn(outVertical)">
                                      <p:cBhvr>
                                        <p:cTn id="8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مستطيل 33"/>
          <p:cNvSpPr/>
          <p:nvPr/>
        </p:nvSpPr>
        <p:spPr>
          <a:xfrm>
            <a:off x="899592" y="548680"/>
            <a:ext cx="7380312" cy="646331"/>
          </a:xfrm>
          <a:prstGeom prst="rect">
            <a:avLst/>
          </a:prstGeom>
        </p:spPr>
        <p:txBody>
          <a:bodyPr wrap="square">
            <a:spAutoFit/>
          </a:bodyPr>
          <a:lstStyle/>
          <a:p>
            <a:pPr marL="457200" lvl="0" indent="-457200" algn="justLow">
              <a:buFont typeface="Wingdings" panose="05000000000000000000" pitchFamily="2" charset="2"/>
              <a:buChar char="ü"/>
            </a:pPr>
            <a:r>
              <a:rPr lang="ar-SA" sz="3600" b="1" dirty="0">
                <a:solidFill>
                  <a:srgbClr val="A71D3B"/>
                </a:solidFill>
                <a:latin typeface="Times New Roman" pitchFamily="18" charset="0"/>
                <a:cs typeface="Times New Roman" pitchFamily="18" charset="0"/>
              </a:rPr>
              <a:t>ما هي مهام طبقات  النموذج (</a:t>
            </a:r>
            <a:r>
              <a:rPr lang="en-US" sz="3600" b="1" dirty="0">
                <a:solidFill>
                  <a:srgbClr val="A71D3B"/>
                </a:solidFill>
                <a:latin typeface="Times New Roman" pitchFamily="18" charset="0"/>
                <a:cs typeface="Times New Roman" pitchFamily="18" charset="0"/>
              </a:rPr>
              <a:t>TCP\IP</a:t>
            </a:r>
            <a:r>
              <a:rPr lang="ar-SA" sz="3600" b="1" dirty="0">
                <a:solidFill>
                  <a:srgbClr val="A71D3B"/>
                </a:solidFill>
                <a:latin typeface="Times New Roman" pitchFamily="18" charset="0"/>
                <a:cs typeface="Times New Roman" pitchFamily="18" charset="0"/>
              </a:rPr>
              <a:t>) ؟</a:t>
            </a:r>
            <a:endParaRPr lang="en-US" sz="3600" b="1" dirty="0">
              <a:solidFill>
                <a:srgbClr val="A71D3B"/>
              </a:solidFill>
              <a:latin typeface="Times New Roman" pitchFamily="18" charset="0"/>
              <a:cs typeface="Times New Roman" pitchFamily="18" charset="0"/>
            </a:endParaRPr>
          </a:p>
        </p:txBody>
      </p:sp>
      <p:graphicFrame>
        <p:nvGraphicFramePr>
          <p:cNvPr id="35" name="جدول 34"/>
          <p:cNvGraphicFramePr>
            <a:graphicFrameLocks noGrp="1"/>
          </p:cNvGraphicFramePr>
          <p:nvPr>
            <p:extLst>
              <p:ext uri="{D42A27DB-BD31-4B8C-83A1-F6EECF244321}">
                <p14:modId xmlns:p14="http://schemas.microsoft.com/office/powerpoint/2010/main" val="3645369797"/>
              </p:ext>
            </p:extLst>
          </p:nvPr>
        </p:nvGraphicFramePr>
        <p:xfrm>
          <a:off x="629816" y="1484784"/>
          <a:ext cx="7919864" cy="4236720"/>
        </p:xfrm>
        <a:graphic>
          <a:graphicData uri="http://schemas.openxmlformats.org/drawingml/2006/table">
            <a:tbl>
              <a:tblPr rtl="1" firstRow="1" bandRow="1">
                <a:tableStyleId>{5C22544A-7EE6-4342-B048-85BDC9FD1C3A}</a:tableStyleId>
              </a:tblPr>
              <a:tblGrid>
                <a:gridCol w="1675916">
                  <a:extLst>
                    <a:ext uri="{9D8B030D-6E8A-4147-A177-3AD203B41FA5}">
                      <a16:colId xmlns:a16="http://schemas.microsoft.com/office/drawing/2014/main" val="20000"/>
                    </a:ext>
                  </a:extLst>
                </a:gridCol>
                <a:gridCol w="1535629">
                  <a:extLst>
                    <a:ext uri="{9D8B030D-6E8A-4147-A177-3AD203B41FA5}">
                      <a16:colId xmlns:a16="http://schemas.microsoft.com/office/drawing/2014/main" val="20001"/>
                    </a:ext>
                  </a:extLst>
                </a:gridCol>
                <a:gridCol w="4708319">
                  <a:extLst>
                    <a:ext uri="{9D8B030D-6E8A-4147-A177-3AD203B41FA5}">
                      <a16:colId xmlns:a16="http://schemas.microsoft.com/office/drawing/2014/main" val="20002"/>
                    </a:ext>
                  </a:extLst>
                </a:gridCol>
              </a:tblGrid>
              <a:tr h="370840">
                <a:tc>
                  <a:txBody>
                    <a:bodyPr/>
                    <a:lstStyle/>
                    <a:p>
                      <a:pPr algn="ctr" rtl="1"/>
                      <a:r>
                        <a:rPr lang="ar-SA" sz="2800" dirty="0"/>
                        <a:t>الطبقة</a:t>
                      </a:r>
                      <a:endParaRPr lang="ar-SA" sz="2800" b="1" dirty="0"/>
                    </a:p>
                  </a:txBody>
                  <a:tcPr anchor="ctr"/>
                </a:tc>
                <a:tc>
                  <a:txBody>
                    <a:bodyPr/>
                    <a:lstStyle/>
                    <a:p>
                      <a:pPr algn="ctr" rtl="1"/>
                      <a:r>
                        <a:rPr lang="ar-SA" sz="2800" dirty="0"/>
                        <a:t>البرتوكول المستخدم</a:t>
                      </a:r>
                      <a:endParaRPr lang="ar-SA" sz="2800" b="1" dirty="0"/>
                    </a:p>
                  </a:txBody>
                  <a:tcPr anchor="ctr"/>
                </a:tc>
                <a:tc>
                  <a:txBody>
                    <a:bodyPr/>
                    <a:lstStyle/>
                    <a:p>
                      <a:pPr algn="ctr" rtl="1"/>
                      <a:r>
                        <a:rPr lang="ar-SA" sz="2800" dirty="0"/>
                        <a:t>الاستخدام</a:t>
                      </a:r>
                      <a:endParaRPr lang="ar-SA" sz="2800" b="1" dirty="0"/>
                    </a:p>
                  </a:txBody>
                  <a:tcPr anchor="ctr"/>
                </a:tc>
                <a:extLst>
                  <a:ext uri="{0D108BD9-81ED-4DB2-BD59-A6C34878D82A}">
                    <a16:rowId xmlns:a16="http://schemas.microsoft.com/office/drawing/2014/main" val="10000"/>
                  </a:ext>
                </a:extLst>
              </a:tr>
              <a:tr h="370840">
                <a:tc>
                  <a:txBody>
                    <a:bodyPr/>
                    <a:lstStyle/>
                    <a:p>
                      <a:pPr algn="ctr" rtl="1"/>
                      <a:r>
                        <a:rPr lang="ar-SA" sz="2400" b="1" dirty="0"/>
                        <a:t>طبقة</a:t>
                      </a:r>
                      <a:r>
                        <a:rPr lang="ar-SA" sz="2400" b="1" baseline="0" dirty="0"/>
                        <a:t> التطبيقات</a:t>
                      </a:r>
                      <a:endParaRPr lang="ar-SA" sz="2400" b="1" dirty="0"/>
                    </a:p>
                  </a:txBody>
                  <a:tcPr anchor="ctr"/>
                </a:tc>
                <a:tc>
                  <a:txBody>
                    <a:bodyPr/>
                    <a:lstStyle/>
                    <a:p>
                      <a:pPr algn="ctr" rtl="1"/>
                      <a:r>
                        <a:rPr lang="en-US" sz="3200" b="1" dirty="0"/>
                        <a:t>http</a:t>
                      </a:r>
                      <a:endParaRPr lang="ar-SA" sz="3200" b="1" dirty="0"/>
                    </a:p>
                  </a:txBody>
                  <a:tcPr anchor="ctr"/>
                </a:tc>
                <a:tc>
                  <a:txBody>
                    <a:bodyPr/>
                    <a:lstStyle/>
                    <a:p>
                      <a:pPr algn="ctr" rtl="1"/>
                      <a:r>
                        <a:rPr lang="ar-SA" sz="2400" b="1" dirty="0"/>
                        <a:t>جلب</a:t>
                      </a:r>
                      <a:r>
                        <a:rPr lang="ar-SA" sz="2400" b="1" baseline="0" dirty="0"/>
                        <a:t> الصفحات والتطبيقات للمستخدم مثل تصفح </a:t>
                      </a:r>
                      <a:r>
                        <a:rPr lang="ar-SA" sz="2400" b="1" baseline="0" dirty="0" err="1"/>
                        <a:t>النت</a:t>
                      </a:r>
                      <a:r>
                        <a:rPr lang="ar-SA" sz="2400" b="1" baseline="0" dirty="0"/>
                        <a:t> والبريد الالكتروني</a:t>
                      </a:r>
                      <a:endParaRPr lang="ar-SA" sz="2400" b="1" dirty="0"/>
                    </a:p>
                  </a:txBody>
                  <a:tcPr anchor="ctr"/>
                </a:tc>
                <a:extLst>
                  <a:ext uri="{0D108BD9-81ED-4DB2-BD59-A6C34878D82A}">
                    <a16:rowId xmlns:a16="http://schemas.microsoft.com/office/drawing/2014/main" val="10001"/>
                  </a:ext>
                </a:extLst>
              </a:tr>
              <a:tr h="370840">
                <a:tc>
                  <a:txBody>
                    <a:bodyPr/>
                    <a:lstStyle/>
                    <a:p>
                      <a:pPr algn="ctr" rtl="1"/>
                      <a:r>
                        <a:rPr lang="ar-SA" sz="2400" b="1" dirty="0"/>
                        <a:t>طبقة النقل</a:t>
                      </a:r>
                    </a:p>
                  </a:txBody>
                  <a:tcPr anchor="ctr"/>
                </a:tc>
                <a:tc>
                  <a:txBody>
                    <a:bodyPr/>
                    <a:lstStyle/>
                    <a:p>
                      <a:pPr algn="ctr" rtl="1"/>
                      <a:r>
                        <a:rPr lang="en-US" sz="3200" b="1" dirty="0"/>
                        <a:t>TCP</a:t>
                      </a:r>
                      <a:endParaRPr lang="ar-SA" sz="3200" b="1" dirty="0"/>
                    </a:p>
                  </a:txBody>
                  <a:tcPr anchor="ctr"/>
                </a:tc>
                <a:tc>
                  <a:txBody>
                    <a:bodyPr/>
                    <a:lstStyle/>
                    <a:p>
                      <a:pPr algn="ctr" rtl="1"/>
                      <a:r>
                        <a:rPr lang="ar-SA" sz="2400" b="1" dirty="0"/>
                        <a:t>نقل</a:t>
                      </a:r>
                      <a:r>
                        <a:rPr lang="ar-SA" sz="2400" b="1" baseline="0" dirty="0"/>
                        <a:t> البيانات بين اجزاء الشبكة</a:t>
                      </a:r>
                    </a:p>
                    <a:p>
                      <a:pPr algn="ctr" rtl="1"/>
                      <a:r>
                        <a:rPr lang="ar-SA" sz="2400" b="1" baseline="0" dirty="0"/>
                        <a:t> ( التبديل الشبكي)</a:t>
                      </a:r>
                      <a:endParaRPr lang="ar-SA" sz="2400" b="1" dirty="0"/>
                    </a:p>
                  </a:txBody>
                  <a:tcPr anchor="ctr"/>
                </a:tc>
                <a:extLst>
                  <a:ext uri="{0D108BD9-81ED-4DB2-BD59-A6C34878D82A}">
                    <a16:rowId xmlns:a16="http://schemas.microsoft.com/office/drawing/2014/main" val="10002"/>
                  </a:ext>
                </a:extLst>
              </a:tr>
              <a:tr h="370840">
                <a:tc>
                  <a:txBody>
                    <a:bodyPr/>
                    <a:lstStyle/>
                    <a:p>
                      <a:pPr algn="ctr" rtl="1"/>
                      <a:r>
                        <a:rPr lang="ar-SA" sz="2400" b="1" dirty="0"/>
                        <a:t>طبقة الارتباط الشبكي</a:t>
                      </a:r>
                    </a:p>
                  </a:txBody>
                  <a:tcPr anchor="ctr"/>
                </a:tc>
                <a:tc>
                  <a:txBody>
                    <a:bodyPr/>
                    <a:lstStyle/>
                    <a:p>
                      <a:pPr algn="ctr" rtl="1"/>
                      <a:r>
                        <a:rPr lang="en-US" sz="3200" b="1" dirty="0"/>
                        <a:t>IP</a:t>
                      </a:r>
                      <a:endParaRPr lang="ar-SA" sz="3200" b="1" dirty="0"/>
                    </a:p>
                  </a:txBody>
                  <a:tcPr anchor="ctr"/>
                </a:tc>
                <a:tc>
                  <a:txBody>
                    <a:bodyPr/>
                    <a:lstStyle/>
                    <a:p>
                      <a:pPr algn="ctr" rtl="1"/>
                      <a:r>
                        <a:rPr lang="ar-SA" sz="2400" b="1" dirty="0"/>
                        <a:t>التوجيه</a:t>
                      </a:r>
                      <a:r>
                        <a:rPr lang="ar-SA" sz="2400" b="1" baseline="0" dirty="0"/>
                        <a:t> والتخزين  المظاريف </a:t>
                      </a:r>
                      <a:endParaRPr lang="ar-SA" sz="2400" b="1" dirty="0"/>
                    </a:p>
                  </a:txBody>
                  <a:tcPr anchor="ctr"/>
                </a:tc>
                <a:extLst>
                  <a:ext uri="{0D108BD9-81ED-4DB2-BD59-A6C34878D82A}">
                    <a16:rowId xmlns:a16="http://schemas.microsoft.com/office/drawing/2014/main" val="10003"/>
                  </a:ext>
                </a:extLst>
              </a:tr>
              <a:tr h="370840">
                <a:tc>
                  <a:txBody>
                    <a:bodyPr/>
                    <a:lstStyle/>
                    <a:p>
                      <a:pPr algn="ctr" rtl="1"/>
                      <a:r>
                        <a:rPr lang="ar-SA" sz="2400" b="1" dirty="0"/>
                        <a:t>طبقة التوصيل</a:t>
                      </a:r>
                    </a:p>
                  </a:txBody>
                  <a:tcPr anchor="ctr"/>
                </a:tc>
                <a:tc>
                  <a:txBody>
                    <a:bodyPr/>
                    <a:lstStyle/>
                    <a:p>
                      <a:pPr algn="ctr" rtl="1"/>
                      <a:r>
                        <a:rPr lang="en-US" sz="3200" b="1" dirty="0"/>
                        <a:t>PPP</a:t>
                      </a:r>
                      <a:endParaRPr lang="ar-SA" sz="3200" b="1" dirty="0"/>
                    </a:p>
                  </a:txBody>
                  <a:tcPr anchor="ctr"/>
                </a:tc>
                <a:tc>
                  <a:txBody>
                    <a:bodyPr/>
                    <a:lstStyle/>
                    <a:p>
                      <a:pPr algn="ctr" rtl="1"/>
                      <a:r>
                        <a:rPr lang="ar-SA" sz="2400" b="1" dirty="0"/>
                        <a:t>تمكن</a:t>
                      </a:r>
                      <a:r>
                        <a:rPr lang="ar-SA" sz="2400" b="1" baseline="0" dirty="0"/>
                        <a:t> جهاز الحاسب من دخول الشبكة (الاتصال)</a:t>
                      </a:r>
                      <a:endParaRPr lang="ar-SA" sz="2400" b="1"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422599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مستدير الزوايا 19">
            <a:extLst>
              <a:ext uri="{FF2B5EF4-FFF2-40B4-BE49-F238E27FC236}">
                <a16:creationId xmlns:a16="http://schemas.microsoft.com/office/drawing/2014/main" id="{2564B7E7-FCF7-4C90-94A1-D9601E9FE5DC}"/>
              </a:ext>
            </a:extLst>
          </p:cNvPr>
          <p:cNvSpPr/>
          <p:nvPr/>
        </p:nvSpPr>
        <p:spPr>
          <a:xfrm>
            <a:off x="4827542" y="1916832"/>
            <a:ext cx="3571900" cy="576064"/>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en-US" sz="2800" b="1" dirty="0">
                <a:cs typeface="+mj-cs"/>
              </a:rPr>
              <a:t> </a:t>
            </a:r>
            <a:r>
              <a:rPr lang="ar-SA" sz="2800" b="1" dirty="0">
                <a:latin typeface="Monotype Koufi" pitchFamily="2" charset="-78"/>
                <a:ea typeface="Monotype Koufi" pitchFamily="2" charset="-78"/>
                <a:cs typeface="+mj-cs"/>
              </a:rPr>
              <a:t>البيانات</a:t>
            </a:r>
            <a:r>
              <a:rPr lang="en-US" sz="2800" b="1" dirty="0">
                <a:cs typeface="+mj-cs"/>
              </a:rPr>
              <a:t>DATA  </a:t>
            </a:r>
            <a:endParaRPr lang="ar-SA" sz="2800" b="1" dirty="0">
              <a:cs typeface="+mj-cs"/>
            </a:endParaRPr>
          </a:p>
        </p:txBody>
      </p:sp>
      <p:sp>
        <p:nvSpPr>
          <p:cNvPr id="9" name="مستطيل مستدير الزوايا 20">
            <a:extLst>
              <a:ext uri="{FF2B5EF4-FFF2-40B4-BE49-F238E27FC236}">
                <a16:creationId xmlns:a16="http://schemas.microsoft.com/office/drawing/2014/main" id="{CD533EB5-E4A3-4500-985A-8284F4EB7B0B}"/>
              </a:ext>
            </a:extLst>
          </p:cNvPr>
          <p:cNvSpPr/>
          <p:nvPr/>
        </p:nvSpPr>
        <p:spPr>
          <a:xfrm>
            <a:off x="755576" y="1916832"/>
            <a:ext cx="4071966" cy="576064"/>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sz="2800" b="1" dirty="0" err="1">
                <a:latin typeface="Monotype Koufi" pitchFamily="2" charset="-78"/>
                <a:ea typeface="Monotype Koufi" pitchFamily="2" charset="-78"/>
                <a:cs typeface="+mj-cs"/>
              </a:rPr>
              <a:t>الترويسة</a:t>
            </a:r>
            <a:r>
              <a:rPr lang="en-US" sz="2800" b="1" dirty="0">
                <a:cs typeface="+mj-cs"/>
              </a:rPr>
              <a:t>HEADER </a:t>
            </a:r>
            <a:endParaRPr lang="ar-SA" sz="2800" b="1" dirty="0">
              <a:cs typeface="+mj-cs"/>
            </a:endParaRPr>
          </a:p>
        </p:txBody>
      </p:sp>
      <p:sp>
        <p:nvSpPr>
          <p:cNvPr id="10" name="مستطيل مستدير الزوايا 21">
            <a:extLst>
              <a:ext uri="{FF2B5EF4-FFF2-40B4-BE49-F238E27FC236}">
                <a16:creationId xmlns:a16="http://schemas.microsoft.com/office/drawing/2014/main" id="{D8B38AB2-00A3-49D4-B9FB-B2CF7CDF9258}"/>
              </a:ext>
            </a:extLst>
          </p:cNvPr>
          <p:cNvSpPr/>
          <p:nvPr/>
        </p:nvSpPr>
        <p:spPr>
          <a:xfrm>
            <a:off x="4932040" y="3284984"/>
            <a:ext cx="3528392" cy="2160240"/>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sz="2400" b="1" dirty="0">
                <a:solidFill>
                  <a:schemeClr val="tx1"/>
                </a:solidFill>
                <a:cs typeface="+mj-cs"/>
              </a:rPr>
              <a:t>البيانات الصادرة عن جهاز المشترك والمطلوب ترحيلها عبر الشبكة نحو ملفات البريد الإلكتروني أو صفحات الشبكة </a:t>
            </a:r>
            <a:r>
              <a:rPr lang="ar-SA" sz="2400" b="1" dirty="0" err="1">
                <a:solidFill>
                  <a:schemeClr val="tx1"/>
                </a:solidFill>
                <a:cs typeface="+mj-cs"/>
              </a:rPr>
              <a:t>العنكبوتية</a:t>
            </a:r>
            <a:r>
              <a:rPr lang="ar-SA" sz="2400" b="1" dirty="0">
                <a:solidFill>
                  <a:schemeClr val="tx1"/>
                </a:solidFill>
                <a:cs typeface="+mj-cs"/>
              </a:rPr>
              <a:t>.</a:t>
            </a:r>
          </a:p>
        </p:txBody>
      </p:sp>
      <p:sp>
        <p:nvSpPr>
          <p:cNvPr id="11" name="مستطيل مستدير الزوايا 22">
            <a:extLst>
              <a:ext uri="{FF2B5EF4-FFF2-40B4-BE49-F238E27FC236}">
                <a16:creationId xmlns:a16="http://schemas.microsoft.com/office/drawing/2014/main" id="{06E56AB2-50E7-434F-B758-C92DC6271DEF}"/>
              </a:ext>
            </a:extLst>
          </p:cNvPr>
          <p:cNvSpPr/>
          <p:nvPr/>
        </p:nvSpPr>
        <p:spPr>
          <a:xfrm>
            <a:off x="755576" y="3284984"/>
            <a:ext cx="4000528" cy="2786082"/>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buClr>
                <a:schemeClr val="accent2">
                  <a:lumMod val="75000"/>
                </a:schemeClr>
              </a:buClr>
              <a:buFont typeface="Wingdings" pitchFamily="2" charset="2"/>
              <a:buChar char="ü"/>
            </a:pPr>
            <a:r>
              <a:rPr lang="ar-SA" sz="2400" b="1" dirty="0">
                <a:solidFill>
                  <a:schemeClr val="tx1"/>
                </a:solidFill>
                <a:cs typeface="+mj-cs"/>
              </a:rPr>
              <a:t>بيانات التحكم للمداولة.</a:t>
            </a:r>
          </a:p>
          <a:p>
            <a:pPr>
              <a:buClr>
                <a:schemeClr val="accent2">
                  <a:lumMod val="75000"/>
                </a:schemeClr>
              </a:buClr>
              <a:buFont typeface="Wingdings" pitchFamily="2" charset="2"/>
              <a:buChar char="ü"/>
            </a:pPr>
            <a:r>
              <a:rPr lang="ar-SA" sz="2400" b="1" dirty="0">
                <a:solidFill>
                  <a:schemeClr val="tx1"/>
                </a:solidFill>
                <a:cs typeface="+mj-cs"/>
              </a:rPr>
              <a:t>معلومات عن طول المظروف</a:t>
            </a:r>
          </a:p>
          <a:p>
            <a:pPr>
              <a:buClr>
                <a:schemeClr val="accent2">
                  <a:lumMod val="75000"/>
                </a:schemeClr>
              </a:buClr>
              <a:buFont typeface="Wingdings" pitchFamily="2" charset="2"/>
              <a:buChar char="ü"/>
            </a:pPr>
            <a:r>
              <a:rPr lang="ar-SA" sz="2400" b="1" dirty="0">
                <a:solidFill>
                  <a:schemeClr val="tx1"/>
                </a:solidFill>
                <a:cs typeface="+mj-cs"/>
              </a:rPr>
              <a:t>هل المظروف جزء من مجموعة ؟</a:t>
            </a:r>
          </a:p>
          <a:p>
            <a:pPr marL="271463" indent="-271463">
              <a:buClr>
                <a:schemeClr val="accent2">
                  <a:lumMod val="75000"/>
                </a:schemeClr>
              </a:buClr>
              <a:buFont typeface="Wingdings" pitchFamily="2" charset="2"/>
              <a:buChar char="ü"/>
            </a:pPr>
            <a:r>
              <a:rPr lang="ar-SA" sz="2400" b="1" dirty="0">
                <a:solidFill>
                  <a:schemeClr val="tx1"/>
                </a:solidFill>
                <a:cs typeface="+mj-cs"/>
              </a:rPr>
              <a:t>العمر الأقصى لبقاء المظروف على الشبكة.</a:t>
            </a:r>
          </a:p>
          <a:p>
            <a:pPr>
              <a:buClr>
                <a:schemeClr val="accent2">
                  <a:lumMod val="75000"/>
                </a:schemeClr>
              </a:buClr>
              <a:buFont typeface="Wingdings" pitchFamily="2" charset="2"/>
              <a:buChar char="ü"/>
            </a:pPr>
            <a:r>
              <a:rPr lang="ar-SA" sz="2400" b="1" dirty="0">
                <a:solidFill>
                  <a:schemeClr val="tx1"/>
                </a:solidFill>
                <a:cs typeface="+mj-cs"/>
              </a:rPr>
              <a:t>عنوان</a:t>
            </a:r>
            <a:r>
              <a:rPr lang="en-US" sz="2400" b="1" dirty="0">
                <a:solidFill>
                  <a:schemeClr val="tx1"/>
                </a:solidFill>
                <a:cs typeface="+mj-cs"/>
              </a:rPr>
              <a:t>IP</a:t>
            </a:r>
            <a:r>
              <a:rPr lang="en-US" sz="1400" b="1" dirty="0">
                <a:solidFill>
                  <a:schemeClr val="tx1"/>
                </a:solidFill>
                <a:cs typeface="+mj-cs"/>
              </a:rPr>
              <a:t> </a:t>
            </a:r>
            <a:r>
              <a:rPr lang="ar-SA" sz="2400" b="1" dirty="0">
                <a:solidFill>
                  <a:schemeClr val="tx1"/>
                </a:solidFill>
                <a:cs typeface="+mj-cs"/>
              </a:rPr>
              <a:t> لجهاز المرسل والمستقبل.</a:t>
            </a:r>
          </a:p>
        </p:txBody>
      </p:sp>
      <p:sp>
        <p:nvSpPr>
          <p:cNvPr id="12" name="سهم للأسفل 23">
            <a:extLst>
              <a:ext uri="{FF2B5EF4-FFF2-40B4-BE49-F238E27FC236}">
                <a16:creationId xmlns:a16="http://schemas.microsoft.com/office/drawing/2014/main" id="{89ED2A7B-6A02-4404-B067-E4C1FDA0CEC1}"/>
              </a:ext>
            </a:extLst>
          </p:cNvPr>
          <p:cNvSpPr/>
          <p:nvPr/>
        </p:nvSpPr>
        <p:spPr>
          <a:xfrm>
            <a:off x="2699792" y="2517976"/>
            <a:ext cx="432048" cy="72008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ar-SA"/>
          </a:p>
        </p:txBody>
      </p:sp>
      <p:sp>
        <p:nvSpPr>
          <p:cNvPr id="13" name="سهم للأسفل 24">
            <a:extLst>
              <a:ext uri="{FF2B5EF4-FFF2-40B4-BE49-F238E27FC236}">
                <a16:creationId xmlns:a16="http://schemas.microsoft.com/office/drawing/2014/main" id="{20B8F0EE-4BE4-4EEC-A67E-1915996D8523}"/>
              </a:ext>
            </a:extLst>
          </p:cNvPr>
          <p:cNvSpPr/>
          <p:nvPr/>
        </p:nvSpPr>
        <p:spPr>
          <a:xfrm>
            <a:off x="6542747" y="2517976"/>
            <a:ext cx="432048" cy="72008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ar-SA"/>
          </a:p>
        </p:txBody>
      </p:sp>
      <p:sp>
        <p:nvSpPr>
          <p:cNvPr id="14" name="عنصر نائب للمحتوى 5">
            <a:extLst>
              <a:ext uri="{FF2B5EF4-FFF2-40B4-BE49-F238E27FC236}">
                <a16:creationId xmlns:a16="http://schemas.microsoft.com/office/drawing/2014/main" id="{E2486BED-108A-4F81-BB96-75789D824D2A}"/>
              </a:ext>
            </a:extLst>
          </p:cNvPr>
          <p:cNvSpPr txBox="1">
            <a:spLocks/>
          </p:cNvSpPr>
          <p:nvPr/>
        </p:nvSpPr>
        <p:spPr>
          <a:xfrm>
            <a:off x="727980" y="1392732"/>
            <a:ext cx="7688041" cy="380084"/>
          </a:xfrm>
          <a:prstGeom prst="rect">
            <a:avLst/>
          </a:prstGeom>
          <a:noFill/>
          <a:effectLst>
            <a:softEdge rad="127000"/>
          </a:effectLst>
        </p:spPr>
        <p:txBody>
          <a:bodyPr>
            <a:no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3175" marR="0" lvl="0" indent="-3175" defTabSz="914400" rtl="1" eaLnBrk="1" fontAlgn="auto" latinLnBrk="0" hangingPunct="1">
              <a:lnSpc>
                <a:spcPct val="100000"/>
              </a:lnSpc>
              <a:spcBef>
                <a:spcPts val="600"/>
              </a:spcBef>
              <a:spcAft>
                <a:spcPts val="0"/>
              </a:spcAft>
              <a:buClr>
                <a:schemeClr val="accent1"/>
              </a:buClr>
              <a:buSzPct val="80000"/>
              <a:buFont typeface="Wingdings 2"/>
              <a:buNone/>
              <a:tabLst/>
              <a:defRPr/>
            </a:pPr>
            <a:r>
              <a:rPr kumimoji="0" lang="ar-SA" sz="2400" b="1" i="0" u="none" strike="noStrike" kern="1200" normalizeH="0" baseline="0" noProof="0" dirty="0">
                <a:uLnTx/>
                <a:uFillTx/>
                <a:latin typeface="Monotype Koufi" pitchFamily="2" charset="-78"/>
                <a:ea typeface="Monotype Koufi" pitchFamily="2" charset="-78"/>
                <a:cs typeface="+mj-cs"/>
              </a:rPr>
              <a:t>الطول</a:t>
            </a:r>
            <a:r>
              <a:rPr kumimoji="0" lang="ar-SA" sz="2400" b="1" i="0" u="none" strike="noStrike" kern="1200" normalizeH="0" noProof="0" dirty="0">
                <a:uLnTx/>
                <a:uFillTx/>
                <a:latin typeface="Monotype Koufi" pitchFamily="2" charset="-78"/>
                <a:ea typeface="Monotype Koufi" pitchFamily="2" charset="-78"/>
                <a:cs typeface="+mj-cs"/>
              </a:rPr>
              <a:t> الأقصى لطول المظروف </a:t>
            </a:r>
            <a:r>
              <a:rPr kumimoji="0" lang="en-US" sz="2400" b="1" i="0" u="none" strike="noStrike" kern="1200" normalizeH="0" noProof="0" dirty="0">
                <a:uLnTx/>
                <a:uFillTx/>
                <a:ea typeface="Monotype Koufi" pitchFamily="2" charset="-78"/>
                <a:cs typeface="+mj-cs"/>
              </a:rPr>
              <a:t>64 </a:t>
            </a:r>
            <a:r>
              <a:rPr kumimoji="0" lang="ar-SA" sz="2400" b="1" i="0" u="none" strike="noStrike" kern="1200" normalizeH="0" noProof="0" dirty="0">
                <a:uLnTx/>
                <a:uFillTx/>
                <a:latin typeface="Monotype Koufi" pitchFamily="2" charset="-78"/>
                <a:ea typeface="Monotype Koufi" pitchFamily="2" charset="-78"/>
                <a:cs typeface="+mj-cs"/>
              </a:rPr>
              <a:t> كيلو بايت ويتكون المظروف من جزأين :</a:t>
            </a:r>
            <a:endParaRPr kumimoji="0" lang="ar-SA" sz="2400" b="1" i="0" u="none" strike="noStrike" kern="1200" normalizeH="0" baseline="0" noProof="0" dirty="0">
              <a:uLnTx/>
              <a:uFillTx/>
              <a:latin typeface="Monotype Koufi" pitchFamily="2" charset="-78"/>
              <a:ea typeface="Monotype Koufi" pitchFamily="2" charset="-78"/>
              <a:cs typeface="+mj-cs"/>
            </a:endParaRPr>
          </a:p>
        </p:txBody>
      </p:sp>
      <p:sp>
        <p:nvSpPr>
          <p:cNvPr id="16" name="مستطيل 15">
            <a:extLst>
              <a:ext uri="{FF2B5EF4-FFF2-40B4-BE49-F238E27FC236}">
                <a16:creationId xmlns:a16="http://schemas.microsoft.com/office/drawing/2014/main" id="{51424A3E-AF1F-4432-AA1C-BFE2F13A60C1}"/>
              </a:ext>
            </a:extLst>
          </p:cNvPr>
          <p:cNvSpPr/>
          <p:nvPr/>
        </p:nvSpPr>
        <p:spPr>
          <a:xfrm>
            <a:off x="1834712" y="620688"/>
            <a:ext cx="5474576" cy="6463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ar-SA" sz="3600" b="1" dirty="0">
                <a:solidFill>
                  <a:srgbClr val="A71D3B"/>
                </a:solidFill>
                <a:latin typeface="Times New Roman" pitchFamily="18" charset="0"/>
                <a:cs typeface="Times New Roman" pitchFamily="18" charset="0"/>
              </a:rPr>
              <a:t>مكونات مظروف </a:t>
            </a:r>
            <a:r>
              <a:rPr lang="en-US" sz="3600" b="1" dirty="0">
                <a:solidFill>
                  <a:srgbClr val="A71D3B"/>
                </a:solidFill>
                <a:latin typeface="Times New Roman" pitchFamily="18" charset="0"/>
                <a:cs typeface="Times New Roman" pitchFamily="18" charset="0"/>
              </a:rPr>
              <a:t>IP</a:t>
            </a:r>
            <a:r>
              <a:rPr lang="ar-SA" sz="3600" b="1" dirty="0">
                <a:solidFill>
                  <a:srgbClr val="A71D3B"/>
                </a:solidFill>
                <a:latin typeface="Times New Roman" pitchFamily="18" charset="0"/>
                <a:cs typeface="Times New Roman" pitchFamily="18" charset="0"/>
              </a:rPr>
              <a:t> لشبكة الإنترنت</a:t>
            </a:r>
            <a:endParaRPr lang="en-US" sz="3600" b="1" dirty="0">
              <a:solidFill>
                <a:srgbClr val="A71D3B"/>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77276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20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500"/>
                            </p:stCondLst>
                            <p:childTnLst>
                              <p:par>
                                <p:cTn id="28" presetID="2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par>
                          <p:cTn id="37" fill="hold">
                            <p:stCondLst>
                              <p:cond delay="500"/>
                            </p:stCondLst>
                            <p:childTnLst>
                              <p:par>
                                <p:cTn id="38" presetID="2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www.clker.com/cliparts/y/M/K/q/q/O/folder-with-file-icon-m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4527" y="1508029"/>
            <a:ext cx="1110981" cy="864096"/>
          </a:xfrm>
          <a:prstGeom prst="rect">
            <a:avLst/>
          </a:prstGeom>
          <a:noFill/>
          <a:extLst>
            <a:ext uri="{909E8E84-426E-40DD-AFC4-6F175D3DCCD1}">
              <a14:hiddenFill xmlns:a14="http://schemas.microsoft.com/office/drawing/2010/main">
                <a:solidFill>
                  <a:srgbClr val="FFFFFF"/>
                </a:solidFill>
              </a14:hiddenFill>
            </a:ext>
          </a:extLst>
        </p:spPr>
      </p:pic>
      <p:sp>
        <p:nvSpPr>
          <p:cNvPr id="5" name="سهم إلى اليسار 4"/>
          <p:cNvSpPr/>
          <p:nvPr/>
        </p:nvSpPr>
        <p:spPr>
          <a:xfrm>
            <a:off x="3707904" y="2479560"/>
            <a:ext cx="1872208" cy="725785"/>
          </a:xfrm>
          <a:prstGeom prst="leftArrow">
            <a:avLst/>
          </a:prstGeom>
        </p:spPr>
        <p:style>
          <a:lnRef idx="1">
            <a:schemeClr val="accent2"/>
          </a:lnRef>
          <a:fillRef idx="3">
            <a:schemeClr val="accent2"/>
          </a:fillRef>
          <a:effectRef idx="2">
            <a:schemeClr val="accent2"/>
          </a:effectRef>
          <a:fontRef idx="minor">
            <a:schemeClr val="lt1"/>
          </a:fontRef>
        </p:style>
        <p:txBody>
          <a:bodyPr rtlCol="1" anchor="ctr"/>
          <a:lstStyle/>
          <a:p>
            <a:pPr algn="ctr"/>
            <a:endParaRPr lang="ar-SA"/>
          </a:p>
        </p:txBody>
      </p:sp>
      <p:sp>
        <p:nvSpPr>
          <p:cNvPr id="6" name="مستطيل 5"/>
          <p:cNvSpPr/>
          <p:nvPr/>
        </p:nvSpPr>
        <p:spPr>
          <a:xfrm>
            <a:off x="1160748" y="3972199"/>
            <a:ext cx="6822504" cy="1077218"/>
          </a:xfrm>
          <a:prstGeom prst="rect">
            <a:avLst/>
          </a:prstGeom>
        </p:spPr>
        <p:txBody>
          <a:bodyPr wrap="square">
            <a:spAutoFit/>
          </a:bodyPr>
          <a:lstStyle/>
          <a:p>
            <a:pPr algn="ctr"/>
            <a:r>
              <a:rPr lang="ar-SA" sz="3200" b="1" dirty="0">
                <a:latin typeface="Times New Roman" pitchFamily="18" charset="0"/>
                <a:cs typeface="Times New Roman" pitchFamily="18" charset="0"/>
              </a:rPr>
              <a:t>فهد مدير شركة في مدينة جدة يرغب في إرسال مستندات وعقود للعميل أصيل في مدينة الرياض </a:t>
            </a:r>
            <a:endParaRPr lang="ar-SA" sz="3200" dirty="0"/>
          </a:p>
        </p:txBody>
      </p:sp>
      <p:pic>
        <p:nvPicPr>
          <p:cNvPr id="6156" name="Picture 12" descr="http://abkldesigns.com/skyln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458112"/>
            <a:ext cx="3000000" cy="2042896"/>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abkldesigns.com/skyln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91" y="1333874"/>
            <a:ext cx="3123124" cy="20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916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17"/>
          <p:cNvSpPr/>
          <p:nvPr/>
        </p:nvSpPr>
        <p:spPr>
          <a:xfrm>
            <a:off x="755575" y="4368006"/>
            <a:ext cx="7677821" cy="1569660"/>
          </a:xfrm>
          <a:prstGeom prst="rect">
            <a:avLst/>
          </a:prstGeom>
        </p:spPr>
        <p:txBody>
          <a:bodyPr wrap="square">
            <a:spAutoFit/>
          </a:bodyPr>
          <a:lstStyle/>
          <a:p>
            <a:pPr lvl="0" algn="ctr"/>
            <a:r>
              <a:rPr lang="ar-SA" sz="3200" b="1" dirty="0">
                <a:latin typeface="Times New Roman" pitchFamily="18" charset="0"/>
                <a:cs typeface="Times New Roman" pitchFamily="18" charset="0"/>
              </a:rPr>
              <a:t>لذا يعطي مدير الشركة توجيهاته لسكرتيره احمد لإعداد المستندات وتجميعها واستلامها وفهرستها ووضعها في ملفات للعرض على العميل أصيل</a:t>
            </a:r>
            <a:r>
              <a:rPr lang="en-US" sz="3200" b="1" dirty="0">
                <a:latin typeface="Times New Roman" pitchFamily="18" charset="0"/>
                <a:cs typeface="Times New Roman" pitchFamily="18" charset="0"/>
              </a:rPr>
              <a:t> </a:t>
            </a:r>
          </a:p>
        </p:txBody>
      </p:sp>
      <p:pic>
        <p:nvPicPr>
          <p:cNvPr id="16386" name="Picture 2" descr="http://1.bp.blogspot.com/_zFcblS6K5OE/S-HfqgfjmFI/AAAAAAAAAaQ/HONyV7rB9Ik/s1600/bizm000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742653"/>
            <a:ext cx="4320480" cy="349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87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4864"/>
          <a:stretch/>
        </p:blipFill>
        <p:spPr bwMode="auto">
          <a:xfrm>
            <a:off x="2755731" y="858490"/>
            <a:ext cx="3677512" cy="326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مستطيل 13"/>
          <p:cNvSpPr/>
          <p:nvPr/>
        </p:nvSpPr>
        <p:spPr>
          <a:xfrm>
            <a:off x="755577" y="4368006"/>
            <a:ext cx="7677820" cy="1384995"/>
          </a:xfrm>
          <a:prstGeom prst="rect">
            <a:avLst/>
          </a:prstGeom>
        </p:spPr>
        <p:txBody>
          <a:bodyPr wrap="square">
            <a:spAutoFit/>
          </a:bodyPr>
          <a:lstStyle/>
          <a:p>
            <a:pPr lvl="0" algn="ctr"/>
            <a:r>
              <a:rPr lang="ar-SA" sz="2800" b="1" dirty="0">
                <a:latin typeface="Times New Roman" pitchFamily="18" charset="0"/>
                <a:cs typeface="Times New Roman" pitchFamily="18" charset="0"/>
              </a:rPr>
              <a:t>يقوم مراسل الشركة بحمل المستندات ووضعها في طرد حاوي لها يسلم لمكتب البريد في مدينة جدة الشركة ليتسلمها مراسل العميل في مدينة الرياض</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75701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نتيجة بحث الصور عن ‪Post office‬‏">
            <a:extLst>
              <a:ext uri="{FF2B5EF4-FFF2-40B4-BE49-F238E27FC236}">
                <a16:creationId xmlns:a16="http://schemas.microsoft.com/office/drawing/2014/main" id="{0F81623A-F123-4249-968D-FFDA5F356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830974"/>
            <a:ext cx="4706813" cy="3462122"/>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p:cNvSpPr/>
          <p:nvPr/>
        </p:nvSpPr>
        <p:spPr>
          <a:xfrm>
            <a:off x="755577" y="4491117"/>
            <a:ext cx="7677820" cy="954107"/>
          </a:xfrm>
          <a:prstGeom prst="rect">
            <a:avLst/>
          </a:prstGeom>
        </p:spPr>
        <p:txBody>
          <a:bodyPr wrap="square">
            <a:spAutoFit/>
          </a:bodyPr>
          <a:lstStyle/>
          <a:p>
            <a:pPr lvl="0" algn="ctr"/>
            <a:r>
              <a:rPr lang="ar-SA" sz="2800" b="1" dirty="0">
                <a:latin typeface="Times New Roman" pitchFamily="18" charset="0"/>
                <a:cs typeface="Times New Roman" pitchFamily="18" charset="0"/>
              </a:rPr>
              <a:t>في مكتب البريد في كل مدينة يوجد موظف لتسجيل الرسائل وضبطها والتأكد من سلامة استلامها وختمها كبريد مسجل</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693061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15"/>
          <p:cNvSpPr/>
          <p:nvPr/>
        </p:nvSpPr>
        <p:spPr>
          <a:xfrm>
            <a:off x="755577" y="4563125"/>
            <a:ext cx="7677820" cy="954107"/>
          </a:xfrm>
          <a:prstGeom prst="rect">
            <a:avLst/>
          </a:prstGeom>
        </p:spPr>
        <p:txBody>
          <a:bodyPr wrap="square">
            <a:spAutoFit/>
          </a:bodyPr>
          <a:lstStyle/>
          <a:p>
            <a:pPr lvl="0" algn="ctr"/>
            <a:r>
              <a:rPr lang="ar-SA" sz="2800" b="1" dirty="0">
                <a:latin typeface="Times New Roman" pitchFamily="18" charset="0"/>
                <a:cs typeface="Times New Roman" pitchFamily="18" charset="0"/>
              </a:rPr>
              <a:t>كما يوجد موظف ساع للبريد يتولى نقل الرسائل والطرود بين مراكز البريد والمدن</a:t>
            </a:r>
            <a:endParaRPr lang="en-US" sz="2800" b="1" dirty="0">
              <a:latin typeface="Times New Roman" pitchFamily="18" charset="0"/>
              <a:cs typeface="Times New Roman" pitchFamily="18" charset="0"/>
            </a:endParaRPr>
          </a:p>
        </p:txBody>
      </p:sp>
      <p:pic>
        <p:nvPicPr>
          <p:cNvPr id="5122" name="Picture 2" descr="نتيجة بحث الصور عن ‪postman car  clipart‬‏">
            <a:extLst>
              <a:ext uri="{FF2B5EF4-FFF2-40B4-BE49-F238E27FC236}">
                <a16:creationId xmlns:a16="http://schemas.microsoft.com/office/drawing/2014/main" id="{E2369B56-055D-44FB-9EC0-9BEB5177A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121" y="639850"/>
            <a:ext cx="3481759" cy="358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39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469BA78-9A2B-428E-809A-6B1BDF400A40}"/>
              </a:ext>
            </a:extLst>
          </p:cNvPr>
          <p:cNvSpPr/>
          <p:nvPr/>
        </p:nvSpPr>
        <p:spPr>
          <a:xfrm>
            <a:off x="1065561" y="548680"/>
            <a:ext cx="7259873" cy="584775"/>
          </a:xfrm>
          <a:prstGeom prst="rect">
            <a:avLst/>
          </a:prstGeom>
        </p:spPr>
        <p:txBody>
          <a:bodyPr wrap="none">
            <a:spAutoFit/>
          </a:bodyPr>
          <a:lstStyle/>
          <a:p>
            <a:pPr algn="ctr">
              <a:buNone/>
            </a:pPr>
            <a:r>
              <a:rPr lang="ar-SA" sz="3200" b="1" dirty="0">
                <a:solidFill>
                  <a:srgbClr val="C00000"/>
                </a:solidFill>
                <a:latin typeface="Monotype Koufi" pitchFamily="2" charset="-78"/>
                <a:ea typeface="Monotype Koufi" pitchFamily="2" charset="-78"/>
                <a:cs typeface="+mj-cs"/>
              </a:rPr>
              <a:t>مثال على إرسال المظاريف في نموذج مداولة </a:t>
            </a:r>
            <a:r>
              <a:rPr lang="en-US" sz="3200" b="1" dirty="0">
                <a:solidFill>
                  <a:srgbClr val="C00000"/>
                </a:solidFill>
                <a:ea typeface="Monotype Koufi" pitchFamily="2" charset="-78"/>
                <a:cs typeface="+mj-cs"/>
              </a:rPr>
              <a:t>TCP/IP</a:t>
            </a:r>
            <a:endParaRPr lang="ar-SA" sz="3200" b="1" dirty="0">
              <a:solidFill>
                <a:srgbClr val="C00000"/>
              </a:solidFill>
              <a:latin typeface="Monotype Koufi" pitchFamily="2" charset="-78"/>
              <a:ea typeface="Monotype Koufi" pitchFamily="2" charset="-78"/>
              <a:cs typeface="+mj-cs"/>
            </a:endParaRPr>
          </a:p>
        </p:txBody>
      </p:sp>
      <p:grpSp>
        <p:nvGrpSpPr>
          <p:cNvPr id="4" name="مجموعة 3">
            <a:extLst>
              <a:ext uri="{FF2B5EF4-FFF2-40B4-BE49-F238E27FC236}">
                <a16:creationId xmlns:a16="http://schemas.microsoft.com/office/drawing/2014/main" id="{6BF47B1D-E02C-4A94-B23B-E317B09D1E4B}"/>
              </a:ext>
            </a:extLst>
          </p:cNvPr>
          <p:cNvGrpSpPr/>
          <p:nvPr/>
        </p:nvGrpSpPr>
        <p:grpSpPr>
          <a:xfrm>
            <a:off x="517041" y="1668800"/>
            <a:ext cx="8109918" cy="4208472"/>
            <a:chOff x="215516" y="1524784"/>
            <a:chExt cx="8712968" cy="4816544"/>
          </a:xfrm>
        </p:grpSpPr>
        <p:grpSp>
          <p:nvGrpSpPr>
            <p:cNvPr id="5" name="مجموعة 4">
              <a:extLst>
                <a:ext uri="{FF2B5EF4-FFF2-40B4-BE49-F238E27FC236}">
                  <a16:creationId xmlns:a16="http://schemas.microsoft.com/office/drawing/2014/main" id="{6A47E75E-39D9-4781-A409-B004AAD9A682}"/>
                </a:ext>
              </a:extLst>
            </p:cNvPr>
            <p:cNvGrpSpPr/>
            <p:nvPr/>
          </p:nvGrpSpPr>
          <p:grpSpPr>
            <a:xfrm>
              <a:off x="215516" y="1524784"/>
              <a:ext cx="8712968" cy="4536504"/>
              <a:chOff x="215516" y="1524784"/>
              <a:chExt cx="8712968" cy="4536504"/>
            </a:xfrm>
          </p:grpSpPr>
          <p:cxnSp>
            <p:nvCxnSpPr>
              <p:cNvPr id="7" name="رابط مستقيم 6">
                <a:extLst>
                  <a:ext uri="{FF2B5EF4-FFF2-40B4-BE49-F238E27FC236}">
                    <a16:creationId xmlns:a16="http://schemas.microsoft.com/office/drawing/2014/main" id="{6D1FCC0D-D269-4952-B395-4B4C116E03FB}"/>
                  </a:ext>
                </a:extLst>
              </p:cNvPr>
              <p:cNvCxnSpPr/>
              <p:nvPr/>
            </p:nvCxnSpPr>
            <p:spPr>
              <a:xfrm flipV="1">
                <a:off x="4608004" y="2316872"/>
                <a:ext cx="0" cy="3744416"/>
              </a:xfrm>
              <a:prstGeom prst="line">
                <a:avLst/>
              </a:prstGeom>
              <a:ln w="28575"/>
            </p:spPr>
            <p:style>
              <a:lnRef idx="1">
                <a:schemeClr val="dk1"/>
              </a:lnRef>
              <a:fillRef idx="0">
                <a:schemeClr val="dk1"/>
              </a:fillRef>
              <a:effectRef idx="0">
                <a:schemeClr val="dk1"/>
              </a:effectRef>
              <a:fontRef idx="minor">
                <a:schemeClr val="tx1"/>
              </a:fontRef>
            </p:style>
          </p:cxnSp>
          <p:grpSp>
            <p:nvGrpSpPr>
              <p:cNvPr id="8" name="مجموعة 7">
                <a:extLst>
                  <a:ext uri="{FF2B5EF4-FFF2-40B4-BE49-F238E27FC236}">
                    <a16:creationId xmlns:a16="http://schemas.microsoft.com/office/drawing/2014/main" id="{59C61B93-7885-4325-AEB4-63577EEED8A6}"/>
                  </a:ext>
                </a:extLst>
              </p:cNvPr>
              <p:cNvGrpSpPr/>
              <p:nvPr/>
            </p:nvGrpSpPr>
            <p:grpSpPr>
              <a:xfrm>
                <a:off x="215516" y="1524784"/>
                <a:ext cx="8712968" cy="3384376"/>
                <a:chOff x="215516" y="1524784"/>
                <a:chExt cx="8712968" cy="3384376"/>
              </a:xfrm>
            </p:grpSpPr>
            <p:sp>
              <p:nvSpPr>
                <p:cNvPr id="9" name="مستطيل 8">
                  <a:extLst>
                    <a:ext uri="{FF2B5EF4-FFF2-40B4-BE49-F238E27FC236}">
                      <a16:creationId xmlns:a16="http://schemas.microsoft.com/office/drawing/2014/main" id="{23CBE1E7-644F-4447-A453-DD12502D9192}"/>
                    </a:ext>
                  </a:extLst>
                </p:cNvPr>
                <p:cNvSpPr/>
                <p:nvPr/>
              </p:nvSpPr>
              <p:spPr>
                <a:xfrm>
                  <a:off x="359532" y="3324984"/>
                  <a:ext cx="1512168" cy="1368152"/>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b="1" dirty="0">
                      <a:latin typeface="Monotype Koufi" pitchFamily="2" charset="-78"/>
                      <a:ea typeface="Monotype Koufi" pitchFamily="2" charset="-78"/>
                      <a:cs typeface="+mj-cs"/>
                    </a:rPr>
                    <a:t>سكرتير</a:t>
                  </a:r>
                </a:p>
                <a:p>
                  <a:pPr algn="ctr"/>
                  <a:endParaRPr lang="ar-SA" b="1" dirty="0">
                    <a:latin typeface="Monotype Koufi" pitchFamily="2" charset="-78"/>
                    <a:ea typeface="Monotype Koufi" pitchFamily="2" charset="-78"/>
                    <a:cs typeface="+mj-cs"/>
                  </a:endParaRPr>
                </a:p>
                <a:p>
                  <a:pPr algn="ctr"/>
                  <a:r>
                    <a:rPr lang="ar-SA" b="1" dirty="0">
                      <a:latin typeface="Monotype Koufi" pitchFamily="2" charset="-78"/>
                      <a:ea typeface="Monotype Koufi" pitchFamily="2" charset="-78"/>
                      <a:cs typeface="+mj-cs"/>
                    </a:rPr>
                    <a:t>تجهيز استلام المستند</a:t>
                  </a:r>
                </a:p>
              </p:txBody>
            </p:sp>
            <p:sp>
              <p:nvSpPr>
                <p:cNvPr id="10" name="مستطيل 9">
                  <a:extLst>
                    <a:ext uri="{FF2B5EF4-FFF2-40B4-BE49-F238E27FC236}">
                      <a16:creationId xmlns:a16="http://schemas.microsoft.com/office/drawing/2014/main" id="{4B9EA589-6B53-4B08-8B3E-73D58DB1F506}"/>
                    </a:ext>
                  </a:extLst>
                </p:cNvPr>
                <p:cNvSpPr/>
                <p:nvPr/>
              </p:nvSpPr>
              <p:spPr>
                <a:xfrm>
                  <a:off x="7488324" y="3252976"/>
                  <a:ext cx="1368152" cy="1368152"/>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dirty="0">
                      <a:latin typeface="Monotype Koufi" pitchFamily="2" charset="-78"/>
                      <a:ea typeface="Monotype Koufi" pitchFamily="2" charset="-78"/>
                      <a:cs typeface="+mj-cs"/>
                    </a:rPr>
                    <a:t>سكرتير</a:t>
                  </a:r>
                </a:p>
                <a:p>
                  <a:pPr algn="ctr"/>
                  <a:r>
                    <a:rPr lang="ar-SA" dirty="0">
                      <a:latin typeface="Monotype Koufi" pitchFamily="2" charset="-78"/>
                      <a:ea typeface="Monotype Koufi" pitchFamily="2" charset="-78"/>
                      <a:cs typeface="+mj-cs"/>
                    </a:rPr>
                    <a:t>جمع المستندات وتجهيزها للإرسال</a:t>
                  </a:r>
                </a:p>
              </p:txBody>
            </p:sp>
            <p:sp>
              <p:nvSpPr>
                <p:cNvPr id="11" name="شكل بيضاوي 10">
                  <a:extLst>
                    <a:ext uri="{FF2B5EF4-FFF2-40B4-BE49-F238E27FC236}">
                      <a16:creationId xmlns:a16="http://schemas.microsoft.com/office/drawing/2014/main" id="{E3A5C848-E9F8-418A-BB3C-A1CF3E299A35}"/>
                    </a:ext>
                  </a:extLst>
                </p:cNvPr>
                <p:cNvSpPr/>
                <p:nvPr/>
              </p:nvSpPr>
              <p:spPr>
                <a:xfrm>
                  <a:off x="5721336" y="2216631"/>
                  <a:ext cx="2520367" cy="792088"/>
                </a:xfrm>
                <a:prstGeom prst="ellipse">
                  <a:avLst/>
                </a:prstGeom>
                <a:ln/>
              </p:spPr>
              <p:style>
                <a:lnRef idx="2">
                  <a:schemeClr val="accent2"/>
                </a:lnRef>
                <a:fillRef idx="1">
                  <a:schemeClr val="lt1"/>
                </a:fillRef>
                <a:effectRef idx="0">
                  <a:schemeClr val="accent2"/>
                </a:effectRef>
                <a:fontRef idx="minor">
                  <a:schemeClr val="dk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sz="2000" dirty="0">
                      <a:solidFill>
                        <a:schemeClr val="tx1"/>
                      </a:solidFill>
                      <a:latin typeface="Monotype Koufi" pitchFamily="2" charset="-78"/>
                      <a:ea typeface="Monotype Koufi" pitchFamily="2" charset="-78"/>
                      <a:cs typeface="Monotype Koufi" pitchFamily="2" charset="-78"/>
                    </a:rPr>
                    <a:t>مدير الشركة</a:t>
                  </a:r>
                </a:p>
              </p:txBody>
            </p:sp>
            <p:sp>
              <p:nvSpPr>
                <p:cNvPr id="12" name="شكل بيضاوي 11">
                  <a:extLst>
                    <a:ext uri="{FF2B5EF4-FFF2-40B4-BE49-F238E27FC236}">
                      <a16:creationId xmlns:a16="http://schemas.microsoft.com/office/drawing/2014/main" id="{CBB2B171-D875-428D-9959-099D2B598055}"/>
                    </a:ext>
                  </a:extLst>
                </p:cNvPr>
                <p:cNvSpPr/>
                <p:nvPr/>
              </p:nvSpPr>
              <p:spPr>
                <a:xfrm>
                  <a:off x="968558" y="2170337"/>
                  <a:ext cx="2520367" cy="792088"/>
                </a:xfrm>
                <a:prstGeom prst="ellipse">
                  <a:avLst/>
                </a:prstGeom>
                <a:ln/>
              </p:spPr>
              <p:style>
                <a:lnRef idx="2">
                  <a:schemeClr val="accent1"/>
                </a:lnRef>
                <a:fillRef idx="1">
                  <a:schemeClr val="lt1"/>
                </a:fillRef>
                <a:effectRef idx="0">
                  <a:schemeClr val="accent1"/>
                </a:effectRef>
                <a:fontRef idx="minor">
                  <a:schemeClr val="dk1"/>
                </a:fontRef>
              </p:style>
              <p:txBody>
                <a:bodyPr rtlCol="1" anchor="ctr"/>
                <a:lstStyle>
                  <a:defPPr>
                    <a:defRPr lang="ar-SA"/>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ar-SA" sz="2400" dirty="0">
                      <a:solidFill>
                        <a:schemeClr val="tx1"/>
                      </a:solidFill>
                      <a:latin typeface="Monotype Koufi" pitchFamily="2" charset="-78"/>
                      <a:ea typeface="Monotype Koufi" pitchFamily="2" charset="-78"/>
                      <a:cs typeface="Monotype Koufi" pitchFamily="2" charset="-78"/>
                    </a:rPr>
                    <a:t>العميل</a:t>
                  </a:r>
                </a:p>
              </p:txBody>
            </p:sp>
            <p:cxnSp>
              <p:nvCxnSpPr>
                <p:cNvPr id="13" name="رابط كسهم مستقيم 12">
                  <a:extLst>
                    <a:ext uri="{FF2B5EF4-FFF2-40B4-BE49-F238E27FC236}">
                      <a16:creationId xmlns:a16="http://schemas.microsoft.com/office/drawing/2014/main" id="{78D35FCE-99E1-4EF3-8D8E-499748EDB9D1}"/>
                    </a:ext>
                  </a:extLst>
                </p:cNvPr>
                <p:cNvCxnSpPr/>
                <p:nvPr/>
              </p:nvCxnSpPr>
              <p:spPr>
                <a:xfrm>
                  <a:off x="6264188" y="4045064"/>
                  <a:ext cx="1152128" cy="0"/>
                </a:xfrm>
                <a:prstGeom prst="straightConnector1">
                  <a:avLst/>
                </a:prstGeom>
                <a:ln w="57150">
                  <a:headEnd type="arrow"/>
                  <a:tailEnd type="arrow"/>
                </a:ln>
              </p:spPr>
              <p:style>
                <a:lnRef idx="1">
                  <a:schemeClr val="dk1"/>
                </a:lnRef>
                <a:fillRef idx="0">
                  <a:schemeClr val="dk1"/>
                </a:fillRef>
                <a:effectRef idx="0">
                  <a:schemeClr val="dk1"/>
                </a:effectRef>
                <a:fontRef idx="minor">
                  <a:schemeClr val="tx1"/>
                </a:fontRef>
              </p:style>
            </p:cxnSp>
            <p:cxnSp>
              <p:nvCxnSpPr>
                <p:cNvPr id="14" name="رابط كسهم مستقيم 13">
                  <a:extLst>
                    <a:ext uri="{FF2B5EF4-FFF2-40B4-BE49-F238E27FC236}">
                      <a16:creationId xmlns:a16="http://schemas.microsoft.com/office/drawing/2014/main" id="{835BD29D-54D7-4474-90D9-7FA343F45A2A}"/>
                    </a:ext>
                  </a:extLst>
                </p:cNvPr>
                <p:cNvCxnSpPr/>
                <p:nvPr/>
              </p:nvCxnSpPr>
              <p:spPr>
                <a:xfrm>
                  <a:off x="1871700" y="4045064"/>
                  <a:ext cx="1152128" cy="0"/>
                </a:xfrm>
                <a:prstGeom prst="straightConnector1">
                  <a:avLst/>
                </a:prstGeom>
                <a:ln w="57150">
                  <a:headEnd type="arrow"/>
                  <a:tailEnd type="arrow"/>
                </a:ln>
              </p:spPr>
              <p:style>
                <a:lnRef idx="1">
                  <a:schemeClr val="dk1"/>
                </a:lnRef>
                <a:fillRef idx="0">
                  <a:schemeClr val="dk1"/>
                </a:fillRef>
                <a:effectRef idx="0">
                  <a:schemeClr val="dk1"/>
                </a:effectRef>
                <a:fontRef idx="minor">
                  <a:schemeClr val="tx1"/>
                </a:fontRef>
              </p:style>
            </p:cxnSp>
            <p:sp>
              <p:nvSpPr>
                <p:cNvPr id="15" name="مربع نص 20">
                  <a:extLst>
                    <a:ext uri="{FF2B5EF4-FFF2-40B4-BE49-F238E27FC236}">
                      <a16:creationId xmlns:a16="http://schemas.microsoft.com/office/drawing/2014/main" id="{9E354A8C-E212-4557-B155-FF46692843DF}"/>
                    </a:ext>
                  </a:extLst>
                </p:cNvPr>
                <p:cNvSpPr txBox="1"/>
                <p:nvPr/>
              </p:nvSpPr>
              <p:spPr>
                <a:xfrm>
                  <a:off x="6224194" y="3541009"/>
                  <a:ext cx="1290444" cy="352247"/>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1400" b="1" dirty="0">
                      <a:solidFill>
                        <a:srgbClr val="C00000"/>
                      </a:solidFill>
                      <a:latin typeface="Monotype Koufi" pitchFamily="2" charset="-78"/>
                      <a:ea typeface="Monotype Koufi" pitchFamily="2" charset="-78"/>
                      <a:cs typeface="+mj-cs"/>
                    </a:rPr>
                    <a:t>مراسل الشركة</a:t>
                  </a:r>
                </a:p>
              </p:txBody>
            </p:sp>
            <p:sp>
              <p:nvSpPr>
                <p:cNvPr id="16" name="مربع نص 21">
                  <a:extLst>
                    <a:ext uri="{FF2B5EF4-FFF2-40B4-BE49-F238E27FC236}">
                      <a16:creationId xmlns:a16="http://schemas.microsoft.com/office/drawing/2014/main" id="{5FE239B2-9DA6-4AC3-A182-B95516DDD916}"/>
                    </a:ext>
                  </a:extLst>
                </p:cNvPr>
                <p:cNvSpPr txBox="1"/>
                <p:nvPr/>
              </p:nvSpPr>
              <p:spPr>
                <a:xfrm>
                  <a:off x="1903713" y="3541009"/>
                  <a:ext cx="1168089" cy="352247"/>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1400" b="1" dirty="0">
                      <a:solidFill>
                        <a:srgbClr val="C00000"/>
                      </a:solidFill>
                      <a:latin typeface="Monotype Koufi" pitchFamily="2" charset="-78"/>
                      <a:ea typeface="Monotype Koufi" pitchFamily="2" charset="-78"/>
                      <a:cs typeface="+mj-cs"/>
                    </a:rPr>
                    <a:t>مراسل العميل</a:t>
                  </a:r>
                </a:p>
              </p:txBody>
            </p:sp>
            <p:sp>
              <p:nvSpPr>
                <p:cNvPr id="17" name="مستطيل 16">
                  <a:extLst>
                    <a:ext uri="{FF2B5EF4-FFF2-40B4-BE49-F238E27FC236}">
                      <a16:creationId xmlns:a16="http://schemas.microsoft.com/office/drawing/2014/main" id="{505A035B-AF4F-4ADD-9F9E-7C46D3631FB9}"/>
                    </a:ext>
                  </a:extLst>
                </p:cNvPr>
                <p:cNvSpPr/>
                <p:nvPr/>
              </p:nvSpPr>
              <p:spPr>
                <a:xfrm>
                  <a:off x="5256076" y="3180968"/>
                  <a:ext cx="936104" cy="86409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dirty="0">
                      <a:solidFill>
                        <a:srgbClr val="000099"/>
                      </a:solidFill>
                      <a:latin typeface="Monotype Koufi" pitchFamily="2" charset="-78"/>
                      <a:ea typeface="Monotype Koufi" pitchFamily="2" charset="-78"/>
                      <a:cs typeface="Monotype Koufi" pitchFamily="2" charset="-78"/>
                    </a:rPr>
                    <a:t>مكتب البريد</a:t>
                  </a:r>
                </a:p>
              </p:txBody>
            </p:sp>
            <p:sp>
              <p:nvSpPr>
                <p:cNvPr id="18" name="قوس متوسط أيسر 17">
                  <a:extLst>
                    <a:ext uri="{FF2B5EF4-FFF2-40B4-BE49-F238E27FC236}">
                      <a16:creationId xmlns:a16="http://schemas.microsoft.com/office/drawing/2014/main" id="{B6388689-7EE1-47F3-A441-40918099B3A2}"/>
                    </a:ext>
                  </a:extLst>
                </p:cNvPr>
                <p:cNvSpPr/>
                <p:nvPr/>
              </p:nvSpPr>
              <p:spPr>
                <a:xfrm rot="5400000">
                  <a:off x="6876256" y="192636"/>
                  <a:ext cx="216024" cy="3888432"/>
                </a:xfrm>
                <a:prstGeom prst="leftBracket">
                  <a:avLst/>
                </a:prstGeom>
                <a:ln w="57150"/>
              </p:spPr>
              <p:style>
                <a:lnRef idx="1">
                  <a:schemeClr val="dk1"/>
                </a:lnRef>
                <a:fillRef idx="0">
                  <a:schemeClr val="dk1"/>
                </a:fillRef>
                <a:effectRef idx="0">
                  <a:schemeClr val="dk1"/>
                </a:effectRef>
                <a:fontRef idx="minor">
                  <a:schemeClr val="tx1"/>
                </a:fontRef>
              </p:style>
              <p:txBody>
                <a:bodyPr rtlCol="1"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ar-SA" dirty="0">
                    <a:latin typeface="Monotype Koufi" pitchFamily="2" charset="-78"/>
                    <a:ea typeface="Monotype Koufi" pitchFamily="2" charset="-78"/>
                    <a:cs typeface="Monotype Koufi" pitchFamily="2" charset="-78"/>
                  </a:endParaRPr>
                </a:p>
              </p:txBody>
            </p:sp>
            <p:sp>
              <p:nvSpPr>
                <p:cNvPr id="19" name="قوس متوسط أيسر 18">
                  <a:extLst>
                    <a:ext uri="{FF2B5EF4-FFF2-40B4-BE49-F238E27FC236}">
                      <a16:creationId xmlns:a16="http://schemas.microsoft.com/office/drawing/2014/main" id="{6C36A743-F3CC-4020-95FD-32930B8F49D9}"/>
                    </a:ext>
                  </a:extLst>
                </p:cNvPr>
                <p:cNvSpPr/>
                <p:nvPr/>
              </p:nvSpPr>
              <p:spPr>
                <a:xfrm rot="5400000">
                  <a:off x="2051720" y="192636"/>
                  <a:ext cx="216024" cy="3888432"/>
                </a:xfrm>
                <a:prstGeom prst="leftBracket">
                  <a:avLst/>
                </a:prstGeom>
                <a:ln w="57150"/>
              </p:spPr>
              <p:style>
                <a:lnRef idx="1">
                  <a:schemeClr val="dk1"/>
                </a:lnRef>
                <a:fillRef idx="0">
                  <a:schemeClr val="dk1"/>
                </a:fillRef>
                <a:effectRef idx="0">
                  <a:schemeClr val="dk1"/>
                </a:effectRef>
                <a:fontRef idx="minor">
                  <a:schemeClr val="tx1"/>
                </a:fontRef>
              </p:style>
              <p:txBody>
                <a:bodyPr rtlCol="1"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ar-SA">
                    <a:latin typeface="Monotype Koufi" pitchFamily="2" charset="-78"/>
                    <a:ea typeface="Monotype Koufi" pitchFamily="2" charset="-78"/>
                    <a:cs typeface="Monotype Koufi" pitchFamily="2" charset="-78"/>
                  </a:endParaRPr>
                </a:p>
              </p:txBody>
            </p:sp>
            <p:sp>
              <p:nvSpPr>
                <p:cNvPr id="20" name="مستطيل 19">
                  <a:extLst>
                    <a:ext uri="{FF2B5EF4-FFF2-40B4-BE49-F238E27FC236}">
                      <a16:creationId xmlns:a16="http://schemas.microsoft.com/office/drawing/2014/main" id="{02700B0D-94B8-4085-B670-095B9E732128}"/>
                    </a:ext>
                  </a:extLst>
                </p:cNvPr>
                <p:cNvSpPr/>
                <p:nvPr/>
              </p:nvSpPr>
              <p:spPr>
                <a:xfrm>
                  <a:off x="6192180" y="1524784"/>
                  <a:ext cx="122413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sz="2800" b="1" dirty="0">
                      <a:latin typeface="Monotype Koufi" pitchFamily="2" charset="-78"/>
                      <a:ea typeface="Monotype Koufi" pitchFamily="2" charset="-78"/>
                      <a:cs typeface="Monotype Koufi" pitchFamily="2" charset="-78"/>
                    </a:rPr>
                    <a:t>مكة</a:t>
                  </a:r>
                </a:p>
              </p:txBody>
            </p:sp>
            <p:sp>
              <p:nvSpPr>
                <p:cNvPr id="21" name="مستطيل 20">
                  <a:extLst>
                    <a:ext uri="{FF2B5EF4-FFF2-40B4-BE49-F238E27FC236}">
                      <a16:creationId xmlns:a16="http://schemas.microsoft.com/office/drawing/2014/main" id="{040CFC81-A9D5-4B78-AA91-96D353A0678D}"/>
                    </a:ext>
                  </a:extLst>
                </p:cNvPr>
                <p:cNvSpPr/>
                <p:nvPr/>
              </p:nvSpPr>
              <p:spPr>
                <a:xfrm>
                  <a:off x="1439652" y="1524784"/>
                  <a:ext cx="1224136" cy="5040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sz="2800" b="1" dirty="0">
                      <a:latin typeface="Monotype Koufi" pitchFamily="2" charset="-78"/>
                      <a:ea typeface="Monotype Koufi" pitchFamily="2" charset="-78"/>
                      <a:cs typeface="Monotype Koufi" pitchFamily="2" charset="-78"/>
                    </a:rPr>
                    <a:t>الدمام</a:t>
                  </a:r>
                </a:p>
              </p:txBody>
            </p:sp>
            <p:sp>
              <p:nvSpPr>
                <p:cNvPr id="22" name="مستطيل 21">
                  <a:extLst>
                    <a:ext uri="{FF2B5EF4-FFF2-40B4-BE49-F238E27FC236}">
                      <a16:creationId xmlns:a16="http://schemas.microsoft.com/office/drawing/2014/main" id="{8CFC159F-720D-4813-8A38-88BB4A9D747D}"/>
                    </a:ext>
                  </a:extLst>
                </p:cNvPr>
                <p:cNvSpPr/>
                <p:nvPr/>
              </p:nvSpPr>
              <p:spPr>
                <a:xfrm>
                  <a:off x="3071802" y="3180968"/>
                  <a:ext cx="936104" cy="86409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dirty="0">
                      <a:solidFill>
                        <a:srgbClr val="000099"/>
                      </a:solidFill>
                      <a:latin typeface="Monotype Koufi" pitchFamily="2" charset="-78"/>
                      <a:ea typeface="Monotype Koufi" pitchFamily="2" charset="-78"/>
                      <a:cs typeface="Monotype Koufi" pitchFamily="2" charset="-78"/>
                    </a:rPr>
                    <a:t>مكتب البريد</a:t>
                  </a:r>
                </a:p>
              </p:txBody>
            </p:sp>
            <p:cxnSp>
              <p:nvCxnSpPr>
                <p:cNvPr id="23" name="رابط كسهم مستقيم 22">
                  <a:extLst>
                    <a:ext uri="{FF2B5EF4-FFF2-40B4-BE49-F238E27FC236}">
                      <a16:creationId xmlns:a16="http://schemas.microsoft.com/office/drawing/2014/main" id="{37B7A535-4405-4A10-BFDC-CBB37258E91F}"/>
                    </a:ext>
                  </a:extLst>
                </p:cNvPr>
                <p:cNvCxnSpPr/>
                <p:nvPr/>
              </p:nvCxnSpPr>
              <p:spPr>
                <a:xfrm>
                  <a:off x="4071934" y="4045064"/>
                  <a:ext cx="1152128" cy="0"/>
                </a:xfrm>
                <a:prstGeom prst="straightConnector1">
                  <a:avLst/>
                </a:prstGeom>
                <a:ln w="57150">
                  <a:headEnd type="arrow"/>
                  <a:tailEnd type="arrow"/>
                </a:ln>
              </p:spPr>
              <p:style>
                <a:lnRef idx="1">
                  <a:schemeClr val="dk1"/>
                </a:lnRef>
                <a:fillRef idx="0">
                  <a:schemeClr val="dk1"/>
                </a:fillRef>
                <a:effectRef idx="0">
                  <a:schemeClr val="dk1"/>
                </a:effectRef>
                <a:fontRef idx="minor">
                  <a:schemeClr val="tx1"/>
                </a:fontRef>
              </p:style>
            </p:cxnSp>
            <p:sp>
              <p:nvSpPr>
                <p:cNvPr id="24" name="مستطيل 23">
                  <a:extLst>
                    <a:ext uri="{FF2B5EF4-FFF2-40B4-BE49-F238E27FC236}">
                      <a16:creationId xmlns:a16="http://schemas.microsoft.com/office/drawing/2014/main" id="{F45157E7-FD4B-4CFA-833D-E249734F0EFE}"/>
                    </a:ext>
                  </a:extLst>
                </p:cNvPr>
                <p:cNvSpPr/>
                <p:nvPr/>
              </p:nvSpPr>
              <p:spPr>
                <a:xfrm>
                  <a:off x="5256076" y="4045064"/>
                  <a:ext cx="936104" cy="86409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dirty="0">
                      <a:solidFill>
                        <a:srgbClr val="008000"/>
                      </a:solidFill>
                      <a:latin typeface="Monotype Koufi" pitchFamily="2" charset="-78"/>
                      <a:ea typeface="Monotype Koufi" pitchFamily="2" charset="-78"/>
                      <a:cs typeface="Monotype Koufi" pitchFamily="2" charset="-78"/>
                    </a:rPr>
                    <a:t>مسجل البريد</a:t>
                  </a:r>
                </a:p>
              </p:txBody>
            </p:sp>
            <p:sp>
              <p:nvSpPr>
                <p:cNvPr id="25" name="مستطيل 24">
                  <a:extLst>
                    <a:ext uri="{FF2B5EF4-FFF2-40B4-BE49-F238E27FC236}">
                      <a16:creationId xmlns:a16="http://schemas.microsoft.com/office/drawing/2014/main" id="{5C0F6699-7370-475A-ACCC-32EF7E1D7B7C}"/>
                    </a:ext>
                  </a:extLst>
                </p:cNvPr>
                <p:cNvSpPr/>
                <p:nvPr/>
              </p:nvSpPr>
              <p:spPr>
                <a:xfrm>
                  <a:off x="3071802" y="4045064"/>
                  <a:ext cx="936104" cy="864096"/>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defPPr>
                    <a:defRPr lang="ar-SA"/>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a:r>
                    <a:rPr lang="ar-SA" dirty="0">
                      <a:solidFill>
                        <a:srgbClr val="008000"/>
                      </a:solidFill>
                      <a:latin typeface="Monotype Koufi" pitchFamily="2" charset="-78"/>
                      <a:ea typeface="Monotype Koufi" pitchFamily="2" charset="-78"/>
                      <a:cs typeface="Monotype Koufi" pitchFamily="2" charset="-78"/>
                    </a:rPr>
                    <a:t>مسجل البريد</a:t>
                  </a:r>
                </a:p>
              </p:txBody>
            </p:sp>
            <p:sp>
              <p:nvSpPr>
                <p:cNvPr id="26" name="مربع نص 35">
                  <a:extLst>
                    <a:ext uri="{FF2B5EF4-FFF2-40B4-BE49-F238E27FC236}">
                      <a16:creationId xmlns:a16="http://schemas.microsoft.com/office/drawing/2014/main" id="{39178CC0-5157-42C8-8AE4-5305CEA7F6F0}"/>
                    </a:ext>
                  </a:extLst>
                </p:cNvPr>
                <p:cNvSpPr txBox="1"/>
                <p:nvPr/>
              </p:nvSpPr>
              <p:spPr>
                <a:xfrm>
                  <a:off x="3897527" y="3497939"/>
                  <a:ext cx="1368151" cy="387471"/>
                </a:xfrm>
                <a:prstGeom prst="rect">
                  <a:avLst/>
                </a:prstGeom>
                <a:noFill/>
              </p:spPr>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ar-SA" sz="1600" dirty="0">
                      <a:latin typeface="Monotype Koufi" pitchFamily="2" charset="-78"/>
                      <a:ea typeface="Monotype Koufi" pitchFamily="2" charset="-78"/>
                      <a:cs typeface="Monotype Koufi" pitchFamily="2" charset="-78"/>
                    </a:rPr>
                    <a:t>ســاعي   البريد</a:t>
                  </a:r>
                </a:p>
              </p:txBody>
            </p:sp>
          </p:grpSp>
        </p:grpSp>
        <p:pic>
          <p:nvPicPr>
            <p:cNvPr id="6" name="table">
              <a:extLst>
                <a:ext uri="{FF2B5EF4-FFF2-40B4-BE49-F238E27FC236}">
                  <a16:creationId xmlns:a16="http://schemas.microsoft.com/office/drawing/2014/main" id="{FF56CCAC-5938-403B-A96D-70D574C5FACE}"/>
                </a:ext>
              </a:extLst>
            </p:cNvPr>
            <p:cNvPicPr>
              <a:picLocks noChangeAspect="1"/>
            </p:cNvPicPr>
            <p:nvPr/>
          </p:nvPicPr>
          <p:blipFill>
            <a:blip r:embed="rId2"/>
            <a:stretch>
              <a:fillRect/>
            </a:stretch>
          </p:blipFill>
          <p:spPr>
            <a:xfrm>
              <a:off x="575556" y="5701248"/>
              <a:ext cx="8136905" cy="640080"/>
            </a:xfrm>
            <a:prstGeom prst="rect">
              <a:avLst/>
            </a:prstGeom>
          </p:spPr>
        </p:pic>
      </p:grpSp>
    </p:spTree>
    <p:extLst>
      <p:ext uri="{BB962C8B-B14F-4D97-AF65-F5344CB8AC3E}">
        <p14:creationId xmlns:p14="http://schemas.microsoft.com/office/powerpoint/2010/main" val="32165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12"/>
          <p:cNvSpPr/>
          <p:nvPr/>
        </p:nvSpPr>
        <p:spPr>
          <a:xfrm>
            <a:off x="683569" y="692696"/>
            <a:ext cx="7749828" cy="954107"/>
          </a:xfrm>
          <a:prstGeom prst="rect">
            <a:avLst/>
          </a:prstGeom>
        </p:spPr>
        <p:txBody>
          <a:bodyPr wrap="square">
            <a:spAutoFit/>
          </a:bodyPr>
          <a:lstStyle/>
          <a:p>
            <a:pPr algn="justLow"/>
            <a:r>
              <a:rPr lang="ar-SA" sz="2800" b="1" dirty="0">
                <a:latin typeface="Times New Roman" pitchFamily="18" charset="0"/>
                <a:cs typeface="Times New Roman" pitchFamily="18" charset="0"/>
              </a:rPr>
              <a:t>هذا المثال يشابه ما يحصل في نموذج </a:t>
            </a:r>
            <a:r>
              <a:rPr lang="en-US" sz="2800" b="1" dirty="0">
                <a:solidFill>
                  <a:srgbClr val="FF0000"/>
                </a:solidFill>
                <a:latin typeface="Times New Roman" pitchFamily="18" charset="0"/>
                <a:cs typeface="Times New Roman" pitchFamily="18" charset="0"/>
              </a:rPr>
              <a:t>TCP</a:t>
            </a:r>
            <a:r>
              <a:rPr lang="en-US" sz="2800" b="1" dirty="0">
                <a:latin typeface="Times New Roman" pitchFamily="18" charset="0"/>
                <a:cs typeface="Times New Roman" pitchFamily="18" charset="0"/>
              </a:rPr>
              <a:t> \ </a:t>
            </a:r>
            <a:r>
              <a:rPr lang="en-US" sz="2800" b="1" dirty="0">
                <a:solidFill>
                  <a:srgbClr val="FF0000"/>
                </a:solidFill>
                <a:latin typeface="Times New Roman" pitchFamily="18" charset="0"/>
                <a:cs typeface="Times New Roman" pitchFamily="18" charset="0"/>
              </a:rPr>
              <a:t>IP</a:t>
            </a:r>
            <a:r>
              <a:rPr lang="ar-SA" sz="2800" b="1" dirty="0">
                <a:solidFill>
                  <a:srgbClr val="FF0000"/>
                </a:solidFill>
                <a:latin typeface="Times New Roman" pitchFamily="18" charset="0"/>
                <a:cs typeface="Times New Roman" pitchFamily="18" charset="0"/>
              </a:rPr>
              <a:t> </a:t>
            </a:r>
            <a:r>
              <a:rPr lang="ar-SA" sz="2800" b="1" dirty="0">
                <a:latin typeface="Times New Roman" pitchFamily="18" charset="0"/>
                <a:cs typeface="Times New Roman" pitchFamily="18" charset="0"/>
              </a:rPr>
              <a:t>بشبكة الإنترنت حيث يعد :</a:t>
            </a:r>
            <a:endParaRPr lang="en-US" sz="2800" b="1" dirty="0">
              <a:latin typeface="Times New Roman" pitchFamily="18" charset="0"/>
              <a:cs typeface="Times New Roman" pitchFamily="18" charset="0"/>
            </a:endParaRPr>
          </a:p>
        </p:txBody>
      </p:sp>
      <p:sp>
        <p:nvSpPr>
          <p:cNvPr id="3" name="مستطيل 2"/>
          <p:cNvSpPr/>
          <p:nvPr/>
        </p:nvSpPr>
        <p:spPr>
          <a:xfrm>
            <a:off x="3974674" y="2132856"/>
            <a:ext cx="4392488" cy="57606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latin typeface="Times New Roman" pitchFamily="18" charset="0"/>
                <a:cs typeface="Times New Roman" pitchFamily="18" charset="0"/>
              </a:rPr>
              <a:t>مستخدم لشبكة الإنترنت</a:t>
            </a:r>
            <a:endParaRPr lang="ar-SA" sz="2800" dirty="0"/>
          </a:p>
        </p:txBody>
      </p:sp>
      <p:sp>
        <p:nvSpPr>
          <p:cNvPr id="5" name="مستطيل 4"/>
          <p:cNvSpPr/>
          <p:nvPr/>
        </p:nvSpPr>
        <p:spPr>
          <a:xfrm>
            <a:off x="713052" y="2126295"/>
            <a:ext cx="302433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a:latin typeface="Times New Roman" pitchFamily="18" charset="0"/>
                <a:cs typeface="Times New Roman" pitchFamily="18" charset="0"/>
              </a:rPr>
              <a:t>المدير والعميل</a:t>
            </a:r>
            <a:endParaRPr lang="en-US" sz="2800" b="1" dirty="0">
              <a:latin typeface="Times New Roman" pitchFamily="18" charset="0"/>
              <a:cs typeface="Times New Roman" pitchFamily="18" charset="0"/>
            </a:endParaRPr>
          </a:p>
        </p:txBody>
      </p:sp>
      <p:sp>
        <p:nvSpPr>
          <p:cNvPr id="6" name="مستطيل 5"/>
          <p:cNvSpPr/>
          <p:nvPr/>
        </p:nvSpPr>
        <p:spPr>
          <a:xfrm>
            <a:off x="3995936" y="2852936"/>
            <a:ext cx="4392488" cy="57606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latin typeface="Times New Roman" pitchFamily="18" charset="0"/>
                <a:cs typeface="Times New Roman" pitchFamily="18" charset="0"/>
              </a:rPr>
              <a:t>مداولة التطبيقات كـ </a:t>
            </a:r>
            <a:r>
              <a:rPr lang="en-US" sz="2800" b="1" dirty="0">
                <a:latin typeface="Times New Roman" pitchFamily="18" charset="0"/>
                <a:cs typeface="Times New Roman" pitchFamily="18" charset="0"/>
              </a:rPr>
              <a:t>HTTP</a:t>
            </a:r>
            <a:r>
              <a:rPr lang="ar-SA" sz="2800" b="1" dirty="0">
                <a:latin typeface="Times New Roman" pitchFamily="18" charset="0"/>
                <a:cs typeface="Times New Roman" pitchFamily="18" charset="0"/>
              </a:rPr>
              <a:t> </a:t>
            </a:r>
            <a:endParaRPr lang="ar-SA" sz="2800" dirty="0"/>
          </a:p>
        </p:txBody>
      </p:sp>
      <p:sp>
        <p:nvSpPr>
          <p:cNvPr id="7" name="مستطيل 6"/>
          <p:cNvSpPr/>
          <p:nvPr/>
        </p:nvSpPr>
        <p:spPr>
          <a:xfrm>
            <a:off x="734314" y="2846375"/>
            <a:ext cx="302433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a:latin typeface="Times New Roman" pitchFamily="18" charset="0"/>
                <a:cs typeface="Times New Roman" pitchFamily="18" charset="0"/>
              </a:rPr>
              <a:t>السكرتير</a:t>
            </a:r>
            <a:endParaRPr lang="en-US" sz="2800" b="1" dirty="0">
              <a:latin typeface="Times New Roman" pitchFamily="18" charset="0"/>
              <a:cs typeface="Times New Roman" pitchFamily="18" charset="0"/>
            </a:endParaRPr>
          </a:p>
        </p:txBody>
      </p:sp>
      <p:sp>
        <p:nvSpPr>
          <p:cNvPr id="8" name="مستطيل 7"/>
          <p:cNvSpPr/>
          <p:nvPr/>
        </p:nvSpPr>
        <p:spPr>
          <a:xfrm>
            <a:off x="3995936" y="3573016"/>
            <a:ext cx="4392488" cy="57606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latin typeface="Times New Roman" pitchFamily="18" charset="0"/>
                <a:cs typeface="Times New Roman" pitchFamily="18" charset="0"/>
              </a:rPr>
              <a:t>مداولة التوصيل كـ </a:t>
            </a:r>
            <a:r>
              <a:rPr lang="en-US" sz="2800" b="1" dirty="0">
                <a:latin typeface="Times New Roman" pitchFamily="18" charset="0"/>
                <a:cs typeface="Times New Roman" pitchFamily="18" charset="0"/>
              </a:rPr>
              <a:t> PPP</a:t>
            </a:r>
            <a:r>
              <a:rPr lang="ar-SA" sz="2800" b="1" dirty="0">
                <a:latin typeface="Times New Roman" pitchFamily="18" charset="0"/>
                <a:cs typeface="Times New Roman" pitchFamily="18" charset="0"/>
              </a:rPr>
              <a:t> </a:t>
            </a:r>
            <a:endParaRPr lang="ar-SA" sz="2800" dirty="0"/>
          </a:p>
        </p:txBody>
      </p:sp>
      <p:sp>
        <p:nvSpPr>
          <p:cNvPr id="9" name="مستطيل 8"/>
          <p:cNvSpPr/>
          <p:nvPr/>
        </p:nvSpPr>
        <p:spPr>
          <a:xfrm>
            <a:off x="734314" y="3566455"/>
            <a:ext cx="302433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a:latin typeface="Times New Roman" pitchFamily="18" charset="0"/>
                <a:cs typeface="Times New Roman" pitchFamily="18" charset="0"/>
              </a:rPr>
              <a:t>مراسل الشركة</a:t>
            </a:r>
            <a:endParaRPr lang="en-US" sz="2800" b="1" dirty="0">
              <a:latin typeface="Times New Roman" pitchFamily="18" charset="0"/>
              <a:cs typeface="Times New Roman" pitchFamily="18" charset="0"/>
            </a:endParaRPr>
          </a:p>
        </p:txBody>
      </p:sp>
      <p:sp>
        <p:nvSpPr>
          <p:cNvPr id="10" name="مستطيل 9"/>
          <p:cNvSpPr/>
          <p:nvPr/>
        </p:nvSpPr>
        <p:spPr>
          <a:xfrm>
            <a:off x="3995936" y="4293096"/>
            <a:ext cx="4392488" cy="57606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latin typeface="Times New Roman" pitchFamily="18" charset="0"/>
                <a:cs typeface="Times New Roman" pitchFamily="18" charset="0"/>
              </a:rPr>
              <a:t>مداولة  </a:t>
            </a:r>
            <a:r>
              <a:rPr lang="en-US" sz="2800" b="1" dirty="0">
                <a:latin typeface="Times New Roman" pitchFamily="18" charset="0"/>
                <a:cs typeface="Times New Roman" pitchFamily="18" charset="0"/>
              </a:rPr>
              <a:t>TCP</a:t>
            </a:r>
            <a:r>
              <a:rPr lang="ar-SA" sz="2800" b="1" dirty="0">
                <a:latin typeface="Times New Roman" pitchFamily="18" charset="0"/>
                <a:cs typeface="Times New Roman" pitchFamily="18" charset="0"/>
              </a:rPr>
              <a:t> </a:t>
            </a:r>
            <a:endParaRPr lang="ar-SA" sz="2800" dirty="0"/>
          </a:p>
        </p:txBody>
      </p:sp>
      <p:sp>
        <p:nvSpPr>
          <p:cNvPr id="11" name="مستطيل 10"/>
          <p:cNvSpPr/>
          <p:nvPr/>
        </p:nvSpPr>
        <p:spPr>
          <a:xfrm>
            <a:off x="734314" y="4286535"/>
            <a:ext cx="302433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a:latin typeface="Times New Roman" pitchFamily="18" charset="0"/>
                <a:cs typeface="Times New Roman" pitchFamily="18" charset="0"/>
              </a:rPr>
              <a:t>موظف التسجيل بالبريد</a:t>
            </a:r>
            <a:endParaRPr lang="en-US" sz="2800" b="1" dirty="0">
              <a:latin typeface="Times New Roman" pitchFamily="18" charset="0"/>
              <a:cs typeface="Times New Roman" pitchFamily="18" charset="0"/>
            </a:endParaRPr>
          </a:p>
        </p:txBody>
      </p:sp>
      <p:sp>
        <p:nvSpPr>
          <p:cNvPr id="12" name="مستطيل 11"/>
          <p:cNvSpPr/>
          <p:nvPr/>
        </p:nvSpPr>
        <p:spPr>
          <a:xfrm>
            <a:off x="3995936" y="5013176"/>
            <a:ext cx="4392488" cy="576064"/>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latin typeface="Times New Roman" pitchFamily="18" charset="0"/>
                <a:cs typeface="Times New Roman" pitchFamily="18" charset="0"/>
              </a:rPr>
              <a:t>مداولة </a:t>
            </a:r>
            <a:r>
              <a:rPr lang="en-US" sz="2800" b="1" dirty="0">
                <a:latin typeface="Times New Roman" pitchFamily="18" charset="0"/>
                <a:cs typeface="Times New Roman" pitchFamily="18" charset="0"/>
              </a:rPr>
              <a:t>IP </a:t>
            </a:r>
            <a:endParaRPr lang="ar-SA" sz="2800" dirty="0"/>
          </a:p>
        </p:txBody>
      </p:sp>
      <p:sp>
        <p:nvSpPr>
          <p:cNvPr id="14" name="مستطيل 13"/>
          <p:cNvSpPr/>
          <p:nvPr/>
        </p:nvSpPr>
        <p:spPr>
          <a:xfrm>
            <a:off x="734314" y="5006615"/>
            <a:ext cx="302433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a:latin typeface="Times New Roman" pitchFamily="18" charset="0"/>
                <a:cs typeface="Times New Roman" pitchFamily="18" charset="0"/>
              </a:rPr>
              <a:t>ساعي البريد</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754561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righ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righ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righ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righ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 grpId="0" animBg="1"/>
      <p:bldP spid="5" grpId="0" animBg="1"/>
      <p:bldP spid="6" grpId="0" animBg="1"/>
      <p:bldP spid="7" grpId="0" animBg="1"/>
      <p:bldP spid="8" grpId="0" animBg="1"/>
      <p:bldP spid="9" grpId="0" animBg="1"/>
      <p:bldP spid="10" grpId="0" animBg="1"/>
      <p:bldP spid="11" grpId="0" animBg="1"/>
      <p:bldP spid="12" grpId="0" animBg="1"/>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ip-address.jpg">
            <a:extLst>
              <a:ext uri="{FF2B5EF4-FFF2-40B4-BE49-F238E27FC236}">
                <a16:creationId xmlns:a16="http://schemas.microsoft.com/office/drawing/2014/main" id="{20D3A8B4-8E5F-4061-9549-745EBA5829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75656" y="2780928"/>
            <a:ext cx="5943034" cy="3149283"/>
          </a:xfrm>
          <a:prstGeom prst="rect">
            <a:avLst/>
          </a:prstGeom>
          <a:effectLst/>
        </p:spPr>
      </p:pic>
      <p:sp>
        <p:nvSpPr>
          <p:cNvPr id="5" name="مستطيل 4">
            <a:extLst>
              <a:ext uri="{FF2B5EF4-FFF2-40B4-BE49-F238E27FC236}">
                <a16:creationId xmlns:a16="http://schemas.microsoft.com/office/drawing/2014/main" id="{4DD029F0-F6F0-4E7D-92F1-7CEC38746C78}"/>
              </a:ext>
            </a:extLst>
          </p:cNvPr>
          <p:cNvSpPr/>
          <p:nvPr/>
        </p:nvSpPr>
        <p:spPr>
          <a:xfrm>
            <a:off x="983880" y="1700808"/>
            <a:ext cx="7176239" cy="769441"/>
          </a:xfrm>
          <a:prstGeom prst="rect">
            <a:avLst/>
          </a:prstGeom>
        </p:spPr>
        <p:txBody>
          <a:bodyPr wrap="square">
            <a:spAutoFit/>
          </a:bodyPr>
          <a:lstStyle/>
          <a:p>
            <a:pPr algn="ctr"/>
            <a:r>
              <a:rPr lang="ar-SA" sz="4400" dirty="0">
                <a:solidFill>
                  <a:srgbClr val="30A2D8"/>
                </a:solidFill>
                <a:latin typeface="Times New Roman" pitchFamily="18" charset="0"/>
                <a:cs typeface="PT Bold Heading" panose="02010400000000000000" pitchFamily="2" charset="-78"/>
              </a:rPr>
              <a:t>عناوين مداولة </a:t>
            </a:r>
            <a:r>
              <a:rPr lang="en-US" sz="4400" dirty="0">
                <a:solidFill>
                  <a:srgbClr val="30A2D8"/>
                </a:solidFill>
                <a:latin typeface="Times New Roman" pitchFamily="18" charset="0"/>
                <a:cs typeface="PT Bold Heading" panose="02010400000000000000" pitchFamily="2" charset="-78"/>
              </a:rPr>
              <a:t>IP</a:t>
            </a:r>
            <a:r>
              <a:rPr lang="ar-SA" sz="4400" dirty="0">
                <a:solidFill>
                  <a:srgbClr val="30A2D8"/>
                </a:solidFill>
                <a:latin typeface="Times New Roman" pitchFamily="18" charset="0"/>
                <a:cs typeface="PT Bold Heading" panose="02010400000000000000" pitchFamily="2" charset="-78"/>
              </a:rPr>
              <a:t> لشبكة الإنترنت</a:t>
            </a:r>
            <a:endParaRPr lang="en-US" sz="4400" dirty="0">
              <a:solidFill>
                <a:srgbClr val="30A2D8"/>
              </a:solidFill>
              <a:latin typeface="Times New Roman" pitchFamily="18" charset="0"/>
              <a:ea typeface="Calibri"/>
              <a:cs typeface="PT Bold Heading" panose="02010400000000000000" pitchFamily="2" charset="-78"/>
            </a:endParaRPr>
          </a:p>
        </p:txBody>
      </p:sp>
    </p:spTree>
    <p:extLst>
      <p:ext uri="{BB962C8B-B14F-4D97-AF65-F5344CB8AC3E}">
        <p14:creationId xmlns:p14="http://schemas.microsoft.com/office/powerpoint/2010/main" val="249111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xicoinstitute.files.wordpress.com/2013/08/people-netwo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5128" y="3140968"/>
            <a:ext cx="6233744" cy="3161253"/>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171870" y="692696"/>
            <a:ext cx="7072537" cy="769441"/>
          </a:xfrm>
          <a:prstGeom prst="rect">
            <a:avLst/>
          </a:prstGeom>
        </p:spPr>
        <p:txBody>
          <a:bodyPr wrap="square">
            <a:spAutoFit/>
          </a:bodyPr>
          <a:lstStyle/>
          <a:p>
            <a:pPr algn="ctr"/>
            <a:r>
              <a:rPr lang="ar-SA" sz="4400" dirty="0">
                <a:ln>
                  <a:solidFill>
                    <a:sysClr val="windowText" lastClr="000000"/>
                  </a:solidFill>
                </a:ln>
                <a:solidFill>
                  <a:srgbClr val="00B0F0"/>
                </a:solidFill>
                <a:effectLst>
                  <a:outerShdw blurRad="38100" dist="38100" dir="2700000" algn="tl">
                    <a:srgbClr val="000000">
                      <a:alpha val="43137"/>
                    </a:srgbClr>
                  </a:outerShdw>
                </a:effectLst>
                <a:latin typeface="Times New Roman" pitchFamily="18" charset="0"/>
                <a:ea typeface="Monotype Koufi" pitchFamily="2" charset="-78"/>
                <a:cs typeface="PT Bold Heading" panose="02010400000000000000" pitchFamily="2" charset="-78"/>
              </a:rPr>
              <a:t>ما هـي شبكات الحاسب ؟ </a:t>
            </a:r>
            <a:endParaRPr lang="ar-SA" sz="4400" dirty="0">
              <a:ln>
                <a:solidFill>
                  <a:sysClr val="windowText" lastClr="000000"/>
                </a:solidFill>
              </a:ln>
              <a:solidFill>
                <a:srgbClr val="00B0F0"/>
              </a:solidFill>
              <a:effectLst>
                <a:outerShdw blurRad="38100" dist="38100" dir="2700000" algn="tl">
                  <a:srgbClr val="000000">
                    <a:alpha val="43137"/>
                  </a:srgbClr>
                </a:outerShdw>
              </a:effectLst>
              <a:cs typeface="PT Bold Heading" panose="02010400000000000000" pitchFamily="2" charset="-78"/>
            </a:endParaRPr>
          </a:p>
        </p:txBody>
      </p:sp>
      <p:sp>
        <p:nvSpPr>
          <p:cNvPr id="4" name="مستطيل مستدير الزوايا 3"/>
          <p:cNvSpPr/>
          <p:nvPr/>
        </p:nvSpPr>
        <p:spPr>
          <a:xfrm>
            <a:off x="2232000" y="1844824"/>
            <a:ext cx="4680000" cy="576064"/>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a:solidFill>
                  <a:srgbClr val="4A32DC"/>
                </a:solidFill>
                <a:latin typeface="Times New Roman" pitchFamily="18" charset="0"/>
                <a:ea typeface="Monotype Koufi" pitchFamily="2" charset="-78"/>
                <a:cs typeface="Times New Roman" pitchFamily="18" charset="0"/>
              </a:rPr>
              <a:t>مجموعة من الحاسبات</a:t>
            </a:r>
            <a:endParaRPr lang="ar-SA" sz="2800" dirty="0">
              <a:solidFill>
                <a:srgbClr val="4A32DC"/>
              </a:solidFill>
            </a:endParaRPr>
          </a:p>
        </p:txBody>
      </p:sp>
      <p:sp>
        <p:nvSpPr>
          <p:cNvPr id="26" name="مستطيل مستدير الزوايا 25"/>
          <p:cNvSpPr/>
          <p:nvPr/>
        </p:nvSpPr>
        <p:spPr>
          <a:xfrm>
            <a:off x="2232000" y="2492896"/>
            <a:ext cx="4680000" cy="57606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SA" sz="2800" b="1" dirty="0">
                <a:solidFill>
                  <a:srgbClr val="C00000"/>
                </a:solidFill>
                <a:latin typeface="Times New Roman" pitchFamily="18" charset="0"/>
                <a:ea typeface="Monotype Koufi" pitchFamily="2" charset="-78"/>
                <a:cs typeface="Times New Roman" pitchFamily="18" charset="0"/>
              </a:rPr>
              <a:t>تتوزع على مواقع مختلفة</a:t>
            </a:r>
            <a:endParaRPr lang="ar-SA" sz="2800" dirty="0">
              <a:solidFill>
                <a:srgbClr val="C00000"/>
              </a:solidFill>
            </a:endParaRPr>
          </a:p>
        </p:txBody>
      </p:sp>
      <p:sp>
        <p:nvSpPr>
          <p:cNvPr id="27" name="مستطيل مستدير الزوايا 26"/>
          <p:cNvSpPr/>
          <p:nvPr/>
        </p:nvSpPr>
        <p:spPr>
          <a:xfrm>
            <a:off x="2232000" y="3140968"/>
            <a:ext cx="4680000" cy="57606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800" b="1" dirty="0">
                <a:latin typeface="Times New Roman" pitchFamily="18" charset="0"/>
                <a:ea typeface="Monotype Koufi" pitchFamily="2" charset="-78"/>
                <a:cs typeface="Times New Roman" pitchFamily="18" charset="0"/>
              </a:rPr>
              <a:t>تربط بينها وسائل الاتصالات المختلفة</a:t>
            </a:r>
            <a:endParaRPr lang="ar-SA" sz="2800" dirty="0"/>
          </a:p>
        </p:txBody>
      </p:sp>
      <p:sp>
        <p:nvSpPr>
          <p:cNvPr id="28" name="مستطيل مستدير الزوايا 27"/>
          <p:cNvSpPr/>
          <p:nvPr/>
        </p:nvSpPr>
        <p:spPr>
          <a:xfrm>
            <a:off x="2232000" y="3789040"/>
            <a:ext cx="4680000" cy="576064"/>
          </a:xfrm>
          <a:prstGeom prst="roundRect">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ar-SA" sz="2800" b="1" dirty="0">
                <a:solidFill>
                  <a:srgbClr val="006600"/>
                </a:solidFill>
                <a:latin typeface="Times New Roman" pitchFamily="18" charset="0"/>
                <a:ea typeface="Monotype Koufi" pitchFamily="2" charset="-78"/>
                <a:cs typeface="Times New Roman" pitchFamily="18" charset="0"/>
              </a:rPr>
              <a:t>تقوم بجمع وتبادل البيانات الرقمية</a:t>
            </a:r>
            <a:endParaRPr lang="ar-SA" sz="2800" dirty="0">
              <a:solidFill>
                <a:srgbClr val="006600"/>
              </a:solidFill>
            </a:endParaRPr>
          </a:p>
        </p:txBody>
      </p:sp>
      <p:sp>
        <p:nvSpPr>
          <p:cNvPr id="29" name="مستطيل مستدير الزوايا 28"/>
          <p:cNvSpPr/>
          <p:nvPr/>
        </p:nvSpPr>
        <p:spPr>
          <a:xfrm>
            <a:off x="2232000" y="4437112"/>
            <a:ext cx="4680000" cy="576064"/>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SA" sz="2800" b="1" dirty="0">
                <a:solidFill>
                  <a:schemeClr val="accent4">
                    <a:lumMod val="50000"/>
                  </a:schemeClr>
                </a:solidFill>
                <a:latin typeface="Times New Roman" pitchFamily="18" charset="0"/>
                <a:ea typeface="Monotype Koufi" pitchFamily="2" charset="-78"/>
                <a:cs typeface="Times New Roman" pitchFamily="18" charset="0"/>
              </a:rPr>
              <a:t>الاشتراك في المصادر المرتبطة بها </a:t>
            </a:r>
            <a:endParaRPr lang="ar-SA" sz="2800" b="1" dirty="0">
              <a:solidFill>
                <a:schemeClr val="accent4">
                  <a:lumMod val="50000"/>
                </a:schemeClr>
              </a:solidFill>
            </a:endParaRPr>
          </a:p>
        </p:txBody>
      </p:sp>
    </p:spTree>
    <p:extLst>
      <p:ext uri="{BB962C8B-B14F-4D97-AF65-F5344CB8AC3E}">
        <p14:creationId xmlns:p14="http://schemas.microsoft.com/office/powerpoint/2010/main" val="2936517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عنصر نائب للمحتوى 4">
            <a:extLst>
              <a:ext uri="{FF2B5EF4-FFF2-40B4-BE49-F238E27FC236}">
                <a16:creationId xmlns:a16="http://schemas.microsoft.com/office/drawing/2014/main" id="{1975239A-5EE4-44D8-9E25-BB7338E805D7}"/>
              </a:ext>
            </a:extLst>
          </p:cNvPr>
          <p:cNvGraphicFramePr>
            <a:graphicFrameLocks/>
          </p:cNvGraphicFramePr>
          <p:nvPr>
            <p:extLst>
              <p:ext uri="{D42A27DB-BD31-4B8C-83A1-F6EECF244321}">
                <p14:modId xmlns:p14="http://schemas.microsoft.com/office/powerpoint/2010/main" val="456269602"/>
              </p:ext>
            </p:extLst>
          </p:nvPr>
        </p:nvGraphicFramePr>
        <p:xfrm>
          <a:off x="1000100" y="980728"/>
          <a:ext cx="7143800"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0037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graphicEl>
                                              <a:dgm id="{9460BC27-1731-4A4C-90E0-C949B7EE6E4D}"/>
                                            </p:graphicEl>
                                          </p:spTgt>
                                        </p:tgtEl>
                                        <p:attrNameLst>
                                          <p:attrName>style.visibility</p:attrName>
                                        </p:attrNameLst>
                                      </p:cBhvr>
                                      <p:to>
                                        <p:strVal val="visible"/>
                                      </p:to>
                                    </p:set>
                                    <p:animEffect transition="in" filter="wipe(up)">
                                      <p:cBhvr>
                                        <p:cTn id="7" dur="500"/>
                                        <p:tgtEl>
                                          <p:spTgt spid="9">
                                            <p:graphicEl>
                                              <a:dgm id="{9460BC27-1731-4A4C-90E0-C949B7EE6E4D}"/>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graphicEl>
                                              <a:dgm id="{29227B65-A519-4A99-8EF1-1D23660F4D08}"/>
                                            </p:graphicEl>
                                          </p:spTgt>
                                        </p:tgtEl>
                                        <p:attrNameLst>
                                          <p:attrName>style.visibility</p:attrName>
                                        </p:attrNameLst>
                                      </p:cBhvr>
                                      <p:to>
                                        <p:strVal val="visible"/>
                                      </p:to>
                                    </p:set>
                                    <p:animEffect transition="in" filter="wipe(up)">
                                      <p:cBhvr>
                                        <p:cTn id="10" dur="500"/>
                                        <p:tgtEl>
                                          <p:spTgt spid="9">
                                            <p:graphicEl>
                                              <a:dgm id="{29227B65-A519-4A99-8EF1-1D23660F4D0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graphicEl>
                                              <a:dgm id="{B171C914-7A2F-4589-A7FE-1BEAB07F250F}"/>
                                            </p:graphicEl>
                                          </p:spTgt>
                                        </p:tgtEl>
                                        <p:attrNameLst>
                                          <p:attrName>style.visibility</p:attrName>
                                        </p:attrNameLst>
                                      </p:cBhvr>
                                      <p:to>
                                        <p:strVal val="visible"/>
                                      </p:to>
                                    </p:set>
                                    <p:animEffect transition="in" filter="wipe(up)">
                                      <p:cBhvr>
                                        <p:cTn id="15" dur="500"/>
                                        <p:tgtEl>
                                          <p:spTgt spid="9">
                                            <p:graphicEl>
                                              <a:dgm id="{B171C914-7A2F-4589-A7FE-1BEAB07F250F}"/>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graphicEl>
                                              <a:dgm id="{30DC008F-5237-4F0D-BF7E-91EC8429651C}"/>
                                            </p:graphicEl>
                                          </p:spTgt>
                                        </p:tgtEl>
                                        <p:attrNameLst>
                                          <p:attrName>style.visibility</p:attrName>
                                        </p:attrNameLst>
                                      </p:cBhvr>
                                      <p:to>
                                        <p:strVal val="visible"/>
                                      </p:to>
                                    </p:set>
                                    <p:animEffect transition="in" filter="wipe(up)">
                                      <p:cBhvr>
                                        <p:cTn id="18" dur="500"/>
                                        <p:tgtEl>
                                          <p:spTgt spid="9">
                                            <p:graphicEl>
                                              <a:dgm id="{30DC008F-5237-4F0D-BF7E-91EC8429651C}"/>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graphicEl>
                                              <a:dgm id="{F632FFF9-DC79-44EF-9F0A-84F578B70674}"/>
                                            </p:graphicEl>
                                          </p:spTgt>
                                        </p:tgtEl>
                                        <p:attrNameLst>
                                          <p:attrName>style.visibility</p:attrName>
                                        </p:attrNameLst>
                                      </p:cBhvr>
                                      <p:to>
                                        <p:strVal val="visible"/>
                                      </p:to>
                                    </p:set>
                                    <p:animEffect transition="in" filter="wipe(up)">
                                      <p:cBhvr>
                                        <p:cTn id="23" dur="500"/>
                                        <p:tgtEl>
                                          <p:spTgt spid="9">
                                            <p:graphicEl>
                                              <a:dgm id="{F632FFF9-DC79-44EF-9F0A-84F578B70674}"/>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graphicEl>
                                              <a:dgm id="{7D3F7C2F-E9D1-400E-86E8-154E13B14653}"/>
                                            </p:graphicEl>
                                          </p:spTgt>
                                        </p:tgtEl>
                                        <p:attrNameLst>
                                          <p:attrName>style.visibility</p:attrName>
                                        </p:attrNameLst>
                                      </p:cBhvr>
                                      <p:to>
                                        <p:strVal val="visible"/>
                                      </p:to>
                                    </p:set>
                                    <p:animEffect transition="in" filter="wipe(up)">
                                      <p:cBhvr>
                                        <p:cTn id="26" dur="500"/>
                                        <p:tgtEl>
                                          <p:spTgt spid="9">
                                            <p:graphicEl>
                                              <a:dgm id="{7D3F7C2F-E9D1-400E-86E8-154E13B1465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graphicEl>
                                              <a:dgm id="{385A9C14-2CF5-4253-B764-C3C45046EA34}"/>
                                            </p:graphicEl>
                                          </p:spTgt>
                                        </p:tgtEl>
                                        <p:attrNameLst>
                                          <p:attrName>style.visibility</p:attrName>
                                        </p:attrNameLst>
                                      </p:cBhvr>
                                      <p:to>
                                        <p:strVal val="visible"/>
                                      </p:to>
                                    </p:set>
                                    <p:animEffect transition="in" filter="wipe(up)">
                                      <p:cBhvr>
                                        <p:cTn id="31" dur="500"/>
                                        <p:tgtEl>
                                          <p:spTgt spid="9">
                                            <p:graphicEl>
                                              <a:dgm id="{385A9C14-2CF5-4253-B764-C3C45046EA34}"/>
                                            </p:graphic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
                                            <p:graphicEl>
                                              <a:dgm id="{ADDF03AB-8A03-4587-B4CB-452E3DD84989}"/>
                                            </p:graphicEl>
                                          </p:spTgt>
                                        </p:tgtEl>
                                        <p:attrNameLst>
                                          <p:attrName>style.visibility</p:attrName>
                                        </p:attrNameLst>
                                      </p:cBhvr>
                                      <p:to>
                                        <p:strVal val="visible"/>
                                      </p:to>
                                    </p:set>
                                    <p:animEffect transition="in" filter="wipe(up)">
                                      <p:cBhvr>
                                        <p:cTn id="34" dur="500"/>
                                        <p:tgtEl>
                                          <p:spTgt spid="9">
                                            <p:graphicEl>
                                              <a:dgm id="{ADDF03AB-8A03-4587-B4CB-452E3DD849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http://www.techsolutions.ge/images/stories/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620688"/>
            <a:ext cx="5002138" cy="5511407"/>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4572000" y="2564904"/>
            <a:ext cx="180020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سهم إلى اليمين 2"/>
          <p:cNvSpPr/>
          <p:nvPr/>
        </p:nvSpPr>
        <p:spPr>
          <a:xfrm>
            <a:off x="1763688" y="2600908"/>
            <a:ext cx="864096" cy="3240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246273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16" presetClass="entr" presetSubtype="37" repeatCount="indefinite"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D0EEFC88-3968-43DC-BC0A-6CC02B205094}"/>
              </a:ext>
            </a:extLst>
          </p:cNvPr>
          <p:cNvSpPr/>
          <p:nvPr/>
        </p:nvSpPr>
        <p:spPr>
          <a:xfrm>
            <a:off x="3187897" y="643335"/>
            <a:ext cx="3161443" cy="769441"/>
          </a:xfrm>
          <a:prstGeom prst="rect">
            <a:avLst/>
          </a:prstGeom>
        </p:spPr>
        <p:txBody>
          <a:bodyPr wrap="none">
            <a:spAutoFit/>
          </a:bodyPr>
          <a:lstStyle/>
          <a:p>
            <a:pPr algn="ctr">
              <a:buNone/>
            </a:pPr>
            <a:r>
              <a:rPr lang="ar-SA" sz="4400" b="1" dirty="0">
                <a:ln w="6600">
                  <a:solidFill>
                    <a:schemeClr val="accent2"/>
                  </a:solidFill>
                  <a:prstDash val="solid"/>
                </a:ln>
                <a:solidFill>
                  <a:srgbClr val="FFFFFF"/>
                </a:solidFill>
                <a:effectLst>
                  <a:outerShdw dist="38100" dir="2700000" algn="tl" rotWithShape="0">
                    <a:schemeClr val="accent2"/>
                  </a:outerShdw>
                </a:effectLst>
                <a:cs typeface="PT Bold Heading" pitchFamily="2" charset="-78"/>
              </a:rPr>
              <a:t>فئات عنوان </a:t>
            </a:r>
            <a:r>
              <a:rPr lang="en-US" sz="4400" b="1" dirty="0">
                <a:ln w="6600">
                  <a:solidFill>
                    <a:schemeClr val="accent2"/>
                  </a:solidFill>
                  <a:prstDash val="solid"/>
                </a:ln>
                <a:solidFill>
                  <a:srgbClr val="FFFFFF"/>
                </a:solidFill>
                <a:effectLst>
                  <a:outerShdw dist="38100" dir="2700000" algn="tl" rotWithShape="0">
                    <a:schemeClr val="accent2"/>
                  </a:outerShdw>
                </a:effectLst>
                <a:cs typeface="PT Bold Heading" pitchFamily="2" charset="-78"/>
              </a:rPr>
              <a:t>IP</a:t>
            </a:r>
            <a:endParaRPr lang="ar-SA" sz="4400" b="1" dirty="0">
              <a:ln w="6600">
                <a:solidFill>
                  <a:schemeClr val="accent2"/>
                </a:solidFill>
                <a:prstDash val="solid"/>
              </a:ln>
              <a:solidFill>
                <a:srgbClr val="FFFFFF"/>
              </a:solidFill>
              <a:effectLst>
                <a:outerShdw dist="38100" dir="2700000" algn="tl" rotWithShape="0">
                  <a:schemeClr val="accent2"/>
                </a:outerShdw>
              </a:effectLst>
              <a:cs typeface="PT Bold Heading" pitchFamily="2" charset="-78"/>
            </a:endParaRPr>
          </a:p>
        </p:txBody>
      </p:sp>
      <p:graphicFrame>
        <p:nvGraphicFramePr>
          <p:cNvPr id="6" name="جدول 5">
            <a:extLst>
              <a:ext uri="{FF2B5EF4-FFF2-40B4-BE49-F238E27FC236}">
                <a16:creationId xmlns:a16="http://schemas.microsoft.com/office/drawing/2014/main" id="{7DB8D273-ADAD-417D-8933-EE5D1DC43783}"/>
              </a:ext>
            </a:extLst>
          </p:cNvPr>
          <p:cNvGraphicFramePr>
            <a:graphicFrameLocks noGrp="1"/>
          </p:cNvGraphicFramePr>
          <p:nvPr>
            <p:extLst>
              <p:ext uri="{D42A27DB-BD31-4B8C-83A1-F6EECF244321}">
                <p14:modId xmlns:p14="http://schemas.microsoft.com/office/powerpoint/2010/main" val="231302704"/>
              </p:ext>
            </p:extLst>
          </p:nvPr>
        </p:nvGraphicFramePr>
        <p:xfrm>
          <a:off x="539552" y="1736904"/>
          <a:ext cx="7848872" cy="3924344"/>
        </p:xfrm>
        <a:graphic>
          <a:graphicData uri="http://schemas.openxmlformats.org/drawingml/2006/table">
            <a:tbl>
              <a:tblPr rtl="1" firstRow="1" bandRow="1">
                <a:tableStyleId>{F5AB1C69-6EDB-4FF4-983F-18BD219EF322}</a:tableStyleId>
              </a:tblPr>
              <a:tblGrid>
                <a:gridCol w="759110">
                  <a:extLst>
                    <a:ext uri="{9D8B030D-6E8A-4147-A177-3AD203B41FA5}">
                      <a16:colId xmlns:a16="http://schemas.microsoft.com/office/drawing/2014/main" val="20000"/>
                    </a:ext>
                  </a:extLst>
                </a:gridCol>
                <a:gridCol w="3720736">
                  <a:extLst>
                    <a:ext uri="{9D8B030D-6E8A-4147-A177-3AD203B41FA5}">
                      <a16:colId xmlns:a16="http://schemas.microsoft.com/office/drawing/2014/main" val="20001"/>
                    </a:ext>
                  </a:extLst>
                </a:gridCol>
                <a:gridCol w="3369026">
                  <a:extLst>
                    <a:ext uri="{9D8B030D-6E8A-4147-A177-3AD203B41FA5}">
                      <a16:colId xmlns:a16="http://schemas.microsoft.com/office/drawing/2014/main" val="20002"/>
                    </a:ext>
                  </a:extLst>
                </a:gridCol>
              </a:tblGrid>
              <a:tr h="632504">
                <a:tc>
                  <a:txBody>
                    <a:bodyPr/>
                    <a:lstStyle/>
                    <a:p>
                      <a:pPr algn="ctr" rtl="1"/>
                      <a:r>
                        <a:rPr lang="ar-SA" sz="2400" b="1" dirty="0">
                          <a:cs typeface="+mj-cs"/>
                        </a:rPr>
                        <a:t>الفئة </a:t>
                      </a:r>
                    </a:p>
                  </a:txBody>
                  <a:tcPr anchor="ctr"/>
                </a:tc>
                <a:tc>
                  <a:txBody>
                    <a:bodyPr/>
                    <a:lstStyle/>
                    <a:p>
                      <a:pPr algn="ctr" rtl="1"/>
                      <a:r>
                        <a:rPr lang="ar-SA" sz="2400" b="1" dirty="0">
                          <a:cs typeface="+mj-cs"/>
                        </a:rPr>
                        <a:t>الوصف</a:t>
                      </a:r>
                    </a:p>
                  </a:txBody>
                  <a:tcPr anchor="ctr"/>
                </a:tc>
                <a:tc>
                  <a:txBody>
                    <a:bodyPr/>
                    <a:lstStyle/>
                    <a:p>
                      <a:pPr algn="ctr" rtl="1"/>
                      <a:r>
                        <a:rPr lang="ar-SA" sz="2400" b="1" dirty="0">
                          <a:cs typeface="+mj-cs"/>
                        </a:rPr>
                        <a:t>مثال</a:t>
                      </a:r>
                    </a:p>
                  </a:txBody>
                  <a:tcPr anchor="ctr"/>
                </a:tc>
                <a:extLst>
                  <a:ext uri="{0D108BD9-81ED-4DB2-BD59-A6C34878D82A}">
                    <a16:rowId xmlns:a16="http://schemas.microsoft.com/office/drawing/2014/main" val="10000"/>
                  </a:ext>
                </a:extLst>
              </a:tr>
              <a:tr h="789738">
                <a:tc>
                  <a:txBody>
                    <a:bodyPr/>
                    <a:lstStyle/>
                    <a:p>
                      <a:pPr algn="ctr" rtl="1"/>
                      <a:r>
                        <a:rPr lang="en-US" sz="2400" b="1" dirty="0">
                          <a:effectLst>
                            <a:outerShdw blurRad="38100" dist="38100" dir="2700000" algn="tl">
                              <a:srgbClr val="000000">
                                <a:alpha val="43137"/>
                              </a:srgbClr>
                            </a:outerShdw>
                          </a:effectLst>
                          <a:cs typeface="+mj-cs"/>
                        </a:rPr>
                        <a:t>A</a:t>
                      </a:r>
                      <a:endParaRPr lang="ar-SA" sz="2400" b="1" dirty="0">
                        <a:solidFill>
                          <a:schemeClr val="tx2">
                            <a:lumMod val="60000"/>
                            <a:lumOff val="40000"/>
                          </a:schemeClr>
                        </a:solidFill>
                        <a:effectLst>
                          <a:outerShdw blurRad="38100" dist="38100" dir="2700000" algn="tl">
                            <a:srgbClr val="000000">
                              <a:alpha val="43137"/>
                            </a:srgbClr>
                          </a:outerShdw>
                        </a:effectLst>
                        <a:cs typeface="+mj-cs"/>
                      </a:endParaRPr>
                    </a:p>
                  </a:txBody>
                  <a:tcPr anchor="ctr"/>
                </a:tc>
                <a:tc>
                  <a:txBody>
                    <a:bodyPr/>
                    <a:lstStyle/>
                    <a:p>
                      <a:pPr algn="ctr" rtl="1"/>
                      <a:r>
                        <a:rPr lang="ar-SA" sz="2400" b="1" dirty="0">
                          <a:cs typeface="+mj-cs"/>
                        </a:rPr>
                        <a:t>تتكون من ثلاثة بايت لرقم الجهاز و</a:t>
                      </a:r>
                      <a:r>
                        <a:rPr lang="ar-SA" sz="2400" b="1" baseline="0" dirty="0">
                          <a:cs typeface="+mj-cs"/>
                        </a:rPr>
                        <a:t> واحد بايت لرقم الشبكة</a:t>
                      </a:r>
                      <a:endParaRPr lang="ar-SA" sz="2400" b="1" dirty="0">
                        <a:cs typeface="+mj-cs"/>
                      </a:endParaRPr>
                    </a:p>
                  </a:txBody>
                  <a:tcPr anchor="ctr"/>
                </a:tc>
                <a:tc>
                  <a:txBody>
                    <a:bodyPr/>
                    <a:lstStyle/>
                    <a:p>
                      <a:pPr algn="ctr" rtl="1"/>
                      <a:r>
                        <a:rPr lang="en-US" sz="2400" b="1" dirty="0">
                          <a:cs typeface="+mj-cs"/>
                        </a:rPr>
                        <a:t> 1.0.0.0</a:t>
                      </a:r>
                      <a:r>
                        <a:rPr lang="ar-SA" sz="2400" b="1" dirty="0">
                          <a:cs typeface="+mj-cs"/>
                        </a:rPr>
                        <a:t>إلى  </a:t>
                      </a:r>
                      <a:r>
                        <a:rPr lang="en-US" sz="2400" b="1" dirty="0">
                          <a:cs typeface="+mj-cs"/>
                        </a:rPr>
                        <a:t>127.255.255.255</a:t>
                      </a:r>
                      <a:endParaRPr lang="ar-SA" sz="2400" b="1" dirty="0">
                        <a:cs typeface="+mj-cs"/>
                      </a:endParaRPr>
                    </a:p>
                  </a:txBody>
                  <a:tcPr anchor="ctr"/>
                </a:tc>
                <a:extLst>
                  <a:ext uri="{0D108BD9-81ED-4DB2-BD59-A6C34878D82A}">
                    <a16:rowId xmlns:a16="http://schemas.microsoft.com/office/drawing/2014/main" val="10001"/>
                  </a:ext>
                </a:extLst>
              </a:tr>
              <a:tr h="789738">
                <a:tc>
                  <a:txBody>
                    <a:bodyPr/>
                    <a:lstStyle/>
                    <a:p>
                      <a:pPr algn="ctr" rtl="1"/>
                      <a:r>
                        <a:rPr lang="en-US" sz="2400" b="1" dirty="0">
                          <a:effectLst>
                            <a:outerShdw blurRad="38100" dist="38100" dir="2700000" algn="tl">
                              <a:srgbClr val="000000">
                                <a:alpha val="43137"/>
                              </a:srgbClr>
                            </a:outerShdw>
                          </a:effectLst>
                          <a:cs typeface="+mj-cs"/>
                        </a:rPr>
                        <a:t>B</a:t>
                      </a:r>
                      <a:endParaRPr lang="ar-SA" sz="2400" b="1" dirty="0">
                        <a:solidFill>
                          <a:schemeClr val="tx2">
                            <a:lumMod val="60000"/>
                            <a:lumOff val="40000"/>
                          </a:schemeClr>
                        </a:solidFill>
                        <a:effectLst>
                          <a:outerShdw blurRad="38100" dist="38100" dir="2700000" algn="tl">
                            <a:srgbClr val="000000">
                              <a:alpha val="43137"/>
                            </a:srgbClr>
                          </a:outerShdw>
                        </a:effectLst>
                        <a:cs typeface="+mj-cs"/>
                      </a:endParaRPr>
                    </a:p>
                  </a:txBody>
                  <a:tcPr anchor="ctr"/>
                </a:tc>
                <a:tc>
                  <a:txBody>
                    <a:bodyPr/>
                    <a:lstStyle/>
                    <a:p>
                      <a:pPr algn="ctr" rtl="1"/>
                      <a:r>
                        <a:rPr lang="ar-SA" sz="2400" b="1" dirty="0">
                          <a:cs typeface="+mj-cs"/>
                        </a:rPr>
                        <a:t>تتكون من اثنين بايت لرقم الجهاز واثنين بايت لرقم</a:t>
                      </a:r>
                      <a:r>
                        <a:rPr lang="ar-SA" sz="2400" b="1" baseline="0" dirty="0">
                          <a:cs typeface="+mj-cs"/>
                        </a:rPr>
                        <a:t> الشبكة</a:t>
                      </a:r>
                      <a:endParaRPr lang="ar-SA" sz="2400" b="1" dirty="0">
                        <a:cs typeface="+mj-cs"/>
                      </a:endParaRPr>
                    </a:p>
                  </a:txBody>
                  <a:tcPr anchor="ctr"/>
                </a:tc>
                <a:tc>
                  <a:txBody>
                    <a:bodyPr/>
                    <a:lstStyle/>
                    <a:p>
                      <a:pPr algn="ctr" rtl="1"/>
                      <a:r>
                        <a:rPr lang="en-US" sz="2400" b="1" dirty="0">
                          <a:cs typeface="+mj-cs"/>
                        </a:rPr>
                        <a:t>128.0.0.0</a:t>
                      </a:r>
                      <a:r>
                        <a:rPr lang="ar-SA" sz="2400" b="1" dirty="0">
                          <a:cs typeface="+mj-cs"/>
                        </a:rPr>
                        <a:t> إلى  </a:t>
                      </a:r>
                      <a:r>
                        <a:rPr lang="en-US" sz="2400" b="1" dirty="0">
                          <a:cs typeface="+mj-cs"/>
                        </a:rPr>
                        <a:t>191.255.255.255</a:t>
                      </a:r>
                      <a:endParaRPr lang="ar-SA" sz="2400" b="1" dirty="0">
                        <a:cs typeface="+mj-cs"/>
                      </a:endParaRPr>
                    </a:p>
                  </a:txBody>
                  <a:tcPr anchor="ctr"/>
                </a:tc>
                <a:extLst>
                  <a:ext uri="{0D108BD9-81ED-4DB2-BD59-A6C34878D82A}">
                    <a16:rowId xmlns:a16="http://schemas.microsoft.com/office/drawing/2014/main" val="10002"/>
                  </a:ext>
                </a:extLst>
              </a:tr>
              <a:tr h="789738">
                <a:tc>
                  <a:txBody>
                    <a:bodyPr/>
                    <a:lstStyle/>
                    <a:p>
                      <a:pPr algn="ctr" rtl="1"/>
                      <a:r>
                        <a:rPr lang="en-US" sz="2400" b="1" dirty="0">
                          <a:effectLst>
                            <a:outerShdw blurRad="38100" dist="38100" dir="2700000" algn="tl">
                              <a:srgbClr val="000000">
                                <a:alpha val="43137"/>
                              </a:srgbClr>
                            </a:outerShdw>
                          </a:effectLst>
                          <a:cs typeface="+mj-cs"/>
                        </a:rPr>
                        <a:t>C</a:t>
                      </a:r>
                      <a:endParaRPr lang="ar-SA" sz="2400" b="1" dirty="0">
                        <a:solidFill>
                          <a:schemeClr val="tx2">
                            <a:lumMod val="60000"/>
                            <a:lumOff val="40000"/>
                          </a:schemeClr>
                        </a:solidFill>
                        <a:effectLst>
                          <a:outerShdw blurRad="38100" dist="38100" dir="2700000" algn="tl">
                            <a:srgbClr val="000000">
                              <a:alpha val="43137"/>
                            </a:srgbClr>
                          </a:outerShdw>
                        </a:effectLst>
                        <a:cs typeface="+mj-cs"/>
                      </a:endParaRPr>
                    </a:p>
                  </a:txBody>
                  <a:tcPr anchor="ctr"/>
                </a:tc>
                <a:tc>
                  <a:txBody>
                    <a:bodyPr/>
                    <a:lstStyle/>
                    <a:p>
                      <a:pPr algn="ctr" rtl="1"/>
                      <a:r>
                        <a:rPr lang="ar-SA" sz="2400" b="1" dirty="0">
                          <a:cs typeface="+mj-cs"/>
                        </a:rPr>
                        <a:t>تتكون من واحد بايت لرقم الجهاز و واحد بايت لرقم الشبكة.</a:t>
                      </a:r>
                    </a:p>
                  </a:txBody>
                  <a:tcPr anchor="ctr"/>
                </a:tc>
                <a:tc>
                  <a:txBody>
                    <a:bodyPr/>
                    <a:lstStyle/>
                    <a:p>
                      <a:pPr algn="ctr" rtl="1"/>
                      <a:r>
                        <a:rPr lang="en-US" sz="2400" b="1" dirty="0">
                          <a:cs typeface="+mj-cs"/>
                        </a:rPr>
                        <a:t>192.0.0.0</a:t>
                      </a:r>
                      <a:r>
                        <a:rPr lang="ar-SA" sz="2400" b="1" dirty="0">
                          <a:cs typeface="+mj-cs"/>
                        </a:rPr>
                        <a:t> إلى </a:t>
                      </a:r>
                      <a:r>
                        <a:rPr lang="en-US" sz="2400" b="1" dirty="0">
                          <a:cs typeface="+mj-cs"/>
                        </a:rPr>
                        <a:t>223.255.255.255</a:t>
                      </a:r>
                      <a:endParaRPr lang="ar-SA" sz="2400" b="1" dirty="0">
                        <a:cs typeface="+mj-cs"/>
                      </a:endParaRPr>
                    </a:p>
                  </a:txBody>
                  <a:tcPr anchor="ctr"/>
                </a:tc>
                <a:extLst>
                  <a:ext uri="{0D108BD9-81ED-4DB2-BD59-A6C34878D82A}">
                    <a16:rowId xmlns:a16="http://schemas.microsoft.com/office/drawing/2014/main" val="10003"/>
                  </a:ext>
                </a:extLst>
              </a:tr>
              <a:tr h="789738">
                <a:tc>
                  <a:txBody>
                    <a:bodyPr/>
                    <a:lstStyle/>
                    <a:p>
                      <a:pPr algn="ctr" rtl="1"/>
                      <a:r>
                        <a:rPr lang="en-US" sz="2400" b="1" dirty="0">
                          <a:effectLst>
                            <a:outerShdw blurRad="38100" dist="38100" dir="2700000" algn="tl">
                              <a:srgbClr val="000000">
                                <a:alpha val="43137"/>
                              </a:srgbClr>
                            </a:outerShdw>
                          </a:effectLst>
                          <a:cs typeface="+mj-cs"/>
                        </a:rPr>
                        <a:t>D</a:t>
                      </a:r>
                      <a:endParaRPr lang="ar-SA" sz="2400" b="1" dirty="0">
                        <a:solidFill>
                          <a:schemeClr val="tx2">
                            <a:lumMod val="60000"/>
                            <a:lumOff val="40000"/>
                          </a:schemeClr>
                        </a:solidFill>
                        <a:effectLst>
                          <a:outerShdw blurRad="38100" dist="38100" dir="2700000" algn="tl">
                            <a:srgbClr val="000000">
                              <a:alpha val="43137"/>
                            </a:srgbClr>
                          </a:outerShdw>
                        </a:effectLst>
                        <a:cs typeface="+mj-cs"/>
                      </a:endParaRPr>
                    </a:p>
                  </a:txBody>
                  <a:tcPr anchor="ctr"/>
                </a:tc>
                <a:tc>
                  <a:txBody>
                    <a:bodyPr/>
                    <a:lstStyle/>
                    <a:p>
                      <a:pPr algn="ctr" rtl="1"/>
                      <a:r>
                        <a:rPr lang="ar-SA" sz="2400" b="1" dirty="0">
                          <a:cs typeface="+mj-cs"/>
                        </a:rPr>
                        <a:t>مخصصة لإرسال البث الجماعي لكل الأجهزة والشبكات</a:t>
                      </a:r>
                    </a:p>
                  </a:txBody>
                  <a:tcPr anchor="ctr"/>
                </a:tc>
                <a:tc>
                  <a:txBody>
                    <a:bodyPr/>
                    <a:lstStyle/>
                    <a:p>
                      <a:pPr algn="ctr" rtl="1"/>
                      <a:r>
                        <a:rPr lang="en-US" sz="2400" b="1" dirty="0">
                          <a:cs typeface="+mj-cs"/>
                        </a:rPr>
                        <a:t>240.0.0.0</a:t>
                      </a:r>
                      <a:r>
                        <a:rPr lang="ar-SA" sz="2400" b="1" dirty="0">
                          <a:cs typeface="+mj-cs"/>
                        </a:rPr>
                        <a:t> إلى </a:t>
                      </a:r>
                      <a:r>
                        <a:rPr lang="en-US" sz="2400" b="1" dirty="0">
                          <a:cs typeface="+mj-cs"/>
                        </a:rPr>
                        <a:t>247.255.255.255</a:t>
                      </a:r>
                      <a:endParaRPr lang="ar-SA" sz="2400" b="1" dirty="0">
                        <a:cs typeface="+mj-cs"/>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4335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47F95DC2-94F8-4BE1-92E3-92E4DDA3252E}"/>
              </a:ext>
            </a:extLst>
          </p:cNvPr>
          <p:cNvSpPr>
            <a:spLocks noGrp="1"/>
          </p:cNvSpPr>
          <p:nvPr>
            <p:ph idx="1"/>
          </p:nvPr>
        </p:nvSpPr>
        <p:spPr>
          <a:xfrm>
            <a:off x="719572" y="2060848"/>
            <a:ext cx="7704856" cy="1785950"/>
          </a:xfrm>
        </p:spPr>
        <p:txBody>
          <a:bodyPr>
            <a:noAutofit/>
          </a:bodyPr>
          <a:lstStyle/>
          <a:p>
            <a:pPr lvl="1">
              <a:buFont typeface="Wingdings" panose="05000000000000000000" pitchFamily="2" charset="2"/>
              <a:buChar char="q"/>
            </a:pPr>
            <a:r>
              <a:rPr lang="en-US" sz="3600" b="1" dirty="0"/>
              <a:t>Class A	1-126	</a:t>
            </a:r>
          </a:p>
          <a:p>
            <a:pPr lvl="1">
              <a:buFont typeface="Wingdings" panose="05000000000000000000" pitchFamily="2" charset="2"/>
              <a:buChar char="q"/>
            </a:pPr>
            <a:r>
              <a:rPr lang="en-US" sz="3600" b="1" dirty="0"/>
              <a:t>Class B	128-191</a:t>
            </a:r>
          </a:p>
          <a:p>
            <a:pPr lvl="1">
              <a:buFont typeface="Wingdings" panose="05000000000000000000" pitchFamily="2" charset="2"/>
              <a:buChar char="q"/>
            </a:pPr>
            <a:r>
              <a:rPr lang="en-US" sz="3600" b="1" dirty="0"/>
              <a:t>Class C	192-223</a:t>
            </a:r>
          </a:p>
          <a:p>
            <a:pPr lvl="1">
              <a:buFont typeface="Wingdings" panose="05000000000000000000" pitchFamily="2" charset="2"/>
              <a:buChar char="q"/>
            </a:pPr>
            <a:r>
              <a:rPr lang="en-US" sz="3600" b="1" dirty="0"/>
              <a:t>Class D	224-239	Multicasting</a:t>
            </a:r>
          </a:p>
        </p:txBody>
      </p:sp>
    </p:spTree>
    <p:extLst>
      <p:ext uri="{BB962C8B-B14F-4D97-AF65-F5344CB8AC3E}">
        <p14:creationId xmlns:p14="http://schemas.microsoft.com/office/powerpoint/2010/main" val="961877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xEl>
                                              <p:pRg st="1" end="1"/>
                                            </p:txEl>
                                          </p:spTgt>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xEl>
                                              <p:pRg st="2" end="2"/>
                                            </p:txEl>
                                          </p:spTgt>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7">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604"/>
          <a:stretch/>
        </p:blipFill>
        <p:spPr bwMode="auto">
          <a:xfrm>
            <a:off x="928686" y="3155594"/>
            <a:ext cx="7285037" cy="308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مستطيل 12"/>
          <p:cNvSpPr/>
          <p:nvPr/>
        </p:nvSpPr>
        <p:spPr>
          <a:xfrm>
            <a:off x="943935" y="548680"/>
            <a:ext cx="7416824" cy="2677656"/>
          </a:xfrm>
          <a:prstGeom prst="rect">
            <a:avLst/>
          </a:prstGeom>
        </p:spPr>
        <p:txBody>
          <a:bodyPr wrap="square">
            <a:spAutoFit/>
          </a:bodyPr>
          <a:lstStyle/>
          <a:p>
            <a:pPr marL="342900" lvl="0" indent="-342900" algn="justLow">
              <a:buFont typeface="Arial" panose="020B0604020202020204" pitchFamily="34" charset="0"/>
              <a:buChar char="•"/>
            </a:pPr>
            <a:r>
              <a:rPr lang="ar-SA" sz="2400" b="1" dirty="0">
                <a:solidFill>
                  <a:srgbClr val="000099"/>
                </a:solidFill>
                <a:latin typeface="Times New Roman" pitchFamily="18" charset="0"/>
                <a:cs typeface="Times New Roman" pitchFamily="18" charset="0"/>
              </a:rPr>
              <a:t>يتم تعريف نوع الفئة من خلال </a:t>
            </a:r>
            <a:r>
              <a:rPr lang="ar-SA" sz="2400" b="1" dirty="0" err="1">
                <a:solidFill>
                  <a:srgbClr val="000099"/>
                </a:solidFill>
                <a:latin typeface="Times New Roman" pitchFamily="18" charset="0"/>
                <a:cs typeface="Times New Roman" pitchFamily="18" charset="0"/>
              </a:rPr>
              <a:t>الجذيرات</a:t>
            </a:r>
            <a:r>
              <a:rPr lang="ar-SA" sz="2400" b="1" dirty="0">
                <a:solidFill>
                  <a:srgbClr val="000099"/>
                </a:solidFill>
                <a:latin typeface="Times New Roman" pitchFamily="18" charset="0"/>
                <a:cs typeface="Times New Roman" pitchFamily="18" charset="0"/>
              </a:rPr>
              <a:t> الأولى التي يبدأ بها العنوان.</a:t>
            </a:r>
            <a:endParaRPr lang="en-US" sz="2400" b="1" dirty="0">
              <a:solidFill>
                <a:srgbClr val="000099"/>
              </a:solidFill>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solidFill>
                  <a:srgbClr val="00B050"/>
                </a:solidFill>
                <a:latin typeface="Times New Roman" pitchFamily="18" charset="0"/>
                <a:cs typeface="Times New Roman" pitchFamily="18" charset="0"/>
              </a:rPr>
              <a:t>تختزن هذه المجموعات لعنوان </a:t>
            </a:r>
            <a:r>
              <a:rPr lang="en-US" sz="2400" b="1" dirty="0">
                <a:solidFill>
                  <a:srgbClr val="00B050"/>
                </a:solidFill>
                <a:latin typeface="Times New Roman" pitchFamily="18" charset="0"/>
                <a:cs typeface="Times New Roman" pitchFamily="18" charset="0"/>
              </a:rPr>
              <a:t>IP</a:t>
            </a:r>
            <a:r>
              <a:rPr lang="ar-SA" sz="2400" b="1" dirty="0">
                <a:solidFill>
                  <a:srgbClr val="00B050"/>
                </a:solidFill>
                <a:latin typeface="Times New Roman" pitchFamily="18" charset="0"/>
                <a:cs typeface="Times New Roman" pitchFamily="18" charset="0"/>
              </a:rPr>
              <a:t> داخل جهاز الحاسب.</a:t>
            </a:r>
            <a:endParaRPr lang="en-US" sz="2400" b="1" dirty="0">
              <a:solidFill>
                <a:srgbClr val="00B050"/>
              </a:solidFill>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latin typeface="Times New Roman" pitchFamily="18" charset="0"/>
                <a:cs typeface="Times New Roman" pitchFamily="18" charset="0"/>
              </a:rPr>
              <a:t>يتم الحصول عليه من خلال مزودي خدمة الإنترنت وبالمملكة يتم الحصول عليه من </a:t>
            </a:r>
            <a:r>
              <a:rPr lang="ar-SA" sz="2400" b="1" u="sng" dirty="0">
                <a:solidFill>
                  <a:srgbClr val="FF0000"/>
                </a:solidFill>
                <a:latin typeface="Times New Roman" pitchFamily="18" charset="0"/>
                <a:cs typeface="Times New Roman" pitchFamily="18" charset="0"/>
              </a:rPr>
              <a:t>هيئة الاتصالات وتقنية </a:t>
            </a:r>
            <a:r>
              <a:rPr lang="ar-SA" sz="2400" b="1" u="sng">
                <a:solidFill>
                  <a:srgbClr val="FF0000"/>
                </a:solidFill>
                <a:latin typeface="Times New Roman" pitchFamily="18" charset="0"/>
                <a:cs typeface="Times New Roman" pitchFamily="18" charset="0"/>
              </a:rPr>
              <a:t>المعلومات</a:t>
            </a:r>
            <a:r>
              <a:rPr lang="ar-SA" sz="2400" b="1">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solidFill>
                  <a:srgbClr val="4A32DC"/>
                </a:solidFill>
                <a:latin typeface="Times New Roman" pitchFamily="18" charset="0"/>
                <a:cs typeface="Times New Roman" pitchFamily="18" charset="0"/>
              </a:rPr>
              <a:t>والتي بدورها تقوم بتسجيله لدى منظمة غير ربحية وغير حكومية تعرف باسم مختصر </a:t>
            </a:r>
            <a:r>
              <a:rPr lang="en-US" sz="2400" b="1" dirty="0">
                <a:solidFill>
                  <a:srgbClr val="4A32DC"/>
                </a:solidFill>
                <a:latin typeface="Times New Roman" pitchFamily="18" charset="0"/>
                <a:cs typeface="Times New Roman" pitchFamily="18" charset="0"/>
              </a:rPr>
              <a:t>( ICANN )</a:t>
            </a:r>
            <a:r>
              <a:rPr lang="ar-SA" sz="2400" b="1" dirty="0">
                <a:solidFill>
                  <a:srgbClr val="4A32DC"/>
                </a:solidFill>
                <a:latin typeface="Times New Roman" pitchFamily="18" charset="0"/>
                <a:cs typeface="Times New Roman" pitchFamily="18" charset="0"/>
              </a:rPr>
              <a:t> توجد في الولايات المتحدة الأمريكية تتولى جمع وتسجيل عناوين </a:t>
            </a:r>
            <a:r>
              <a:rPr lang="en-US" sz="2400" b="1" dirty="0">
                <a:solidFill>
                  <a:srgbClr val="4A32DC"/>
                </a:solidFill>
                <a:latin typeface="Times New Roman" pitchFamily="18" charset="0"/>
                <a:cs typeface="Times New Roman" pitchFamily="18" charset="0"/>
              </a:rPr>
              <a:t> IP </a:t>
            </a:r>
            <a:r>
              <a:rPr lang="ar-SA" sz="2400" b="1" dirty="0">
                <a:solidFill>
                  <a:srgbClr val="4A32DC"/>
                </a:solidFill>
                <a:latin typeface="Times New Roman" pitchFamily="18" charset="0"/>
                <a:cs typeface="Times New Roman" pitchFamily="18" charset="0"/>
              </a:rPr>
              <a:t>للعالم أجمع.</a:t>
            </a:r>
            <a:endParaRPr lang="en-US" sz="2400" b="1" dirty="0">
              <a:solidFill>
                <a:srgbClr val="4A32DC"/>
              </a:solidFill>
              <a:latin typeface="Times New Roman" pitchFamily="18" charset="0"/>
              <a:cs typeface="Times New Roman" pitchFamily="18" charset="0"/>
            </a:endParaRPr>
          </a:p>
        </p:txBody>
      </p:sp>
    </p:spTree>
    <p:extLst>
      <p:ext uri="{BB962C8B-B14F-4D97-AF65-F5344CB8AC3E}">
        <p14:creationId xmlns:p14="http://schemas.microsoft.com/office/powerpoint/2010/main" val="240747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مستدير الزوايا 13"/>
          <p:cNvSpPr/>
          <p:nvPr/>
        </p:nvSpPr>
        <p:spPr>
          <a:xfrm>
            <a:off x="1067228" y="1988840"/>
            <a:ext cx="5976664"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مداولة الشبكة العنكبوتية العالمية </a:t>
            </a:r>
            <a:r>
              <a:rPr lang="en-US" sz="2800" b="1" dirty="0">
                <a:latin typeface="Times New Roman" pitchFamily="18" charset="0"/>
                <a:cs typeface="Times New Roman" pitchFamily="18" charset="0"/>
              </a:rPr>
              <a:t>( WWW )</a:t>
            </a:r>
          </a:p>
        </p:txBody>
      </p:sp>
      <p:sp>
        <p:nvSpPr>
          <p:cNvPr id="15" name="مستطيل مستدير الزوايا 14"/>
          <p:cNvSpPr/>
          <p:nvPr/>
        </p:nvSpPr>
        <p:spPr>
          <a:xfrm>
            <a:off x="1062220" y="2996952"/>
            <a:ext cx="5976664"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نظام </a:t>
            </a:r>
            <a:r>
              <a:rPr lang="en-US" sz="2800" b="1" dirty="0">
                <a:latin typeface="Times New Roman" pitchFamily="18" charset="0"/>
                <a:cs typeface="Times New Roman" pitchFamily="18" charset="0"/>
              </a:rPr>
              <a:t>( DNS )</a:t>
            </a:r>
            <a:r>
              <a:rPr lang="ar-SA" sz="2800" b="1" dirty="0">
                <a:latin typeface="Times New Roman" pitchFamily="18" charset="0"/>
                <a:cs typeface="Times New Roman" pitchFamily="18" charset="0"/>
              </a:rPr>
              <a:t> لشبكة الإنترنت</a:t>
            </a:r>
            <a:endParaRPr lang="en-US" sz="2800" b="1" dirty="0">
              <a:latin typeface="Times New Roman" pitchFamily="18" charset="0"/>
              <a:cs typeface="Times New Roman" pitchFamily="18" charset="0"/>
            </a:endParaRPr>
          </a:p>
        </p:txBody>
      </p:sp>
      <p:sp>
        <p:nvSpPr>
          <p:cNvPr id="16" name="مستطيل مستدير الزوايا 15"/>
          <p:cNvSpPr/>
          <p:nvPr/>
        </p:nvSpPr>
        <p:spPr>
          <a:xfrm>
            <a:off x="1043608" y="4005064"/>
            <a:ext cx="5976664"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البريد الإلكتروني </a:t>
            </a:r>
            <a:r>
              <a:rPr lang="en-US" sz="2800" b="1" dirty="0">
                <a:latin typeface="Times New Roman" pitchFamily="18" charset="0"/>
                <a:cs typeface="Times New Roman" pitchFamily="18" charset="0"/>
              </a:rPr>
              <a:t>( E-mail )</a:t>
            </a:r>
          </a:p>
        </p:txBody>
      </p:sp>
      <p:sp>
        <p:nvSpPr>
          <p:cNvPr id="17" name="مستطيل مستدير الزوايا 16"/>
          <p:cNvSpPr/>
          <p:nvPr/>
        </p:nvSpPr>
        <p:spPr>
          <a:xfrm>
            <a:off x="1043608" y="5085184"/>
            <a:ext cx="5976664"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خدمة نقل الملفات </a:t>
            </a:r>
            <a:r>
              <a:rPr lang="en-US" sz="2800" b="1" dirty="0">
                <a:latin typeface="Times New Roman" pitchFamily="18" charset="0"/>
                <a:cs typeface="Times New Roman" pitchFamily="18" charset="0"/>
              </a:rPr>
              <a:t>( File Transfer )</a:t>
            </a:r>
            <a:endParaRPr lang="ar-SA" sz="2800" b="1" dirty="0"/>
          </a:p>
        </p:txBody>
      </p:sp>
      <p:pic>
        <p:nvPicPr>
          <p:cNvPr id="1026" name="Picture 2" descr="نتيجة بحث الصور عن ‪www icon png‬‏">
            <a:extLst>
              <a:ext uri="{FF2B5EF4-FFF2-40B4-BE49-F238E27FC236}">
                <a16:creationId xmlns:a16="http://schemas.microsoft.com/office/drawing/2014/main" id="{A1112B7E-3666-4E72-A7CC-1B6DF88554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1844824"/>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صورة ذات صلة">
            <a:extLst>
              <a:ext uri="{FF2B5EF4-FFF2-40B4-BE49-F238E27FC236}">
                <a16:creationId xmlns:a16="http://schemas.microsoft.com/office/drawing/2014/main" id="{AA02893A-74BD-4A1B-9D8C-F7BF7A37106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2898248"/>
            <a:ext cx="890792" cy="890792"/>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A7362189-E057-4728-A7E7-0C1E287F2F20}"/>
              </a:ext>
            </a:extLst>
          </p:cNvPr>
          <p:cNvSpPr/>
          <p:nvPr/>
        </p:nvSpPr>
        <p:spPr>
          <a:xfrm>
            <a:off x="1643452" y="620688"/>
            <a:ext cx="6139822" cy="646331"/>
          </a:xfrm>
          <a:prstGeom prst="rect">
            <a:avLst/>
          </a:prstGeom>
        </p:spPr>
        <p:txBody>
          <a:bodyPr wrap="none">
            <a:spAutoFit/>
          </a:bodyPr>
          <a:lstStyle/>
          <a:p>
            <a:pPr algn="ctr"/>
            <a:r>
              <a:rPr lang="ar-SA" sz="3600" b="1" dirty="0">
                <a:latin typeface="Times New Roman" pitchFamily="18" charset="0"/>
                <a:cs typeface="Times New Roman" pitchFamily="18" charset="0"/>
              </a:rPr>
              <a:t>أنواع ومداولات طبقة التطبيقات ومهامها</a:t>
            </a:r>
            <a:endParaRPr lang="en-US" sz="3600" b="1" dirty="0">
              <a:latin typeface="Times New Roman" pitchFamily="18" charset="0"/>
              <a:ea typeface="Calibri"/>
              <a:cs typeface="Times New Roman" pitchFamily="18" charset="0"/>
            </a:endParaRPr>
          </a:p>
        </p:txBody>
      </p:sp>
      <p:pic>
        <p:nvPicPr>
          <p:cNvPr id="1030" name="Picture 6" descr="نتيجة بحث الصور عن ‪E-mail icon png‬‏">
            <a:extLst>
              <a:ext uri="{FF2B5EF4-FFF2-40B4-BE49-F238E27FC236}">
                <a16:creationId xmlns:a16="http://schemas.microsoft.com/office/drawing/2014/main" id="{4BBF46D8-74B4-496D-B8B3-D6100A318A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3906360"/>
            <a:ext cx="890792" cy="890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صورة ذات صلة">
            <a:extLst>
              <a:ext uri="{FF2B5EF4-FFF2-40B4-BE49-F238E27FC236}">
                <a16:creationId xmlns:a16="http://schemas.microsoft.com/office/drawing/2014/main" id="{715B58BB-F8D5-44F8-9676-AABC730FE9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919628"/>
            <a:ext cx="1029652" cy="102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7322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right)">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right)">
                                      <p:cBhvr>
                                        <p:cTn id="15" dur="500"/>
                                        <p:tgtEl>
                                          <p:spTgt spid="102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ipe(right)">
                                      <p:cBhvr>
                                        <p:cTn id="23" dur="500"/>
                                        <p:tgtEl>
                                          <p:spTgt spid="1030"/>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wipe(right)">
                                      <p:cBhvr>
                                        <p:cTn id="31" dur="500"/>
                                        <p:tgtEl>
                                          <p:spTgt spid="1032"/>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899592" y="562422"/>
            <a:ext cx="6552728"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مداولة الشبكة العنكبوتية العالمية </a:t>
            </a:r>
            <a:r>
              <a:rPr lang="en-US" sz="2800" b="1" dirty="0">
                <a:latin typeface="Times New Roman" pitchFamily="18" charset="0"/>
                <a:cs typeface="Times New Roman" pitchFamily="18" charset="0"/>
              </a:rPr>
              <a:t>( WWW )</a:t>
            </a:r>
          </a:p>
        </p:txBody>
      </p:sp>
      <p:pic>
        <p:nvPicPr>
          <p:cNvPr id="1026" name="Picture 2" descr="http://ask-new.ws/images/img_1/65ec5f119779bd14871e69ccc45230e1.pn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18191" y="1947645"/>
            <a:ext cx="4589913" cy="349757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683568" y="2132856"/>
            <a:ext cx="7776864" cy="3477875"/>
          </a:xfrm>
          <a:prstGeom prst="rect">
            <a:avLst/>
          </a:prstGeom>
        </p:spPr>
        <p:txBody>
          <a:bodyPr wrap="square">
            <a:spAutoFit/>
          </a:bodyPr>
          <a:lstStyle/>
          <a:p>
            <a:pPr marL="342900" lvl="0" indent="-342900" algn="justLow">
              <a:buFont typeface="Wingdings"/>
              <a:buChar char=""/>
            </a:pPr>
            <a:r>
              <a:rPr lang="ar-SA" sz="2200" b="1" dirty="0">
                <a:latin typeface="Times New Roman" pitchFamily="18" charset="0"/>
                <a:cs typeface="Times New Roman" pitchFamily="18" charset="0"/>
              </a:rPr>
              <a:t>تعد الشبكة العنكبوتية أحد التطبيقات الحديثة للحصول على المعلومات.</a:t>
            </a:r>
            <a:endParaRPr lang="en-US" sz="2200" b="1" dirty="0">
              <a:latin typeface="Times New Roman" pitchFamily="18" charset="0"/>
              <a:cs typeface="Times New Roman" pitchFamily="18" charset="0"/>
            </a:endParaRPr>
          </a:p>
          <a:p>
            <a:pPr marL="342900" lvl="0" indent="-342900" algn="justLow">
              <a:buFont typeface="Wingdings"/>
              <a:buChar char=""/>
            </a:pPr>
            <a:r>
              <a:rPr lang="ar-SA" sz="2200" b="1" dirty="0">
                <a:solidFill>
                  <a:srgbClr val="FF0000"/>
                </a:solidFill>
                <a:latin typeface="Times New Roman" pitchFamily="18" charset="0"/>
                <a:cs typeface="Times New Roman" pitchFamily="18" charset="0"/>
              </a:rPr>
              <a:t>يطلق عليها الشبكة العنكبوتية العالمية لامتدادها وتشابكها في العالم أجمع أشبه بشبكة العنكبوت.</a:t>
            </a:r>
            <a:endParaRPr lang="en-US" sz="2200" b="1" dirty="0">
              <a:solidFill>
                <a:srgbClr val="FF0000"/>
              </a:solidFill>
              <a:latin typeface="Times New Roman" pitchFamily="18" charset="0"/>
              <a:cs typeface="Times New Roman" pitchFamily="18" charset="0"/>
            </a:endParaRPr>
          </a:p>
          <a:p>
            <a:pPr marL="342900" lvl="0" indent="-342900" algn="justLow">
              <a:buFont typeface="Wingdings"/>
              <a:buChar char=""/>
            </a:pPr>
            <a:r>
              <a:rPr lang="en-US" sz="2200" b="1" dirty="0">
                <a:latin typeface="Times New Roman" pitchFamily="18" charset="0"/>
                <a:cs typeface="Times New Roman" pitchFamily="18" charset="0"/>
              </a:rPr>
              <a:t>( </a:t>
            </a:r>
            <a:r>
              <a:rPr lang="en-US" sz="2200" b="1" dirty="0">
                <a:solidFill>
                  <a:srgbClr val="4A32DC"/>
                </a:solidFill>
                <a:latin typeface="Times New Roman" pitchFamily="18" charset="0"/>
                <a:cs typeface="Times New Roman" pitchFamily="18" charset="0"/>
              </a:rPr>
              <a:t>WWW</a:t>
            </a:r>
            <a:r>
              <a:rPr lang="en-US" sz="2200" b="1" dirty="0">
                <a:latin typeface="Times New Roman" pitchFamily="18" charset="0"/>
                <a:cs typeface="Times New Roman" pitchFamily="18" charset="0"/>
              </a:rPr>
              <a:t> )</a:t>
            </a:r>
            <a:r>
              <a:rPr lang="ar-SA" sz="2200" b="1" dirty="0">
                <a:latin typeface="Times New Roman" pitchFamily="18" charset="0"/>
                <a:cs typeface="Times New Roman" pitchFamily="18" charset="0"/>
              </a:rPr>
              <a:t> هي اختصار  </a:t>
            </a:r>
            <a:r>
              <a:rPr lang="en-US" sz="2200" b="1" dirty="0">
                <a:latin typeface="Times New Roman" pitchFamily="18" charset="0"/>
                <a:cs typeface="Times New Roman" pitchFamily="18" charset="0"/>
              </a:rPr>
              <a:t>( </a:t>
            </a:r>
            <a:r>
              <a:rPr lang="en-US" sz="2200" b="1" dirty="0">
                <a:solidFill>
                  <a:srgbClr val="4A32DC"/>
                </a:solidFill>
                <a:latin typeface="Times New Roman" pitchFamily="18" charset="0"/>
                <a:cs typeface="Times New Roman" pitchFamily="18" charset="0"/>
              </a:rPr>
              <a:t>W</a:t>
            </a:r>
            <a:r>
              <a:rPr lang="en-US" sz="2200" b="1" dirty="0">
                <a:latin typeface="Times New Roman" pitchFamily="18" charset="0"/>
                <a:cs typeface="Times New Roman" pitchFamily="18" charset="0"/>
              </a:rPr>
              <a:t>orld </a:t>
            </a:r>
            <a:r>
              <a:rPr lang="en-US" sz="2200" b="1" dirty="0">
                <a:solidFill>
                  <a:srgbClr val="4A32DC"/>
                </a:solidFill>
                <a:latin typeface="Times New Roman" pitchFamily="18" charset="0"/>
                <a:cs typeface="Times New Roman" pitchFamily="18" charset="0"/>
              </a:rPr>
              <a:t>W</a:t>
            </a:r>
            <a:r>
              <a:rPr lang="en-US" sz="2200" b="1" dirty="0">
                <a:latin typeface="Times New Roman" pitchFamily="18" charset="0"/>
                <a:cs typeface="Times New Roman" pitchFamily="18" charset="0"/>
              </a:rPr>
              <a:t>ide </a:t>
            </a:r>
            <a:r>
              <a:rPr lang="en-US" sz="2200" b="1" dirty="0">
                <a:solidFill>
                  <a:srgbClr val="4A32DC"/>
                </a:solidFill>
                <a:latin typeface="Times New Roman" pitchFamily="18" charset="0"/>
                <a:cs typeface="Times New Roman" pitchFamily="18" charset="0"/>
              </a:rPr>
              <a:t>W</a:t>
            </a:r>
            <a:r>
              <a:rPr lang="en-US" sz="2200" b="1" dirty="0">
                <a:latin typeface="Times New Roman" pitchFamily="18" charset="0"/>
                <a:cs typeface="Times New Roman" pitchFamily="18" charset="0"/>
              </a:rPr>
              <a:t>eb )</a:t>
            </a:r>
            <a:r>
              <a:rPr lang="ar-SA" sz="2200" b="1" dirty="0">
                <a:latin typeface="Times New Roman" pitchFamily="18" charset="0"/>
                <a:cs typeface="Times New Roman" pitchFamily="18" charset="0"/>
              </a:rPr>
              <a:t>.</a:t>
            </a:r>
            <a:endParaRPr lang="en-US" sz="2200" b="1" dirty="0">
              <a:latin typeface="Times New Roman" pitchFamily="18" charset="0"/>
              <a:cs typeface="Times New Roman" pitchFamily="18" charset="0"/>
            </a:endParaRPr>
          </a:p>
          <a:p>
            <a:pPr marL="342900" lvl="0" indent="-342900" algn="justLow">
              <a:buFont typeface="Wingdings"/>
              <a:buChar char=""/>
            </a:pPr>
            <a:r>
              <a:rPr lang="ar-SA" sz="2200" b="1" dirty="0">
                <a:latin typeface="Times New Roman" pitchFamily="18" charset="0"/>
                <a:cs typeface="Times New Roman" pitchFamily="18" charset="0"/>
              </a:rPr>
              <a:t>تعرف بأنها (( </a:t>
            </a:r>
            <a:r>
              <a:rPr lang="ar-SA" sz="2200" b="1" dirty="0">
                <a:solidFill>
                  <a:srgbClr val="008000"/>
                </a:solidFill>
                <a:latin typeface="Times New Roman" pitchFamily="18" charset="0"/>
                <a:cs typeface="Times New Roman" pitchFamily="18" charset="0"/>
              </a:rPr>
              <a:t>مجموعة من الأجهزة بالشبكة يحوي كل جهاز منها على صفحات إعلانية إلكترونية مصممة تصميما خاصاً باستخدام لغات برمجة خاصة مثل</a:t>
            </a:r>
            <a:r>
              <a:rPr lang="en-US" sz="2200" b="1" dirty="0">
                <a:solidFill>
                  <a:srgbClr val="008000"/>
                </a:solidFill>
                <a:latin typeface="Times New Roman" pitchFamily="18" charset="0"/>
                <a:cs typeface="Times New Roman" pitchFamily="18" charset="0"/>
              </a:rPr>
              <a:t> (HTML) </a:t>
            </a:r>
            <a:r>
              <a:rPr lang="ar-SA" sz="2200" b="1" dirty="0">
                <a:solidFill>
                  <a:srgbClr val="008000"/>
                </a:solidFill>
                <a:latin typeface="Times New Roman" pitchFamily="18" charset="0"/>
                <a:cs typeface="Times New Roman" pitchFamily="18" charset="0"/>
              </a:rPr>
              <a:t>و </a:t>
            </a:r>
            <a:r>
              <a:rPr lang="en-US" sz="2200" b="1" dirty="0">
                <a:solidFill>
                  <a:srgbClr val="008000"/>
                </a:solidFill>
                <a:latin typeface="Times New Roman" pitchFamily="18" charset="0"/>
                <a:cs typeface="Times New Roman" pitchFamily="18" charset="0"/>
              </a:rPr>
              <a:t>( JAVA )</a:t>
            </a:r>
            <a:r>
              <a:rPr lang="ar-SA" sz="2200" b="1" dirty="0">
                <a:solidFill>
                  <a:srgbClr val="008000"/>
                </a:solidFill>
                <a:latin typeface="Times New Roman" pitchFamily="18" charset="0"/>
                <a:cs typeface="Times New Roman" pitchFamily="18" charset="0"/>
              </a:rPr>
              <a:t> وتحتوي الصفحات الإعلانية على معلومات كتابية أو مسموعة أو مرئية أو </a:t>
            </a:r>
            <a:r>
              <a:rPr lang="ar-SA" sz="2200" b="1" dirty="0" err="1">
                <a:solidFill>
                  <a:srgbClr val="008000"/>
                </a:solidFill>
                <a:latin typeface="Times New Roman" pitchFamily="18" charset="0"/>
                <a:cs typeface="Times New Roman" pitchFamily="18" charset="0"/>
              </a:rPr>
              <a:t>فيديوية</a:t>
            </a:r>
            <a:r>
              <a:rPr lang="ar-SA" sz="2200" b="1" dirty="0">
                <a:solidFill>
                  <a:srgbClr val="008000"/>
                </a:solidFill>
                <a:latin typeface="Times New Roman" pitchFamily="18" charset="0"/>
                <a:cs typeface="Times New Roman" pitchFamily="18" charset="0"/>
              </a:rPr>
              <a:t> باستخدام تقنية الوسائط المتعددة</a:t>
            </a:r>
            <a:r>
              <a:rPr lang="ar-SA" sz="2200" b="1" dirty="0">
                <a:latin typeface="Times New Roman" pitchFamily="18" charset="0"/>
                <a:cs typeface="Times New Roman" pitchFamily="18" charset="0"/>
              </a:rPr>
              <a:t> )).</a:t>
            </a:r>
            <a:endParaRPr lang="en-US" sz="2200" b="1" dirty="0">
              <a:latin typeface="Times New Roman" pitchFamily="18" charset="0"/>
              <a:cs typeface="Times New Roman" pitchFamily="18" charset="0"/>
            </a:endParaRPr>
          </a:p>
          <a:p>
            <a:pPr marL="342900" lvl="0" indent="-342900" algn="justLow">
              <a:buFont typeface="Wingdings"/>
              <a:buChar char=""/>
            </a:pPr>
            <a:r>
              <a:rPr lang="ar-SA" sz="2200" b="1" dirty="0">
                <a:solidFill>
                  <a:srgbClr val="A71D3B"/>
                </a:solidFill>
                <a:latin typeface="Times New Roman" pitchFamily="18" charset="0"/>
                <a:cs typeface="Times New Roman" pitchFamily="18" charset="0"/>
              </a:rPr>
              <a:t>وللوصول لهذه الصفحات تم تطوير برامج خاصة تسمى برامج التصفح </a:t>
            </a:r>
            <a:r>
              <a:rPr lang="en-US" sz="2200" b="1" dirty="0">
                <a:solidFill>
                  <a:srgbClr val="A71D3B"/>
                </a:solidFill>
                <a:latin typeface="Times New Roman" pitchFamily="18" charset="0"/>
                <a:cs typeface="Times New Roman" pitchFamily="18" charset="0"/>
              </a:rPr>
              <a:t>Browsing</a:t>
            </a:r>
          </a:p>
        </p:txBody>
      </p:sp>
      <p:sp>
        <p:nvSpPr>
          <p:cNvPr id="8" name="مستطيل مستدير الزوايا 7"/>
          <p:cNvSpPr/>
          <p:nvPr/>
        </p:nvSpPr>
        <p:spPr>
          <a:xfrm>
            <a:off x="7668344" y="562422"/>
            <a:ext cx="769962"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1</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272363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ask-new.ws/images/img_1/65ec5f119779bd14871e69ccc45230e1.pn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18191" y="1947645"/>
            <a:ext cx="4589913" cy="3497579"/>
          </a:xfrm>
          <a:prstGeom prst="rect">
            <a:avLst/>
          </a:prstGeom>
          <a:noFill/>
          <a:extLst>
            <a:ext uri="{909E8E84-426E-40DD-AFC4-6F175D3DCCD1}">
              <a14:hiddenFill xmlns:a14="http://schemas.microsoft.com/office/drawing/2010/main">
                <a:solidFill>
                  <a:srgbClr val="FFFFFF"/>
                </a:solidFill>
              </a14:hiddenFill>
            </a:ext>
          </a:extLst>
        </p:spPr>
      </p:pic>
      <p:sp>
        <p:nvSpPr>
          <p:cNvPr id="14" name="مستطيل 13"/>
          <p:cNvSpPr/>
          <p:nvPr/>
        </p:nvSpPr>
        <p:spPr>
          <a:xfrm>
            <a:off x="719572" y="1916832"/>
            <a:ext cx="7704856" cy="3816429"/>
          </a:xfrm>
          <a:prstGeom prst="rect">
            <a:avLst/>
          </a:prstGeom>
        </p:spPr>
        <p:txBody>
          <a:bodyPr wrap="square">
            <a:spAutoFit/>
          </a:bodyPr>
          <a:lstStyle/>
          <a:p>
            <a:pPr marL="342900" lvl="0" indent="-342900" algn="justLow">
              <a:buFont typeface="Wingdings"/>
              <a:buChar char=""/>
            </a:pPr>
            <a:r>
              <a:rPr lang="ar-SA" sz="2200" b="1" dirty="0">
                <a:latin typeface="Times New Roman" pitchFamily="18" charset="0"/>
                <a:cs typeface="Times New Roman" pitchFamily="18" charset="0"/>
              </a:rPr>
              <a:t>تمكن برامج التصفح المشترك من جلب صفحات الشبكة </a:t>
            </a:r>
            <a:r>
              <a:rPr lang="ar-SA" sz="2200" b="1" dirty="0" err="1">
                <a:latin typeface="Times New Roman" pitchFamily="18" charset="0"/>
                <a:cs typeface="Times New Roman" pitchFamily="18" charset="0"/>
              </a:rPr>
              <a:t>العنكبويتة</a:t>
            </a:r>
            <a:r>
              <a:rPr lang="ar-SA" sz="2200" b="1" dirty="0">
                <a:latin typeface="Times New Roman" pitchFamily="18" charset="0"/>
                <a:cs typeface="Times New Roman" pitchFamily="18" charset="0"/>
              </a:rPr>
              <a:t> بأجهزة الحاسب في المواقع المختلفة بالشبكة وعرض المعلومات الموجودة بالموقع على جهاز حاسب المشترك.</a:t>
            </a:r>
            <a:endParaRPr lang="en-US" sz="2200" b="1" dirty="0">
              <a:latin typeface="Times New Roman" pitchFamily="18" charset="0"/>
              <a:cs typeface="Times New Roman" pitchFamily="18" charset="0"/>
            </a:endParaRPr>
          </a:p>
          <a:p>
            <a:pPr marL="342900" lvl="0" indent="-342900" algn="justLow">
              <a:buFont typeface="Wingdings"/>
              <a:buChar char=""/>
            </a:pPr>
            <a:r>
              <a:rPr lang="ar-SA" sz="2200" b="1" dirty="0">
                <a:solidFill>
                  <a:srgbClr val="FF0000"/>
                </a:solidFill>
                <a:latin typeface="Times New Roman" pitchFamily="18" charset="0"/>
                <a:cs typeface="Times New Roman" pitchFamily="18" charset="0"/>
              </a:rPr>
              <a:t>ومن الأمثلة على برامج التصفح :</a:t>
            </a:r>
            <a:endParaRPr lang="en-US" sz="2200" b="1" dirty="0">
              <a:solidFill>
                <a:srgbClr val="FF0000"/>
              </a:solidFill>
              <a:latin typeface="Times New Roman" pitchFamily="18" charset="0"/>
              <a:cs typeface="Times New Roman" pitchFamily="18" charset="0"/>
            </a:endParaRPr>
          </a:p>
          <a:p>
            <a:pPr marL="342900" lvl="0" indent="-342900" algn="justLow">
              <a:buFont typeface="Times New Roman"/>
              <a:buChar char="-"/>
            </a:pPr>
            <a:r>
              <a:rPr lang="ar-SA" sz="2200" b="1" dirty="0">
                <a:solidFill>
                  <a:srgbClr val="006600"/>
                </a:solidFill>
                <a:latin typeface="Times New Roman" pitchFamily="18" charset="0"/>
                <a:cs typeface="Times New Roman" pitchFamily="18" charset="0"/>
              </a:rPr>
              <a:t>برنامج </a:t>
            </a:r>
            <a:r>
              <a:rPr lang="en-US" sz="2200" b="1" dirty="0">
                <a:solidFill>
                  <a:srgbClr val="006600"/>
                </a:solidFill>
                <a:latin typeface="Times New Roman" pitchFamily="18" charset="0"/>
                <a:cs typeface="Times New Roman" pitchFamily="18" charset="0"/>
              </a:rPr>
              <a:t>Internet Explorer</a:t>
            </a:r>
            <a:r>
              <a:rPr lang="ar-SA" sz="2200" b="1" dirty="0">
                <a:solidFill>
                  <a:srgbClr val="006600"/>
                </a:solidFill>
                <a:latin typeface="Times New Roman" pitchFamily="18" charset="0"/>
                <a:cs typeface="Times New Roman" pitchFamily="18" charset="0"/>
              </a:rPr>
              <a:t> التابع لشركة مايكروسفت</a:t>
            </a:r>
            <a:endParaRPr lang="en-US" sz="2200" b="1" dirty="0">
              <a:solidFill>
                <a:srgbClr val="006600"/>
              </a:solidFill>
              <a:latin typeface="Times New Roman" pitchFamily="18" charset="0"/>
              <a:cs typeface="Times New Roman" pitchFamily="18" charset="0"/>
            </a:endParaRPr>
          </a:p>
          <a:p>
            <a:pPr marL="342900" lvl="0" indent="-342900" algn="justLow">
              <a:buFont typeface="Times New Roman"/>
              <a:buChar char="-"/>
            </a:pPr>
            <a:r>
              <a:rPr lang="ar-SA" sz="2200" b="1" dirty="0">
                <a:solidFill>
                  <a:srgbClr val="006600"/>
                </a:solidFill>
                <a:latin typeface="Times New Roman" pitchFamily="18" charset="0"/>
                <a:cs typeface="Times New Roman" pitchFamily="18" charset="0"/>
              </a:rPr>
              <a:t>برنامج </a:t>
            </a:r>
            <a:r>
              <a:rPr lang="en-US" sz="2200" b="1" dirty="0">
                <a:solidFill>
                  <a:srgbClr val="006600"/>
                </a:solidFill>
                <a:latin typeface="Times New Roman" pitchFamily="18" charset="0"/>
                <a:cs typeface="Times New Roman" pitchFamily="18" charset="0"/>
              </a:rPr>
              <a:t>Google Chrome</a:t>
            </a:r>
            <a:r>
              <a:rPr lang="ar-SA" sz="2200" b="1" dirty="0">
                <a:solidFill>
                  <a:srgbClr val="006600"/>
                </a:solidFill>
                <a:latin typeface="Times New Roman" pitchFamily="18" charset="0"/>
                <a:cs typeface="Times New Roman" pitchFamily="18" charset="0"/>
              </a:rPr>
              <a:t> التابع لشركة جوجل</a:t>
            </a:r>
            <a:endParaRPr lang="en-US" sz="2200" b="1" dirty="0">
              <a:solidFill>
                <a:srgbClr val="006600"/>
              </a:solidFill>
              <a:latin typeface="Times New Roman" pitchFamily="18" charset="0"/>
              <a:cs typeface="Times New Roman" pitchFamily="18" charset="0"/>
            </a:endParaRPr>
          </a:p>
          <a:p>
            <a:pPr marL="342900" lvl="0" indent="-342900" algn="justLow">
              <a:buFont typeface="Times New Roman"/>
              <a:buChar char="-"/>
            </a:pPr>
            <a:r>
              <a:rPr lang="ar-SA" sz="2200" b="1" dirty="0">
                <a:solidFill>
                  <a:srgbClr val="006600"/>
                </a:solidFill>
                <a:latin typeface="Times New Roman" pitchFamily="18" charset="0"/>
                <a:cs typeface="Times New Roman" pitchFamily="18" charset="0"/>
              </a:rPr>
              <a:t>برنامج </a:t>
            </a:r>
            <a:r>
              <a:rPr lang="en-US" sz="2200" b="1" dirty="0">
                <a:solidFill>
                  <a:srgbClr val="006600"/>
                </a:solidFill>
                <a:latin typeface="Times New Roman" pitchFamily="18" charset="0"/>
                <a:cs typeface="Times New Roman" pitchFamily="18" charset="0"/>
              </a:rPr>
              <a:t>Mozilla Firefox</a:t>
            </a:r>
            <a:endParaRPr lang="ar-SA" sz="2200" b="1" dirty="0">
              <a:solidFill>
                <a:srgbClr val="006600"/>
              </a:solidFill>
              <a:latin typeface="Times New Roman" pitchFamily="18" charset="0"/>
              <a:cs typeface="Times New Roman" pitchFamily="18" charset="0"/>
            </a:endParaRPr>
          </a:p>
          <a:p>
            <a:pPr marL="342900" lvl="0" indent="-342900">
              <a:buFont typeface="Wingdings"/>
              <a:buChar char=""/>
            </a:pPr>
            <a:r>
              <a:rPr lang="ar-SA" sz="2200" b="1" dirty="0">
                <a:solidFill>
                  <a:srgbClr val="C00000"/>
                </a:solidFill>
                <a:latin typeface="Times New Roman" pitchFamily="18" charset="0"/>
                <a:cs typeface="Times New Roman" pitchFamily="18" charset="0"/>
              </a:rPr>
              <a:t>ماذا يحتاج الجهاز الذي يحتوي على صفحات إعلانية لتوفير خدماته ؟</a:t>
            </a:r>
            <a:endParaRPr lang="en-US" sz="2200" b="1" dirty="0">
              <a:solidFill>
                <a:srgbClr val="C00000"/>
              </a:solidFill>
              <a:latin typeface="Times New Roman" pitchFamily="18" charset="0"/>
              <a:cs typeface="Times New Roman" pitchFamily="18" charset="0"/>
            </a:endParaRPr>
          </a:p>
          <a:p>
            <a:pPr marL="342900" lvl="0" indent="-342900">
              <a:buFont typeface="Times New Roman"/>
              <a:buChar char="-"/>
            </a:pPr>
            <a:r>
              <a:rPr lang="ar-SA" sz="2200" b="1" dirty="0">
                <a:solidFill>
                  <a:srgbClr val="4A32DC"/>
                </a:solidFill>
                <a:latin typeface="Times New Roman" pitchFamily="18" charset="0"/>
                <a:cs typeface="Times New Roman" pitchFamily="18" charset="0"/>
              </a:rPr>
              <a:t>مداولة </a:t>
            </a:r>
            <a:r>
              <a:rPr lang="en-US" sz="2200" b="1" dirty="0">
                <a:solidFill>
                  <a:srgbClr val="4A32DC"/>
                </a:solidFill>
                <a:latin typeface="Times New Roman" pitchFamily="18" charset="0"/>
                <a:cs typeface="Times New Roman" pitchFamily="18" charset="0"/>
              </a:rPr>
              <a:t>HTTP </a:t>
            </a:r>
            <a:r>
              <a:rPr lang="ar-SA" sz="2200" b="1" dirty="0">
                <a:solidFill>
                  <a:srgbClr val="4A32DC"/>
                </a:solidFill>
                <a:latin typeface="Times New Roman" pitchFamily="18" charset="0"/>
                <a:cs typeface="Times New Roman" pitchFamily="18" charset="0"/>
              </a:rPr>
              <a:t> تقوم بتبادل رسائل وأوامر خاصة بين اجهزة الشبكة يتم من خلالها جلب الصفحة من جهاز الخادم إلى جهاز المشترك.</a:t>
            </a:r>
            <a:endParaRPr lang="en-US" sz="2200" b="1" dirty="0">
              <a:solidFill>
                <a:srgbClr val="4A32DC"/>
              </a:solidFill>
              <a:latin typeface="Times New Roman" pitchFamily="18" charset="0"/>
              <a:cs typeface="Times New Roman" pitchFamily="18" charset="0"/>
            </a:endParaRPr>
          </a:p>
          <a:p>
            <a:pPr marL="342900" lvl="0" indent="-342900">
              <a:buFont typeface="Times New Roman"/>
              <a:buChar char="-"/>
            </a:pPr>
            <a:r>
              <a:rPr lang="ar-SA" sz="2200" b="1" dirty="0">
                <a:solidFill>
                  <a:srgbClr val="4A32DC"/>
                </a:solidFill>
                <a:latin typeface="Times New Roman" pitchFamily="18" charset="0"/>
                <a:cs typeface="Times New Roman" pitchFamily="18" charset="0"/>
              </a:rPr>
              <a:t>تحديد عنوان </a:t>
            </a:r>
            <a:r>
              <a:rPr lang="en-US" sz="2200" b="1" dirty="0">
                <a:solidFill>
                  <a:srgbClr val="4A32DC"/>
                </a:solidFill>
                <a:latin typeface="Times New Roman" pitchFamily="18" charset="0"/>
                <a:cs typeface="Times New Roman" pitchFamily="18" charset="0"/>
              </a:rPr>
              <a:t>IP </a:t>
            </a:r>
            <a:r>
              <a:rPr lang="ar-SA" sz="2200" b="1" dirty="0">
                <a:solidFill>
                  <a:srgbClr val="4A32DC"/>
                </a:solidFill>
                <a:latin typeface="Times New Roman" pitchFamily="18" charset="0"/>
                <a:cs typeface="Times New Roman" pitchFamily="18" charset="0"/>
              </a:rPr>
              <a:t> الخاص به لتحديد عنوان موقعه بالشبكة.</a:t>
            </a:r>
            <a:endParaRPr lang="en-US" sz="2200" b="1" dirty="0">
              <a:solidFill>
                <a:srgbClr val="4A32DC"/>
              </a:solidFill>
              <a:latin typeface="Times New Roman" pitchFamily="18" charset="0"/>
              <a:cs typeface="Times New Roman" pitchFamily="18" charset="0"/>
            </a:endParaRPr>
          </a:p>
        </p:txBody>
      </p:sp>
      <p:sp>
        <p:nvSpPr>
          <p:cNvPr id="6" name="مستطيل مستدير الزوايا 5"/>
          <p:cNvSpPr/>
          <p:nvPr/>
        </p:nvSpPr>
        <p:spPr>
          <a:xfrm>
            <a:off x="899592" y="562422"/>
            <a:ext cx="6552728"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مداولة الشبكة العنكبوتية العالمية </a:t>
            </a:r>
            <a:r>
              <a:rPr lang="en-US" sz="2800" b="1" dirty="0">
                <a:latin typeface="Times New Roman" pitchFamily="18" charset="0"/>
                <a:cs typeface="Times New Roman" pitchFamily="18" charset="0"/>
              </a:rPr>
              <a:t>( WWW )</a:t>
            </a:r>
          </a:p>
        </p:txBody>
      </p:sp>
      <p:sp>
        <p:nvSpPr>
          <p:cNvPr id="8" name="مستطيل مستدير الزوايا 7"/>
          <p:cNvSpPr/>
          <p:nvPr/>
        </p:nvSpPr>
        <p:spPr>
          <a:xfrm>
            <a:off x="7668344" y="562422"/>
            <a:ext cx="769962"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1</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95950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barn(inVertical)">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barn(inVertical)">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barn(inVertical)">
                                      <p:cBhvr>
                                        <p:cTn id="4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ask-new.ws/images/img_1/65ec5f119779bd14871e69ccc45230e1.png"/>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18191" y="1947645"/>
            <a:ext cx="4589913" cy="349757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719572" y="1772816"/>
            <a:ext cx="7704856" cy="4154984"/>
          </a:xfrm>
          <a:prstGeom prst="rect">
            <a:avLst/>
          </a:prstGeom>
        </p:spPr>
        <p:txBody>
          <a:bodyPr wrap="square">
            <a:spAutoFit/>
          </a:bodyPr>
          <a:lstStyle/>
          <a:p>
            <a:pPr marL="342900" lvl="0" indent="-342900" algn="justLow">
              <a:buFont typeface="Wingdings"/>
              <a:buChar char=""/>
            </a:pPr>
            <a:r>
              <a:rPr lang="ar-SA" sz="2200" b="1" dirty="0">
                <a:solidFill>
                  <a:srgbClr val="FF0000"/>
                </a:solidFill>
                <a:latin typeface="Times New Roman" pitchFamily="18" charset="0"/>
                <a:cs typeface="Times New Roman" pitchFamily="18" charset="0"/>
              </a:rPr>
              <a:t>علل</a:t>
            </a:r>
            <a:r>
              <a:rPr lang="ar-SA" sz="2200" b="1" dirty="0">
                <a:latin typeface="Times New Roman" pitchFamily="18" charset="0"/>
                <a:cs typeface="Times New Roman" pitchFamily="18" charset="0"/>
              </a:rPr>
              <a:t> / </a:t>
            </a:r>
            <a:r>
              <a:rPr lang="ar-SA" sz="2200" b="1" dirty="0">
                <a:solidFill>
                  <a:srgbClr val="C00000"/>
                </a:solidFill>
                <a:latin typeface="Times New Roman" pitchFamily="18" charset="0"/>
                <a:cs typeface="Times New Roman" pitchFamily="18" charset="0"/>
              </a:rPr>
              <a:t>جرى الاصطلاح على استخدام مجموعة من الأحرف لعنوان الصفحة العنكبوتية يناظر مجموعات الأرقام العددية؟</a:t>
            </a:r>
            <a:endParaRPr lang="en-US" sz="2200" b="1" dirty="0">
              <a:solidFill>
                <a:srgbClr val="C00000"/>
              </a:solidFill>
              <a:latin typeface="Times New Roman" pitchFamily="18" charset="0"/>
              <a:cs typeface="Times New Roman" pitchFamily="18" charset="0"/>
            </a:endParaRPr>
          </a:p>
          <a:p>
            <a:pPr marL="342900" lvl="0" indent="-342900" algn="justLow">
              <a:buFont typeface="Times New Roman"/>
              <a:buChar char="-"/>
            </a:pPr>
            <a:r>
              <a:rPr lang="ar-SA" sz="2200" b="1" dirty="0">
                <a:latin typeface="Times New Roman" pitchFamily="18" charset="0"/>
                <a:cs typeface="Times New Roman" pitchFamily="18" charset="0"/>
              </a:rPr>
              <a:t>نظراً لصعوبة تذكر مجموعات الأرقام التي يتكون منها عنوان </a:t>
            </a:r>
            <a:r>
              <a:rPr lang="en-US" sz="2200" b="1" dirty="0">
                <a:latin typeface="Times New Roman" pitchFamily="18" charset="0"/>
                <a:cs typeface="Times New Roman" pitchFamily="18" charset="0"/>
              </a:rPr>
              <a:t>IP</a:t>
            </a:r>
            <a:r>
              <a:rPr lang="ar-SA" sz="2200" b="1" dirty="0">
                <a:latin typeface="Times New Roman" pitchFamily="18" charset="0"/>
                <a:cs typeface="Times New Roman" pitchFamily="18" charset="0"/>
              </a:rPr>
              <a:t>.</a:t>
            </a:r>
          </a:p>
          <a:p>
            <a:pPr marL="342900" lvl="0" indent="-342900" algn="justLow">
              <a:buFont typeface="Wingdings"/>
              <a:buChar char=""/>
            </a:pPr>
            <a:r>
              <a:rPr lang="ar-SA" sz="2200" b="1" dirty="0">
                <a:solidFill>
                  <a:srgbClr val="000099"/>
                </a:solidFill>
                <a:latin typeface="Times New Roman" pitchFamily="18" charset="0"/>
                <a:cs typeface="Times New Roman" pitchFamily="18" charset="0"/>
              </a:rPr>
              <a:t>يطلق على عنوان الأحرف للموقع مصطلح </a:t>
            </a:r>
            <a:r>
              <a:rPr lang="en-US" sz="2200" b="1" dirty="0">
                <a:solidFill>
                  <a:srgbClr val="000099"/>
                </a:solidFill>
                <a:latin typeface="Times New Roman" pitchFamily="18" charset="0"/>
                <a:cs typeface="Times New Roman" pitchFamily="18" charset="0"/>
              </a:rPr>
              <a:t>( </a:t>
            </a:r>
            <a:r>
              <a:rPr lang="en-US" sz="2200" b="1" dirty="0">
                <a:solidFill>
                  <a:srgbClr val="FF0000"/>
                </a:solidFill>
                <a:latin typeface="Times New Roman" pitchFamily="18" charset="0"/>
                <a:cs typeface="Times New Roman" pitchFamily="18" charset="0"/>
              </a:rPr>
              <a:t>URL</a:t>
            </a:r>
            <a:r>
              <a:rPr lang="en-US" sz="2200" b="1" dirty="0">
                <a:solidFill>
                  <a:srgbClr val="000099"/>
                </a:solidFill>
                <a:latin typeface="Times New Roman" pitchFamily="18" charset="0"/>
                <a:cs typeface="Times New Roman" pitchFamily="18" charset="0"/>
              </a:rPr>
              <a:t> )</a:t>
            </a:r>
            <a:r>
              <a:rPr lang="ar-SA" sz="2200" b="1" dirty="0">
                <a:solidFill>
                  <a:srgbClr val="000099"/>
                </a:solidFill>
                <a:latin typeface="Times New Roman" pitchFamily="18" charset="0"/>
                <a:cs typeface="Times New Roman" pitchFamily="18" charset="0"/>
              </a:rPr>
              <a:t> وهي اختصار لجملة موقع المصدر الكلي </a:t>
            </a:r>
            <a:r>
              <a:rPr lang="en-US" sz="2200" b="1" dirty="0">
                <a:solidFill>
                  <a:srgbClr val="000099"/>
                </a:solidFill>
                <a:latin typeface="Times New Roman" pitchFamily="18" charset="0"/>
                <a:cs typeface="Times New Roman" pitchFamily="18" charset="0"/>
              </a:rPr>
              <a:t>( Uniform Resource Locator )</a:t>
            </a:r>
          </a:p>
          <a:p>
            <a:pPr marL="342900" lvl="0" indent="-342900" algn="justLow">
              <a:buFont typeface="Wingdings"/>
              <a:buChar char=""/>
            </a:pPr>
            <a:r>
              <a:rPr lang="ar-SA" sz="2200" b="1" dirty="0">
                <a:solidFill>
                  <a:srgbClr val="FF0000"/>
                </a:solidFill>
                <a:latin typeface="Times New Roman" pitchFamily="18" charset="0"/>
                <a:cs typeface="Times New Roman" pitchFamily="18" charset="0"/>
              </a:rPr>
              <a:t>امثلة لبعض عناوين المواقع :</a:t>
            </a:r>
            <a:endParaRPr lang="en-US" sz="2200" b="1" dirty="0">
              <a:solidFill>
                <a:srgbClr val="FF0000"/>
              </a:solidFill>
              <a:latin typeface="Times New Roman" pitchFamily="18" charset="0"/>
              <a:cs typeface="Times New Roman" pitchFamily="18" charset="0"/>
            </a:endParaRPr>
          </a:p>
          <a:p>
            <a:pPr marL="342900" lvl="0" indent="-342900" algn="justLow">
              <a:buFont typeface="Times New Roman"/>
              <a:buChar char="-"/>
            </a:pPr>
            <a:r>
              <a:rPr lang="ar-SA" sz="2200" b="1" dirty="0">
                <a:latin typeface="Times New Roman" pitchFamily="18" charset="0"/>
                <a:cs typeface="Times New Roman" pitchFamily="18" charset="0"/>
              </a:rPr>
              <a:t>عنوان وزارة بالمملكة </a:t>
            </a:r>
            <a:r>
              <a:rPr lang="en-US" sz="2200" b="1" dirty="0">
                <a:solidFill>
                  <a:srgbClr val="FF0000"/>
                </a:solidFill>
                <a:latin typeface="Times New Roman" pitchFamily="18" charset="0"/>
                <a:cs typeface="Times New Roman" pitchFamily="18" charset="0"/>
              </a:rPr>
              <a:t>www.moe.gov.sa</a:t>
            </a:r>
          </a:p>
          <a:p>
            <a:pPr marL="342900" lvl="0" indent="-342900" algn="justLow">
              <a:buFont typeface="Times New Roman"/>
              <a:buChar char="-"/>
            </a:pPr>
            <a:r>
              <a:rPr lang="ar-SA" sz="2200" b="1" dirty="0">
                <a:latin typeface="Times New Roman" pitchFamily="18" charset="0"/>
                <a:cs typeface="Times New Roman" pitchFamily="18" charset="0"/>
              </a:rPr>
              <a:t>عنوان جامعة الملك سعود </a:t>
            </a:r>
            <a:r>
              <a:rPr lang="ar-SA" sz="2200" b="1" dirty="0">
                <a:solidFill>
                  <a:srgbClr val="FF0000"/>
                </a:solidFill>
                <a:latin typeface="Times New Roman" pitchFamily="18" charset="0"/>
                <a:cs typeface="Times New Roman" pitchFamily="18" charset="0"/>
              </a:rPr>
              <a:t> </a:t>
            </a:r>
            <a:r>
              <a:rPr lang="en-US" sz="2200" b="1" dirty="0">
                <a:solidFill>
                  <a:srgbClr val="FF0000"/>
                </a:solidFill>
                <a:latin typeface="Times New Roman" pitchFamily="18" charset="0"/>
                <a:cs typeface="Times New Roman" pitchFamily="18" charset="0"/>
              </a:rPr>
              <a:t>www.ksu.edu.sa</a:t>
            </a:r>
          </a:p>
          <a:p>
            <a:pPr marL="342900" lvl="0" indent="-342900" algn="justLow">
              <a:buFont typeface="Wingdings"/>
              <a:buChar char=""/>
            </a:pPr>
            <a:r>
              <a:rPr lang="ar-SA" sz="2200" b="1" dirty="0">
                <a:solidFill>
                  <a:srgbClr val="006600"/>
                </a:solidFill>
                <a:latin typeface="Times New Roman" pitchFamily="18" charset="0"/>
                <a:cs typeface="Times New Roman" pitchFamily="18" charset="0"/>
              </a:rPr>
              <a:t>لجلب الصفحة يقوم المشترك بكتابة رمز المداولة</a:t>
            </a:r>
            <a:r>
              <a:rPr lang="en-US" sz="2200" b="1" dirty="0">
                <a:solidFill>
                  <a:schemeClr val="accent6">
                    <a:lumMod val="75000"/>
                  </a:schemeClr>
                </a:solidFill>
                <a:latin typeface="Times New Roman" pitchFamily="18" charset="0"/>
                <a:cs typeface="Times New Roman" pitchFamily="18" charset="0"/>
              </a:rPr>
              <a:t>HTTP</a:t>
            </a:r>
            <a:r>
              <a:rPr lang="en-US" sz="2200" b="1" dirty="0">
                <a:solidFill>
                  <a:srgbClr val="006600"/>
                </a:solidFill>
                <a:latin typeface="Times New Roman" pitchFamily="18" charset="0"/>
                <a:cs typeface="Times New Roman" pitchFamily="18" charset="0"/>
              </a:rPr>
              <a:t> </a:t>
            </a:r>
            <a:r>
              <a:rPr lang="ar-SA" sz="2200" b="1" dirty="0">
                <a:solidFill>
                  <a:schemeClr val="accent6">
                    <a:lumMod val="75000"/>
                  </a:schemeClr>
                </a:solidFill>
                <a:latin typeface="Times New Roman" pitchFamily="18" charset="0"/>
                <a:cs typeface="Times New Roman" pitchFamily="18" charset="0"/>
              </a:rPr>
              <a:t> </a:t>
            </a:r>
            <a:r>
              <a:rPr lang="ar-SA" sz="2200" b="1" dirty="0">
                <a:solidFill>
                  <a:srgbClr val="006600"/>
                </a:solidFill>
                <a:latin typeface="Times New Roman" pitchFamily="18" charset="0"/>
                <a:cs typeface="Times New Roman" pitchFamily="18" charset="0"/>
              </a:rPr>
              <a:t>مع الموقع </a:t>
            </a:r>
            <a:r>
              <a:rPr lang="en-US" sz="2200" b="1" dirty="0">
                <a:solidFill>
                  <a:schemeClr val="accent6">
                    <a:lumMod val="75000"/>
                  </a:schemeClr>
                </a:solidFill>
                <a:latin typeface="Times New Roman" pitchFamily="18" charset="0"/>
                <a:cs typeface="Times New Roman" pitchFamily="18" charset="0"/>
              </a:rPr>
              <a:t>URL</a:t>
            </a:r>
            <a:r>
              <a:rPr lang="ar-SA" sz="2200" b="1" dirty="0">
                <a:solidFill>
                  <a:schemeClr val="accent6">
                    <a:lumMod val="75000"/>
                  </a:schemeClr>
                </a:solidFill>
                <a:latin typeface="Times New Roman" pitchFamily="18" charset="0"/>
                <a:cs typeface="Times New Roman" pitchFamily="18" charset="0"/>
              </a:rPr>
              <a:t> </a:t>
            </a:r>
            <a:r>
              <a:rPr lang="ar-SA" sz="2200" b="1" dirty="0">
                <a:solidFill>
                  <a:srgbClr val="006600"/>
                </a:solidFill>
                <a:latin typeface="Times New Roman" pitchFamily="18" charset="0"/>
                <a:cs typeface="Times New Roman" pitchFamily="18" charset="0"/>
              </a:rPr>
              <a:t>في برنامج المتصفح كما في الصورة التالية.</a:t>
            </a:r>
            <a:endParaRPr lang="en-US" sz="2200" b="1" dirty="0">
              <a:solidFill>
                <a:srgbClr val="006600"/>
              </a:solidFill>
              <a:latin typeface="Times New Roman" pitchFamily="18" charset="0"/>
              <a:cs typeface="Times New Roman" pitchFamily="18" charset="0"/>
            </a:endParaRPr>
          </a:p>
          <a:p>
            <a:pPr marL="342900" lvl="0" indent="-342900" algn="justLow">
              <a:buFont typeface="Wingdings"/>
              <a:buChar char=""/>
            </a:pPr>
            <a:r>
              <a:rPr lang="ar-SA" sz="2200" b="1" dirty="0">
                <a:latin typeface="Times New Roman" pitchFamily="18" charset="0"/>
                <a:cs typeface="Times New Roman" pitchFamily="18" charset="0"/>
              </a:rPr>
              <a:t>يتكون عنوان الموقع بالشبكة من تقسيمات تسهل عملية حفظ الموقع المطلوب والاستدلال عليه .</a:t>
            </a:r>
            <a:endParaRPr lang="en-US" sz="2200" b="1" dirty="0">
              <a:latin typeface="Times New Roman" pitchFamily="18" charset="0"/>
              <a:cs typeface="Times New Roman" pitchFamily="18" charset="0"/>
            </a:endParaRPr>
          </a:p>
        </p:txBody>
      </p:sp>
      <p:sp>
        <p:nvSpPr>
          <p:cNvPr id="6" name="مستطيل مستدير الزوايا 5"/>
          <p:cNvSpPr/>
          <p:nvPr/>
        </p:nvSpPr>
        <p:spPr>
          <a:xfrm>
            <a:off x="899592" y="562422"/>
            <a:ext cx="6552728"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مداولة الشبكة العنكبوتية العالمية </a:t>
            </a:r>
            <a:r>
              <a:rPr lang="en-US" sz="2800" b="1" dirty="0">
                <a:latin typeface="Times New Roman" pitchFamily="18" charset="0"/>
                <a:cs typeface="Times New Roman" pitchFamily="18" charset="0"/>
              </a:rPr>
              <a:t>( WWW )</a:t>
            </a:r>
          </a:p>
        </p:txBody>
      </p:sp>
      <p:sp>
        <p:nvSpPr>
          <p:cNvPr id="9" name="مستطيل مستدير الزوايا 8"/>
          <p:cNvSpPr/>
          <p:nvPr/>
        </p:nvSpPr>
        <p:spPr>
          <a:xfrm>
            <a:off x="7668344" y="562422"/>
            <a:ext cx="769962"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1</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151222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a:extLst>
              <a:ext uri="{FF2B5EF4-FFF2-40B4-BE49-F238E27FC236}">
                <a16:creationId xmlns:a16="http://schemas.microsoft.com/office/drawing/2014/main" id="{9F9F4048-C49C-4952-B17C-C21D64DE7FCB}"/>
              </a:ext>
            </a:extLst>
          </p:cNvPr>
          <p:cNvGraphicFramePr/>
          <p:nvPr>
            <p:extLst>
              <p:ext uri="{D42A27DB-BD31-4B8C-83A1-F6EECF244321}">
                <p14:modId xmlns:p14="http://schemas.microsoft.com/office/powerpoint/2010/main" val="1845643971"/>
              </p:ext>
            </p:extLst>
          </p:nvPr>
        </p:nvGraphicFramePr>
        <p:xfrm>
          <a:off x="928662" y="764704"/>
          <a:ext cx="7105992" cy="2363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table">
            <a:extLst>
              <a:ext uri="{FF2B5EF4-FFF2-40B4-BE49-F238E27FC236}">
                <a16:creationId xmlns:a16="http://schemas.microsoft.com/office/drawing/2014/main" id="{7AC15E63-5AFF-4F19-8953-F6D976ACD862}"/>
              </a:ext>
            </a:extLst>
          </p:cNvPr>
          <p:cNvPicPr>
            <a:picLocks noChangeAspect="1"/>
          </p:cNvPicPr>
          <p:nvPr/>
        </p:nvPicPr>
        <p:blipFill>
          <a:blip r:embed="rId7"/>
          <a:stretch>
            <a:fillRect/>
          </a:stretch>
        </p:blipFill>
        <p:spPr>
          <a:xfrm>
            <a:off x="509342" y="3573016"/>
            <a:ext cx="7848872" cy="2225040"/>
          </a:xfrm>
          <a:prstGeom prst="rect">
            <a:avLst/>
          </a:prstGeom>
        </p:spPr>
      </p:pic>
    </p:spTree>
    <p:extLst>
      <p:ext uri="{BB962C8B-B14F-4D97-AF65-F5344CB8AC3E}">
        <p14:creationId xmlns:p14="http://schemas.microsoft.com/office/powerpoint/2010/main" val="317612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83568" y="692696"/>
            <a:ext cx="7776864" cy="584775"/>
          </a:xfrm>
          <a:prstGeom prst="rect">
            <a:avLst/>
          </a:prstGeom>
        </p:spPr>
        <p:txBody>
          <a:bodyPr wrap="square">
            <a:spAutoFit/>
          </a:bodyPr>
          <a:lstStyle/>
          <a:p>
            <a:pPr algn="ctr"/>
            <a:r>
              <a:rPr lang="ar-SA" sz="3200" dirty="0">
                <a:solidFill>
                  <a:srgbClr val="C00000"/>
                </a:solidFill>
                <a:latin typeface="Times New Roman" pitchFamily="18" charset="0"/>
                <a:ea typeface="Monotype Koufi" pitchFamily="2" charset="-78"/>
                <a:cs typeface="PT Bold Heading" panose="02010400000000000000" pitchFamily="2" charset="-78"/>
              </a:rPr>
              <a:t>ما هـي وسائل الاتصال المستخدمة في الشبكات ؟ </a:t>
            </a:r>
            <a:endParaRPr lang="ar-SA" sz="3200" dirty="0">
              <a:solidFill>
                <a:srgbClr val="C00000"/>
              </a:solidFill>
              <a:cs typeface="PT Bold Heading" panose="02010400000000000000" pitchFamily="2" charset="-78"/>
            </a:endParaRPr>
          </a:p>
        </p:txBody>
      </p:sp>
      <p:pic>
        <p:nvPicPr>
          <p:cNvPr id="1026" name="Picture 2" descr="http://news.nawaret.com/wp-content/uploads/2014/04/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844824"/>
            <a:ext cx="2181613" cy="154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3.bp.blogspot.com/-yk8Xs67ZQUc/Uh4bOcrsSCI/AAAAAAAABUw/O_tPTVR1X-Y/s1600/%D8%A7%D9%84%D9%83%D8%A7%D8%A8%D9%84+%D8%A7%D9%84%D9%85%D8%AD%D9%88%D8%B1%D9%8A.JPG"/>
          <p:cNvPicPr>
            <a:picLocks noChangeAspect="1" noChangeArrowheads="1"/>
          </p:cNvPicPr>
          <p:nvPr/>
        </p:nvPicPr>
        <p:blipFill rotWithShape="1">
          <a:blip r:embed="rId3">
            <a:extLst>
              <a:ext uri="{28A0092B-C50C-407E-A947-70E740481C1C}">
                <a14:useLocalDpi xmlns:a14="http://schemas.microsoft.com/office/drawing/2010/main" val="0"/>
              </a:ext>
            </a:extLst>
          </a:blip>
          <a:srcRect t="29821" r="16809" b="35090"/>
          <a:stretch/>
        </p:blipFill>
        <p:spPr bwMode="auto">
          <a:xfrm>
            <a:off x="3563888" y="4077072"/>
            <a:ext cx="2174353" cy="1588074"/>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extLst/>
        </p:spPr>
      </p:pic>
      <p:pic>
        <p:nvPicPr>
          <p:cNvPr id="1030" name="Picture 6" descr="http://www.eg.all.biz/img/eg/catalog/12908.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104" y="1844824"/>
            <a:ext cx="2247940" cy="1460532"/>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extLst/>
        </p:spPr>
      </p:pic>
      <p:pic>
        <p:nvPicPr>
          <p:cNvPr id="1032" name="Picture 8" descr="http://www.miss-pc.com/images_upload/FiberOpt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1851387"/>
            <a:ext cx="2230412" cy="1536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4" name="Picture 10" descr="http://www.cablesdirect.co.uk/write/Images/Products/282ERT-V.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9039" b="21969"/>
          <a:stretch/>
        </p:blipFill>
        <p:spPr bwMode="auto">
          <a:xfrm>
            <a:off x="1043608" y="4086200"/>
            <a:ext cx="2173092" cy="1610841"/>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extLst/>
        </p:spPr>
      </p:pic>
      <p:pic>
        <p:nvPicPr>
          <p:cNvPr id="9218" name="Picture 2" descr="صورة ذات صلة">
            <a:extLst>
              <a:ext uri="{FF2B5EF4-FFF2-40B4-BE49-F238E27FC236}">
                <a16:creationId xmlns:a16="http://schemas.microsoft.com/office/drawing/2014/main" id="{2F340517-2428-4970-B657-EAB656DC08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2808" y="4056395"/>
            <a:ext cx="2181600" cy="1610842"/>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a:extLst/>
        </p:spPr>
      </p:pic>
    </p:spTree>
    <p:extLst>
      <p:ext uri="{BB962C8B-B14F-4D97-AF65-F5344CB8AC3E}">
        <p14:creationId xmlns:p14="http://schemas.microsoft.com/office/powerpoint/2010/main" val="1391516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itech-blog.com/wp-content/2013/04/dns_logo.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52" y="2276872"/>
            <a:ext cx="3752850" cy="3105150"/>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مستدير الزوايا 9"/>
          <p:cNvSpPr/>
          <p:nvPr/>
        </p:nvSpPr>
        <p:spPr>
          <a:xfrm>
            <a:off x="899592" y="562422"/>
            <a:ext cx="6535166"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نظام </a:t>
            </a:r>
            <a:r>
              <a:rPr lang="en-US" sz="2800" b="1" dirty="0">
                <a:latin typeface="Times New Roman" pitchFamily="18" charset="0"/>
                <a:cs typeface="Times New Roman" pitchFamily="18" charset="0"/>
              </a:rPr>
              <a:t>( DNS )</a:t>
            </a:r>
            <a:r>
              <a:rPr lang="ar-SA" sz="2800" b="1" dirty="0">
                <a:latin typeface="Times New Roman" pitchFamily="18" charset="0"/>
                <a:cs typeface="Times New Roman" pitchFamily="18" charset="0"/>
              </a:rPr>
              <a:t> لشبكة الإنترنت</a:t>
            </a:r>
            <a:endParaRPr lang="en-US" sz="2800" b="1" dirty="0">
              <a:latin typeface="Times New Roman" pitchFamily="18" charset="0"/>
              <a:cs typeface="Times New Roman" pitchFamily="18" charset="0"/>
            </a:endParaRPr>
          </a:p>
        </p:txBody>
      </p:sp>
      <p:sp>
        <p:nvSpPr>
          <p:cNvPr id="11" name="مستطيل 10"/>
          <p:cNvSpPr/>
          <p:nvPr/>
        </p:nvSpPr>
        <p:spPr>
          <a:xfrm>
            <a:off x="867172" y="2036264"/>
            <a:ext cx="7704856" cy="4201150"/>
          </a:xfrm>
          <a:prstGeom prst="rect">
            <a:avLst/>
          </a:prstGeom>
        </p:spPr>
        <p:txBody>
          <a:bodyPr wrap="square">
            <a:spAutoFit/>
          </a:bodyPr>
          <a:lstStyle/>
          <a:p>
            <a:pPr marL="342900" lvl="0" indent="-342900">
              <a:lnSpc>
                <a:spcPct val="150000"/>
              </a:lnSpc>
              <a:buFont typeface="Wingdings"/>
              <a:buChar char=""/>
            </a:pPr>
            <a:r>
              <a:rPr lang="ar-SA" sz="2400" b="1" dirty="0">
                <a:latin typeface="Times New Roman" pitchFamily="18" charset="0"/>
                <a:cs typeface="Times New Roman" pitchFamily="18" charset="0"/>
              </a:rPr>
              <a:t>مداولة </a:t>
            </a:r>
            <a:r>
              <a:rPr lang="en-US" sz="2400" b="1" dirty="0">
                <a:solidFill>
                  <a:srgbClr val="006600"/>
                </a:solidFill>
                <a:latin typeface="Times New Roman" pitchFamily="18" charset="0"/>
                <a:cs typeface="Times New Roman" pitchFamily="18" charset="0"/>
              </a:rPr>
              <a:t>DNS</a:t>
            </a:r>
            <a:r>
              <a:rPr lang="en-US" sz="2400" b="1" dirty="0">
                <a:latin typeface="Times New Roman" pitchFamily="18" charset="0"/>
                <a:cs typeface="Times New Roman" pitchFamily="18" charset="0"/>
              </a:rPr>
              <a:t> </a:t>
            </a:r>
            <a:r>
              <a:rPr lang="ar-SA" sz="2400" b="1" dirty="0">
                <a:solidFill>
                  <a:srgbClr val="006600"/>
                </a:solidFill>
                <a:latin typeface="Times New Roman" pitchFamily="18" charset="0"/>
                <a:cs typeface="Times New Roman" pitchFamily="18" charset="0"/>
              </a:rPr>
              <a:t> </a:t>
            </a:r>
            <a:r>
              <a:rPr lang="ar-SA" sz="2400" b="1" dirty="0">
                <a:latin typeface="Times New Roman" pitchFamily="18" charset="0"/>
                <a:cs typeface="Times New Roman" pitchFamily="18" charset="0"/>
              </a:rPr>
              <a:t>أي خادم نطاق الأسماء </a:t>
            </a:r>
            <a:r>
              <a:rPr lang="en-US" sz="2400" b="1" dirty="0">
                <a:latin typeface="Times New Roman" pitchFamily="18" charset="0"/>
                <a:cs typeface="Times New Roman" pitchFamily="18" charset="0"/>
              </a:rPr>
              <a:t>(</a:t>
            </a:r>
            <a:r>
              <a:rPr lang="en-US" sz="2400" b="1" dirty="0">
                <a:solidFill>
                  <a:srgbClr val="006600"/>
                </a:solidFill>
                <a:latin typeface="Times New Roman" pitchFamily="18" charset="0"/>
                <a:cs typeface="Times New Roman" pitchFamily="18" charset="0"/>
              </a:rPr>
              <a:t>Domain Name Server </a:t>
            </a:r>
            <a:r>
              <a:rPr lang="en-US" sz="2400" b="1" dirty="0">
                <a:latin typeface="Times New Roman" pitchFamily="18" charset="0"/>
                <a:cs typeface="Times New Roman" pitchFamily="18" charset="0"/>
              </a:rPr>
              <a:t>)</a:t>
            </a:r>
            <a:r>
              <a:rPr lang="ar-SA" sz="2400" b="1"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p>
            <a:pPr marL="342900" lvl="0" indent="-342900">
              <a:lnSpc>
                <a:spcPct val="150000"/>
              </a:lnSpc>
              <a:buFont typeface="Wingdings"/>
              <a:buChar char=""/>
            </a:pPr>
            <a:r>
              <a:rPr lang="ar-SA" sz="2400" b="1" dirty="0">
                <a:solidFill>
                  <a:srgbClr val="FF0000"/>
                </a:solidFill>
                <a:latin typeface="Times New Roman" pitchFamily="18" charset="0"/>
                <a:cs typeface="Times New Roman" pitchFamily="18" charset="0"/>
              </a:rPr>
              <a:t>هو نظام يستعمل في الإنترنت كدليل للأسماء المستخدمة للمواقع ويقوم بترجمة أسماء المواقع إلى أرقام عنوان </a:t>
            </a:r>
          </a:p>
          <a:p>
            <a:pPr lvl="0">
              <a:lnSpc>
                <a:spcPct val="150000"/>
              </a:lnSpc>
            </a:pPr>
            <a:r>
              <a:rPr lang="en-US" sz="2400" b="1" dirty="0">
                <a:solidFill>
                  <a:srgbClr val="006600"/>
                </a:solidFill>
                <a:latin typeface="Times New Roman" pitchFamily="18" charset="0"/>
                <a:cs typeface="Times New Roman" pitchFamily="18" charset="0"/>
              </a:rPr>
              <a:t>IP    </a:t>
            </a:r>
            <a:r>
              <a:rPr lang="en-US" sz="2400" b="1" dirty="0">
                <a:solidFill>
                  <a:srgbClr val="FF0000"/>
                </a:solidFill>
                <a:latin typeface="Times New Roman" pitchFamily="18" charset="0"/>
                <a:cs typeface="Times New Roman" pitchFamily="18" charset="0"/>
              </a:rPr>
              <a:t> </a:t>
            </a:r>
            <a:r>
              <a:rPr lang="ar-SA" sz="2400" b="1" dirty="0">
                <a:solidFill>
                  <a:srgbClr val="006600"/>
                </a:solidFill>
                <a:latin typeface="Times New Roman" pitchFamily="18" charset="0"/>
                <a:cs typeface="Times New Roman" pitchFamily="18" charset="0"/>
              </a:rPr>
              <a:t> </a:t>
            </a:r>
            <a:r>
              <a:rPr lang="ar-SA" sz="2400" b="1" dirty="0">
                <a:solidFill>
                  <a:srgbClr val="FF0000"/>
                </a:solidFill>
                <a:latin typeface="Times New Roman" pitchFamily="18" charset="0"/>
                <a:cs typeface="Times New Roman" pitchFamily="18" charset="0"/>
              </a:rPr>
              <a:t>الحقيقة للمواقع.</a:t>
            </a:r>
            <a:endParaRPr lang="en-US" sz="2400" b="1" dirty="0">
              <a:solidFill>
                <a:srgbClr val="FF0000"/>
              </a:solidFill>
              <a:latin typeface="Times New Roman" pitchFamily="18" charset="0"/>
              <a:cs typeface="Times New Roman" pitchFamily="18" charset="0"/>
            </a:endParaRPr>
          </a:p>
          <a:p>
            <a:pPr marL="342900" lvl="0" indent="-342900">
              <a:lnSpc>
                <a:spcPct val="150000"/>
              </a:lnSpc>
              <a:buFont typeface="Wingdings"/>
              <a:buChar char=""/>
            </a:pPr>
            <a:r>
              <a:rPr lang="ar-SA" sz="2400" b="1" dirty="0">
                <a:solidFill>
                  <a:srgbClr val="4A32DC"/>
                </a:solidFill>
                <a:latin typeface="Times New Roman" pitchFamily="18" charset="0"/>
                <a:cs typeface="Times New Roman" pitchFamily="18" charset="0"/>
              </a:rPr>
              <a:t>يشبه نظام خدمات دليل الهاتف .</a:t>
            </a:r>
          </a:p>
          <a:p>
            <a:pPr marL="342900" lvl="0" indent="-342900">
              <a:lnSpc>
                <a:spcPct val="150000"/>
              </a:lnSpc>
              <a:buFont typeface="Wingdings"/>
              <a:buChar char=""/>
            </a:pPr>
            <a:r>
              <a:rPr lang="ar-SA" sz="3600" b="1" dirty="0">
                <a:solidFill>
                  <a:srgbClr val="C00000"/>
                </a:solidFill>
                <a:latin typeface="Times New Roman" pitchFamily="18" charset="0"/>
                <a:cs typeface="Times New Roman" pitchFamily="18" charset="0"/>
              </a:rPr>
              <a:t>مثلا :</a:t>
            </a:r>
          </a:p>
          <a:p>
            <a:pPr marL="342900" lvl="0" indent="-342900">
              <a:lnSpc>
                <a:spcPct val="150000"/>
              </a:lnSpc>
              <a:buFont typeface="Wingdings"/>
              <a:buChar char=""/>
            </a:pPr>
            <a:endParaRPr lang="ar-SA" sz="2200" b="1" dirty="0">
              <a:solidFill>
                <a:srgbClr val="4A32DC"/>
              </a:solidFill>
              <a:latin typeface="Times New Roman" pitchFamily="18" charset="0"/>
              <a:cs typeface="Times New Roman" pitchFamily="18" charset="0"/>
            </a:endParaRPr>
          </a:p>
        </p:txBody>
      </p:sp>
      <p:sp>
        <p:nvSpPr>
          <p:cNvPr id="8" name="مستطيل مستدير الزوايا 7"/>
          <p:cNvSpPr/>
          <p:nvPr/>
        </p:nvSpPr>
        <p:spPr>
          <a:xfrm>
            <a:off x="7668344" y="548680"/>
            <a:ext cx="792088"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2</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53893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arn(inVertic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arn(inVertical)">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blogs.msdn.com/blogfiles/willy-peter_schaub/WindowsLiveWriter/RangersGuidanceWewillbeintroducingaradic_11245/CLIPART_OF_11154_SM_2.jpg">
            <a:extLst>
              <a:ext uri="{FF2B5EF4-FFF2-40B4-BE49-F238E27FC236}">
                <a16:creationId xmlns:a16="http://schemas.microsoft.com/office/drawing/2014/main" id="{B23AB5A4-E1F0-400E-A2D6-3F919CC4F6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25322" y="705416"/>
            <a:ext cx="1693356" cy="1693356"/>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49">
            <a:extLst>
              <a:ext uri="{FF2B5EF4-FFF2-40B4-BE49-F238E27FC236}">
                <a16:creationId xmlns:a16="http://schemas.microsoft.com/office/drawing/2014/main" id="{2DE20D89-4057-4050-AA9F-DE41BF62D482}"/>
              </a:ext>
            </a:extLst>
          </p:cNvPr>
          <p:cNvSpPr txBox="1"/>
          <p:nvPr/>
        </p:nvSpPr>
        <p:spPr>
          <a:xfrm>
            <a:off x="3828699" y="5313402"/>
            <a:ext cx="218346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2000" b="1" dirty="0">
                <a:cs typeface="+mj-cs"/>
              </a:rPr>
              <a:t>يترجم إلى </a:t>
            </a:r>
            <a:r>
              <a:rPr lang="en-US" sz="2000" b="1" dirty="0">
                <a:solidFill>
                  <a:schemeClr val="accent1">
                    <a:lumMod val="75000"/>
                  </a:schemeClr>
                </a:solidFill>
                <a:cs typeface="+mj-cs"/>
              </a:rPr>
              <a:t>IP</a:t>
            </a:r>
          </a:p>
          <a:p>
            <a:pPr algn="ctr"/>
            <a:r>
              <a:rPr lang="en-US" sz="2000" b="1" dirty="0"/>
              <a:t>209.85.227.103</a:t>
            </a:r>
            <a:endParaRPr lang="ar-SA" sz="2000" b="1" dirty="0"/>
          </a:p>
        </p:txBody>
      </p:sp>
      <p:pic>
        <p:nvPicPr>
          <p:cNvPr id="20" name="Picture 8" descr="http://clipartist.info/RSS/openclipart.org/2011/August/13-Saturday/server-999px.png">
            <a:extLst>
              <a:ext uri="{FF2B5EF4-FFF2-40B4-BE49-F238E27FC236}">
                <a16:creationId xmlns:a16="http://schemas.microsoft.com/office/drawing/2014/main" id="{8E5D8BA3-2CBE-4ADA-B1B5-9CE6260EE4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806767" y="2984523"/>
            <a:ext cx="822552" cy="1271292"/>
          </a:xfrm>
          <a:prstGeom prst="rect">
            <a:avLst/>
          </a:prstGeom>
          <a:noFill/>
          <a:extLst>
            <a:ext uri="{909E8E84-426E-40DD-AFC4-6F175D3DCCD1}">
              <a14:hiddenFill xmlns:a14="http://schemas.microsoft.com/office/drawing/2010/main">
                <a:solidFill>
                  <a:srgbClr val="FFFFFF"/>
                </a:solidFill>
              </a14:hiddenFill>
            </a:ext>
          </a:extLst>
        </p:spPr>
      </p:pic>
      <p:sp>
        <p:nvSpPr>
          <p:cNvPr id="21" name="مربع نص 20">
            <a:extLst>
              <a:ext uri="{FF2B5EF4-FFF2-40B4-BE49-F238E27FC236}">
                <a16:creationId xmlns:a16="http://schemas.microsoft.com/office/drawing/2014/main" id="{504924EA-01D1-4102-8414-D99AB6EA37AF}"/>
              </a:ext>
            </a:extLst>
          </p:cNvPr>
          <p:cNvSpPr txBox="1"/>
          <p:nvPr/>
        </p:nvSpPr>
        <p:spPr>
          <a:xfrm>
            <a:off x="1497963" y="4211796"/>
            <a:ext cx="1440160" cy="369332"/>
          </a:xfrm>
          <a:prstGeom prst="rect">
            <a:avLst/>
          </a:prstGeom>
          <a:noFill/>
        </p:spPr>
        <p:txBody>
          <a:bodyPr wrap="square" rtlCol="1">
            <a:spAutoFit/>
          </a:bodyPr>
          <a:lstStyle/>
          <a:p>
            <a:pPr algn="ctr"/>
            <a:r>
              <a:rPr lang="en-US" b="1" dirty="0">
                <a:solidFill>
                  <a:srgbClr val="4A32DC"/>
                </a:solidFill>
              </a:rPr>
              <a:t>DNS SERVER</a:t>
            </a:r>
            <a:endParaRPr lang="ar-SA" b="1" dirty="0">
              <a:solidFill>
                <a:srgbClr val="4A32DC"/>
              </a:solidFill>
            </a:endParaRPr>
          </a:p>
        </p:txBody>
      </p:sp>
      <p:pic>
        <p:nvPicPr>
          <p:cNvPr id="2050" name="Picture 2" descr="نتيجة بحث الصور عن ‪envelope icon png‬‏">
            <a:extLst>
              <a:ext uri="{FF2B5EF4-FFF2-40B4-BE49-F238E27FC236}">
                <a16:creationId xmlns:a16="http://schemas.microsoft.com/office/drawing/2014/main" id="{F31BD184-C327-4A90-8323-44853E2AB3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110504"/>
            <a:ext cx="822552" cy="822552"/>
          </a:xfrm>
          <a:prstGeom prst="rect">
            <a:avLst/>
          </a:prstGeom>
          <a:noFill/>
          <a:extLst>
            <a:ext uri="{909E8E84-426E-40DD-AFC4-6F175D3DCCD1}">
              <a14:hiddenFill xmlns:a14="http://schemas.microsoft.com/office/drawing/2010/main">
                <a:solidFill>
                  <a:srgbClr val="FFFFFF"/>
                </a:solidFill>
              </a14:hiddenFill>
            </a:ext>
          </a:extLst>
        </p:spPr>
      </p:pic>
      <p:sp>
        <p:nvSpPr>
          <p:cNvPr id="27" name="مستطيل 26">
            <a:extLst>
              <a:ext uri="{FF2B5EF4-FFF2-40B4-BE49-F238E27FC236}">
                <a16:creationId xmlns:a16="http://schemas.microsoft.com/office/drawing/2014/main" id="{9CE9D063-1DA5-4E75-AD57-C9BC41F8828B}"/>
              </a:ext>
            </a:extLst>
          </p:cNvPr>
          <p:cNvSpPr/>
          <p:nvPr/>
        </p:nvSpPr>
        <p:spPr>
          <a:xfrm>
            <a:off x="3563554" y="1196752"/>
            <a:ext cx="450123"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30" name="مستطيل 29">
            <a:extLst>
              <a:ext uri="{FF2B5EF4-FFF2-40B4-BE49-F238E27FC236}">
                <a16:creationId xmlns:a16="http://schemas.microsoft.com/office/drawing/2014/main" id="{43AA73D0-A006-4890-B5E5-543AF63DE01F}"/>
              </a:ext>
            </a:extLst>
          </p:cNvPr>
          <p:cNvSpPr/>
          <p:nvPr/>
        </p:nvSpPr>
        <p:spPr>
          <a:xfrm rot="16200000">
            <a:off x="1756250" y="2266568"/>
            <a:ext cx="881838"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9" name="مربع نص 48">
            <a:extLst>
              <a:ext uri="{FF2B5EF4-FFF2-40B4-BE49-F238E27FC236}">
                <a16:creationId xmlns:a16="http://schemas.microsoft.com/office/drawing/2014/main" id="{7C2A4DED-28C3-4D91-96D6-D08B834AA41A}"/>
              </a:ext>
            </a:extLst>
          </p:cNvPr>
          <p:cNvSpPr txBox="1"/>
          <p:nvPr/>
        </p:nvSpPr>
        <p:spPr>
          <a:xfrm>
            <a:off x="755576" y="896562"/>
            <a:ext cx="2664287" cy="73866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2200" b="1" dirty="0">
                <a:cs typeface="+mj-cs"/>
              </a:rPr>
              <a:t>يكتب المشترك </a:t>
            </a:r>
            <a:r>
              <a:rPr lang="en-US" sz="2000" b="1" dirty="0">
                <a:solidFill>
                  <a:schemeClr val="accent1">
                    <a:lumMod val="75000"/>
                  </a:schemeClr>
                </a:solidFill>
                <a:cs typeface="+mj-cs"/>
              </a:rPr>
              <a:t>URL</a:t>
            </a:r>
            <a:r>
              <a:rPr lang="ar-SA" sz="2000" b="1" dirty="0">
                <a:solidFill>
                  <a:schemeClr val="accent1">
                    <a:lumMod val="75000"/>
                  </a:schemeClr>
                </a:solidFill>
                <a:cs typeface="+mj-cs"/>
              </a:rPr>
              <a:t> </a:t>
            </a:r>
          </a:p>
          <a:p>
            <a:pPr algn="ctr"/>
            <a:r>
              <a:rPr lang="en-US" sz="2000" b="1" dirty="0">
                <a:solidFill>
                  <a:srgbClr val="C00000"/>
                </a:solidFill>
              </a:rPr>
              <a:t>www.c13.20m.com</a:t>
            </a:r>
            <a:endParaRPr lang="ar-SA" sz="2000" b="1" dirty="0">
              <a:solidFill>
                <a:srgbClr val="C00000"/>
              </a:solidFill>
            </a:endParaRPr>
          </a:p>
        </p:txBody>
      </p:sp>
      <p:sp>
        <p:nvSpPr>
          <p:cNvPr id="31" name="مستطيل 30">
            <a:extLst>
              <a:ext uri="{FF2B5EF4-FFF2-40B4-BE49-F238E27FC236}">
                <a16:creationId xmlns:a16="http://schemas.microsoft.com/office/drawing/2014/main" id="{4C52048F-DC8F-4ECC-B840-23CA5A2AB49F}"/>
              </a:ext>
            </a:extLst>
          </p:cNvPr>
          <p:cNvSpPr/>
          <p:nvPr/>
        </p:nvSpPr>
        <p:spPr>
          <a:xfrm rot="16200000">
            <a:off x="1685675" y="5076313"/>
            <a:ext cx="1022988"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32" name="مستطيل 31">
            <a:extLst>
              <a:ext uri="{FF2B5EF4-FFF2-40B4-BE49-F238E27FC236}">
                <a16:creationId xmlns:a16="http://schemas.microsoft.com/office/drawing/2014/main" id="{C3BFBC81-C594-4058-A91A-0968E6D12831}"/>
              </a:ext>
            </a:extLst>
          </p:cNvPr>
          <p:cNvSpPr/>
          <p:nvPr/>
        </p:nvSpPr>
        <p:spPr>
          <a:xfrm>
            <a:off x="2123727" y="5589240"/>
            <a:ext cx="1440160"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33" name="مستطيل 32">
            <a:extLst>
              <a:ext uri="{FF2B5EF4-FFF2-40B4-BE49-F238E27FC236}">
                <a16:creationId xmlns:a16="http://schemas.microsoft.com/office/drawing/2014/main" id="{C91AE0AE-6330-4C8B-B343-0CCA2FBFB020}"/>
              </a:ext>
            </a:extLst>
          </p:cNvPr>
          <p:cNvSpPr/>
          <p:nvPr/>
        </p:nvSpPr>
        <p:spPr>
          <a:xfrm>
            <a:off x="6205879" y="5601342"/>
            <a:ext cx="1440160"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34" name="مستطيل 33">
            <a:extLst>
              <a:ext uri="{FF2B5EF4-FFF2-40B4-BE49-F238E27FC236}">
                <a16:creationId xmlns:a16="http://schemas.microsoft.com/office/drawing/2014/main" id="{84C7FC85-017B-4237-8371-864D04128D08}"/>
              </a:ext>
            </a:extLst>
          </p:cNvPr>
          <p:cNvSpPr/>
          <p:nvPr/>
        </p:nvSpPr>
        <p:spPr>
          <a:xfrm rot="16200000">
            <a:off x="5368915" y="3326993"/>
            <a:ext cx="4407364"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35" name="مستطيل 34">
            <a:extLst>
              <a:ext uri="{FF2B5EF4-FFF2-40B4-BE49-F238E27FC236}">
                <a16:creationId xmlns:a16="http://schemas.microsoft.com/office/drawing/2014/main" id="{30EC2E10-AB7A-4C1D-B81B-63B8471F32F0}"/>
              </a:ext>
            </a:extLst>
          </p:cNvPr>
          <p:cNvSpPr/>
          <p:nvPr/>
        </p:nvSpPr>
        <p:spPr>
          <a:xfrm>
            <a:off x="5562370" y="1196752"/>
            <a:ext cx="2083670"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12" name="مربع نص 53">
            <a:extLst>
              <a:ext uri="{FF2B5EF4-FFF2-40B4-BE49-F238E27FC236}">
                <a16:creationId xmlns:a16="http://schemas.microsoft.com/office/drawing/2014/main" id="{430F1809-3EA7-4DF8-B635-D813A2A24994}"/>
              </a:ext>
            </a:extLst>
          </p:cNvPr>
          <p:cNvSpPr txBox="1"/>
          <p:nvPr/>
        </p:nvSpPr>
        <p:spPr>
          <a:xfrm>
            <a:off x="6595487" y="3118545"/>
            <a:ext cx="1772403" cy="707886"/>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ar-SA" sz="2000" b="1" dirty="0">
                <a:cs typeface="+mj-cs"/>
              </a:rPr>
              <a:t>يعود العنوان إلى المشترك</a:t>
            </a:r>
          </a:p>
        </p:txBody>
      </p:sp>
      <p:sp>
        <p:nvSpPr>
          <p:cNvPr id="36" name="مستطيل 35">
            <a:extLst>
              <a:ext uri="{FF2B5EF4-FFF2-40B4-BE49-F238E27FC236}">
                <a16:creationId xmlns:a16="http://schemas.microsoft.com/office/drawing/2014/main" id="{DBFB5805-D3B2-47D6-8690-B59DA80942F4}"/>
              </a:ext>
            </a:extLst>
          </p:cNvPr>
          <p:cNvSpPr/>
          <p:nvPr/>
        </p:nvSpPr>
        <p:spPr>
          <a:xfrm rot="16200000">
            <a:off x="4341102" y="2571383"/>
            <a:ext cx="881838" cy="146882"/>
          </a:xfrm>
          <a:prstGeom prst="rect">
            <a:avLst/>
          </a:pr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ar-SA">
              <a:ln w="0"/>
              <a:solidFill>
                <a:schemeClr val="accent1"/>
              </a:solidFill>
              <a:effectLst>
                <a:outerShdw blurRad="38100" dist="25400" dir="5400000" algn="ctr" rotWithShape="0">
                  <a:srgbClr val="6E747A">
                    <a:alpha val="43000"/>
                  </a:srgbClr>
                </a:outerShdw>
              </a:effectLst>
            </a:endParaRPr>
          </a:p>
        </p:txBody>
      </p:sp>
      <p:sp>
        <p:nvSpPr>
          <p:cNvPr id="29" name="مستطيل 28">
            <a:extLst>
              <a:ext uri="{FF2B5EF4-FFF2-40B4-BE49-F238E27FC236}">
                <a16:creationId xmlns:a16="http://schemas.microsoft.com/office/drawing/2014/main" id="{C3CCA787-70BF-442B-B2E4-905C03B3E654}"/>
              </a:ext>
            </a:extLst>
          </p:cNvPr>
          <p:cNvSpPr/>
          <p:nvPr/>
        </p:nvSpPr>
        <p:spPr>
          <a:xfrm>
            <a:off x="3671438" y="3964994"/>
            <a:ext cx="2191627"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ar-SA" sz="2000" b="1" dirty="0">
                <a:cs typeface="+mj-cs"/>
              </a:rPr>
              <a:t>يرسل </a:t>
            </a:r>
            <a:r>
              <a:rPr lang="en-US" sz="2000" b="1" dirty="0">
                <a:solidFill>
                  <a:schemeClr val="accent1">
                    <a:lumMod val="75000"/>
                  </a:schemeClr>
                </a:solidFill>
                <a:cs typeface="+mj-cs"/>
              </a:rPr>
              <a:t>IP</a:t>
            </a:r>
            <a:r>
              <a:rPr lang="ar-SA" sz="2000" b="1" dirty="0">
                <a:cs typeface="+mj-cs"/>
              </a:rPr>
              <a:t> مع كل مظروف</a:t>
            </a:r>
          </a:p>
        </p:txBody>
      </p:sp>
    </p:spTree>
    <p:extLst>
      <p:ext uri="{BB962C8B-B14F-4D97-AF65-F5344CB8AC3E}">
        <p14:creationId xmlns:p14="http://schemas.microsoft.com/office/powerpoint/2010/main" val="34112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right)">
                                      <p:cBhvr>
                                        <p:cTn id="14" dur="500"/>
                                        <p:tgtEl>
                                          <p:spTgt spid="2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right)">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up)">
                                      <p:cBhvr>
                                        <p:cTn id="58" dur="500"/>
                                        <p:tgtEl>
                                          <p:spTgt spid="36"/>
                                        </p:tgtEl>
                                      </p:cBhvr>
                                    </p:animEffect>
                                  </p:childTnLst>
                                </p:cTn>
                              </p:par>
                              <p:par>
                                <p:cTn id="59" presetID="22" presetClass="entr" presetSubtype="1"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wipe(up)">
                                      <p:cBhvr>
                                        <p:cTn id="61" dur="500"/>
                                        <p:tgtEl>
                                          <p:spTgt spid="2050"/>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up)">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27" grpId="0" animBg="1"/>
      <p:bldP spid="30" grpId="0" animBg="1"/>
      <p:bldP spid="9" grpId="0" animBg="1"/>
      <p:bldP spid="31" grpId="0" animBg="1"/>
      <p:bldP spid="32" grpId="0" animBg="1"/>
      <p:bldP spid="33" grpId="0" animBg="1"/>
      <p:bldP spid="34" grpId="0" animBg="1"/>
      <p:bldP spid="35" grpId="0" animBg="1"/>
      <p:bldP spid="12" grpId="0" animBg="1"/>
      <p:bldP spid="36" grpId="0" animBg="1"/>
      <p:bldP spid="2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mailsender.com/support/errors/dns.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115616" y="548680"/>
            <a:ext cx="7024976" cy="56044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420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1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مستدير الزوايا 16"/>
          <p:cNvSpPr/>
          <p:nvPr/>
        </p:nvSpPr>
        <p:spPr>
          <a:xfrm>
            <a:off x="899592" y="548680"/>
            <a:ext cx="6532462"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البريد الإلكتروني </a:t>
            </a:r>
            <a:r>
              <a:rPr lang="en-US" sz="2800" b="1" dirty="0">
                <a:latin typeface="Times New Roman" pitchFamily="18" charset="0"/>
                <a:cs typeface="Times New Roman" pitchFamily="18" charset="0"/>
              </a:rPr>
              <a:t>( E-mail )</a:t>
            </a:r>
          </a:p>
        </p:txBody>
      </p:sp>
      <p:sp>
        <p:nvSpPr>
          <p:cNvPr id="13" name="مستطيل مستدير الزوايا 12"/>
          <p:cNvSpPr/>
          <p:nvPr/>
        </p:nvSpPr>
        <p:spPr>
          <a:xfrm>
            <a:off x="7668343" y="562422"/>
            <a:ext cx="778593" cy="720080"/>
          </a:xfrm>
          <a:prstGeom prst="roundRect">
            <a:avLst/>
          </a:prstGeom>
          <a:ln/>
        </p:spPr>
        <p:style>
          <a:lnRef idx="0">
            <a:schemeClr val="accent1"/>
          </a:lnRef>
          <a:fillRef idx="3">
            <a:schemeClr val="accent1"/>
          </a:fillRef>
          <a:effectRef idx="3">
            <a:schemeClr val="accent1"/>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3</a:t>
            </a:r>
            <a:endParaRPr lang="en-US" sz="2800" b="1" dirty="0">
              <a:latin typeface="Times New Roman" pitchFamily="18" charset="0"/>
              <a:cs typeface="Times New Roman" pitchFamily="18" charset="0"/>
            </a:endParaRPr>
          </a:p>
        </p:txBody>
      </p:sp>
      <p:sp>
        <p:nvSpPr>
          <p:cNvPr id="16" name="مستطيل 15"/>
          <p:cNvSpPr/>
          <p:nvPr/>
        </p:nvSpPr>
        <p:spPr>
          <a:xfrm>
            <a:off x="719572" y="1556792"/>
            <a:ext cx="7704856" cy="2308324"/>
          </a:xfrm>
          <a:prstGeom prst="rect">
            <a:avLst/>
          </a:prstGeom>
        </p:spPr>
        <p:txBody>
          <a:bodyPr wrap="square">
            <a:spAutoFit/>
          </a:bodyPr>
          <a:lstStyle/>
          <a:p>
            <a:pPr marL="342900" lvl="0" indent="-342900" algn="justLow">
              <a:buFont typeface="Wingdings"/>
              <a:buChar char=""/>
            </a:pPr>
            <a:r>
              <a:rPr lang="ar-SA" sz="2400" b="1" dirty="0">
                <a:latin typeface="Times New Roman" pitchFamily="18" charset="0"/>
                <a:cs typeface="Times New Roman" pitchFamily="18" charset="0"/>
              </a:rPr>
              <a:t>وسيلة اتصال سهلة لإرسال الرسائل وتبادلها إلكترونياً.</a:t>
            </a:r>
            <a:endParaRPr lang="en-US" sz="2400" b="1" dirty="0">
              <a:latin typeface="Times New Roman" pitchFamily="18" charset="0"/>
              <a:cs typeface="Times New Roman" pitchFamily="18" charset="0"/>
            </a:endParaRPr>
          </a:p>
          <a:p>
            <a:pPr marL="342900" lvl="0" indent="-342900" algn="justLow">
              <a:buFont typeface="Wingdings"/>
              <a:buChar char=""/>
            </a:pPr>
            <a:r>
              <a:rPr lang="ar-SA" sz="2400" b="1" dirty="0">
                <a:solidFill>
                  <a:srgbClr val="C00000"/>
                </a:solidFill>
                <a:latin typeface="Times New Roman" pitchFamily="18" charset="0"/>
                <a:cs typeface="Times New Roman" pitchFamily="18" charset="0"/>
              </a:rPr>
              <a:t>تقدم للمشترك إمكانية التراسل وإرسال مستندات أو وثائق إلكترونية إلى المشتركين الآخرين عبر الشبكة.</a:t>
            </a:r>
            <a:endParaRPr lang="en-US" sz="2400" b="1" dirty="0">
              <a:solidFill>
                <a:srgbClr val="C00000"/>
              </a:solidFill>
              <a:latin typeface="Times New Roman" pitchFamily="18" charset="0"/>
              <a:cs typeface="Times New Roman" pitchFamily="18" charset="0"/>
            </a:endParaRPr>
          </a:p>
          <a:p>
            <a:pPr marL="342900" lvl="0" indent="-342900" algn="justLow">
              <a:buFont typeface="Wingdings"/>
              <a:buChar char=""/>
            </a:pPr>
            <a:r>
              <a:rPr lang="ar-SA" sz="2400" b="1" dirty="0">
                <a:solidFill>
                  <a:srgbClr val="4A32DC"/>
                </a:solidFill>
                <a:latin typeface="Times New Roman" pitchFamily="18" charset="0"/>
                <a:cs typeface="Times New Roman" pitchFamily="18" charset="0"/>
              </a:rPr>
              <a:t>يمكن نقل ملفات الصوت والصورة.</a:t>
            </a:r>
            <a:endParaRPr lang="en-US" sz="2400" b="1" dirty="0">
              <a:solidFill>
                <a:srgbClr val="4A32DC"/>
              </a:solidFill>
              <a:latin typeface="Times New Roman" pitchFamily="18" charset="0"/>
              <a:cs typeface="Times New Roman" pitchFamily="18" charset="0"/>
            </a:endParaRPr>
          </a:p>
          <a:p>
            <a:pPr marL="342900" lvl="0" indent="-342900" algn="justLow">
              <a:buFont typeface="Wingdings"/>
              <a:buChar char=""/>
            </a:pPr>
            <a:r>
              <a:rPr lang="ar-SA" sz="2400" b="1" dirty="0">
                <a:latin typeface="Times New Roman" pitchFamily="18" charset="0"/>
                <a:cs typeface="Times New Roman" pitchFamily="18" charset="0"/>
              </a:rPr>
              <a:t>مثال اذا كان اسم المشترك </a:t>
            </a:r>
            <a:r>
              <a:rPr lang="en-US" sz="2400" b="1" dirty="0" err="1">
                <a:solidFill>
                  <a:srgbClr val="006600"/>
                </a:solidFill>
                <a:latin typeface="Times New Roman" pitchFamily="18" charset="0"/>
                <a:cs typeface="Times New Roman" pitchFamily="18" charset="0"/>
              </a:rPr>
              <a:t>drali</a:t>
            </a:r>
            <a:r>
              <a:rPr lang="ar-SA" sz="2400" b="1" dirty="0">
                <a:solidFill>
                  <a:srgbClr val="006600"/>
                </a:solidFill>
                <a:latin typeface="Times New Roman" pitchFamily="18" charset="0"/>
                <a:cs typeface="Times New Roman" pitchFamily="18" charset="0"/>
              </a:rPr>
              <a:t> </a:t>
            </a:r>
            <a:r>
              <a:rPr lang="ar-SA" sz="2400" b="1" dirty="0">
                <a:latin typeface="Times New Roman" pitchFamily="18" charset="0"/>
                <a:cs typeface="Times New Roman" pitchFamily="18" charset="0"/>
              </a:rPr>
              <a:t>ويتم تقديم الخدمة له من خادم البريد بجامعة الملك سعود :</a:t>
            </a:r>
            <a:endParaRPr lang="en-US" sz="2400" b="1" dirty="0">
              <a:latin typeface="Times New Roman" pitchFamily="18" charset="0"/>
              <a:cs typeface="Times New Roman" pitchFamily="18" charset="0"/>
            </a:endParaRPr>
          </a:p>
        </p:txBody>
      </p:sp>
      <p:sp>
        <p:nvSpPr>
          <p:cNvPr id="2" name="مستطيل مستدير الزوايا 1"/>
          <p:cNvSpPr/>
          <p:nvPr/>
        </p:nvSpPr>
        <p:spPr>
          <a:xfrm>
            <a:off x="2195736" y="4869160"/>
            <a:ext cx="4752528" cy="57606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lvl="0" algn="ctr" rtl="0"/>
            <a:r>
              <a:rPr lang="en-US" sz="3200" b="1" dirty="0">
                <a:latin typeface="Times New Roman" pitchFamily="18" charset="0"/>
                <a:cs typeface="Times New Roman" pitchFamily="18" charset="0"/>
              </a:rPr>
              <a:t>drali@ksa.edu.sa</a:t>
            </a:r>
          </a:p>
        </p:txBody>
      </p:sp>
      <p:sp>
        <p:nvSpPr>
          <p:cNvPr id="6" name="وسيلة شرح مع سهم إلى الأعلى 5"/>
          <p:cNvSpPr/>
          <p:nvPr/>
        </p:nvSpPr>
        <p:spPr>
          <a:xfrm>
            <a:off x="1632631" y="5517232"/>
            <a:ext cx="3960440" cy="720080"/>
          </a:xfrm>
          <a:prstGeom prst="upArrowCallou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latin typeface="Times New Roman" pitchFamily="18" charset="0"/>
                <a:cs typeface="Times New Roman" pitchFamily="18" charset="0"/>
              </a:rPr>
              <a:t>اسم المشترك</a:t>
            </a:r>
            <a:endParaRPr lang="ar-SA" sz="3200" b="1" dirty="0"/>
          </a:p>
        </p:txBody>
      </p:sp>
      <p:sp>
        <p:nvSpPr>
          <p:cNvPr id="22" name="وسيلة شرح مع سهم إلى الأعلى 21"/>
          <p:cNvSpPr/>
          <p:nvPr/>
        </p:nvSpPr>
        <p:spPr>
          <a:xfrm>
            <a:off x="3131840" y="5503731"/>
            <a:ext cx="3960440" cy="720080"/>
          </a:xfrm>
          <a:prstGeom prst="upArrowCallou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3200" b="1" dirty="0">
                <a:latin typeface="Times New Roman" pitchFamily="18" charset="0"/>
                <a:cs typeface="Times New Roman" pitchFamily="18" charset="0"/>
              </a:rPr>
              <a:t>الجهة المقدمة للخدمة</a:t>
            </a:r>
            <a:endParaRPr lang="ar-SA" sz="3200" b="1" dirty="0"/>
          </a:p>
        </p:txBody>
      </p:sp>
      <p:sp>
        <p:nvSpPr>
          <p:cNvPr id="23" name="وسيلة شرح مع سهم إلى الأعلى 22"/>
          <p:cNvSpPr/>
          <p:nvPr/>
        </p:nvSpPr>
        <p:spPr>
          <a:xfrm>
            <a:off x="2195736" y="5503731"/>
            <a:ext cx="3960440" cy="720080"/>
          </a:xfrm>
          <a:prstGeom prst="upArrowCallou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ar-SA" sz="2000" b="1" dirty="0">
                <a:latin typeface="Times New Roman" pitchFamily="18" charset="0"/>
                <a:cs typeface="Times New Roman" pitchFamily="18" charset="0"/>
              </a:rPr>
              <a:t>للربط بين المشترك و الجهة المقدمة للخدمة</a:t>
            </a:r>
            <a:endParaRPr lang="ar-SA" sz="2000" b="1" dirty="0"/>
          </a:p>
        </p:txBody>
      </p:sp>
      <p:pic>
        <p:nvPicPr>
          <p:cNvPr id="3074" name="Picture 2" descr="صورة ذات صلة">
            <a:extLst>
              <a:ext uri="{FF2B5EF4-FFF2-40B4-BE49-F238E27FC236}">
                <a16:creationId xmlns:a16="http://schemas.microsoft.com/office/drawing/2014/main" id="{65D57E71-0D5E-4DF2-8AA6-B1398D704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131" y="3429000"/>
            <a:ext cx="1579739" cy="138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583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barn(inVertical)">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000"/>
                                        <p:tgtEl>
                                          <p:spTgt spid="6"/>
                                        </p:tgtEl>
                                      </p:cBhvr>
                                    </p:animEffect>
                                    <p:anim calcmode="lin" valueType="num">
                                      <p:cBhvr>
                                        <p:cTn id="39" dur="1000"/>
                                        <p:tgtEl>
                                          <p:spTgt spid="6"/>
                                        </p:tgtEl>
                                        <p:attrNameLst>
                                          <p:attrName>ppt_x</p:attrName>
                                        </p:attrNameLst>
                                      </p:cBhvr>
                                      <p:tavLst>
                                        <p:tav tm="0">
                                          <p:val>
                                            <p:strVal val="ppt_x"/>
                                          </p:val>
                                        </p:tav>
                                        <p:tav tm="100000">
                                          <p:val>
                                            <p:strVal val="ppt_x"/>
                                          </p:val>
                                        </p:tav>
                                      </p:tavLst>
                                    </p:anim>
                                    <p:anim calcmode="lin" valueType="num">
                                      <p:cBhvr>
                                        <p:cTn id="40" dur="1000"/>
                                        <p:tgtEl>
                                          <p:spTgt spid="6"/>
                                        </p:tgtEl>
                                        <p:attrNameLst>
                                          <p:attrName>ppt_y</p:attrName>
                                        </p:attrNameLst>
                                      </p:cBhvr>
                                      <p:tavLst>
                                        <p:tav tm="0">
                                          <p:val>
                                            <p:strVal val="ppt_y"/>
                                          </p:val>
                                        </p:tav>
                                        <p:tav tm="100000">
                                          <p:val>
                                            <p:strVal val="ppt_y+.1"/>
                                          </p:val>
                                        </p:tav>
                                      </p:tavLst>
                                    </p:anim>
                                    <p:set>
                                      <p:cBhvr>
                                        <p:cTn id="41" dur="1" fill="hold">
                                          <p:stCondLst>
                                            <p:cond delay="9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22"/>
                                        </p:tgtEl>
                                      </p:cBhvr>
                                    </p:animEffect>
                                    <p:anim calcmode="lin" valueType="num">
                                      <p:cBhvr>
                                        <p:cTn id="53" dur="1000"/>
                                        <p:tgtEl>
                                          <p:spTgt spid="22"/>
                                        </p:tgtEl>
                                        <p:attrNameLst>
                                          <p:attrName>ppt_x</p:attrName>
                                        </p:attrNameLst>
                                      </p:cBhvr>
                                      <p:tavLst>
                                        <p:tav tm="0">
                                          <p:val>
                                            <p:strVal val="ppt_x"/>
                                          </p:val>
                                        </p:tav>
                                        <p:tav tm="100000">
                                          <p:val>
                                            <p:strVal val="ppt_x"/>
                                          </p:val>
                                        </p:tav>
                                      </p:tavLst>
                                    </p:anim>
                                    <p:anim calcmode="lin" valueType="num">
                                      <p:cBhvr>
                                        <p:cTn id="54" dur="1000"/>
                                        <p:tgtEl>
                                          <p:spTgt spid="22"/>
                                        </p:tgtEl>
                                        <p:attrNameLst>
                                          <p:attrName>ppt_y</p:attrName>
                                        </p:attrNameLst>
                                      </p:cBhvr>
                                      <p:tavLst>
                                        <p:tav tm="0">
                                          <p:val>
                                            <p:strVal val="ppt_y"/>
                                          </p:val>
                                        </p:tav>
                                        <p:tav tm="100000">
                                          <p:val>
                                            <p:strVal val="ppt_y+.1"/>
                                          </p:val>
                                        </p:tav>
                                      </p:tavLst>
                                    </p:anim>
                                    <p:set>
                                      <p:cBhvr>
                                        <p:cTn id="55" dur="1" fill="hold">
                                          <p:stCondLst>
                                            <p:cond delay="999"/>
                                          </p:stCondLst>
                                        </p:cTn>
                                        <p:tgtEl>
                                          <p:spTgt spid="2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xit" presetSubtype="0" fill="hold" grpId="1" nodeType="clickEffect">
                                  <p:stCondLst>
                                    <p:cond delay="0"/>
                                  </p:stCondLst>
                                  <p:childTnLst>
                                    <p:animEffect transition="out" filter="fade">
                                      <p:cBhvr>
                                        <p:cTn id="66" dur="1000"/>
                                        <p:tgtEl>
                                          <p:spTgt spid="23"/>
                                        </p:tgtEl>
                                      </p:cBhvr>
                                    </p:animEffect>
                                    <p:anim calcmode="lin" valueType="num">
                                      <p:cBhvr>
                                        <p:cTn id="67" dur="1000"/>
                                        <p:tgtEl>
                                          <p:spTgt spid="23"/>
                                        </p:tgtEl>
                                        <p:attrNameLst>
                                          <p:attrName>ppt_x</p:attrName>
                                        </p:attrNameLst>
                                      </p:cBhvr>
                                      <p:tavLst>
                                        <p:tav tm="0">
                                          <p:val>
                                            <p:strVal val="ppt_x"/>
                                          </p:val>
                                        </p:tav>
                                        <p:tav tm="100000">
                                          <p:val>
                                            <p:strVal val="ppt_x"/>
                                          </p:val>
                                        </p:tav>
                                      </p:tavLst>
                                    </p:anim>
                                    <p:anim calcmode="lin" valueType="num">
                                      <p:cBhvr>
                                        <p:cTn id="68" dur="1000"/>
                                        <p:tgtEl>
                                          <p:spTgt spid="23"/>
                                        </p:tgtEl>
                                        <p:attrNameLst>
                                          <p:attrName>ppt_y</p:attrName>
                                        </p:attrNameLst>
                                      </p:cBhvr>
                                      <p:tavLst>
                                        <p:tav tm="0">
                                          <p:val>
                                            <p:strVal val="ppt_y"/>
                                          </p:val>
                                        </p:tav>
                                        <p:tav tm="100000">
                                          <p:val>
                                            <p:strVal val="ppt_y+.1"/>
                                          </p:val>
                                        </p:tav>
                                      </p:tavLst>
                                    </p:anim>
                                    <p:set>
                                      <p:cBhvr>
                                        <p:cTn id="69"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 grpId="0" animBg="1"/>
      <p:bldP spid="6" grpId="0" animBg="1"/>
      <p:bldP spid="6" grpId="1" animBg="1"/>
      <p:bldP spid="22" grpId="0" animBg="1"/>
      <p:bldP spid="22" grpId="1" animBg="1"/>
      <p:bldP spid="23" grpId="0" animBg="1"/>
      <p:bldP spid="23"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مستدير الزوايا 17"/>
          <p:cNvSpPr/>
          <p:nvPr/>
        </p:nvSpPr>
        <p:spPr>
          <a:xfrm>
            <a:off x="899592" y="562422"/>
            <a:ext cx="6544616" cy="720080"/>
          </a:xfrm>
          <a:prstGeom prst="roundRect">
            <a:avLst/>
          </a:prstGeom>
          <a:ln/>
        </p:spPr>
        <p:style>
          <a:lnRef idx="0">
            <a:schemeClr val="accent4"/>
          </a:lnRef>
          <a:fillRef idx="3">
            <a:schemeClr val="accent4"/>
          </a:fillRef>
          <a:effectRef idx="3">
            <a:schemeClr val="accent4"/>
          </a:effectRef>
          <a:fontRef idx="minor">
            <a:schemeClr val="lt1"/>
          </a:fontRef>
        </p:style>
        <p:txBody>
          <a:bodyPr rtlCol="1" anchor="ctr"/>
          <a:lstStyle/>
          <a:p>
            <a:pPr lvl="0" algn="ctr">
              <a:lnSpc>
                <a:spcPct val="150000"/>
              </a:lnSpc>
            </a:pPr>
            <a:r>
              <a:rPr lang="ar-SA" sz="2800" b="1" dirty="0">
                <a:latin typeface="Times New Roman" pitchFamily="18" charset="0"/>
                <a:cs typeface="Times New Roman" pitchFamily="18" charset="0"/>
              </a:rPr>
              <a:t>خدمة نقل الملفات </a:t>
            </a:r>
            <a:r>
              <a:rPr lang="en-US" sz="2800" b="1" dirty="0">
                <a:latin typeface="Times New Roman" pitchFamily="18" charset="0"/>
                <a:cs typeface="Times New Roman" pitchFamily="18" charset="0"/>
              </a:rPr>
              <a:t>( File Transfer )</a:t>
            </a:r>
            <a:endParaRPr lang="ar-SA" sz="2800" b="1" dirty="0"/>
          </a:p>
        </p:txBody>
      </p:sp>
      <p:pic>
        <p:nvPicPr>
          <p:cNvPr id="4098" name="Picture 2" descr="http://crybit.com/wp-content/uploads/2014/01/ftp_icon.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742081" y="199526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مستدير الزوايا 7"/>
          <p:cNvSpPr/>
          <p:nvPr/>
        </p:nvSpPr>
        <p:spPr>
          <a:xfrm>
            <a:off x="7668343" y="562422"/>
            <a:ext cx="796850" cy="720080"/>
          </a:xfrm>
          <a:prstGeom prst="roundRect">
            <a:avLst/>
          </a:prstGeom>
          <a:ln/>
        </p:spPr>
        <p:style>
          <a:lnRef idx="0">
            <a:schemeClr val="accent4"/>
          </a:lnRef>
          <a:fillRef idx="3">
            <a:schemeClr val="accent4"/>
          </a:fillRef>
          <a:effectRef idx="3">
            <a:schemeClr val="accent4"/>
          </a:effectRef>
          <a:fontRef idx="minor">
            <a:schemeClr val="lt1"/>
          </a:fontRef>
        </p:style>
        <p:txBody>
          <a:bodyPr rtlCol="1" anchor="ctr"/>
          <a:lstStyle/>
          <a:p>
            <a:pPr lvl="0" algn="ctr">
              <a:lnSpc>
                <a:spcPct val="150000"/>
              </a:lnSpc>
            </a:pPr>
            <a:r>
              <a:rPr lang="ar-SA" sz="2800" b="1" dirty="0"/>
              <a:t>4</a:t>
            </a:r>
          </a:p>
        </p:txBody>
      </p:sp>
      <p:sp>
        <p:nvSpPr>
          <p:cNvPr id="19" name="مستطيل 18"/>
          <p:cNvSpPr/>
          <p:nvPr/>
        </p:nvSpPr>
        <p:spPr>
          <a:xfrm>
            <a:off x="742081" y="1772816"/>
            <a:ext cx="7704856" cy="3477875"/>
          </a:xfrm>
          <a:prstGeom prst="rect">
            <a:avLst/>
          </a:prstGeom>
          <a:noFill/>
        </p:spPr>
        <p:txBody>
          <a:bodyPr wrap="square">
            <a:spAutoFit/>
          </a:bodyPr>
          <a:lstStyle/>
          <a:p>
            <a:pPr marL="342900" lvl="0" indent="-342900" algn="justLow">
              <a:buFont typeface="Wingdings"/>
              <a:buChar char=""/>
            </a:pPr>
            <a:r>
              <a:rPr lang="ar-SA" sz="2200" b="1" dirty="0">
                <a:latin typeface="Times New Roman" pitchFamily="18" charset="0"/>
                <a:cs typeface="Times New Roman" pitchFamily="18" charset="0"/>
              </a:rPr>
              <a:t>تعتبر وسيلة سهلة لحصول المشترك على ملفات مخزنة بمواقع الشبكة.</a:t>
            </a:r>
            <a:endParaRPr lang="en-US" sz="2200" b="1" dirty="0">
              <a:latin typeface="Times New Roman" pitchFamily="18" charset="0"/>
              <a:cs typeface="Times New Roman" pitchFamily="18" charset="0"/>
            </a:endParaRPr>
          </a:p>
          <a:p>
            <a:pPr marL="342900" lvl="0" indent="-342900" algn="justLow">
              <a:buFont typeface="Wingdings"/>
              <a:buChar char=""/>
            </a:pPr>
            <a:r>
              <a:rPr lang="ar-SA" sz="2200" b="1" dirty="0">
                <a:solidFill>
                  <a:srgbClr val="C00000"/>
                </a:solidFill>
                <a:latin typeface="Times New Roman" pitchFamily="18" charset="0"/>
                <a:cs typeface="Times New Roman" pitchFamily="18" charset="0"/>
              </a:rPr>
              <a:t>يمكن للمشترك الاتصال بأي حاسب خادم مرتبط بالشبكة باستخدام عنوان </a:t>
            </a:r>
            <a:r>
              <a:rPr lang="en-US" sz="2200" b="1" dirty="0">
                <a:solidFill>
                  <a:srgbClr val="C00000"/>
                </a:solidFill>
                <a:latin typeface="Times New Roman" pitchFamily="18" charset="0"/>
                <a:cs typeface="Times New Roman" pitchFamily="18" charset="0"/>
              </a:rPr>
              <a:t>IP</a:t>
            </a:r>
            <a:r>
              <a:rPr lang="ar-SA" sz="2200" b="1" dirty="0">
                <a:solidFill>
                  <a:srgbClr val="C00000"/>
                </a:solidFill>
                <a:latin typeface="Times New Roman" pitchFamily="18" charset="0"/>
                <a:cs typeface="Times New Roman" pitchFamily="18" charset="0"/>
              </a:rPr>
              <a:t> لموقع جهاز خادم الشبكة.</a:t>
            </a:r>
            <a:endParaRPr lang="en-US" sz="2200" b="1" dirty="0">
              <a:solidFill>
                <a:srgbClr val="C00000"/>
              </a:solidFill>
              <a:latin typeface="Times New Roman" pitchFamily="18" charset="0"/>
              <a:cs typeface="Times New Roman" pitchFamily="18" charset="0"/>
            </a:endParaRPr>
          </a:p>
          <a:p>
            <a:pPr marL="342900" lvl="0" indent="-342900" algn="justLow">
              <a:buFont typeface="Wingdings"/>
              <a:buChar char=""/>
            </a:pPr>
            <a:r>
              <a:rPr lang="ar-SA" sz="2200" b="1" dirty="0">
                <a:solidFill>
                  <a:srgbClr val="006600"/>
                </a:solidFill>
                <a:latin typeface="Times New Roman" pitchFamily="18" charset="0"/>
                <a:cs typeface="Times New Roman" pitchFamily="18" charset="0"/>
              </a:rPr>
              <a:t>يستطيع مالك الخادم وضع اسم وكلمة مرور للمشترك يقوم بإدخالها قبل أن يسمح لها بنسخ الملفات من جهاز الخادم أو بجعل الدخول لها مسموحاً للجميع.</a:t>
            </a:r>
            <a:endParaRPr lang="en-US" sz="2200" b="1" dirty="0">
              <a:solidFill>
                <a:srgbClr val="006600"/>
              </a:solidFill>
              <a:latin typeface="Times New Roman" pitchFamily="18" charset="0"/>
              <a:cs typeface="Times New Roman" pitchFamily="18" charset="0"/>
            </a:endParaRPr>
          </a:p>
          <a:p>
            <a:pPr marL="342900" lvl="0" indent="-342900" algn="justLow">
              <a:buFont typeface="Wingdings"/>
              <a:buChar char=""/>
            </a:pPr>
            <a:r>
              <a:rPr lang="ar-SA" sz="2200" b="1" dirty="0">
                <a:solidFill>
                  <a:srgbClr val="FF0000"/>
                </a:solidFill>
                <a:latin typeface="Times New Roman" pitchFamily="18" charset="0"/>
                <a:cs typeface="Times New Roman" pitchFamily="18" charset="0"/>
              </a:rPr>
              <a:t>ماهي المداولة التطبيقية التي تستخدم لخدمة نقل الملفات ؟</a:t>
            </a:r>
            <a:endParaRPr lang="en-US" sz="2200" b="1" dirty="0">
              <a:solidFill>
                <a:srgbClr val="FF0000"/>
              </a:solidFill>
              <a:latin typeface="Times New Roman" pitchFamily="18" charset="0"/>
              <a:cs typeface="Times New Roman" pitchFamily="18" charset="0"/>
            </a:endParaRPr>
          </a:p>
          <a:p>
            <a:pPr marL="342900" lvl="0" indent="-342900" algn="justLow">
              <a:buFont typeface="Times New Roman"/>
              <a:buChar char="-"/>
            </a:pPr>
            <a:r>
              <a:rPr lang="ar-SA" sz="2200" b="1" dirty="0">
                <a:solidFill>
                  <a:srgbClr val="000099"/>
                </a:solidFill>
                <a:latin typeface="Times New Roman" pitchFamily="18" charset="0"/>
                <a:cs typeface="Times New Roman" pitchFamily="18" charset="0"/>
              </a:rPr>
              <a:t>هي مداول (</a:t>
            </a:r>
            <a:r>
              <a:rPr lang="en-US" sz="2200" b="1" dirty="0">
                <a:solidFill>
                  <a:srgbClr val="000099"/>
                </a:solidFill>
                <a:latin typeface="Times New Roman" pitchFamily="18" charset="0"/>
                <a:cs typeface="Times New Roman" pitchFamily="18" charset="0"/>
              </a:rPr>
              <a:t>FTP</a:t>
            </a:r>
            <a:r>
              <a:rPr lang="ar-SA" sz="2200" b="1" dirty="0">
                <a:solidFill>
                  <a:srgbClr val="000099"/>
                </a:solidFill>
                <a:latin typeface="Times New Roman" pitchFamily="18" charset="0"/>
                <a:cs typeface="Times New Roman" pitchFamily="18" charset="0"/>
              </a:rPr>
              <a:t>) وهي اختصار ل مداولة نقل الملفات (</a:t>
            </a:r>
            <a:r>
              <a:rPr lang="en-US" sz="2200" b="1" dirty="0">
                <a:solidFill>
                  <a:srgbClr val="000099"/>
                </a:solidFill>
                <a:latin typeface="Times New Roman" pitchFamily="18" charset="0"/>
                <a:cs typeface="Times New Roman" pitchFamily="18" charset="0"/>
              </a:rPr>
              <a:t>File Transfer Protocol</a:t>
            </a:r>
            <a:r>
              <a:rPr lang="ar-SA" sz="2200" b="1" dirty="0">
                <a:solidFill>
                  <a:srgbClr val="000099"/>
                </a:solidFill>
                <a:latin typeface="Times New Roman" pitchFamily="18" charset="0"/>
                <a:cs typeface="Times New Roman" pitchFamily="18" charset="0"/>
              </a:rPr>
              <a:t>)</a:t>
            </a:r>
            <a:endParaRPr lang="en-US" sz="2200" b="1" dirty="0">
              <a:solidFill>
                <a:srgbClr val="000099"/>
              </a:solidFill>
              <a:latin typeface="Times New Roman" pitchFamily="18" charset="0"/>
              <a:cs typeface="Times New Roman" pitchFamily="18" charset="0"/>
            </a:endParaRPr>
          </a:p>
          <a:p>
            <a:pPr marL="342900" lvl="0" indent="-342900" algn="justLow">
              <a:buFont typeface="Times New Roman"/>
              <a:buChar char="-"/>
            </a:pPr>
            <a:r>
              <a:rPr lang="ar-SA" sz="2200" b="1" dirty="0">
                <a:solidFill>
                  <a:schemeClr val="accent2">
                    <a:lumMod val="50000"/>
                  </a:schemeClr>
                </a:solidFill>
                <a:latin typeface="Times New Roman" pitchFamily="18" charset="0"/>
                <a:cs typeface="Times New Roman" pitchFamily="18" charset="0"/>
              </a:rPr>
              <a:t>تقوم بتبادل رسائل وأوامر خاصة بين أجهزة الشبكة يتم من خلالها تنزيل الملف وتحميله من جهاز الخادم إلى جهاز المشترك.</a:t>
            </a:r>
            <a:endParaRPr lang="en-US" sz="2200" b="1"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6516821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barn(inVertical)">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barn(inVertical)">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barn(inVertical)">
                                      <p:cBhvr>
                                        <p:cTn id="32"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331640" y="2705725"/>
            <a:ext cx="6408712" cy="1446550"/>
          </a:xfrm>
          <a:prstGeom prst="rect">
            <a:avLst/>
          </a:prstGeom>
        </p:spPr>
        <p:txBody>
          <a:bodyPr wrap="square">
            <a:spAutoFit/>
          </a:bodyPr>
          <a:lstStyle/>
          <a:p>
            <a:pPr algn="ctr"/>
            <a:r>
              <a:rPr lang="ar-SA" sz="4400" b="1" dirty="0">
                <a:solidFill>
                  <a:srgbClr val="FF0000"/>
                </a:solidFill>
                <a:effectLst/>
              </a:rPr>
              <a:t>اللَّهُمَّ انْفَعْنَا بِمَا عَلَّمْتَنَا , وَعَلِّمْنَا مَا </a:t>
            </a:r>
            <a:r>
              <a:rPr lang="ar-SA" sz="4400" b="1" dirty="0">
                <a:solidFill>
                  <a:srgbClr val="000099"/>
                </a:solidFill>
                <a:effectLst/>
              </a:rPr>
              <a:t>يَنْفَعُنَا , وَزِدْنَا عِلْمًا إِلَى عِلْمِنَا</a:t>
            </a:r>
            <a:r>
              <a:rPr lang="ar-SA" sz="4400" b="1" dirty="0">
                <a:solidFill>
                  <a:srgbClr val="FF0000"/>
                </a:solidFill>
                <a:effectLst/>
              </a:rPr>
              <a:t> </a:t>
            </a:r>
            <a:endParaRPr lang="ar-SA" sz="4400" dirty="0">
              <a:solidFill>
                <a:srgbClr val="FF0000"/>
              </a:solidFill>
              <a:effectLst/>
            </a:endParaRPr>
          </a:p>
        </p:txBody>
      </p:sp>
    </p:spTree>
    <p:extLst>
      <p:ext uri="{BB962C8B-B14F-4D97-AF65-F5344CB8AC3E}">
        <p14:creationId xmlns:p14="http://schemas.microsoft.com/office/powerpoint/2010/main" val="2250759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ÙØªÙØ¬Ø© Ø¨Ø­Ø« Ø§ÙØµÙØ± Ø¹Ù âªnetworksâ¬â">
            <a:extLst>
              <a:ext uri="{FF2B5EF4-FFF2-40B4-BE49-F238E27FC236}">
                <a16:creationId xmlns:a16="http://schemas.microsoft.com/office/drawing/2014/main" id="{97FBEBBF-6F4C-4785-A64B-C897C6972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62087"/>
            <a:ext cx="8280000" cy="396629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467E9446-58E1-47EC-BB69-5EB386099C8D}"/>
              </a:ext>
            </a:extLst>
          </p:cNvPr>
          <p:cNvSpPr/>
          <p:nvPr/>
        </p:nvSpPr>
        <p:spPr>
          <a:xfrm>
            <a:off x="395536" y="2852936"/>
            <a:ext cx="8352928" cy="1107996"/>
          </a:xfrm>
          <a:prstGeom prst="rect">
            <a:avLst/>
          </a:prstGeom>
        </p:spPr>
        <p:txBody>
          <a:bodyPr wrap="square">
            <a:spAutoFit/>
          </a:bodyPr>
          <a:lstStyle/>
          <a:p>
            <a:pPr algn="ctr" fontAlgn="auto">
              <a:spcBef>
                <a:spcPts val="0"/>
              </a:spcBef>
              <a:spcAft>
                <a:spcPts val="0"/>
              </a:spcAft>
              <a:defRPr/>
            </a:pPr>
            <a:r>
              <a:rPr lang="ar-SA" sz="6600" dirty="0">
                <a:ln>
                  <a:solidFill>
                    <a:sysClr val="windowText" lastClr="000000"/>
                  </a:solidFill>
                </a:ln>
                <a:solidFill>
                  <a:schemeClr val="bg1"/>
                </a:solidFill>
                <a:latin typeface="Andalus" pitchFamily="2" charset="-78"/>
                <a:cs typeface="PT Bold Heading" panose="02010400000000000000" pitchFamily="2" charset="-78"/>
              </a:rPr>
              <a:t>أنواع شبكات الحاسب</a:t>
            </a:r>
            <a:endParaRPr lang="ar-SA" sz="6000" dirty="0">
              <a:ln>
                <a:solidFill>
                  <a:sysClr val="windowText" lastClr="000000"/>
                </a:solidFill>
              </a:ln>
              <a:solidFill>
                <a:schemeClr val="bg1"/>
              </a:solidFill>
              <a:latin typeface="AngsanaUPC" pitchFamily="18" charset="-34"/>
              <a:cs typeface="PT Bold Heading" panose="02010400000000000000" pitchFamily="2" charset="-78"/>
            </a:endParaRPr>
          </a:p>
        </p:txBody>
      </p:sp>
    </p:spTree>
    <p:extLst>
      <p:ext uri="{BB962C8B-B14F-4D97-AF65-F5344CB8AC3E}">
        <p14:creationId xmlns:p14="http://schemas.microsoft.com/office/powerpoint/2010/main" val="162434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14F0DEE-9183-420A-8658-57A3BDF77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836712"/>
            <a:ext cx="2143126" cy="1671638"/>
          </a:xfrm>
          <a:prstGeom prst="rect">
            <a:avLst/>
          </a:prstGeom>
          <a:ln>
            <a:solidFill>
              <a:srgbClr val="000099"/>
            </a:solidFill>
          </a:ln>
        </p:spPr>
      </p:pic>
      <p:pic>
        <p:nvPicPr>
          <p:cNvPr id="2050" name="Picture 2" descr="ØµÙØ±Ø© Ø°Ø§Øª ØµÙØ©">
            <a:extLst>
              <a:ext uri="{FF2B5EF4-FFF2-40B4-BE49-F238E27FC236}">
                <a16:creationId xmlns:a16="http://schemas.microsoft.com/office/drawing/2014/main" id="{46F89A3B-9CF7-4350-8FE3-F9F78EBF2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53331"/>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فقاعة التفكير: على شكل سحابة 5">
            <a:extLst>
              <a:ext uri="{FF2B5EF4-FFF2-40B4-BE49-F238E27FC236}">
                <a16:creationId xmlns:a16="http://schemas.microsoft.com/office/drawing/2014/main" id="{B95AD16B-536C-4001-94DB-08101B56600C}"/>
              </a:ext>
            </a:extLst>
          </p:cNvPr>
          <p:cNvSpPr/>
          <p:nvPr/>
        </p:nvSpPr>
        <p:spPr>
          <a:xfrm>
            <a:off x="576321" y="429193"/>
            <a:ext cx="2210973" cy="1607517"/>
          </a:xfrm>
          <a:prstGeom prst="cloudCallout">
            <a:avLst>
              <a:gd name="adj1" fmla="val 58671"/>
              <a:gd name="adj2" fmla="val 35289"/>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4" name="Picture 6" descr="ØµÙØ±Ø© Ø°Ø§Øª ØµÙØ©">
            <a:extLst>
              <a:ext uri="{FF2B5EF4-FFF2-40B4-BE49-F238E27FC236}">
                <a16:creationId xmlns:a16="http://schemas.microsoft.com/office/drawing/2014/main" id="{A7341EBC-1860-496C-A306-F697A1C3D6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21" y="3525147"/>
            <a:ext cx="3359773" cy="2592288"/>
          </a:xfrm>
          <a:prstGeom prst="rect">
            <a:avLst/>
          </a:prstGeom>
          <a:noFill/>
          <a:extLst>
            <a:ext uri="{909E8E84-426E-40DD-AFC4-6F175D3DCCD1}">
              <a14:hiddenFill xmlns:a14="http://schemas.microsoft.com/office/drawing/2010/main">
                <a:solidFill>
                  <a:srgbClr val="FFFFFF"/>
                </a:solidFill>
              </a14:hiddenFill>
            </a:ext>
          </a:extLst>
        </p:spPr>
      </p:pic>
      <p:sp>
        <p:nvSpPr>
          <p:cNvPr id="7" name="شكل بيضاوي 6">
            <a:extLst>
              <a:ext uri="{FF2B5EF4-FFF2-40B4-BE49-F238E27FC236}">
                <a16:creationId xmlns:a16="http://schemas.microsoft.com/office/drawing/2014/main" id="{CE4BEDC8-0AE5-4839-919E-602F6C9891F7}"/>
              </a:ext>
            </a:extLst>
          </p:cNvPr>
          <p:cNvSpPr/>
          <p:nvPr/>
        </p:nvSpPr>
        <p:spPr>
          <a:xfrm>
            <a:off x="6976930" y="4931399"/>
            <a:ext cx="1089889" cy="1089889"/>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2031FA31-BF09-47DB-9321-4A2B36B6CB84}"/>
              </a:ext>
            </a:extLst>
          </p:cNvPr>
          <p:cNvSpPr/>
          <p:nvPr/>
        </p:nvSpPr>
        <p:spPr>
          <a:xfrm>
            <a:off x="6012160" y="4931399"/>
            <a:ext cx="1089889" cy="1089889"/>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F51A6794-ADCB-4134-BA5F-4869C421DC01}"/>
              </a:ext>
            </a:extLst>
          </p:cNvPr>
          <p:cNvSpPr/>
          <p:nvPr/>
        </p:nvSpPr>
        <p:spPr>
          <a:xfrm>
            <a:off x="5063857" y="4935371"/>
            <a:ext cx="1089889" cy="1089889"/>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58" name="Picture 10" descr="ÙØªÙØ¬Ø© Ø¨Ø­Ø« Ø§ÙØµÙØ± Ø¹Ù âªInternet    pngâ¬â">
            <a:extLst>
              <a:ext uri="{FF2B5EF4-FFF2-40B4-BE49-F238E27FC236}">
                <a16:creationId xmlns:a16="http://schemas.microsoft.com/office/drawing/2014/main" id="{D497902F-3AD3-4355-AA40-8DB4553B50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181" y="1735092"/>
            <a:ext cx="3580110" cy="3580110"/>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0BD12A47-EA57-4349-94C4-327B741201D6}"/>
              </a:ext>
            </a:extLst>
          </p:cNvPr>
          <p:cNvSpPr txBox="1"/>
          <p:nvPr/>
        </p:nvSpPr>
        <p:spPr>
          <a:xfrm>
            <a:off x="6012160" y="2708920"/>
            <a:ext cx="2143126" cy="707886"/>
          </a:xfrm>
          <a:prstGeom prst="rect">
            <a:avLst/>
          </a:prstGeom>
          <a:noFill/>
        </p:spPr>
        <p:txBody>
          <a:bodyPr wrap="square" rtlCol="1">
            <a:spAutoFit/>
          </a:bodyPr>
          <a:lstStyle/>
          <a:p>
            <a:pPr algn="ctr"/>
            <a:r>
              <a:rPr lang="ar-SA" sz="2000" b="1" dirty="0"/>
              <a:t>الشبكة الشخصية</a:t>
            </a:r>
            <a:br>
              <a:rPr lang="ar-SA" sz="2000" b="1" dirty="0"/>
            </a:br>
            <a:r>
              <a:rPr lang="en-US" sz="2000" b="1" dirty="0">
                <a:solidFill>
                  <a:srgbClr val="C00000"/>
                </a:solidFill>
              </a:rPr>
              <a:t>PAN</a:t>
            </a:r>
            <a:endParaRPr lang="ar-SA" sz="2000" b="1" dirty="0">
              <a:solidFill>
                <a:srgbClr val="C00000"/>
              </a:solidFill>
            </a:endParaRPr>
          </a:p>
        </p:txBody>
      </p:sp>
      <p:sp>
        <p:nvSpPr>
          <p:cNvPr id="9" name="سهم: لليسار 8">
            <a:extLst>
              <a:ext uri="{FF2B5EF4-FFF2-40B4-BE49-F238E27FC236}">
                <a16:creationId xmlns:a16="http://schemas.microsoft.com/office/drawing/2014/main" id="{55BDE5BA-B4C7-44A2-8D64-438E9AA9A5AC}"/>
              </a:ext>
            </a:extLst>
          </p:cNvPr>
          <p:cNvSpPr/>
          <p:nvPr/>
        </p:nvSpPr>
        <p:spPr>
          <a:xfrm>
            <a:off x="4914533" y="1460314"/>
            <a:ext cx="914095" cy="394324"/>
          </a:xfrm>
          <a:prstGeom prst="lef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0" name="مربع نص 19">
            <a:extLst>
              <a:ext uri="{FF2B5EF4-FFF2-40B4-BE49-F238E27FC236}">
                <a16:creationId xmlns:a16="http://schemas.microsoft.com/office/drawing/2014/main" id="{A81B80BC-B330-47A0-91CA-03F99C0A4740}"/>
              </a:ext>
            </a:extLst>
          </p:cNvPr>
          <p:cNvSpPr txBox="1"/>
          <p:nvPr/>
        </p:nvSpPr>
        <p:spPr>
          <a:xfrm>
            <a:off x="599822" y="2426985"/>
            <a:ext cx="2143126" cy="707886"/>
          </a:xfrm>
          <a:prstGeom prst="rect">
            <a:avLst/>
          </a:prstGeom>
          <a:noFill/>
        </p:spPr>
        <p:txBody>
          <a:bodyPr wrap="square" rtlCol="1">
            <a:spAutoFit/>
          </a:bodyPr>
          <a:lstStyle/>
          <a:p>
            <a:pPr algn="ctr"/>
            <a:r>
              <a:rPr lang="ar-SA" sz="2000" b="1" dirty="0"/>
              <a:t>الشبكة المحلية</a:t>
            </a:r>
            <a:br>
              <a:rPr lang="ar-SA" sz="2000" b="1" dirty="0"/>
            </a:br>
            <a:r>
              <a:rPr lang="en-US" sz="2000" b="1" dirty="0">
                <a:solidFill>
                  <a:srgbClr val="C00000"/>
                </a:solidFill>
              </a:rPr>
              <a:t>LAN</a:t>
            </a:r>
            <a:endParaRPr lang="ar-SA" sz="2000" b="1" dirty="0">
              <a:solidFill>
                <a:srgbClr val="C00000"/>
              </a:solidFill>
            </a:endParaRPr>
          </a:p>
        </p:txBody>
      </p:sp>
      <p:sp>
        <p:nvSpPr>
          <p:cNvPr id="21" name="سهم: لليسار 20">
            <a:extLst>
              <a:ext uri="{FF2B5EF4-FFF2-40B4-BE49-F238E27FC236}">
                <a16:creationId xmlns:a16="http://schemas.microsoft.com/office/drawing/2014/main" id="{5582F8D8-9A88-4CCA-AD8A-8AC6ADE4DB3C}"/>
              </a:ext>
            </a:extLst>
          </p:cNvPr>
          <p:cNvSpPr/>
          <p:nvPr/>
        </p:nvSpPr>
        <p:spPr>
          <a:xfrm rot="16200000">
            <a:off x="1214338" y="3329994"/>
            <a:ext cx="914095" cy="394324"/>
          </a:xfrm>
          <a:prstGeom prst="lef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2" name="مربع نص 21">
            <a:extLst>
              <a:ext uri="{FF2B5EF4-FFF2-40B4-BE49-F238E27FC236}">
                <a16:creationId xmlns:a16="http://schemas.microsoft.com/office/drawing/2014/main" id="{E5E0078B-A76B-443E-A06F-ECFFA3FB85DD}"/>
              </a:ext>
            </a:extLst>
          </p:cNvPr>
          <p:cNvSpPr txBox="1"/>
          <p:nvPr/>
        </p:nvSpPr>
        <p:spPr>
          <a:xfrm>
            <a:off x="332896" y="5515799"/>
            <a:ext cx="2143126" cy="707886"/>
          </a:xfrm>
          <a:prstGeom prst="rect">
            <a:avLst/>
          </a:prstGeom>
          <a:noFill/>
        </p:spPr>
        <p:txBody>
          <a:bodyPr wrap="square" rtlCol="1">
            <a:spAutoFit/>
          </a:bodyPr>
          <a:lstStyle/>
          <a:p>
            <a:pPr algn="ctr"/>
            <a:r>
              <a:rPr lang="ar-SA" sz="2000" b="1" dirty="0"/>
              <a:t>الشبكة المدنية</a:t>
            </a:r>
            <a:br>
              <a:rPr lang="ar-SA" sz="2000" b="1" dirty="0"/>
            </a:br>
            <a:r>
              <a:rPr lang="en-US" sz="2000" b="1" dirty="0">
                <a:solidFill>
                  <a:srgbClr val="C00000"/>
                </a:solidFill>
              </a:rPr>
              <a:t>MAN</a:t>
            </a:r>
            <a:endParaRPr lang="ar-SA" sz="2000" b="1" dirty="0">
              <a:solidFill>
                <a:srgbClr val="C00000"/>
              </a:solidFill>
            </a:endParaRPr>
          </a:p>
        </p:txBody>
      </p:sp>
      <p:sp>
        <p:nvSpPr>
          <p:cNvPr id="23" name="سهم: لليسار 22">
            <a:extLst>
              <a:ext uri="{FF2B5EF4-FFF2-40B4-BE49-F238E27FC236}">
                <a16:creationId xmlns:a16="http://schemas.microsoft.com/office/drawing/2014/main" id="{E1D6F353-F2D4-4485-B212-F15B61F64A22}"/>
              </a:ext>
            </a:extLst>
          </p:cNvPr>
          <p:cNvSpPr/>
          <p:nvPr/>
        </p:nvSpPr>
        <p:spPr>
          <a:xfrm rot="10800000">
            <a:off x="3853550" y="5392818"/>
            <a:ext cx="914095" cy="394324"/>
          </a:xfrm>
          <a:prstGeom prst="lef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4" name="مربع نص 23">
            <a:extLst>
              <a:ext uri="{FF2B5EF4-FFF2-40B4-BE49-F238E27FC236}">
                <a16:creationId xmlns:a16="http://schemas.microsoft.com/office/drawing/2014/main" id="{1D5B289E-B06E-46A9-88C3-B22CB1D5C068}"/>
              </a:ext>
            </a:extLst>
          </p:cNvPr>
          <p:cNvSpPr txBox="1"/>
          <p:nvPr/>
        </p:nvSpPr>
        <p:spPr>
          <a:xfrm>
            <a:off x="6030486" y="4086124"/>
            <a:ext cx="2143126" cy="707886"/>
          </a:xfrm>
          <a:prstGeom prst="rect">
            <a:avLst/>
          </a:prstGeom>
          <a:noFill/>
        </p:spPr>
        <p:txBody>
          <a:bodyPr wrap="square" rtlCol="1">
            <a:spAutoFit/>
          </a:bodyPr>
          <a:lstStyle/>
          <a:p>
            <a:pPr algn="ctr"/>
            <a:r>
              <a:rPr lang="ar-SA" sz="2000" b="1" dirty="0"/>
              <a:t>الشبكة الموسعة</a:t>
            </a:r>
            <a:br>
              <a:rPr lang="ar-SA" sz="2000" b="1" dirty="0"/>
            </a:br>
            <a:r>
              <a:rPr lang="en-US" sz="2000" b="1" dirty="0">
                <a:solidFill>
                  <a:srgbClr val="C00000"/>
                </a:solidFill>
              </a:rPr>
              <a:t>WAN</a:t>
            </a:r>
            <a:endParaRPr lang="ar-SA" sz="2000" b="1" dirty="0">
              <a:solidFill>
                <a:srgbClr val="C00000"/>
              </a:solidFill>
            </a:endParaRPr>
          </a:p>
        </p:txBody>
      </p:sp>
      <p:sp>
        <p:nvSpPr>
          <p:cNvPr id="25" name="سهم: لليسار 24">
            <a:extLst>
              <a:ext uri="{FF2B5EF4-FFF2-40B4-BE49-F238E27FC236}">
                <a16:creationId xmlns:a16="http://schemas.microsoft.com/office/drawing/2014/main" id="{98CC9035-59A3-4053-B22A-6A5E533337CB}"/>
              </a:ext>
            </a:extLst>
          </p:cNvPr>
          <p:cNvSpPr/>
          <p:nvPr/>
        </p:nvSpPr>
        <p:spPr>
          <a:xfrm>
            <a:off x="6626675" y="3628619"/>
            <a:ext cx="914095" cy="394324"/>
          </a:xfrm>
          <a:prstGeom prst="lef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7900F64B-32BD-4BEA-9BFC-8DE94F50F250}"/>
              </a:ext>
            </a:extLst>
          </p:cNvPr>
          <p:cNvSpPr/>
          <p:nvPr/>
        </p:nvSpPr>
        <p:spPr>
          <a:xfrm>
            <a:off x="3372129" y="3307674"/>
            <a:ext cx="2702215" cy="461665"/>
          </a:xfrm>
          <a:prstGeom prst="rect">
            <a:avLst/>
          </a:prstGeom>
        </p:spPr>
        <p:txBody>
          <a:bodyPr wrap="none">
            <a:spAutoFit/>
          </a:bodyPr>
          <a:lstStyle/>
          <a:p>
            <a:pPr algn="ctr"/>
            <a:r>
              <a:rPr lang="ar-SA" sz="2400" b="1" dirty="0">
                <a:solidFill>
                  <a:schemeClr val="bg1"/>
                </a:solidFill>
              </a:rPr>
              <a:t>شبكة الإنترنت </a:t>
            </a:r>
            <a:r>
              <a:rPr lang="en-US" sz="2400" b="1" dirty="0">
                <a:solidFill>
                  <a:schemeClr val="bg1"/>
                </a:solidFill>
              </a:rPr>
              <a:t>Internet</a:t>
            </a:r>
          </a:p>
        </p:txBody>
      </p:sp>
    </p:spTree>
    <p:extLst>
      <p:ext uri="{BB962C8B-B14F-4D97-AF65-F5344CB8AC3E}">
        <p14:creationId xmlns:p14="http://schemas.microsoft.com/office/powerpoint/2010/main" val="24551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arn(inVertic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2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54"/>
                                        </p:tgtEl>
                                        <p:attrNameLst>
                                          <p:attrName>style.visibility</p:attrName>
                                        </p:attrNameLst>
                                      </p:cBhvr>
                                      <p:to>
                                        <p:strVal val="visible"/>
                                      </p:to>
                                    </p:set>
                                    <p:animEffect transition="in" filter="wipe(down)">
                                      <p:cBhvr>
                                        <p:cTn id="46" dur="500"/>
                                        <p:tgtEl>
                                          <p:spTgt spid="205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 calcmode="lin" valueType="num">
                                      <p:cBhvr>
                                        <p:cTn id="51"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22">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000"/>
                                        <p:tgtEl>
                                          <p:spTgt spid="16"/>
                                        </p:tgtEl>
                                      </p:cBhvr>
                                    </p:animEffect>
                                    <p:anim calcmode="lin" valueType="num">
                                      <p:cBhvr>
                                        <p:cTn id="64" dur="2000" fill="hold"/>
                                        <p:tgtEl>
                                          <p:spTgt spid="16"/>
                                        </p:tgtEl>
                                        <p:attrNameLst>
                                          <p:attrName>ppt_w</p:attrName>
                                        </p:attrNameLst>
                                      </p:cBhvr>
                                      <p:tavLst>
                                        <p:tav tm="0" fmla="#ppt_w*sin(2.5*pi*$)">
                                          <p:val>
                                            <p:fltVal val="0"/>
                                          </p:val>
                                        </p:tav>
                                        <p:tav tm="100000">
                                          <p:val>
                                            <p:fltVal val="1"/>
                                          </p:val>
                                        </p:tav>
                                      </p:tavLst>
                                    </p:anim>
                                    <p:anim calcmode="lin" valueType="num">
                                      <p:cBhvr>
                                        <p:cTn id="65" dur="2000" fill="hold"/>
                                        <p:tgtEl>
                                          <p:spTgt spid="16"/>
                                        </p:tgtEl>
                                        <p:attrNameLst>
                                          <p:attrName>ppt_h</p:attrName>
                                        </p:attrNameLst>
                                      </p:cBhvr>
                                      <p:tavLst>
                                        <p:tav tm="0">
                                          <p:val>
                                            <p:strVal val="#ppt_h"/>
                                          </p:val>
                                        </p:tav>
                                        <p:tav tm="100000">
                                          <p:val>
                                            <p:strVal val="#ppt_h"/>
                                          </p:val>
                                        </p:tav>
                                      </p:tavLst>
                                    </p:anim>
                                  </p:childTnLst>
                                </p:cTn>
                              </p:par>
                              <p:par>
                                <p:cTn id="66" presetID="45"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2000"/>
                                        <p:tgtEl>
                                          <p:spTgt spid="15"/>
                                        </p:tgtEl>
                                      </p:cBhvr>
                                    </p:animEffect>
                                    <p:anim calcmode="lin" valueType="num">
                                      <p:cBhvr>
                                        <p:cTn id="69" dur="2000" fill="hold"/>
                                        <p:tgtEl>
                                          <p:spTgt spid="15"/>
                                        </p:tgtEl>
                                        <p:attrNameLst>
                                          <p:attrName>ppt_w</p:attrName>
                                        </p:attrNameLst>
                                      </p:cBhvr>
                                      <p:tavLst>
                                        <p:tav tm="0" fmla="#ppt_w*sin(2.5*pi*$)">
                                          <p:val>
                                            <p:fltVal val="0"/>
                                          </p:val>
                                        </p:tav>
                                        <p:tav tm="100000">
                                          <p:val>
                                            <p:fltVal val="1"/>
                                          </p:val>
                                        </p:tav>
                                      </p:tavLst>
                                    </p:anim>
                                    <p:anim calcmode="lin" valueType="num">
                                      <p:cBhvr>
                                        <p:cTn id="70" dur="2000" fill="hold"/>
                                        <p:tgtEl>
                                          <p:spTgt spid="15"/>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2000"/>
                                        <p:tgtEl>
                                          <p:spTgt spid="7"/>
                                        </p:tgtEl>
                                      </p:cBhvr>
                                    </p:animEffect>
                                    <p:anim calcmode="lin" valueType="num">
                                      <p:cBhvr>
                                        <p:cTn id="74" dur="2000" fill="hold"/>
                                        <p:tgtEl>
                                          <p:spTgt spid="7"/>
                                        </p:tgtEl>
                                        <p:attrNameLst>
                                          <p:attrName>ppt_w</p:attrName>
                                        </p:attrNameLst>
                                      </p:cBhvr>
                                      <p:tavLst>
                                        <p:tav tm="0" fmla="#ppt_w*sin(2.5*pi*$)">
                                          <p:val>
                                            <p:fltVal val="0"/>
                                          </p:val>
                                        </p:tav>
                                        <p:tav tm="100000">
                                          <p:val>
                                            <p:fltVal val="1"/>
                                          </p:val>
                                        </p:tav>
                                      </p:tavLst>
                                    </p:anim>
                                    <p:anim calcmode="lin" valueType="num">
                                      <p:cBhvr>
                                        <p:cTn id="7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4">
                                            <p:txEl>
                                              <p:pRg st="0" end="0"/>
                                            </p:txEl>
                                          </p:spTgt>
                                        </p:tgtEl>
                                        <p:attrNameLst>
                                          <p:attrName>style.visibility</p:attrName>
                                        </p:attrNameLst>
                                      </p:cBhvr>
                                      <p:to>
                                        <p:strVal val="visible"/>
                                      </p:to>
                                    </p:set>
                                    <p:anim calcmode="lin" valueType="num">
                                      <p:cBhvr>
                                        <p:cTn id="8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2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right)">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2058"/>
                                        </p:tgtEl>
                                        <p:attrNameLst>
                                          <p:attrName>style.visibility</p:attrName>
                                        </p:attrNameLst>
                                      </p:cBhvr>
                                      <p:to>
                                        <p:strVal val="visible"/>
                                      </p:to>
                                    </p:set>
                                    <p:anim calcmode="lin" valueType="num">
                                      <p:cBhvr>
                                        <p:cTn id="92" dur="500" fill="hold"/>
                                        <p:tgtEl>
                                          <p:spTgt spid="2058"/>
                                        </p:tgtEl>
                                        <p:attrNameLst>
                                          <p:attrName>ppt_w</p:attrName>
                                        </p:attrNameLst>
                                      </p:cBhvr>
                                      <p:tavLst>
                                        <p:tav tm="0">
                                          <p:val>
                                            <p:fltVal val="0"/>
                                          </p:val>
                                        </p:tav>
                                        <p:tav tm="100000">
                                          <p:val>
                                            <p:strVal val="#ppt_w"/>
                                          </p:val>
                                        </p:tav>
                                      </p:tavLst>
                                    </p:anim>
                                    <p:anim calcmode="lin" valueType="num">
                                      <p:cBhvr>
                                        <p:cTn id="93" dur="500" fill="hold"/>
                                        <p:tgtEl>
                                          <p:spTgt spid="2058"/>
                                        </p:tgtEl>
                                        <p:attrNameLst>
                                          <p:attrName>ppt_h</p:attrName>
                                        </p:attrNameLst>
                                      </p:cBhvr>
                                      <p:tavLst>
                                        <p:tav tm="0">
                                          <p:val>
                                            <p:fltVal val="0"/>
                                          </p:val>
                                        </p:tav>
                                        <p:tav tm="100000">
                                          <p:val>
                                            <p:strVal val="#ppt_h"/>
                                          </p:val>
                                        </p:tav>
                                      </p:tavLst>
                                    </p:anim>
                                    <p:animEffect transition="in" filter="fade">
                                      <p:cBhvr>
                                        <p:cTn id="94" dur="500"/>
                                        <p:tgtEl>
                                          <p:spTgt spid="2058"/>
                                        </p:tgtEl>
                                      </p:cBhvr>
                                    </p:animEffec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wipe(down)">
                                      <p:cBhvr>
                                        <p:cTn id="99" dur="580">
                                          <p:stCondLst>
                                            <p:cond delay="0"/>
                                          </p:stCondLst>
                                        </p:cTn>
                                        <p:tgtEl>
                                          <p:spTgt spid="13"/>
                                        </p:tgtEl>
                                      </p:cBhvr>
                                    </p:animEffect>
                                    <p:anim calcmode="lin" valueType="num">
                                      <p:cBhvr>
                                        <p:cTn id="10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5" dur="26">
                                          <p:stCondLst>
                                            <p:cond delay="650"/>
                                          </p:stCondLst>
                                        </p:cTn>
                                        <p:tgtEl>
                                          <p:spTgt spid="13"/>
                                        </p:tgtEl>
                                      </p:cBhvr>
                                      <p:to x="100000" y="60000"/>
                                    </p:animScale>
                                    <p:animScale>
                                      <p:cBhvr>
                                        <p:cTn id="106" dur="166" decel="50000">
                                          <p:stCondLst>
                                            <p:cond delay="676"/>
                                          </p:stCondLst>
                                        </p:cTn>
                                        <p:tgtEl>
                                          <p:spTgt spid="13"/>
                                        </p:tgtEl>
                                      </p:cBhvr>
                                      <p:to x="100000" y="100000"/>
                                    </p:animScale>
                                    <p:animScale>
                                      <p:cBhvr>
                                        <p:cTn id="107" dur="26">
                                          <p:stCondLst>
                                            <p:cond delay="1312"/>
                                          </p:stCondLst>
                                        </p:cTn>
                                        <p:tgtEl>
                                          <p:spTgt spid="13"/>
                                        </p:tgtEl>
                                      </p:cBhvr>
                                      <p:to x="100000" y="80000"/>
                                    </p:animScale>
                                    <p:animScale>
                                      <p:cBhvr>
                                        <p:cTn id="108" dur="166" decel="50000">
                                          <p:stCondLst>
                                            <p:cond delay="1338"/>
                                          </p:stCondLst>
                                        </p:cTn>
                                        <p:tgtEl>
                                          <p:spTgt spid="13"/>
                                        </p:tgtEl>
                                      </p:cBhvr>
                                      <p:to x="100000" y="100000"/>
                                    </p:animScale>
                                    <p:animScale>
                                      <p:cBhvr>
                                        <p:cTn id="109" dur="26">
                                          <p:stCondLst>
                                            <p:cond delay="1642"/>
                                          </p:stCondLst>
                                        </p:cTn>
                                        <p:tgtEl>
                                          <p:spTgt spid="13"/>
                                        </p:tgtEl>
                                      </p:cBhvr>
                                      <p:to x="100000" y="90000"/>
                                    </p:animScale>
                                    <p:animScale>
                                      <p:cBhvr>
                                        <p:cTn id="110" dur="166" decel="50000">
                                          <p:stCondLst>
                                            <p:cond delay="1668"/>
                                          </p:stCondLst>
                                        </p:cTn>
                                        <p:tgtEl>
                                          <p:spTgt spid="13"/>
                                        </p:tgtEl>
                                      </p:cBhvr>
                                      <p:to x="100000" y="100000"/>
                                    </p:animScale>
                                    <p:animScale>
                                      <p:cBhvr>
                                        <p:cTn id="111" dur="26">
                                          <p:stCondLst>
                                            <p:cond delay="1808"/>
                                          </p:stCondLst>
                                        </p:cTn>
                                        <p:tgtEl>
                                          <p:spTgt spid="13"/>
                                        </p:tgtEl>
                                      </p:cBhvr>
                                      <p:to x="100000" y="95000"/>
                                    </p:animScale>
                                    <p:animScale>
                                      <p:cBhvr>
                                        <p:cTn id="11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P spid="9" grpId="0" animBg="1"/>
      <p:bldP spid="21" grpId="0" animBg="1"/>
      <p:bldP spid="23" grpId="0" animBg="1"/>
      <p:bldP spid="25"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13037" y="632882"/>
            <a:ext cx="4917926" cy="707886"/>
          </a:xfrm>
          <a:prstGeom prst="rect">
            <a:avLst/>
          </a:prstGeom>
        </p:spPr>
        <p:txBody>
          <a:bodyPr wrap="square">
            <a:spAutoFit/>
          </a:bodyPr>
          <a:lstStyle/>
          <a:p>
            <a:pPr algn="ctr" fontAlgn="auto">
              <a:spcBef>
                <a:spcPts val="0"/>
              </a:spcBef>
              <a:spcAft>
                <a:spcPts val="0"/>
              </a:spcAft>
              <a:defRPr/>
            </a:pPr>
            <a:r>
              <a:rPr lang="ar-SA" sz="4000" dirty="0">
                <a:solidFill>
                  <a:srgbClr val="C00000"/>
                </a:solidFill>
                <a:latin typeface="Andalus" pitchFamily="2" charset="-78"/>
                <a:cs typeface="PT Bold Heading" panose="02010400000000000000" pitchFamily="2" charset="-78"/>
              </a:rPr>
              <a:t>أنواع شبكات الحاسب</a:t>
            </a:r>
            <a:endParaRPr lang="ar-SA" sz="3600" dirty="0">
              <a:solidFill>
                <a:srgbClr val="C00000"/>
              </a:solidFill>
              <a:latin typeface="AngsanaUPC" pitchFamily="18" charset="-34"/>
              <a:cs typeface="PT Bold Heading" panose="02010400000000000000" pitchFamily="2" charset="-78"/>
            </a:endParaRPr>
          </a:p>
        </p:txBody>
      </p:sp>
      <p:pic>
        <p:nvPicPr>
          <p:cNvPr id="11266" name="Picture 2" descr="صورة ذات صلة">
            <a:extLst>
              <a:ext uri="{FF2B5EF4-FFF2-40B4-BE49-F238E27FC236}">
                <a16:creationId xmlns:a16="http://schemas.microsoft.com/office/drawing/2014/main" id="{B03E4E5E-815D-4F45-BB95-1A8E5E148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179787"/>
            <a:ext cx="4171950" cy="305752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مستدير الزوايا 3"/>
          <p:cNvSpPr/>
          <p:nvPr/>
        </p:nvSpPr>
        <p:spPr>
          <a:xfrm>
            <a:off x="827584" y="1556792"/>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400" b="1" dirty="0"/>
              <a:t>شبكة الحاسب الشخصي  (</a:t>
            </a:r>
            <a:r>
              <a:rPr lang="en-US" sz="2400" b="1" dirty="0"/>
              <a:t> PAN </a:t>
            </a:r>
            <a:r>
              <a:rPr lang="ar-SA" sz="2400" b="1" dirty="0"/>
              <a:t>) </a:t>
            </a:r>
            <a:r>
              <a:rPr lang="en-US" sz="2400" b="1" dirty="0"/>
              <a:t>Personal  Area Network</a:t>
            </a:r>
            <a:endParaRPr lang="ar-SA" sz="2400" b="1" dirty="0"/>
          </a:p>
        </p:txBody>
      </p:sp>
      <p:sp>
        <p:nvSpPr>
          <p:cNvPr id="19" name="مستطيل 18"/>
          <p:cNvSpPr/>
          <p:nvPr/>
        </p:nvSpPr>
        <p:spPr>
          <a:xfrm>
            <a:off x="827584" y="2636913"/>
            <a:ext cx="7560840"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marL="342900" lvl="0" indent="-342900">
              <a:buFont typeface="Wingdings"/>
              <a:buChar char=""/>
            </a:pPr>
            <a:r>
              <a:rPr lang="ar-SA" sz="2800" b="1" dirty="0">
                <a:solidFill>
                  <a:schemeClr val="tx1"/>
                </a:solidFill>
                <a:latin typeface="Times New Roman" pitchFamily="18" charset="0"/>
                <a:ea typeface="Monotype Koufi" pitchFamily="2" charset="-78"/>
                <a:cs typeface="Times New Roman" pitchFamily="18" charset="0"/>
              </a:rPr>
              <a:t> المساحة المكانية صغيرة لا تتعدى مساحة غرفة.</a:t>
            </a:r>
            <a:endParaRPr lang="en-US" sz="2800" b="1" dirty="0">
              <a:solidFill>
                <a:schemeClr val="tx1"/>
              </a:solidFill>
              <a:latin typeface="Times New Roman" pitchFamily="18" charset="0"/>
              <a:ea typeface="Monotype Koufi" pitchFamily="2" charset="-78"/>
              <a:cs typeface="Times New Roman" pitchFamily="18" charset="0"/>
            </a:endParaRPr>
          </a:p>
          <a:p>
            <a:pPr marL="342900" lvl="0" indent="-342900">
              <a:buFont typeface="Wingdings"/>
              <a:buChar char=""/>
            </a:pPr>
            <a:r>
              <a:rPr lang="ar-SA" sz="2800" b="1" dirty="0">
                <a:solidFill>
                  <a:schemeClr val="tx1"/>
                </a:solidFill>
                <a:latin typeface="Times New Roman" pitchFamily="18" charset="0"/>
                <a:ea typeface="Monotype Koufi" pitchFamily="2" charset="-78"/>
                <a:cs typeface="Times New Roman" pitchFamily="18" charset="0"/>
              </a:rPr>
              <a:t> تهدف إلى ربط الأجهزة الشخصية .</a:t>
            </a:r>
            <a:endParaRPr lang="en-US" sz="2800" b="1" dirty="0">
              <a:solidFill>
                <a:schemeClr val="tx1"/>
              </a:solidFill>
              <a:latin typeface="Times New Roman" pitchFamily="18" charset="0"/>
              <a:ea typeface="Monotype Koufi" pitchFamily="2" charset="-78"/>
              <a:cs typeface="Times New Roman" pitchFamily="18" charset="0"/>
            </a:endParaRPr>
          </a:p>
          <a:p>
            <a:pPr marL="342900" lvl="0" indent="-342900">
              <a:buFont typeface="Wingdings"/>
              <a:buChar char=""/>
            </a:pPr>
            <a:r>
              <a:rPr lang="ar-SA" sz="2800" b="1" dirty="0">
                <a:solidFill>
                  <a:schemeClr val="tx1"/>
                </a:solidFill>
                <a:latin typeface="Times New Roman" pitchFamily="18" charset="0"/>
                <a:ea typeface="Monotype Koufi" pitchFamily="2" charset="-78"/>
                <a:cs typeface="Times New Roman" pitchFamily="18" charset="0"/>
              </a:rPr>
              <a:t> تدار من فرد يملك الشبكة للتطبيقات الشخصية .</a:t>
            </a:r>
            <a:endParaRPr lang="en-US" sz="2800" b="1" dirty="0">
              <a:solidFill>
                <a:schemeClr val="tx1"/>
              </a:solidFill>
              <a:latin typeface="Times New Roman" pitchFamily="18" charset="0"/>
              <a:ea typeface="Monotype Koufi" pitchFamily="2" charset="-78"/>
              <a:cs typeface="Times New Roman" pitchFamily="18" charset="0"/>
            </a:endParaRPr>
          </a:p>
          <a:p>
            <a:pPr algn="ctr"/>
            <a:endParaRPr lang="ar-SA" sz="2800" b="1" dirty="0">
              <a:solidFill>
                <a:schemeClr val="tx1"/>
              </a:solidFill>
            </a:endParaRPr>
          </a:p>
        </p:txBody>
      </p:sp>
    </p:spTree>
    <p:extLst>
      <p:ext uri="{BB962C8B-B14F-4D97-AF65-F5344CB8AC3E}">
        <p14:creationId xmlns:p14="http://schemas.microsoft.com/office/powerpoint/2010/main" val="22170293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heel(1)">
                                      <p:cBhvr>
                                        <p:cTn id="14" dur="20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heel(1)">
                                      <p:cBhvr>
                                        <p:cTn id="19" dur="2000"/>
                                        <p:tgtEl>
                                          <p:spTgt spid="1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wheel(1)">
                                      <p:cBhvr>
                                        <p:cTn id="24" dur="2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heofficenetwork.co.uk/wp-content/uploads/2014/08/pan.jpg">
            <a:extLst>
              <a:ext uri="{FF2B5EF4-FFF2-40B4-BE49-F238E27FC236}">
                <a16:creationId xmlns:a16="http://schemas.microsoft.com/office/drawing/2014/main" id="{C311B2C2-9C0A-487F-B0CA-DF1F7444A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75656" y="1126184"/>
            <a:ext cx="5904656" cy="460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6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p:cNvSpPr/>
          <p:nvPr/>
        </p:nvSpPr>
        <p:spPr>
          <a:xfrm>
            <a:off x="2113037" y="632882"/>
            <a:ext cx="4917926" cy="707886"/>
          </a:xfrm>
          <a:prstGeom prst="rect">
            <a:avLst/>
          </a:prstGeom>
        </p:spPr>
        <p:txBody>
          <a:bodyPr wrap="square">
            <a:spAutoFit/>
          </a:bodyPr>
          <a:lstStyle/>
          <a:p>
            <a:pPr algn="ctr" fontAlgn="auto">
              <a:spcBef>
                <a:spcPts val="0"/>
              </a:spcBef>
              <a:spcAft>
                <a:spcPts val="0"/>
              </a:spcAft>
              <a:defRPr/>
            </a:pPr>
            <a:r>
              <a:rPr lang="ar-SA" sz="4000" dirty="0">
                <a:solidFill>
                  <a:srgbClr val="C00000"/>
                </a:solidFill>
                <a:latin typeface="Andalus" pitchFamily="2" charset="-78"/>
                <a:cs typeface="PT Bold Heading" panose="02010400000000000000" pitchFamily="2" charset="-78"/>
              </a:rPr>
              <a:t>أنواع شبكات الحاسب</a:t>
            </a:r>
            <a:endParaRPr lang="ar-SA" sz="3600" dirty="0">
              <a:solidFill>
                <a:srgbClr val="C00000"/>
              </a:solidFill>
              <a:latin typeface="AngsanaUPC" pitchFamily="18" charset="-34"/>
              <a:cs typeface="PT Bold Heading" panose="02010400000000000000" pitchFamily="2" charset="-78"/>
            </a:endParaRPr>
          </a:p>
        </p:txBody>
      </p:sp>
      <p:pic>
        <p:nvPicPr>
          <p:cNvPr id="2050" name="Picture 2" descr="http://www.excellgroup.com/images/pic/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904990"/>
            <a:ext cx="2522707" cy="2257823"/>
          </a:xfrm>
          <a:prstGeom prst="rect">
            <a:avLst/>
          </a:prstGeom>
          <a:noFill/>
          <a:extLst>
            <a:ext uri="{909E8E84-426E-40DD-AFC4-6F175D3DCCD1}">
              <a14:hiddenFill xmlns:a14="http://schemas.microsoft.com/office/drawing/2010/main">
                <a:solidFill>
                  <a:srgbClr val="FFFFFF"/>
                </a:solidFill>
              </a14:hiddenFill>
            </a:ext>
          </a:extLst>
        </p:spPr>
      </p:pic>
      <p:sp>
        <p:nvSpPr>
          <p:cNvPr id="17" name="مستطيل مستدير الزوايا 16"/>
          <p:cNvSpPr/>
          <p:nvPr/>
        </p:nvSpPr>
        <p:spPr>
          <a:xfrm>
            <a:off x="827584" y="1556792"/>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شبكة الحاسب المحلية </a:t>
            </a:r>
            <a:r>
              <a:rPr lang="en-US" sz="2400" b="1" dirty="0"/>
              <a:t>Local Area Network ( LAN )</a:t>
            </a:r>
          </a:p>
        </p:txBody>
      </p:sp>
      <p:sp>
        <p:nvSpPr>
          <p:cNvPr id="2" name="مستطيل 1"/>
          <p:cNvSpPr/>
          <p:nvPr/>
        </p:nvSpPr>
        <p:spPr>
          <a:xfrm>
            <a:off x="827584" y="2636912"/>
            <a:ext cx="7560840" cy="3265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marL="342900" lvl="0" indent="-342900" algn="justLow">
              <a:buFont typeface="Wingdings"/>
              <a:buChar char=""/>
            </a:pPr>
            <a:r>
              <a:rPr lang="ar-SA" sz="2400" b="1" dirty="0">
                <a:solidFill>
                  <a:schemeClr val="tx1"/>
                </a:solidFill>
                <a:latin typeface="Times New Roman" pitchFamily="18" charset="0"/>
                <a:ea typeface="Monotype Koufi" pitchFamily="2" charset="-78"/>
                <a:cs typeface="Times New Roman" pitchFamily="18" charset="0"/>
              </a:rPr>
              <a:t>المساحة المكانية محدودة مثل  </a:t>
            </a:r>
            <a:r>
              <a:rPr lang="ar-SA" sz="2400" b="1" dirty="0">
                <a:solidFill>
                  <a:srgbClr val="FF0000"/>
                </a:solidFill>
                <a:latin typeface="Times New Roman" pitchFamily="18" charset="0"/>
                <a:ea typeface="Monotype Koufi" pitchFamily="2" charset="-78"/>
                <a:cs typeface="Times New Roman" pitchFamily="18" charset="0"/>
              </a:rPr>
              <a:t>معمل المدرسة , قاعات الجامعة ,  مبنى شركة</a:t>
            </a:r>
            <a:r>
              <a:rPr lang="ar-SA" sz="2400" b="1" dirty="0">
                <a:solidFill>
                  <a:schemeClr val="tx1"/>
                </a:solidFill>
                <a:latin typeface="Times New Roman" pitchFamily="18" charset="0"/>
                <a:ea typeface="Monotype Koufi" pitchFamily="2" charset="-78"/>
                <a:cs typeface="Times New Roman" pitchFamily="18" charset="0"/>
              </a:rPr>
              <a:t> .</a:t>
            </a:r>
            <a:endParaRPr lang="en-US" b="1" dirty="0">
              <a:solidFill>
                <a:schemeClr val="tx1"/>
              </a:solidFill>
              <a:latin typeface="Times New Roman" pitchFamily="18" charset="0"/>
              <a:ea typeface="Monotype Koufi" pitchFamily="2" charset="-78"/>
              <a:cs typeface="Times New Roman" pitchFamily="18" charset="0"/>
            </a:endParaRPr>
          </a:p>
          <a:p>
            <a:pPr marL="342900" lvl="0" indent="-342900" algn="justLow">
              <a:buFont typeface="Wingdings"/>
              <a:buChar char=""/>
            </a:pPr>
            <a:r>
              <a:rPr lang="ar-SA" sz="2400" b="1" dirty="0">
                <a:solidFill>
                  <a:schemeClr val="tx1"/>
                </a:solidFill>
                <a:latin typeface="Times New Roman" pitchFamily="18" charset="0"/>
                <a:ea typeface="Monotype Koufi" pitchFamily="2" charset="-78"/>
                <a:cs typeface="Times New Roman" pitchFamily="18" charset="0"/>
              </a:rPr>
              <a:t>تستخدم من قبل الأفراد أو المؤسسات الخاصة والشركات لربط الحاسبات الشخصية وأجهزتها والوحدات الطرفية الموزعة في مبنى أو مجمع.</a:t>
            </a:r>
            <a:endParaRPr lang="en-US" b="1" dirty="0">
              <a:solidFill>
                <a:schemeClr val="tx1"/>
              </a:solidFill>
              <a:latin typeface="Times New Roman" pitchFamily="18" charset="0"/>
              <a:ea typeface="Monotype Koufi" pitchFamily="2" charset="-78"/>
              <a:cs typeface="Times New Roman" pitchFamily="18" charset="0"/>
            </a:endParaRPr>
          </a:p>
          <a:p>
            <a:pPr marL="342900" lvl="0" indent="-342900" algn="justLow">
              <a:buFont typeface="Wingdings"/>
              <a:buChar char=""/>
            </a:pPr>
            <a:r>
              <a:rPr lang="ar-SA" sz="2400" b="1" dirty="0">
                <a:solidFill>
                  <a:schemeClr val="tx1"/>
                </a:solidFill>
                <a:latin typeface="Times New Roman" pitchFamily="18" charset="0"/>
                <a:ea typeface="Monotype Koufi" pitchFamily="2" charset="-78"/>
                <a:cs typeface="Times New Roman" pitchFamily="18" charset="0"/>
              </a:rPr>
              <a:t>تدار من مستخدمي الشبكة مثل </a:t>
            </a:r>
            <a:r>
              <a:rPr lang="ar-SA" sz="2400" b="1" dirty="0">
                <a:solidFill>
                  <a:srgbClr val="FF0000"/>
                </a:solidFill>
                <a:latin typeface="Times New Roman" pitchFamily="18" charset="0"/>
                <a:ea typeface="Monotype Koufi" pitchFamily="2" charset="-78"/>
                <a:cs typeface="Times New Roman" pitchFamily="18" charset="0"/>
              </a:rPr>
              <a:t>إدارة المدرسة , أو الشركة.</a:t>
            </a:r>
            <a:endParaRPr lang="en-US" b="1" dirty="0">
              <a:solidFill>
                <a:srgbClr val="FF0000"/>
              </a:solidFill>
              <a:latin typeface="Times New Roman" pitchFamily="18" charset="0"/>
              <a:ea typeface="Monotype Koufi" pitchFamily="2" charset="-78"/>
              <a:cs typeface="Times New Roman" pitchFamily="18" charset="0"/>
            </a:endParaRPr>
          </a:p>
        </p:txBody>
      </p:sp>
    </p:spTree>
    <p:extLst>
      <p:ext uri="{BB962C8B-B14F-4D97-AF65-F5344CB8AC3E}">
        <p14:creationId xmlns:p14="http://schemas.microsoft.com/office/powerpoint/2010/main" val="8291200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heel(1)">
                                      <p:cBhvr>
                                        <p:cTn id="19" dur="2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heel(1)">
                                      <p:cBhvr>
                                        <p:cTn id="24" dur="20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heel(1)">
                                      <p:cBhvr>
                                        <p:cTn id="29"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نتيجة بحث الصور عن ‪Computer Lab png‬‏">
            <a:extLst>
              <a:ext uri="{FF2B5EF4-FFF2-40B4-BE49-F238E27FC236}">
                <a16:creationId xmlns:a16="http://schemas.microsoft.com/office/drawing/2014/main" id="{16FC0DFB-6307-4866-B249-DB2985CB7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25525"/>
            <a:ext cx="7136856" cy="500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9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84BED879-8FBF-4A1A-AA1C-2989026C5B89}"/>
              </a:ext>
            </a:extLst>
          </p:cNvPr>
          <p:cNvSpPr/>
          <p:nvPr/>
        </p:nvSpPr>
        <p:spPr>
          <a:xfrm>
            <a:off x="737828" y="1412776"/>
            <a:ext cx="7668344" cy="707886"/>
          </a:xfrm>
          <a:prstGeom prst="rect">
            <a:avLst/>
          </a:prstGeom>
        </p:spPr>
        <p:txBody>
          <a:bodyPr wrap="square">
            <a:spAutoFit/>
          </a:bodyPr>
          <a:lstStyle/>
          <a:p>
            <a:pPr lvl="0"/>
            <a:endParaRPr lang="en-US" sz="4000" b="1" dirty="0">
              <a:latin typeface="Times New Roman" pitchFamily="18" charset="0"/>
              <a:ea typeface="Monotype Koufi" pitchFamily="2" charset="-78"/>
              <a:cs typeface="Times New Roman" pitchFamily="18" charset="0"/>
            </a:endParaRPr>
          </a:p>
        </p:txBody>
      </p:sp>
      <p:pic>
        <p:nvPicPr>
          <p:cNvPr id="5" name="Picture 4" descr="نتيجة بحث الصور عن ‪boy school png‬‏">
            <a:extLst>
              <a:ext uri="{FF2B5EF4-FFF2-40B4-BE49-F238E27FC236}">
                <a16:creationId xmlns:a16="http://schemas.microsoft.com/office/drawing/2014/main" id="{85DAD7C4-AFFD-42E1-9D27-06A6FBAE25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047519"/>
            <a:ext cx="2376264" cy="5234809"/>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22D745DB-9E2D-4056-8D90-B166ECBB1D85}"/>
              </a:ext>
            </a:extLst>
          </p:cNvPr>
          <p:cNvSpPr/>
          <p:nvPr/>
        </p:nvSpPr>
        <p:spPr>
          <a:xfrm>
            <a:off x="2654543" y="4091008"/>
            <a:ext cx="5517857" cy="769441"/>
          </a:xfrm>
          <a:prstGeom prst="rect">
            <a:avLst/>
          </a:prstGeom>
        </p:spPr>
        <p:txBody>
          <a:bodyPr wrap="none">
            <a:spAutoFit/>
          </a:bodyPr>
          <a:lstStyle/>
          <a:p>
            <a:pPr lvl="0"/>
            <a:r>
              <a:rPr lang="ar-SA" sz="4400" b="1" dirty="0">
                <a:ln>
                  <a:solidFill>
                    <a:sysClr val="windowText" lastClr="000000"/>
                  </a:solidFill>
                </a:ln>
                <a:solidFill>
                  <a:srgbClr val="FF6600"/>
                </a:solidFill>
                <a:effectLst>
                  <a:outerShdw blurRad="38100" dist="38100" dir="2700000" algn="tl">
                    <a:srgbClr val="000000">
                      <a:alpha val="43137"/>
                    </a:srgbClr>
                  </a:outerShdw>
                  <a:reflection blurRad="6350" stA="55000" endA="50" endPos="85000" dist="60007" dir="5400000" sy="-100000" algn="bl" rotWithShape="0"/>
                </a:effectLst>
                <a:latin typeface="Times New Roman" pitchFamily="18" charset="0"/>
                <a:ea typeface="Monotype Koufi" pitchFamily="2" charset="-78"/>
                <a:cs typeface="PT Bold Heading" panose="02010400000000000000" pitchFamily="2" charset="-78"/>
              </a:rPr>
              <a:t>أنواع شبكة الحاسب المحلية</a:t>
            </a:r>
            <a:endParaRPr lang="en-US" sz="4400" b="1" dirty="0">
              <a:ln>
                <a:solidFill>
                  <a:sysClr val="windowText" lastClr="000000"/>
                </a:solidFill>
              </a:ln>
              <a:solidFill>
                <a:srgbClr val="FF6600"/>
              </a:solidFill>
              <a:effectLst>
                <a:outerShdw blurRad="38100" dist="38100" dir="2700000" algn="tl">
                  <a:srgbClr val="000000">
                    <a:alpha val="43137"/>
                  </a:srgbClr>
                </a:outerShdw>
                <a:reflection blurRad="6350" stA="55000" endA="50" endPos="85000" dist="60007" dir="5400000" sy="-100000" algn="bl" rotWithShape="0"/>
              </a:effectLst>
              <a:latin typeface="Times New Roman" pitchFamily="18" charset="0"/>
              <a:ea typeface="Monotype Koufi" pitchFamily="2" charset="-78"/>
              <a:cs typeface="PT Bold Heading" panose="02010400000000000000" pitchFamily="2" charset="-78"/>
            </a:endParaRPr>
          </a:p>
        </p:txBody>
      </p:sp>
    </p:spTree>
    <p:extLst>
      <p:ext uri="{BB962C8B-B14F-4D97-AF65-F5344CB8AC3E}">
        <p14:creationId xmlns:p14="http://schemas.microsoft.com/office/powerpoint/2010/main" val="5204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5081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1.bp.blogspot.com/-aubg48eOboA/Un5kHmjTE0I/AAAAAAAACHQ/6yjLjI--bCs/s1600/client_serve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67844" y="1460390"/>
            <a:ext cx="2597586" cy="2400658"/>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539552" y="3836655"/>
            <a:ext cx="8064896" cy="2400657"/>
          </a:xfrm>
          <a:prstGeom prst="rect">
            <a:avLst/>
          </a:prstGeom>
        </p:spPr>
        <p:txBody>
          <a:bodyPr wrap="square">
            <a:spAutoFit/>
          </a:bodyPr>
          <a:lstStyle/>
          <a:p>
            <a:pPr lvl="0" algn="just">
              <a:lnSpc>
                <a:spcPct val="150000"/>
              </a:lnSpc>
            </a:pPr>
            <a:r>
              <a:rPr lang="ar-SA" sz="2000" b="1" dirty="0">
                <a:latin typeface="Times New Roman" pitchFamily="18" charset="0"/>
                <a:ea typeface="Monotype Koufi" pitchFamily="2" charset="-78"/>
                <a:cs typeface="Times New Roman" pitchFamily="18" charset="0"/>
              </a:rPr>
              <a:t>في نطاق مكاني محدود تعد شبكة محلية تتميز بوجود نوعين من الأجهزة هي :</a:t>
            </a:r>
            <a:endParaRPr lang="en-US" sz="2000" b="1" dirty="0">
              <a:latin typeface="Times New Roman" pitchFamily="18" charset="0"/>
              <a:ea typeface="Monotype Koufi" pitchFamily="2" charset="-78"/>
              <a:cs typeface="Times New Roman" pitchFamily="18" charset="0"/>
            </a:endParaRPr>
          </a:p>
          <a:p>
            <a:pPr marL="342900" lvl="0" indent="-342900" algn="just">
              <a:lnSpc>
                <a:spcPct val="150000"/>
              </a:lnSpc>
              <a:buFont typeface="Wingdings"/>
              <a:buChar char=""/>
            </a:pPr>
            <a:r>
              <a:rPr lang="ar-SA" sz="2000" b="1" dirty="0">
                <a:solidFill>
                  <a:srgbClr val="C00000"/>
                </a:solidFill>
                <a:latin typeface="Times New Roman" pitchFamily="18" charset="0"/>
                <a:ea typeface="Monotype Koufi" pitchFamily="2" charset="-78"/>
                <a:cs typeface="Times New Roman" pitchFamily="18" charset="0"/>
              </a:rPr>
              <a:t>الخادم أو أجهزة الخدمة </a:t>
            </a:r>
            <a:r>
              <a:rPr lang="en-US" sz="2000" b="1" dirty="0">
                <a:solidFill>
                  <a:srgbClr val="C00000"/>
                </a:solidFill>
                <a:latin typeface="Times New Roman" pitchFamily="18" charset="0"/>
                <a:ea typeface="Monotype Koufi" pitchFamily="2" charset="-78"/>
                <a:cs typeface="Times New Roman" pitchFamily="18" charset="0"/>
              </a:rPr>
              <a:t>Server</a:t>
            </a:r>
            <a:r>
              <a:rPr lang="ar-SA" sz="2000" b="1" dirty="0">
                <a:solidFill>
                  <a:srgbClr val="C00000"/>
                </a:solidFill>
                <a:latin typeface="Times New Roman" pitchFamily="18" charset="0"/>
                <a:ea typeface="Monotype Koufi" pitchFamily="2" charset="-78"/>
                <a:cs typeface="Times New Roman" pitchFamily="18" charset="0"/>
              </a:rPr>
              <a:t> </a:t>
            </a:r>
            <a:r>
              <a:rPr lang="ar-SA" sz="2000" b="1" dirty="0">
                <a:latin typeface="Times New Roman" pitchFamily="18" charset="0"/>
                <a:ea typeface="Monotype Koufi" pitchFamily="2" charset="-78"/>
                <a:cs typeface="Times New Roman" pitchFamily="18" charset="0"/>
              </a:rPr>
              <a:t>: </a:t>
            </a:r>
            <a:r>
              <a:rPr lang="ar-SA" sz="2000" b="1" dirty="0">
                <a:solidFill>
                  <a:srgbClr val="4A32DC"/>
                </a:solidFill>
                <a:latin typeface="Times New Roman" pitchFamily="18" charset="0"/>
                <a:ea typeface="Monotype Koufi" pitchFamily="2" charset="-78"/>
                <a:cs typeface="Times New Roman" pitchFamily="18" charset="0"/>
              </a:rPr>
              <a:t>هي أجهزة حاسب فائقة القدرة على التخزين والمعالجة, وتستخدم لتخزين ومعالجة ملفات وقواعد بيانات الشبكة .</a:t>
            </a:r>
            <a:endParaRPr lang="en-US" sz="2000" b="1" dirty="0">
              <a:solidFill>
                <a:srgbClr val="4A32DC"/>
              </a:solidFill>
              <a:latin typeface="Times New Roman" pitchFamily="18" charset="0"/>
              <a:ea typeface="Monotype Koufi" pitchFamily="2" charset="-78"/>
              <a:cs typeface="Times New Roman" pitchFamily="18" charset="0"/>
            </a:endParaRPr>
          </a:p>
          <a:p>
            <a:pPr marL="342900" lvl="0" indent="-342900" algn="just">
              <a:lnSpc>
                <a:spcPct val="150000"/>
              </a:lnSpc>
              <a:buFont typeface="Wingdings"/>
              <a:buChar char=""/>
            </a:pPr>
            <a:r>
              <a:rPr lang="ar-SA" sz="2000" b="1" dirty="0">
                <a:solidFill>
                  <a:srgbClr val="C00000"/>
                </a:solidFill>
                <a:latin typeface="Times New Roman" pitchFamily="18" charset="0"/>
                <a:ea typeface="Monotype Koufi" pitchFamily="2" charset="-78"/>
                <a:cs typeface="Times New Roman" pitchFamily="18" charset="0"/>
              </a:rPr>
              <a:t>أجهزة العميل أو المشترك </a:t>
            </a:r>
            <a:r>
              <a:rPr lang="en-US" sz="2000" b="1" dirty="0">
                <a:solidFill>
                  <a:srgbClr val="C00000"/>
                </a:solidFill>
                <a:latin typeface="Times New Roman" pitchFamily="18" charset="0"/>
                <a:ea typeface="Monotype Koufi" pitchFamily="2" charset="-78"/>
                <a:cs typeface="Times New Roman" pitchFamily="18" charset="0"/>
              </a:rPr>
              <a:t>Client</a:t>
            </a:r>
            <a:r>
              <a:rPr lang="ar-SA" sz="2000" b="1" dirty="0">
                <a:solidFill>
                  <a:srgbClr val="C00000"/>
                </a:solidFill>
                <a:latin typeface="Times New Roman" pitchFamily="18" charset="0"/>
                <a:ea typeface="Monotype Koufi" pitchFamily="2" charset="-78"/>
                <a:cs typeface="Times New Roman" pitchFamily="18" charset="0"/>
              </a:rPr>
              <a:t> </a:t>
            </a:r>
            <a:r>
              <a:rPr lang="ar-SA" sz="2000" b="1" dirty="0">
                <a:latin typeface="Times New Roman" pitchFamily="18" charset="0"/>
                <a:ea typeface="Monotype Koufi" pitchFamily="2" charset="-78"/>
                <a:cs typeface="Times New Roman" pitchFamily="18" charset="0"/>
              </a:rPr>
              <a:t>: </a:t>
            </a:r>
            <a:r>
              <a:rPr lang="ar-SA" sz="2000" b="1" dirty="0">
                <a:solidFill>
                  <a:srgbClr val="4A32DC"/>
                </a:solidFill>
                <a:latin typeface="Times New Roman" pitchFamily="18" charset="0"/>
                <a:ea typeface="Monotype Koufi" pitchFamily="2" charset="-78"/>
                <a:cs typeface="Times New Roman" pitchFamily="18" charset="0"/>
              </a:rPr>
              <a:t>هي أجهزة حاسبات شخصية او وحدات طرفية يستخدمها المشتركون بالشبكة</a:t>
            </a:r>
            <a:r>
              <a:rPr lang="ar-SA" sz="2000" b="1" dirty="0">
                <a:latin typeface="Times New Roman" pitchFamily="18" charset="0"/>
                <a:ea typeface="Monotype Koufi" pitchFamily="2" charset="-78"/>
                <a:cs typeface="Times New Roman" pitchFamily="18" charset="0"/>
              </a:rPr>
              <a:t> .</a:t>
            </a:r>
            <a:endParaRPr lang="en-US" sz="2000" b="1" dirty="0">
              <a:latin typeface="Times New Roman" pitchFamily="18" charset="0"/>
              <a:ea typeface="Monotype Koufi" pitchFamily="2" charset="-78"/>
              <a:cs typeface="Times New Roman" pitchFamily="18" charset="0"/>
            </a:endParaRPr>
          </a:p>
        </p:txBody>
      </p:sp>
      <p:sp>
        <p:nvSpPr>
          <p:cNvPr id="7" name="مستطيل 6"/>
          <p:cNvSpPr/>
          <p:nvPr/>
        </p:nvSpPr>
        <p:spPr>
          <a:xfrm>
            <a:off x="2859801" y="620688"/>
            <a:ext cx="3424399" cy="1446550"/>
          </a:xfrm>
          <a:prstGeom prst="rect">
            <a:avLst/>
          </a:prstGeom>
        </p:spPr>
        <p:txBody>
          <a:bodyPr wrap="none">
            <a:spAutoFit/>
          </a:bodyPr>
          <a:lstStyle/>
          <a:p>
            <a:r>
              <a:rPr lang="ar-SA" sz="3200" dirty="0">
                <a:solidFill>
                  <a:srgbClr val="AFCA10"/>
                </a:solidFill>
                <a:latin typeface="Times New Roman" pitchFamily="18" charset="0"/>
                <a:ea typeface="Monotype Koufi" pitchFamily="2" charset="-78"/>
                <a:cs typeface="PT Bold Heading" panose="02010400000000000000" pitchFamily="2" charset="-78"/>
              </a:rPr>
              <a:t>شبكة الخادم والعميل</a:t>
            </a:r>
          </a:p>
          <a:p>
            <a:r>
              <a:rPr lang="ar-SA" sz="3200" dirty="0">
                <a:solidFill>
                  <a:srgbClr val="AFCA10"/>
                </a:solidFill>
                <a:latin typeface="Times New Roman" pitchFamily="18" charset="0"/>
                <a:ea typeface="Monotype Koufi" pitchFamily="2" charset="-78"/>
                <a:cs typeface="PT Bold Heading" panose="02010400000000000000" pitchFamily="2" charset="-78"/>
              </a:rPr>
              <a:t> </a:t>
            </a:r>
            <a:r>
              <a:rPr lang="en-US" sz="3200" b="1" dirty="0">
                <a:solidFill>
                  <a:srgbClr val="AFCA10"/>
                </a:solidFill>
                <a:latin typeface="Times New Roman" pitchFamily="18" charset="0"/>
                <a:ea typeface="Monotype Koufi" pitchFamily="2" charset="-78"/>
                <a:cs typeface="PT Bold Heading" panose="02010400000000000000" pitchFamily="2" charset="-78"/>
              </a:rPr>
              <a:t>Client &amp; Server</a:t>
            </a:r>
          </a:p>
          <a:p>
            <a:endParaRPr lang="en-US" sz="2400" b="1" dirty="0">
              <a:solidFill>
                <a:srgbClr val="AFCA10"/>
              </a:solidFill>
              <a:latin typeface="Times New Roman" pitchFamily="18" charset="0"/>
              <a:ea typeface="Monotype Koufi" pitchFamily="2" charset="-78"/>
              <a:cs typeface="PT Bold Heading" panose="02010400000000000000" pitchFamily="2" charset="-78"/>
            </a:endParaRPr>
          </a:p>
        </p:txBody>
      </p:sp>
    </p:spTree>
    <p:extLst>
      <p:ext uri="{BB962C8B-B14F-4D97-AF65-F5344CB8AC3E}">
        <p14:creationId xmlns:p14="http://schemas.microsoft.com/office/powerpoint/2010/main" val="1145145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arethjmsaunders.co.uk/pc/images/network/bus-topolog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328" y="3574970"/>
            <a:ext cx="3899344" cy="2518326"/>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539552" y="1345992"/>
            <a:ext cx="8064896" cy="2308324"/>
          </a:xfrm>
          <a:prstGeom prst="rect">
            <a:avLst/>
          </a:prstGeom>
        </p:spPr>
        <p:txBody>
          <a:bodyPr wrap="square">
            <a:spAutoFit/>
          </a:bodyPr>
          <a:lstStyle/>
          <a:p>
            <a:pPr marL="342900" lvl="0" indent="-342900" algn="justLow">
              <a:buFont typeface="Wingdings"/>
              <a:buChar char=""/>
            </a:pPr>
            <a:r>
              <a:rPr lang="ar-SA" sz="2400" b="1" dirty="0">
                <a:latin typeface="Times New Roman" pitchFamily="18" charset="0"/>
                <a:ea typeface="Monotype Koufi" pitchFamily="2" charset="-78"/>
                <a:cs typeface="Times New Roman" pitchFamily="18" charset="0"/>
              </a:rPr>
              <a:t>شبكة محلية تربط بين مجموعة من أجهزة المشتركين المتماثلة في قدراتها وإمكاناتها بالشبكة .</a:t>
            </a:r>
            <a:endParaRPr lang="en-US" sz="2400" b="1" dirty="0">
              <a:latin typeface="Times New Roman" pitchFamily="18" charset="0"/>
              <a:ea typeface="Monotype Koufi" pitchFamily="2" charset="-78"/>
              <a:cs typeface="Times New Roman" pitchFamily="18" charset="0"/>
            </a:endParaRPr>
          </a:p>
          <a:p>
            <a:pPr marL="342900" lvl="0" indent="-342900" algn="justLow">
              <a:buFont typeface="Wingdings"/>
              <a:buChar char=""/>
            </a:pPr>
            <a:r>
              <a:rPr lang="ar-SA" sz="2400" b="1" dirty="0">
                <a:solidFill>
                  <a:srgbClr val="4A32DC"/>
                </a:solidFill>
                <a:latin typeface="Times New Roman" pitchFamily="18" charset="0"/>
                <a:ea typeface="Monotype Koufi" pitchFamily="2" charset="-78"/>
                <a:cs typeface="Times New Roman" pitchFamily="18" charset="0"/>
              </a:rPr>
              <a:t>لا تتوفر أي برامج مركزية على الشبكة.</a:t>
            </a:r>
            <a:endParaRPr lang="en-US" sz="2400" b="1" dirty="0">
              <a:solidFill>
                <a:srgbClr val="4A32DC"/>
              </a:solidFill>
              <a:latin typeface="Times New Roman" pitchFamily="18" charset="0"/>
              <a:ea typeface="Monotype Koufi" pitchFamily="2" charset="-78"/>
              <a:cs typeface="Times New Roman" pitchFamily="18" charset="0"/>
            </a:endParaRPr>
          </a:p>
          <a:p>
            <a:pPr marL="342900" lvl="0" indent="-342900" algn="justLow">
              <a:buFont typeface="Wingdings"/>
              <a:buChar char=""/>
            </a:pPr>
            <a:r>
              <a:rPr lang="ar-SA" sz="2400" b="1" dirty="0">
                <a:solidFill>
                  <a:srgbClr val="FF0000"/>
                </a:solidFill>
                <a:latin typeface="Times New Roman" pitchFamily="18" charset="0"/>
                <a:ea typeface="Monotype Koufi" pitchFamily="2" charset="-78"/>
                <a:cs typeface="Times New Roman" pitchFamily="18" charset="0"/>
              </a:rPr>
              <a:t>على كل مشترك تخزين أو تشغيل البرنامج الذي يرغبه في جهازه مباشرة .</a:t>
            </a:r>
            <a:endParaRPr lang="en-US" sz="2400" b="1" dirty="0">
              <a:solidFill>
                <a:srgbClr val="FF0000"/>
              </a:solidFill>
              <a:latin typeface="Times New Roman" pitchFamily="18" charset="0"/>
              <a:ea typeface="Monotype Koufi" pitchFamily="2" charset="-78"/>
              <a:cs typeface="Times New Roman" pitchFamily="18" charset="0"/>
            </a:endParaRPr>
          </a:p>
          <a:p>
            <a:pPr marL="342900" lvl="0" indent="-342900" algn="justLow">
              <a:buFont typeface="Wingdings"/>
              <a:buChar char=""/>
            </a:pPr>
            <a:r>
              <a:rPr lang="ar-SA" sz="2400" b="1" dirty="0">
                <a:solidFill>
                  <a:srgbClr val="006600"/>
                </a:solidFill>
                <a:latin typeface="Times New Roman" pitchFamily="18" charset="0"/>
                <a:ea typeface="Monotype Koufi" pitchFamily="2" charset="-78"/>
                <a:cs typeface="Times New Roman" pitchFamily="18" charset="0"/>
              </a:rPr>
              <a:t>يحدد كل مشترك القدر الذي يرغب فيه من اشتراك الآخرين </a:t>
            </a:r>
            <a:r>
              <a:rPr lang="ar-SA" sz="2000" b="1" dirty="0">
                <a:solidFill>
                  <a:srgbClr val="006600"/>
                </a:solidFill>
                <a:latin typeface="Times New Roman" pitchFamily="18" charset="0"/>
                <a:ea typeface="Monotype Koufi" pitchFamily="2" charset="-78"/>
                <a:cs typeface="Times New Roman" pitchFamily="18" charset="0"/>
              </a:rPr>
              <a:t>في جهازه عبر </a:t>
            </a:r>
            <a:r>
              <a:rPr lang="ar-SA" sz="2400" b="1" dirty="0">
                <a:solidFill>
                  <a:srgbClr val="006600"/>
                </a:solidFill>
                <a:latin typeface="Times New Roman" pitchFamily="18" charset="0"/>
                <a:ea typeface="Monotype Koufi" pitchFamily="2" charset="-78"/>
                <a:cs typeface="Times New Roman" pitchFamily="18" charset="0"/>
              </a:rPr>
              <a:t>الشبكة.</a:t>
            </a:r>
            <a:endParaRPr lang="en-US" sz="2400" b="1" dirty="0">
              <a:solidFill>
                <a:srgbClr val="006600"/>
              </a:solidFill>
              <a:latin typeface="Times New Roman" pitchFamily="18" charset="0"/>
              <a:ea typeface="Monotype Koufi" pitchFamily="2" charset="-78"/>
              <a:cs typeface="Times New Roman" pitchFamily="18" charset="0"/>
            </a:endParaRPr>
          </a:p>
        </p:txBody>
      </p:sp>
      <p:sp>
        <p:nvSpPr>
          <p:cNvPr id="7" name="مستطيل 6"/>
          <p:cNvSpPr/>
          <p:nvPr/>
        </p:nvSpPr>
        <p:spPr>
          <a:xfrm>
            <a:off x="1788225" y="620688"/>
            <a:ext cx="5567550" cy="954107"/>
          </a:xfrm>
          <a:prstGeom prst="rect">
            <a:avLst/>
          </a:prstGeom>
        </p:spPr>
        <p:txBody>
          <a:bodyPr wrap="none">
            <a:spAutoFit/>
          </a:bodyPr>
          <a:lstStyle/>
          <a:p>
            <a:pPr algn="ctr"/>
            <a:r>
              <a:rPr lang="ar-SA" sz="2800" dirty="0">
                <a:solidFill>
                  <a:srgbClr val="AFCA10"/>
                </a:solidFill>
                <a:latin typeface="Times New Roman" pitchFamily="18" charset="0"/>
                <a:ea typeface="Monotype Koufi" pitchFamily="2" charset="-78"/>
                <a:cs typeface="PT Bold Heading" panose="02010400000000000000" pitchFamily="2" charset="-78"/>
              </a:rPr>
              <a:t>الشبكة المحاية المتناظرة أو شبكة الند للند</a:t>
            </a:r>
          </a:p>
          <a:p>
            <a:pPr algn="ctr"/>
            <a:r>
              <a:rPr lang="ar-SA" sz="2800" dirty="0">
                <a:solidFill>
                  <a:srgbClr val="AFCA10"/>
                </a:solidFill>
                <a:latin typeface="Times New Roman" pitchFamily="18" charset="0"/>
                <a:ea typeface="Monotype Koufi" pitchFamily="2" charset="-78"/>
                <a:cs typeface="PT Bold Heading" panose="02010400000000000000" pitchFamily="2" charset="-78"/>
              </a:rPr>
              <a:t> </a:t>
            </a:r>
            <a:r>
              <a:rPr lang="en-US" sz="2800" b="1" dirty="0">
                <a:solidFill>
                  <a:srgbClr val="AFCA10"/>
                </a:solidFill>
                <a:latin typeface="Times New Roman" pitchFamily="18" charset="0"/>
                <a:ea typeface="Monotype Koufi" pitchFamily="2" charset="-78"/>
                <a:cs typeface="PT Bold Heading" panose="02010400000000000000" pitchFamily="2" charset="-78"/>
              </a:rPr>
              <a:t>Peer To Peer LAN</a:t>
            </a:r>
          </a:p>
        </p:txBody>
      </p:sp>
    </p:spTree>
    <p:extLst>
      <p:ext uri="{BB962C8B-B14F-4D97-AF65-F5344CB8AC3E}">
        <p14:creationId xmlns:p14="http://schemas.microsoft.com/office/powerpoint/2010/main" val="4053424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مستطيل 14"/>
          <p:cNvSpPr/>
          <p:nvPr/>
        </p:nvSpPr>
        <p:spPr>
          <a:xfrm>
            <a:off x="2113037" y="632882"/>
            <a:ext cx="4917926" cy="707886"/>
          </a:xfrm>
          <a:prstGeom prst="rect">
            <a:avLst/>
          </a:prstGeom>
        </p:spPr>
        <p:txBody>
          <a:bodyPr wrap="square">
            <a:spAutoFit/>
          </a:bodyPr>
          <a:lstStyle/>
          <a:p>
            <a:pPr algn="ctr" fontAlgn="auto">
              <a:spcBef>
                <a:spcPts val="0"/>
              </a:spcBef>
              <a:spcAft>
                <a:spcPts val="0"/>
              </a:spcAft>
              <a:defRPr/>
            </a:pPr>
            <a:r>
              <a:rPr lang="ar-SA" sz="4000" dirty="0">
                <a:solidFill>
                  <a:srgbClr val="C00000"/>
                </a:solidFill>
                <a:latin typeface="Andalus" pitchFamily="2" charset="-78"/>
                <a:cs typeface="PT Bold Heading" panose="02010400000000000000" pitchFamily="2" charset="-78"/>
              </a:rPr>
              <a:t>أنواع شبكات الحاسب</a:t>
            </a:r>
            <a:endParaRPr lang="ar-SA" sz="3600" dirty="0">
              <a:solidFill>
                <a:srgbClr val="C00000"/>
              </a:solidFill>
              <a:latin typeface="AngsanaUPC" pitchFamily="18" charset="-34"/>
              <a:cs typeface="PT Bold Heading" panose="02010400000000000000" pitchFamily="2" charset="-78"/>
            </a:endParaRPr>
          </a:p>
        </p:txBody>
      </p:sp>
      <p:sp>
        <p:nvSpPr>
          <p:cNvPr id="17" name="مستطيل مستدير الزوايا 16"/>
          <p:cNvSpPr/>
          <p:nvPr/>
        </p:nvSpPr>
        <p:spPr>
          <a:xfrm>
            <a:off x="827584" y="1556792"/>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شبكة الحاسب المدنية </a:t>
            </a:r>
            <a:r>
              <a:rPr lang="en-US" sz="2400" b="1" dirty="0"/>
              <a:t>Metropolitan Area Network ( MAN )</a:t>
            </a:r>
          </a:p>
        </p:txBody>
      </p:sp>
      <p:pic>
        <p:nvPicPr>
          <p:cNvPr id="3074" name="Picture 2" descr="http://blog.boson.com/Portals/70217/images/3%20-%20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224" y="2852936"/>
            <a:ext cx="6179552" cy="2990106"/>
          </a:xfrm>
          <a:prstGeom prst="rect">
            <a:avLst/>
          </a:prstGeom>
          <a:noFill/>
          <a:extLst>
            <a:ext uri="{909E8E84-426E-40DD-AFC4-6F175D3DCCD1}">
              <a14:hiddenFill xmlns:a14="http://schemas.microsoft.com/office/drawing/2010/main">
                <a:solidFill>
                  <a:srgbClr val="FFFFFF"/>
                </a:solidFill>
              </a14:hiddenFill>
            </a:ext>
          </a:extLst>
        </p:spPr>
      </p:pic>
      <p:sp>
        <p:nvSpPr>
          <p:cNvPr id="18" name="مستطيل 17"/>
          <p:cNvSpPr/>
          <p:nvPr/>
        </p:nvSpPr>
        <p:spPr>
          <a:xfrm>
            <a:off x="827584" y="2715021"/>
            <a:ext cx="7560840" cy="326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lvl="0" indent="-342900">
              <a:buFont typeface="Wingdings"/>
              <a:buChar char=""/>
            </a:pPr>
            <a:r>
              <a:rPr lang="ar-SA" sz="2400" b="1" dirty="0">
                <a:solidFill>
                  <a:schemeClr val="tx1"/>
                </a:solidFill>
                <a:latin typeface="Times New Roman" pitchFamily="18" charset="0"/>
                <a:cs typeface="Times New Roman" pitchFamily="18" charset="0"/>
              </a:rPr>
              <a:t>حدود مدينة. </a:t>
            </a:r>
            <a:endParaRPr lang="en-US" sz="1600" b="1" dirty="0">
              <a:solidFill>
                <a:schemeClr val="tx1"/>
              </a:solidFill>
              <a:latin typeface="Times New Roman" pitchFamily="18" charset="0"/>
              <a:cs typeface="Times New Roman" pitchFamily="18" charset="0"/>
            </a:endParaRPr>
          </a:p>
          <a:p>
            <a:pPr marL="342900" lvl="0" indent="-342900">
              <a:buFont typeface="Wingdings"/>
              <a:buChar char=""/>
            </a:pPr>
            <a:r>
              <a:rPr lang="ar-SA" sz="2400" b="1" dirty="0">
                <a:solidFill>
                  <a:schemeClr val="tx1"/>
                </a:solidFill>
                <a:latin typeface="Times New Roman" pitchFamily="18" charset="0"/>
                <a:cs typeface="Times New Roman" pitchFamily="18" charset="0"/>
              </a:rPr>
              <a:t>الارسال قائق السرعة.</a:t>
            </a:r>
            <a:endParaRPr lang="en-US" sz="1600" b="1" dirty="0">
              <a:solidFill>
                <a:schemeClr val="tx1"/>
              </a:solidFill>
              <a:latin typeface="Times New Roman" pitchFamily="18" charset="0"/>
              <a:cs typeface="Times New Roman" pitchFamily="18" charset="0"/>
            </a:endParaRPr>
          </a:p>
          <a:p>
            <a:pPr marL="342900" lvl="0" indent="-342900">
              <a:buFont typeface="Wingdings"/>
              <a:buChar char=""/>
            </a:pPr>
            <a:r>
              <a:rPr lang="ar-SA" sz="2400" b="1" dirty="0">
                <a:solidFill>
                  <a:schemeClr val="tx1"/>
                </a:solidFill>
                <a:latin typeface="Times New Roman" pitchFamily="18" charset="0"/>
                <a:cs typeface="Times New Roman" pitchFamily="18" charset="0"/>
              </a:rPr>
              <a:t>تستخدم لإرسال حجم كبير من الملفات أو الرسوم  أو الصور.</a:t>
            </a:r>
            <a:endParaRPr lang="en-US" sz="1600" b="1" dirty="0">
              <a:solidFill>
                <a:schemeClr val="tx1"/>
              </a:solidFill>
              <a:latin typeface="Times New Roman" pitchFamily="18" charset="0"/>
              <a:cs typeface="Times New Roman" pitchFamily="18" charset="0"/>
            </a:endParaRPr>
          </a:p>
          <a:p>
            <a:pPr marL="342900" lvl="0" indent="-342900">
              <a:buFont typeface="Wingdings"/>
              <a:buChar char=""/>
            </a:pPr>
            <a:r>
              <a:rPr lang="ar-SA" sz="2400" b="1" dirty="0">
                <a:solidFill>
                  <a:schemeClr val="tx1"/>
                </a:solidFill>
                <a:latin typeface="Times New Roman" pitchFamily="18" charset="0"/>
                <a:cs typeface="Times New Roman" pitchFamily="18" charset="0"/>
              </a:rPr>
              <a:t>مثل الشبكة الرئيسة </a:t>
            </a:r>
            <a:r>
              <a:rPr lang="ar-SA" sz="2400" b="1" dirty="0">
                <a:solidFill>
                  <a:srgbClr val="C00000"/>
                </a:solidFill>
                <a:latin typeface="Times New Roman" pitchFamily="18" charset="0"/>
                <a:cs typeface="Times New Roman" pitchFamily="18" charset="0"/>
              </a:rPr>
              <a:t>للمصارف داخل المدينة </a:t>
            </a:r>
            <a:r>
              <a:rPr lang="ar-SA" sz="2400" b="1" dirty="0">
                <a:solidFill>
                  <a:schemeClr val="tx1"/>
                </a:solidFill>
                <a:latin typeface="Times New Roman" pitchFamily="18" charset="0"/>
                <a:cs typeface="Times New Roman" pitchFamily="18" charset="0"/>
              </a:rPr>
              <a:t>.</a:t>
            </a:r>
            <a:endParaRPr lang="en-US" sz="1600" b="1" dirty="0">
              <a:solidFill>
                <a:schemeClr val="tx1"/>
              </a:solidFill>
              <a:latin typeface="Times New Roman" pitchFamily="18" charset="0"/>
              <a:cs typeface="Times New Roman" pitchFamily="18" charset="0"/>
            </a:endParaRPr>
          </a:p>
          <a:p>
            <a:pPr marL="342900" lvl="0" indent="-342900">
              <a:buFont typeface="Wingdings"/>
              <a:buChar char=""/>
            </a:pPr>
            <a:r>
              <a:rPr lang="ar-SA" sz="2400" b="1" dirty="0">
                <a:solidFill>
                  <a:schemeClr val="tx1"/>
                </a:solidFill>
                <a:latin typeface="Times New Roman" pitchFamily="18" charset="0"/>
                <a:cs typeface="Times New Roman" pitchFamily="18" charset="0"/>
              </a:rPr>
              <a:t>تدار  من قبل جهة حكومية مثل </a:t>
            </a:r>
            <a:r>
              <a:rPr lang="ar-SA" sz="2400" b="1" dirty="0">
                <a:solidFill>
                  <a:srgbClr val="C00000"/>
                </a:solidFill>
                <a:latin typeface="Times New Roman" pitchFamily="18" charset="0"/>
                <a:cs typeface="Times New Roman" pitchFamily="18" charset="0"/>
              </a:rPr>
              <a:t>وزارة الاتصالات وتقنية المعلومات </a:t>
            </a:r>
            <a:r>
              <a:rPr lang="ar-SA" sz="2400" b="1" dirty="0">
                <a:solidFill>
                  <a:schemeClr val="tx1"/>
                </a:solidFill>
                <a:latin typeface="Times New Roman" pitchFamily="18" charset="0"/>
                <a:cs typeface="Times New Roman" pitchFamily="18" charset="0"/>
              </a:rPr>
              <a:t>أو </a:t>
            </a:r>
            <a:r>
              <a:rPr lang="ar-SA" sz="2400" b="1" dirty="0">
                <a:solidFill>
                  <a:srgbClr val="C00000"/>
                </a:solidFill>
                <a:latin typeface="Times New Roman" pitchFamily="18" charset="0"/>
                <a:cs typeface="Times New Roman" pitchFamily="18" charset="0"/>
              </a:rPr>
              <a:t>شركة كبرى</a:t>
            </a:r>
            <a:r>
              <a:rPr lang="ar-SA" sz="2400" b="1" dirty="0">
                <a:solidFill>
                  <a:schemeClr val="tx1"/>
                </a:solidFill>
                <a:latin typeface="Times New Roman" pitchFamily="18" charset="0"/>
                <a:cs typeface="Times New Roman" pitchFamily="18" charset="0"/>
              </a:rPr>
              <a:t> .</a:t>
            </a:r>
            <a:endParaRPr lang="en-US" sz="1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19493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8">
                                            <p:bg/>
                                          </p:spTgt>
                                        </p:tgtEl>
                                        <p:attrNameLst>
                                          <p:attrName>style.visibility</p:attrName>
                                        </p:attrNameLst>
                                      </p:cBhvr>
                                      <p:to>
                                        <p:strVal val="visible"/>
                                      </p:to>
                                    </p:set>
                                    <p:animEffect transition="in" filter="barn(outVertical)">
                                      <p:cBhvr>
                                        <p:cTn id="19" dur="500"/>
                                        <p:tgtEl>
                                          <p:spTgt spid="18">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barn(outVertical)">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barn(outVertical)">
                                      <p:cBhvr>
                                        <p:cTn id="29" dur="500"/>
                                        <p:tgtEl>
                                          <p:spTgt spid="1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barn(outVertical)">
                                      <p:cBhvr>
                                        <p:cTn id="34" dur="500"/>
                                        <p:tgtEl>
                                          <p:spTgt spid="1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8">
                                            <p:txEl>
                                              <p:pRg st="3" end="3"/>
                                            </p:txEl>
                                          </p:spTgt>
                                        </p:tgtEl>
                                        <p:attrNameLst>
                                          <p:attrName>style.visibility</p:attrName>
                                        </p:attrNameLst>
                                      </p:cBhvr>
                                      <p:to>
                                        <p:strVal val="visible"/>
                                      </p:to>
                                    </p:set>
                                    <p:animEffect transition="in" filter="barn(outVertical)">
                                      <p:cBhvr>
                                        <p:cTn id="39" dur="500"/>
                                        <p:tgtEl>
                                          <p:spTgt spid="1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8">
                                            <p:txEl>
                                              <p:pRg st="4" end="4"/>
                                            </p:txEl>
                                          </p:spTgt>
                                        </p:tgtEl>
                                        <p:attrNameLst>
                                          <p:attrName>style.visibility</p:attrName>
                                        </p:attrNameLst>
                                      </p:cBhvr>
                                      <p:to>
                                        <p:strVal val="visible"/>
                                      </p:to>
                                    </p:set>
                                    <p:animEffect transition="in" filter="barn(outVertical)">
                                      <p:cBhvr>
                                        <p:cTn id="44"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مستطيل 14"/>
          <p:cNvSpPr/>
          <p:nvPr/>
        </p:nvSpPr>
        <p:spPr>
          <a:xfrm>
            <a:off x="2113037" y="632882"/>
            <a:ext cx="4917926" cy="707886"/>
          </a:xfrm>
          <a:prstGeom prst="rect">
            <a:avLst/>
          </a:prstGeom>
        </p:spPr>
        <p:txBody>
          <a:bodyPr wrap="square">
            <a:spAutoFit/>
          </a:bodyPr>
          <a:lstStyle/>
          <a:p>
            <a:pPr algn="ctr" fontAlgn="auto">
              <a:spcBef>
                <a:spcPts val="0"/>
              </a:spcBef>
              <a:spcAft>
                <a:spcPts val="0"/>
              </a:spcAft>
              <a:defRPr/>
            </a:pPr>
            <a:r>
              <a:rPr lang="ar-SA" sz="4000" dirty="0">
                <a:solidFill>
                  <a:srgbClr val="C00000"/>
                </a:solidFill>
                <a:latin typeface="Andalus" pitchFamily="2" charset="-78"/>
                <a:cs typeface="PT Bold Heading" panose="02010400000000000000" pitchFamily="2" charset="-78"/>
              </a:rPr>
              <a:t>أنواع شبكات الحاسب</a:t>
            </a:r>
            <a:endParaRPr lang="ar-SA" sz="3600" dirty="0">
              <a:solidFill>
                <a:srgbClr val="C00000"/>
              </a:solidFill>
              <a:latin typeface="AngsanaUPC" pitchFamily="18" charset="-34"/>
              <a:cs typeface="PT Bold Heading" panose="02010400000000000000" pitchFamily="2" charset="-78"/>
            </a:endParaRPr>
          </a:p>
        </p:txBody>
      </p:sp>
      <p:sp>
        <p:nvSpPr>
          <p:cNvPr id="16" name="مستطيل مستدير الزوايا 15"/>
          <p:cNvSpPr/>
          <p:nvPr/>
        </p:nvSpPr>
        <p:spPr>
          <a:xfrm>
            <a:off x="827584" y="1556792"/>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t>شبكة الحاسب الموسعة </a:t>
            </a:r>
            <a:r>
              <a:rPr lang="en-US" sz="2400" b="1" dirty="0"/>
              <a:t>Wide Area Network ( WAN )</a:t>
            </a:r>
          </a:p>
        </p:txBody>
      </p:sp>
      <p:pic>
        <p:nvPicPr>
          <p:cNvPr id="4098" name="Picture 2" descr="http://www.excellgroup.com/images/pic/W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708920"/>
            <a:ext cx="3669196" cy="3219719"/>
          </a:xfrm>
          <a:prstGeom prst="rect">
            <a:avLst/>
          </a:prstGeom>
          <a:noFill/>
          <a:extLst>
            <a:ext uri="{909E8E84-426E-40DD-AFC4-6F175D3DCCD1}">
              <a14:hiddenFill xmlns:a14="http://schemas.microsoft.com/office/drawing/2010/main">
                <a:solidFill>
                  <a:srgbClr val="FFFFFF"/>
                </a:solidFill>
              </a14:hiddenFill>
            </a:ext>
          </a:extLst>
        </p:spPr>
      </p:pic>
      <p:sp>
        <p:nvSpPr>
          <p:cNvPr id="18" name="مستطيل 17"/>
          <p:cNvSpPr/>
          <p:nvPr/>
        </p:nvSpPr>
        <p:spPr>
          <a:xfrm>
            <a:off x="827584" y="2636912"/>
            <a:ext cx="7560840" cy="326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indent="-342900" algn="justLow">
              <a:buFont typeface="Wingdings"/>
              <a:buChar char=""/>
            </a:pPr>
            <a:r>
              <a:rPr lang="ar-SA" sz="2400" b="1" dirty="0">
                <a:solidFill>
                  <a:schemeClr val="tx1"/>
                </a:solidFill>
                <a:latin typeface="Times New Roman" pitchFamily="18" charset="0"/>
                <a:cs typeface="Times New Roman" pitchFamily="18" charset="0"/>
              </a:rPr>
              <a:t>تمتد لمنطقة كبيرة نحو الشبكة التي تربط أجهزة الحاسب في المدن المختلفة .</a:t>
            </a:r>
            <a:endParaRPr lang="en-US" sz="2400" b="1" dirty="0">
              <a:solidFill>
                <a:schemeClr val="tx1"/>
              </a:solidFill>
              <a:latin typeface="Times New Roman" pitchFamily="18" charset="0"/>
              <a:cs typeface="Times New Roman" pitchFamily="18" charset="0"/>
            </a:endParaRPr>
          </a:p>
          <a:p>
            <a:pPr marL="342900" indent="-342900" algn="justLow">
              <a:buFont typeface="Wingdings"/>
              <a:buChar char=""/>
            </a:pPr>
            <a:r>
              <a:rPr lang="ar-SA" sz="2400" b="1" dirty="0">
                <a:solidFill>
                  <a:schemeClr val="tx1"/>
                </a:solidFill>
                <a:latin typeface="Times New Roman" pitchFamily="18" charset="0"/>
                <a:cs typeface="Times New Roman" pitchFamily="18" charset="0"/>
              </a:rPr>
              <a:t>متفاوتة السرعة لطول المسافات التي تمتد عبرها الشبكة .</a:t>
            </a:r>
            <a:endParaRPr lang="en-US" sz="2400" b="1" dirty="0">
              <a:solidFill>
                <a:schemeClr val="tx1"/>
              </a:solidFill>
              <a:latin typeface="Times New Roman" pitchFamily="18" charset="0"/>
              <a:cs typeface="Times New Roman" pitchFamily="18" charset="0"/>
            </a:endParaRPr>
          </a:p>
          <a:p>
            <a:pPr marL="342900" indent="-342900" algn="justLow">
              <a:buFont typeface="Wingdings"/>
              <a:buChar char=""/>
            </a:pPr>
            <a:r>
              <a:rPr lang="ar-SA" sz="2400" b="1" dirty="0">
                <a:solidFill>
                  <a:schemeClr val="tx1"/>
                </a:solidFill>
                <a:latin typeface="Times New Roman" pitchFamily="18" charset="0"/>
                <a:cs typeface="Times New Roman" pitchFamily="18" charset="0"/>
              </a:rPr>
              <a:t>تدار من هيئة عامة او جهة حكومية كهيئة تقنية المعلومات والاتصالات</a:t>
            </a:r>
            <a:endParaRPr lang="en-US" sz="2400" b="1" dirty="0">
              <a:solidFill>
                <a:schemeClr val="tx1"/>
              </a:solidFill>
              <a:latin typeface="Times New Roman" pitchFamily="18" charset="0"/>
              <a:cs typeface="Times New Roman" pitchFamily="18" charset="0"/>
            </a:endParaRPr>
          </a:p>
          <a:p>
            <a:pPr marL="342900" indent="-342900" algn="justLow">
              <a:buFont typeface="Wingdings"/>
              <a:buChar char=""/>
            </a:pPr>
            <a:r>
              <a:rPr lang="ar-SA" sz="2400" b="1" dirty="0">
                <a:solidFill>
                  <a:schemeClr val="tx1"/>
                </a:solidFill>
                <a:latin typeface="Times New Roman" pitchFamily="18" charset="0"/>
                <a:cs typeface="Times New Roman" pitchFamily="18" charset="0"/>
              </a:rPr>
              <a:t>مثل </a:t>
            </a:r>
            <a:r>
              <a:rPr lang="ar-SA" sz="2400" b="1" dirty="0">
                <a:solidFill>
                  <a:srgbClr val="FF0000"/>
                </a:solidFill>
                <a:latin typeface="Times New Roman" pitchFamily="18" charset="0"/>
                <a:cs typeface="Times New Roman" pitchFamily="18" charset="0"/>
              </a:rPr>
              <a:t>شبكة الصراف الآلي تربط أجهزة الحاسب بالمصارف المختلفة داخل الدولة بكاملها </a:t>
            </a:r>
            <a:r>
              <a:rPr lang="ar-SA" sz="2400" b="1" dirty="0">
                <a:solidFill>
                  <a:schemeClr val="tx1"/>
                </a:solidFill>
                <a:latin typeface="Times New Roman" pitchFamily="18" charset="0"/>
                <a:cs typeface="Times New Roman" pitchFamily="18" charset="0"/>
              </a:rPr>
              <a:t>، وتدار من </a:t>
            </a:r>
            <a:r>
              <a:rPr lang="ar-SA" sz="2400" b="1" dirty="0">
                <a:solidFill>
                  <a:srgbClr val="00CC00"/>
                </a:solidFill>
                <a:latin typeface="Times New Roman" pitchFamily="18" charset="0"/>
                <a:cs typeface="Times New Roman" pitchFamily="18" charset="0"/>
              </a:rPr>
              <a:t>مؤسسة النقد العربي السعودي </a:t>
            </a:r>
            <a:r>
              <a:rPr lang="ar-SA" sz="2400" b="1" dirty="0">
                <a:solidFill>
                  <a:schemeClr val="tx1"/>
                </a:solidFill>
                <a:latin typeface="Times New Roman" pitchFamily="18" charset="0"/>
                <a:cs typeface="Times New Roman" pitchFamily="18" charset="0"/>
              </a:rPr>
              <a:t>وتخدم التطبيقات المصرفية .</a:t>
            </a:r>
          </a:p>
          <a:p>
            <a:pPr marL="342900" indent="-342900" algn="justLow">
              <a:buFont typeface="Wingdings"/>
              <a:buChar char=""/>
            </a:pPr>
            <a:endParaRPr lang="ar-SA" sz="2400" b="1" dirty="0">
              <a:solidFill>
                <a:schemeClr val="tx1"/>
              </a:solidFill>
              <a:latin typeface="Times New Roman" pitchFamily="18" charset="0"/>
              <a:cs typeface="Times New Roman" pitchFamily="18" charset="0"/>
            </a:endParaRPr>
          </a:p>
          <a:p>
            <a:pPr marL="342900" indent="-342900" algn="justLow">
              <a:buFont typeface="Wingdings"/>
              <a:buChar char=""/>
            </a:pP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79817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8">
                                            <p:bg/>
                                          </p:spTgt>
                                        </p:tgtEl>
                                        <p:attrNameLst>
                                          <p:attrName>style.visibility</p:attrName>
                                        </p:attrNameLst>
                                      </p:cBhvr>
                                      <p:to>
                                        <p:strVal val="visible"/>
                                      </p:to>
                                    </p:set>
                                    <p:animEffect transition="in" filter="barn(outVertical)">
                                      <p:cBhvr>
                                        <p:cTn id="19" dur="500"/>
                                        <p:tgtEl>
                                          <p:spTgt spid="18">
                                            <p:bg/>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barn(outVertical)">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barn(outVertical)">
                                      <p:cBhvr>
                                        <p:cTn id="29" dur="500"/>
                                        <p:tgtEl>
                                          <p:spTgt spid="1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barn(outVertical)">
                                      <p:cBhvr>
                                        <p:cTn id="34" dur="500"/>
                                        <p:tgtEl>
                                          <p:spTgt spid="1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8">
                                            <p:txEl>
                                              <p:pRg st="3" end="3"/>
                                            </p:txEl>
                                          </p:spTgt>
                                        </p:tgtEl>
                                        <p:attrNameLst>
                                          <p:attrName>style.visibility</p:attrName>
                                        </p:attrNameLst>
                                      </p:cBhvr>
                                      <p:to>
                                        <p:strVal val="visible"/>
                                      </p:to>
                                    </p:set>
                                    <p:animEffect transition="in" filter="barn(outVertical)">
                                      <p:cBhvr>
                                        <p:cTn id="39"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p:cNvSpPr/>
          <p:nvPr/>
        </p:nvSpPr>
        <p:spPr>
          <a:xfrm>
            <a:off x="2113037" y="632882"/>
            <a:ext cx="4917926" cy="707886"/>
          </a:xfrm>
          <a:prstGeom prst="rect">
            <a:avLst/>
          </a:prstGeom>
        </p:spPr>
        <p:txBody>
          <a:bodyPr wrap="square">
            <a:spAutoFit/>
          </a:bodyPr>
          <a:lstStyle/>
          <a:p>
            <a:pPr algn="ctr" fontAlgn="auto">
              <a:spcBef>
                <a:spcPts val="0"/>
              </a:spcBef>
              <a:spcAft>
                <a:spcPts val="0"/>
              </a:spcAft>
              <a:defRPr/>
            </a:pPr>
            <a:r>
              <a:rPr lang="ar-SA" sz="4000" dirty="0">
                <a:solidFill>
                  <a:srgbClr val="C00000"/>
                </a:solidFill>
                <a:latin typeface="Andalus" pitchFamily="2" charset="-78"/>
                <a:cs typeface="PT Bold Heading" panose="02010400000000000000" pitchFamily="2" charset="-78"/>
              </a:rPr>
              <a:t>أنواع شبكات الحاسب</a:t>
            </a:r>
            <a:endParaRPr lang="ar-SA" sz="3600" dirty="0">
              <a:solidFill>
                <a:srgbClr val="C00000"/>
              </a:solidFill>
              <a:latin typeface="AngsanaUPC" pitchFamily="18" charset="-34"/>
              <a:cs typeface="PT Bold Heading" panose="02010400000000000000" pitchFamily="2" charset="-78"/>
            </a:endParaRPr>
          </a:p>
        </p:txBody>
      </p:sp>
      <p:pic>
        <p:nvPicPr>
          <p:cNvPr id="5122" name="Picture 2" descr="https://www.google.com/takeaction/images/entry-1-glo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096449"/>
            <a:ext cx="3028950" cy="3105150"/>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مستدير الزوايا 12"/>
          <p:cNvSpPr/>
          <p:nvPr/>
        </p:nvSpPr>
        <p:spPr>
          <a:xfrm>
            <a:off x="827584" y="1556792"/>
            <a:ext cx="75608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t>شبكة الإنترنت </a:t>
            </a:r>
            <a:r>
              <a:rPr lang="en-US" sz="3200" b="1" dirty="0"/>
              <a:t>Internet</a:t>
            </a:r>
          </a:p>
        </p:txBody>
      </p:sp>
      <p:sp>
        <p:nvSpPr>
          <p:cNvPr id="16" name="مستطيل 15"/>
          <p:cNvSpPr/>
          <p:nvPr/>
        </p:nvSpPr>
        <p:spPr>
          <a:xfrm>
            <a:off x="827584" y="2492896"/>
            <a:ext cx="7560840" cy="2113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marL="342900" indent="-342900" algn="justLow">
              <a:buFont typeface="Wingdings"/>
              <a:buChar char=""/>
            </a:pPr>
            <a:r>
              <a:rPr lang="ar-SA" sz="2400" b="1" dirty="0">
                <a:solidFill>
                  <a:schemeClr val="tx1"/>
                </a:solidFill>
                <a:effectLst>
                  <a:glow rad="101600">
                    <a:schemeClr val="bg1">
                      <a:alpha val="60000"/>
                    </a:schemeClr>
                  </a:glow>
                </a:effectLst>
                <a:latin typeface="Times New Roman" pitchFamily="18" charset="0"/>
                <a:cs typeface="Times New Roman" pitchFamily="18" charset="0"/>
              </a:rPr>
              <a:t>هي </a:t>
            </a:r>
            <a:r>
              <a:rPr lang="ar-SA" sz="2400" b="1" dirty="0">
                <a:solidFill>
                  <a:srgbClr val="00CC00"/>
                </a:solidFill>
                <a:effectLst>
                  <a:glow rad="101600">
                    <a:schemeClr val="bg1">
                      <a:alpha val="60000"/>
                    </a:schemeClr>
                  </a:glow>
                </a:effectLst>
                <a:latin typeface="Times New Roman" pitchFamily="18" charset="0"/>
                <a:cs typeface="Times New Roman" pitchFamily="18" charset="0"/>
              </a:rPr>
              <a:t>شبكة حاسب عالمية ضخمة تربط بين شبكات وأجهزة الحاسب في مختلف أنحاء العالم </a:t>
            </a:r>
            <a:r>
              <a:rPr lang="ar-SA" sz="2400" b="1" dirty="0">
                <a:solidFill>
                  <a:schemeClr val="tx1"/>
                </a:solidFill>
                <a:effectLst>
                  <a:glow rad="101600">
                    <a:schemeClr val="bg1">
                      <a:alpha val="60000"/>
                    </a:schemeClr>
                  </a:glow>
                </a:effectLst>
                <a:latin typeface="Times New Roman" pitchFamily="18" charset="0"/>
                <a:cs typeface="Times New Roman" pitchFamily="18" charset="0"/>
              </a:rPr>
              <a:t>.</a:t>
            </a:r>
            <a:endParaRPr lang="en-US" sz="2400" b="1" dirty="0">
              <a:solidFill>
                <a:schemeClr val="tx1"/>
              </a:solidFill>
              <a:effectLst>
                <a:glow rad="101600">
                  <a:schemeClr val="bg1">
                    <a:alpha val="60000"/>
                  </a:schemeClr>
                </a:glow>
              </a:effectLst>
              <a:latin typeface="Times New Roman" pitchFamily="18" charset="0"/>
              <a:cs typeface="Times New Roman" pitchFamily="18" charset="0"/>
            </a:endParaRPr>
          </a:p>
          <a:p>
            <a:pPr marL="342900" indent="-342900" algn="justLow">
              <a:buFont typeface="Wingdings"/>
              <a:buChar char=""/>
            </a:pPr>
            <a:r>
              <a:rPr lang="ar-SA" sz="2400" b="1" dirty="0">
                <a:solidFill>
                  <a:schemeClr val="tx1"/>
                </a:solidFill>
                <a:effectLst>
                  <a:glow rad="101600">
                    <a:schemeClr val="bg1">
                      <a:alpha val="60000"/>
                    </a:schemeClr>
                  </a:glow>
                </a:effectLst>
                <a:latin typeface="Times New Roman" pitchFamily="18" charset="0"/>
                <a:cs typeface="Times New Roman" pitchFamily="18" charset="0"/>
              </a:rPr>
              <a:t>مشتقة من جملة  </a:t>
            </a:r>
            <a:r>
              <a:rPr lang="en-US" sz="2400" b="1" dirty="0" err="1">
                <a:solidFill>
                  <a:srgbClr val="4A32DC"/>
                </a:solidFill>
                <a:effectLst>
                  <a:glow rad="101600">
                    <a:schemeClr val="bg1">
                      <a:alpha val="60000"/>
                    </a:schemeClr>
                  </a:glow>
                </a:effectLst>
                <a:latin typeface="Times New Roman" pitchFamily="18" charset="0"/>
                <a:cs typeface="Times New Roman" pitchFamily="18" charset="0"/>
              </a:rPr>
              <a:t>INTER</a:t>
            </a:r>
            <a:r>
              <a:rPr lang="en-US" sz="2400" b="1" dirty="0" err="1">
                <a:solidFill>
                  <a:srgbClr val="C00000"/>
                </a:solidFill>
                <a:effectLst>
                  <a:glow rad="101600">
                    <a:schemeClr val="bg1">
                      <a:alpha val="60000"/>
                    </a:schemeClr>
                  </a:glow>
                </a:effectLst>
                <a:latin typeface="Times New Roman" pitchFamily="18" charset="0"/>
                <a:cs typeface="Times New Roman" pitchFamily="18" charset="0"/>
              </a:rPr>
              <a:t>national</a:t>
            </a:r>
            <a:r>
              <a:rPr lang="en-US" sz="2400" b="1" dirty="0">
                <a:solidFill>
                  <a:schemeClr val="tx1"/>
                </a:solidFill>
                <a:effectLst>
                  <a:glow rad="101600">
                    <a:schemeClr val="bg1">
                      <a:alpha val="60000"/>
                    </a:schemeClr>
                  </a:glow>
                </a:effectLst>
                <a:latin typeface="Times New Roman" pitchFamily="18" charset="0"/>
                <a:cs typeface="Times New Roman" pitchFamily="18" charset="0"/>
              </a:rPr>
              <a:t> </a:t>
            </a:r>
            <a:r>
              <a:rPr lang="en-US" sz="2400" b="1" dirty="0" err="1">
                <a:solidFill>
                  <a:srgbClr val="4A32DC"/>
                </a:solidFill>
                <a:effectLst>
                  <a:glow rad="101600">
                    <a:schemeClr val="bg1">
                      <a:alpha val="60000"/>
                    </a:schemeClr>
                  </a:glow>
                </a:effectLst>
                <a:latin typeface="Times New Roman" pitchFamily="18" charset="0"/>
                <a:cs typeface="Times New Roman" pitchFamily="18" charset="0"/>
              </a:rPr>
              <a:t>NET</a:t>
            </a:r>
            <a:r>
              <a:rPr lang="en-US" sz="2400" b="1" dirty="0" err="1">
                <a:solidFill>
                  <a:srgbClr val="C00000"/>
                </a:solidFill>
                <a:effectLst>
                  <a:glow rad="101600">
                    <a:schemeClr val="bg1">
                      <a:alpha val="60000"/>
                    </a:schemeClr>
                  </a:glow>
                </a:effectLst>
                <a:latin typeface="Times New Roman" pitchFamily="18" charset="0"/>
                <a:cs typeface="Times New Roman" pitchFamily="18" charset="0"/>
              </a:rPr>
              <a:t>work</a:t>
            </a:r>
            <a:endParaRPr lang="ar-SA" sz="2400" b="1" dirty="0">
              <a:solidFill>
                <a:schemeClr val="tx1"/>
              </a:solidFill>
              <a:effectLst>
                <a:glow rad="101600">
                  <a:schemeClr val="bg1">
                    <a:alpha val="60000"/>
                  </a:schemeClr>
                </a:glow>
              </a:effectLst>
              <a:latin typeface="Times New Roman" pitchFamily="18" charset="0"/>
              <a:cs typeface="Times New Roman" pitchFamily="18" charset="0"/>
            </a:endParaRPr>
          </a:p>
          <a:p>
            <a:pPr marL="342900" indent="-342900" algn="justLow">
              <a:buFont typeface="Wingdings"/>
              <a:buChar char=""/>
            </a:pPr>
            <a:r>
              <a:rPr lang="ar-SA" sz="2400" b="1" dirty="0">
                <a:solidFill>
                  <a:schemeClr val="tx1"/>
                </a:solidFill>
                <a:effectLst>
                  <a:glow rad="101600">
                    <a:schemeClr val="bg1">
                      <a:alpha val="60000"/>
                    </a:schemeClr>
                  </a:glow>
                </a:effectLst>
                <a:latin typeface="Times New Roman" pitchFamily="18" charset="0"/>
                <a:cs typeface="Times New Roman" pitchFamily="18" charset="0"/>
              </a:rPr>
              <a:t>تربط بين أجهزة وشبكات الحاسب بالدول</a:t>
            </a:r>
          </a:p>
          <a:p>
            <a:pPr algn="justLow"/>
            <a:r>
              <a:rPr lang="ar-SA" sz="2400" b="1" dirty="0">
                <a:solidFill>
                  <a:schemeClr val="tx1"/>
                </a:solidFill>
                <a:effectLst>
                  <a:glow rad="101600">
                    <a:schemeClr val="bg1">
                      <a:alpha val="60000"/>
                    </a:schemeClr>
                  </a:glow>
                </a:effectLst>
                <a:latin typeface="Times New Roman" pitchFamily="18" charset="0"/>
                <a:cs typeface="Times New Roman" pitchFamily="18" charset="0"/>
              </a:rPr>
              <a:t> المختلفة تمتد آلاف الأميال .</a:t>
            </a:r>
            <a:endParaRPr lang="en-US" sz="2400" b="1" dirty="0">
              <a:solidFill>
                <a:schemeClr val="tx1"/>
              </a:solidFill>
              <a:effectLst>
                <a:glow rad="101600">
                  <a:schemeClr val="bg1">
                    <a:alpha val="60000"/>
                  </a:schemeClr>
                </a:glow>
              </a:effectLst>
              <a:latin typeface="Times New Roman" pitchFamily="18" charset="0"/>
              <a:cs typeface="Times New Roman" pitchFamily="18" charset="0"/>
            </a:endParaRPr>
          </a:p>
          <a:p>
            <a:pPr marL="342900" indent="-342900" algn="justLow">
              <a:buFont typeface="Wingdings"/>
              <a:buChar char=""/>
            </a:pPr>
            <a:r>
              <a:rPr lang="ar-SA" sz="2400" b="1" dirty="0">
                <a:solidFill>
                  <a:schemeClr val="tx1"/>
                </a:solidFill>
                <a:effectLst>
                  <a:glow rad="101600">
                    <a:schemeClr val="bg1">
                      <a:alpha val="60000"/>
                    </a:schemeClr>
                  </a:glow>
                </a:effectLst>
                <a:latin typeface="Times New Roman" pitchFamily="18" charset="0"/>
                <a:cs typeface="Times New Roman" pitchFamily="18" charset="0"/>
              </a:rPr>
              <a:t>تسمح بتبادل المعلومات بين مستخدمي</a:t>
            </a:r>
          </a:p>
          <a:p>
            <a:pPr algn="justLow"/>
            <a:r>
              <a:rPr lang="ar-SA" sz="2400" b="1" dirty="0">
                <a:solidFill>
                  <a:schemeClr val="tx1"/>
                </a:solidFill>
                <a:effectLst>
                  <a:glow rad="101600">
                    <a:schemeClr val="bg1">
                      <a:alpha val="60000"/>
                    </a:schemeClr>
                  </a:glow>
                </a:effectLst>
                <a:latin typeface="Times New Roman" pitchFamily="18" charset="0"/>
                <a:cs typeface="Times New Roman" pitchFamily="18" charset="0"/>
              </a:rPr>
              <a:t> الشبكة في الدول المختلفة .</a:t>
            </a:r>
            <a:endParaRPr lang="en-US" sz="2400" b="1" dirty="0">
              <a:solidFill>
                <a:schemeClr val="tx1"/>
              </a:solidFill>
              <a:effectLst>
                <a:glow rad="101600">
                  <a:schemeClr val="bg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881266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barn(outVertical)">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barn(outVertical)">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barn(outVertical)">
                                      <p:cBhvr>
                                        <p:cTn id="29" dur="500"/>
                                        <p:tgtEl>
                                          <p:spTgt spid="16">
                                            <p:txEl>
                                              <p:pRg st="2" end="2"/>
                                            </p:txEl>
                                          </p:spTgt>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barn(outVertical)">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barn(outVertical)">
                                      <p:cBhvr>
                                        <p:cTn id="37" dur="500"/>
                                        <p:tgtEl>
                                          <p:spTgt spid="16">
                                            <p:txEl>
                                              <p:pRg st="4" end="4"/>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barn(outVertical)">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3/37/Demografia_en_interne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36912"/>
            <a:ext cx="3524250" cy="328612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899592" y="764704"/>
            <a:ext cx="7236296" cy="1815882"/>
          </a:xfrm>
          <a:prstGeom prst="rect">
            <a:avLst/>
          </a:prstGeom>
        </p:spPr>
        <p:txBody>
          <a:bodyPr wrap="square">
            <a:spAutoFit/>
          </a:bodyPr>
          <a:lstStyle/>
          <a:p>
            <a:pPr lvl="0" algn="justLow"/>
            <a:r>
              <a:rPr lang="ar-SA" sz="2800" b="1" dirty="0">
                <a:latin typeface="Times New Roman" pitchFamily="18" charset="0"/>
                <a:cs typeface="Times New Roman" pitchFamily="18" charset="0"/>
              </a:rPr>
              <a:t>يمكن أن تتنوع الشبكة حسب استخداماتها لأغراض البحوث العلمية أو الاتصالات التجارية أو وحدات الأمن والدفاع أو لكونها من صنع شركة معينة أو بحسب التقنية المستخدمة لإرسال البيانات عبر الشبكة .</a:t>
            </a:r>
            <a:endParaRPr lang="en-US"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9421993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1331640" y="566880"/>
            <a:ext cx="6889052" cy="523220"/>
          </a:xfrm>
          <a:prstGeom prst="rect">
            <a:avLst/>
          </a:prstGeom>
        </p:spPr>
        <p:txBody>
          <a:bodyPr wrap="square">
            <a:spAutoFit/>
          </a:bodyPr>
          <a:lstStyle/>
          <a:p>
            <a:pPr marL="457200" indent="-457200">
              <a:buFont typeface="Wingdings" panose="05000000000000000000" pitchFamily="2" charset="2"/>
              <a:buChar char="§"/>
              <a:defRPr/>
            </a:pPr>
            <a:r>
              <a:rPr lang="ar-SA" sz="2800" b="1" dirty="0">
                <a:solidFill>
                  <a:srgbClr val="C00000"/>
                </a:solidFill>
                <a:latin typeface="Calibri" pitchFamily="34" charset="0"/>
              </a:rPr>
              <a:t>ما نوع الشبكة المستخدمة  في الصورتين التاليتين ؟</a:t>
            </a:r>
          </a:p>
        </p:txBody>
      </p:sp>
      <p:pic>
        <p:nvPicPr>
          <p:cNvPr id="9218" name="Picture 2" descr="http://www.eldahia.com/nabza_an_almdares/images_mbany/DSC032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722" y="2996952"/>
            <a:ext cx="3505970" cy="2629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220" name="Picture 4" descr="http://cu.edu.eg/ar/news/images/2E6z9Z4b8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298" y="2996952"/>
            <a:ext cx="3498748" cy="2629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مستطيل 5"/>
          <p:cNvSpPr/>
          <p:nvPr/>
        </p:nvSpPr>
        <p:spPr>
          <a:xfrm>
            <a:off x="1114322" y="1052736"/>
            <a:ext cx="7130086" cy="1169551"/>
          </a:xfrm>
          <a:prstGeom prst="rect">
            <a:avLst/>
          </a:prstGeom>
        </p:spPr>
        <p:txBody>
          <a:bodyPr wrap="square">
            <a:spAutoFit/>
          </a:bodyPr>
          <a:lstStyle/>
          <a:p>
            <a:pPr marL="457200" indent="-457200">
              <a:lnSpc>
                <a:spcPct val="150000"/>
              </a:lnSpc>
              <a:buFont typeface="Wingdings" panose="05000000000000000000" pitchFamily="2" charset="2"/>
              <a:buChar char="§"/>
            </a:pPr>
            <a:r>
              <a:rPr lang="ar-SA" sz="2800" b="1" dirty="0">
                <a:solidFill>
                  <a:srgbClr val="C00000"/>
                </a:solidFill>
                <a:latin typeface="Calibri" pitchFamily="34" charset="0"/>
              </a:rPr>
              <a:t>قارن بين الشبكتين من حيث :</a:t>
            </a:r>
          </a:p>
          <a:p>
            <a:pPr algn="ctr"/>
            <a:r>
              <a:rPr lang="ar-SA" sz="2800" b="1" dirty="0">
                <a:solidFill>
                  <a:srgbClr val="4A32DC"/>
                </a:solidFill>
                <a:latin typeface="Calibri" pitchFamily="34" charset="0"/>
              </a:rPr>
              <a:t>المساحة - ادارة الشبكة - سرعة الاتصال</a:t>
            </a:r>
            <a:endParaRPr lang="en-US" sz="2800" b="1" dirty="0">
              <a:solidFill>
                <a:srgbClr val="4A32DC"/>
              </a:solidFill>
              <a:latin typeface="Calibri" pitchFamily="34" charset="0"/>
            </a:endParaRPr>
          </a:p>
        </p:txBody>
      </p:sp>
    </p:spTree>
    <p:extLst>
      <p:ext uri="{BB962C8B-B14F-4D97-AF65-F5344CB8AC3E}">
        <p14:creationId xmlns:p14="http://schemas.microsoft.com/office/powerpoint/2010/main" val="1568725650"/>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out)">
                                      <p:cBhvr>
                                        <p:cTn id="7" dur="500"/>
                                        <p:tgtEl>
                                          <p:spTgt spid="9218"/>
                                        </p:tgtEl>
                                      </p:cBhvr>
                                    </p:animEffect>
                                  </p:childTnLst>
                                </p:cTn>
                              </p:par>
                              <p:par>
                                <p:cTn id="8" presetID="6" presetClass="entr" presetSubtype="32"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circle(out)">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98594" y="692696"/>
            <a:ext cx="4746812" cy="707886"/>
          </a:xfrm>
          <a:prstGeom prst="rect">
            <a:avLst/>
          </a:prstGeom>
        </p:spPr>
        <p:txBody>
          <a:bodyPr wrap="none">
            <a:spAutoFit/>
          </a:bodyPr>
          <a:lstStyle/>
          <a:p>
            <a:r>
              <a:rPr lang="ar-SA" sz="4000" dirty="0">
                <a:solidFill>
                  <a:srgbClr val="C00000"/>
                </a:solidFill>
                <a:latin typeface="Times New Roman" pitchFamily="18" charset="0"/>
                <a:cs typeface="PT Bold Heading" panose="02010400000000000000" pitchFamily="2" charset="-78"/>
              </a:rPr>
              <a:t>تقنيات التبديل الشبكي</a:t>
            </a:r>
            <a:endParaRPr lang="en-US" sz="3200" dirty="0">
              <a:solidFill>
                <a:srgbClr val="C00000"/>
              </a:solidFill>
              <a:latin typeface="Times New Roman" pitchFamily="18" charset="0"/>
              <a:ea typeface="Calibri"/>
              <a:cs typeface="PT Bold Heading" panose="02010400000000000000" pitchFamily="2" charset="-78"/>
            </a:endParaRPr>
          </a:p>
        </p:txBody>
      </p:sp>
      <p:pic>
        <p:nvPicPr>
          <p:cNvPr id="10245" name="Picture 5" descr="http://www.oloommagazine.com/images/Articles/12/SCI96b12N7-8_H04_006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582668"/>
            <a:ext cx="5457825" cy="2562867"/>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776399" y="1628800"/>
            <a:ext cx="7560840" cy="1307537"/>
          </a:xfrm>
          <a:prstGeom prst="rect">
            <a:avLst/>
          </a:prstGeom>
        </p:spPr>
        <p:txBody>
          <a:bodyPr wrap="square">
            <a:spAutoFit/>
          </a:bodyPr>
          <a:lstStyle/>
          <a:p>
            <a:pPr lvl="0" algn="justLow">
              <a:lnSpc>
                <a:spcPct val="150000"/>
              </a:lnSpc>
            </a:pPr>
            <a:r>
              <a:rPr lang="ar-SA" sz="2800" b="1" dirty="0">
                <a:latin typeface="Times New Roman" pitchFamily="18" charset="0"/>
                <a:cs typeface="Times New Roman" pitchFamily="18" charset="0"/>
              </a:rPr>
              <a:t>عند ارسال المعلومات بين وحدات الشبكة يتم ذلك عن من خلال تبادلها بين وحدة وأخرى ويكون وفق تقنيات متنوعة . </a:t>
            </a:r>
          </a:p>
        </p:txBody>
      </p:sp>
    </p:spTree>
    <p:extLst>
      <p:ext uri="{BB962C8B-B14F-4D97-AF65-F5344CB8AC3E}">
        <p14:creationId xmlns:p14="http://schemas.microsoft.com/office/powerpoint/2010/main" val="3401395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359" y="2204864"/>
            <a:ext cx="6159298" cy="381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مستطيل 1">
            <a:extLst>
              <a:ext uri="{FF2B5EF4-FFF2-40B4-BE49-F238E27FC236}">
                <a16:creationId xmlns:a16="http://schemas.microsoft.com/office/drawing/2014/main" id="{23523AD3-6E4E-4634-B172-B3FAC02E6C0E}"/>
              </a:ext>
            </a:extLst>
          </p:cNvPr>
          <p:cNvSpPr/>
          <p:nvPr/>
        </p:nvSpPr>
        <p:spPr>
          <a:xfrm>
            <a:off x="2286000" y="788511"/>
            <a:ext cx="4572000" cy="1200329"/>
          </a:xfrm>
          <a:prstGeom prst="rect">
            <a:avLst/>
          </a:prstGeom>
        </p:spPr>
        <p:txBody>
          <a:bodyPr>
            <a:spAutoFit/>
          </a:bodyPr>
          <a:lstStyle/>
          <a:p>
            <a:pPr lvl="0" algn="ctr"/>
            <a:r>
              <a:rPr lang="ar-SA" sz="4000" b="1" dirty="0">
                <a:solidFill>
                  <a:srgbClr val="AFCA10"/>
                </a:solidFill>
                <a:latin typeface="Times New Roman" pitchFamily="18" charset="0"/>
                <a:cs typeface="Times New Roman" pitchFamily="18" charset="0"/>
              </a:rPr>
              <a:t>تقنية تبديل الدوائر</a:t>
            </a:r>
          </a:p>
          <a:p>
            <a:pPr lvl="0" algn="ctr"/>
            <a:r>
              <a:rPr lang="ar-SA" sz="3200" b="1" dirty="0">
                <a:solidFill>
                  <a:srgbClr val="6FAFDF"/>
                </a:solidFill>
                <a:latin typeface="Times New Roman" pitchFamily="18" charset="0"/>
                <a:cs typeface="Times New Roman" pitchFamily="18" charset="0"/>
              </a:rPr>
              <a:t> </a:t>
            </a:r>
            <a:r>
              <a:rPr lang="en-US" sz="3200" b="1" dirty="0">
                <a:solidFill>
                  <a:srgbClr val="6FAFDF"/>
                </a:solidFill>
                <a:latin typeface="Times New Roman" pitchFamily="18" charset="0"/>
                <a:cs typeface="Times New Roman" pitchFamily="18" charset="0"/>
              </a:rPr>
              <a:t>Circuit Switching</a:t>
            </a:r>
            <a:endParaRPr lang="en-US" sz="2400" b="1" dirty="0">
              <a:solidFill>
                <a:srgbClr val="6FAFDF"/>
              </a:solidFill>
              <a:latin typeface="Times New Roman" pitchFamily="18" charset="0"/>
              <a:cs typeface="Times New Roman" pitchFamily="18" charset="0"/>
            </a:endParaRPr>
          </a:p>
        </p:txBody>
      </p:sp>
    </p:spTree>
    <p:extLst>
      <p:ext uri="{BB962C8B-B14F-4D97-AF65-F5344CB8AC3E}">
        <p14:creationId xmlns:p14="http://schemas.microsoft.com/office/powerpoint/2010/main" val="1173799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صورة ذات صلة">
            <a:extLst>
              <a:ext uri="{FF2B5EF4-FFF2-40B4-BE49-F238E27FC236}">
                <a16:creationId xmlns:a16="http://schemas.microsoft.com/office/drawing/2014/main" id="{F4A44DA8-E08A-466C-AD2C-4BD7FE485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429000"/>
            <a:ext cx="5448299" cy="269557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7429557B-AE91-47C6-9502-2E86DE4E6CAF}"/>
              </a:ext>
            </a:extLst>
          </p:cNvPr>
          <p:cNvSpPr/>
          <p:nvPr/>
        </p:nvSpPr>
        <p:spPr>
          <a:xfrm>
            <a:off x="647564" y="548680"/>
            <a:ext cx="7848872" cy="3416320"/>
          </a:xfrm>
          <a:prstGeom prst="rect">
            <a:avLst/>
          </a:prstGeom>
          <a:noFill/>
        </p:spPr>
        <p:txBody>
          <a:bodyPr wrap="square">
            <a:spAutoFit/>
          </a:bodyPr>
          <a:lstStyle/>
          <a:p>
            <a:pPr marL="342900" lvl="0" indent="-342900" algn="justLow">
              <a:lnSpc>
                <a:spcPct val="150000"/>
              </a:lnSpc>
              <a:buBlip>
                <a:blip r:embed="rId3">
                  <a:extLst>
                    <a:ext uri="{96DAC541-7B7A-43D3-8B79-37D633B846F1}">
                      <asvg:svgBlip xmlns:asvg="http://schemas.microsoft.com/office/drawing/2016/SVG/main" r:embed="rId4"/>
                    </a:ext>
                  </a:extLst>
                </a:blip>
              </a:buBlip>
            </a:pPr>
            <a:r>
              <a:rPr lang="ar-SA" sz="2400" b="1" dirty="0">
                <a:solidFill>
                  <a:srgbClr val="C00000"/>
                </a:solidFill>
                <a:latin typeface="Times New Roman" pitchFamily="18" charset="0"/>
                <a:cs typeface="Times New Roman" pitchFamily="18" charset="0"/>
              </a:rPr>
              <a:t>تماثل ما يحدث عند الاتصال الهاتفي , يقوم جهاز المرسل بطلب رقم أو عنوان جهاز المرسل إليه.</a:t>
            </a:r>
            <a:endParaRPr lang="en-US" sz="2400" b="1" dirty="0">
              <a:solidFill>
                <a:srgbClr val="C00000"/>
              </a:solidFill>
              <a:latin typeface="Times New Roman" pitchFamily="18" charset="0"/>
              <a:cs typeface="Times New Roman" pitchFamily="18" charset="0"/>
            </a:endParaRPr>
          </a:p>
          <a:p>
            <a:pPr marL="342900" indent="-342900" algn="justLow">
              <a:lnSpc>
                <a:spcPct val="150000"/>
              </a:lnSpc>
              <a:buBlip>
                <a:blip r:embed="rId3">
                  <a:extLst>
                    <a:ext uri="{96DAC541-7B7A-43D3-8B79-37D633B846F1}">
                      <asvg:svgBlip xmlns:asvg="http://schemas.microsoft.com/office/drawing/2016/SVG/main" r:embed="rId4"/>
                    </a:ext>
                  </a:extLst>
                </a:blip>
              </a:buBlip>
            </a:pPr>
            <a:r>
              <a:rPr lang="ar-SA" sz="2400" b="1" dirty="0">
                <a:latin typeface="Times New Roman" pitchFamily="18" charset="0"/>
                <a:cs typeface="Times New Roman" pitchFamily="18" charset="0"/>
              </a:rPr>
              <a:t>تحديد عنوان الجهاز المرسل إليه.</a:t>
            </a:r>
            <a:endParaRPr lang="en-US" sz="2400" b="1" dirty="0">
              <a:latin typeface="Times New Roman" pitchFamily="18" charset="0"/>
              <a:cs typeface="Times New Roman" pitchFamily="18" charset="0"/>
            </a:endParaRPr>
          </a:p>
          <a:p>
            <a:pPr marL="342900" indent="-342900" algn="justLow">
              <a:lnSpc>
                <a:spcPct val="150000"/>
              </a:lnSpc>
              <a:buBlip>
                <a:blip r:embed="rId3">
                  <a:extLst>
                    <a:ext uri="{96DAC541-7B7A-43D3-8B79-37D633B846F1}">
                      <asvg:svgBlip xmlns:asvg="http://schemas.microsoft.com/office/drawing/2016/SVG/main" r:embed="rId4"/>
                    </a:ext>
                  </a:extLst>
                </a:blip>
              </a:buBlip>
            </a:pPr>
            <a:r>
              <a:rPr lang="ar-SA" sz="2400" b="1" dirty="0">
                <a:solidFill>
                  <a:srgbClr val="000099"/>
                </a:solidFill>
                <a:latin typeface="Times New Roman" pitchFamily="18" charset="0"/>
                <a:cs typeface="Times New Roman" pitchFamily="18" charset="0"/>
              </a:rPr>
              <a:t>تحديد مسار البيانات.</a:t>
            </a:r>
            <a:endParaRPr lang="en-US" sz="2400" b="1" dirty="0">
              <a:solidFill>
                <a:srgbClr val="000099"/>
              </a:solidFill>
              <a:latin typeface="Times New Roman" pitchFamily="18" charset="0"/>
              <a:cs typeface="Times New Roman" pitchFamily="18" charset="0"/>
            </a:endParaRPr>
          </a:p>
          <a:p>
            <a:pPr marL="342900" indent="-342900" algn="justLow">
              <a:lnSpc>
                <a:spcPct val="150000"/>
              </a:lnSpc>
              <a:buBlip>
                <a:blip r:embed="rId3">
                  <a:extLst>
                    <a:ext uri="{96DAC541-7B7A-43D3-8B79-37D633B846F1}">
                      <asvg:svgBlip xmlns:asvg="http://schemas.microsoft.com/office/drawing/2016/SVG/main" r:embed="rId4"/>
                    </a:ext>
                  </a:extLst>
                </a:blip>
              </a:buBlip>
            </a:pPr>
            <a:r>
              <a:rPr lang="ar-SA" sz="2400" b="1" dirty="0">
                <a:solidFill>
                  <a:srgbClr val="008000"/>
                </a:solidFill>
                <a:latin typeface="Times New Roman" pitchFamily="18" charset="0"/>
                <a:cs typeface="Times New Roman" pitchFamily="18" charset="0"/>
              </a:rPr>
              <a:t>بدء الاتصال والربط ويبقى متصل حتى يقوم أحد الأجهزة بقطع الاتصال.</a:t>
            </a:r>
            <a:endParaRPr lang="en-US" sz="2400" b="1" dirty="0">
              <a:solidFill>
                <a:srgbClr val="008000"/>
              </a:solidFill>
              <a:latin typeface="Times New Roman" pitchFamily="18" charset="0"/>
              <a:cs typeface="Times New Roman" pitchFamily="18" charset="0"/>
            </a:endParaRPr>
          </a:p>
          <a:p>
            <a:pPr marL="342900" lvl="0" indent="-342900" algn="justLow">
              <a:lnSpc>
                <a:spcPct val="150000"/>
              </a:lnSpc>
              <a:buBlip>
                <a:blip r:embed="rId3">
                  <a:extLst>
                    <a:ext uri="{96DAC541-7B7A-43D3-8B79-37D633B846F1}">
                      <asvg:svgBlip xmlns:asvg="http://schemas.microsoft.com/office/drawing/2016/SVG/main" r:embed="rId4"/>
                    </a:ext>
                  </a:extLst>
                </a:blip>
              </a:buBlip>
            </a:pPr>
            <a:endParaRPr lang="en-US" sz="2400" b="1"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956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00" y="1556393"/>
            <a:ext cx="8352000" cy="3745215"/>
          </a:xfrm>
          <a:prstGeom prst="rect">
            <a:avLst/>
          </a:prstGeom>
        </p:spPr>
      </p:pic>
    </p:spTree>
    <p:extLst>
      <p:ext uri="{BB962C8B-B14F-4D97-AF65-F5344CB8AC3E}">
        <p14:creationId xmlns:p14="http://schemas.microsoft.com/office/powerpoint/2010/main" val="3478021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شكل بيضاوي 3">
            <a:extLst>
              <a:ext uri="{FF2B5EF4-FFF2-40B4-BE49-F238E27FC236}">
                <a16:creationId xmlns:a16="http://schemas.microsoft.com/office/drawing/2014/main" id="{70F6FB55-47A3-4680-9D39-511103084E2E}"/>
              </a:ext>
            </a:extLst>
          </p:cNvPr>
          <p:cNvSpPr/>
          <p:nvPr/>
        </p:nvSpPr>
        <p:spPr>
          <a:xfrm>
            <a:off x="272094" y="2204864"/>
            <a:ext cx="1419586" cy="129614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474FE05F-B153-477E-B8B0-52EB7B15F6E3}"/>
              </a:ext>
            </a:extLst>
          </p:cNvPr>
          <p:cNvSpPr/>
          <p:nvPr/>
        </p:nvSpPr>
        <p:spPr>
          <a:xfrm>
            <a:off x="7580040" y="2255666"/>
            <a:ext cx="1419586" cy="129614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26" name="Picture 2" descr="نتيجة بحث الصور عن ‫بهمث icon‬‎">
            <a:extLst>
              <a:ext uri="{FF2B5EF4-FFF2-40B4-BE49-F238E27FC236}">
                <a16:creationId xmlns:a16="http://schemas.microsoft.com/office/drawing/2014/main" id="{FD82EFEF-57FA-404B-87E9-05CA854A37FF}"/>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44718" y="1340960"/>
            <a:ext cx="823156" cy="8231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رابط مستقيم 7">
            <a:extLst>
              <a:ext uri="{FF2B5EF4-FFF2-40B4-BE49-F238E27FC236}">
                <a16:creationId xmlns:a16="http://schemas.microsoft.com/office/drawing/2014/main" id="{3CF8DA76-7906-4A29-9417-8F27615DE2B4}"/>
              </a:ext>
            </a:extLst>
          </p:cNvPr>
          <p:cNvCxnSpPr/>
          <p:nvPr/>
        </p:nvCxnSpPr>
        <p:spPr>
          <a:xfrm>
            <a:off x="1619672" y="2996952"/>
            <a:ext cx="864096" cy="0"/>
          </a:xfrm>
          <a:prstGeom prst="line">
            <a:avLst/>
          </a:prstGeom>
          <a:ln w="762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0" name="رابط مستقيم 9">
            <a:extLst>
              <a:ext uri="{FF2B5EF4-FFF2-40B4-BE49-F238E27FC236}">
                <a16:creationId xmlns:a16="http://schemas.microsoft.com/office/drawing/2014/main" id="{5C68BE69-AEC8-4A08-97AA-DFD8D8EE8126}"/>
              </a:ext>
            </a:extLst>
          </p:cNvPr>
          <p:cNvCxnSpPr/>
          <p:nvPr/>
        </p:nvCxnSpPr>
        <p:spPr>
          <a:xfrm>
            <a:off x="3347864" y="2996952"/>
            <a:ext cx="864096" cy="0"/>
          </a:xfrm>
          <a:prstGeom prst="line">
            <a:avLst/>
          </a:prstGeom>
          <a:ln w="762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1" name="رابط مستقيم 10">
            <a:extLst>
              <a:ext uri="{FF2B5EF4-FFF2-40B4-BE49-F238E27FC236}">
                <a16:creationId xmlns:a16="http://schemas.microsoft.com/office/drawing/2014/main" id="{C2D7F3E7-2F1F-4F9E-A20C-648E7AA19E62}"/>
              </a:ext>
            </a:extLst>
          </p:cNvPr>
          <p:cNvCxnSpPr/>
          <p:nvPr/>
        </p:nvCxnSpPr>
        <p:spPr>
          <a:xfrm>
            <a:off x="5076056" y="2996952"/>
            <a:ext cx="864096" cy="0"/>
          </a:xfrm>
          <a:prstGeom prst="line">
            <a:avLst/>
          </a:prstGeom>
          <a:ln w="762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2" name="رابط مستقيم 11">
            <a:extLst>
              <a:ext uri="{FF2B5EF4-FFF2-40B4-BE49-F238E27FC236}">
                <a16:creationId xmlns:a16="http://schemas.microsoft.com/office/drawing/2014/main" id="{A942FB98-62AD-4832-BC8D-567D71646AD5}"/>
              </a:ext>
            </a:extLst>
          </p:cNvPr>
          <p:cNvCxnSpPr/>
          <p:nvPr/>
        </p:nvCxnSpPr>
        <p:spPr>
          <a:xfrm>
            <a:off x="6876256" y="2996952"/>
            <a:ext cx="864096" cy="0"/>
          </a:xfrm>
          <a:prstGeom prst="line">
            <a:avLst/>
          </a:prstGeom>
          <a:ln w="762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pic>
        <p:nvPicPr>
          <p:cNvPr id="38" name="Picture 2" descr="نتيجة بحث الصور عن ‫بهمث icon‬‎">
            <a:extLst>
              <a:ext uri="{FF2B5EF4-FFF2-40B4-BE49-F238E27FC236}">
                <a16:creationId xmlns:a16="http://schemas.microsoft.com/office/drawing/2014/main" id="{02279DF6-BF7C-492F-8C4F-B6D1C9B77ECD}"/>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882735" y="1340768"/>
            <a:ext cx="823156" cy="823156"/>
          </a:xfrm>
          <a:prstGeom prst="rect">
            <a:avLst/>
          </a:prstGeom>
          <a:noFill/>
          <a:extLst>
            <a:ext uri="{909E8E84-426E-40DD-AFC4-6F175D3DCCD1}">
              <a14:hiddenFill xmlns:a14="http://schemas.microsoft.com/office/drawing/2010/main">
                <a:solidFill>
                  <a:srgbClr val="FFFFFF"/>
                </a:solidFill>
              </a14:hiddenFill>
            </a:ext>
          </a:extLst>
        </p:spPr>
      </p:pic>
      <p:sp>
        <p:nvSpPr>
          <p:cNvPr id="41" name="شكل بيضاوي 40">
            <a:extLst>
              <a:ext uri="{FF2B5EF4-FFF2-40B4-BE49-F238E27FC236}">
                <a16:creationId xmlns:a16="http://schemas.microsoft.com/office/drawing/2014/main" id="{BF005468-8583-4F9B-A52B-D8CF94D34165}"/>
              </a:ext>
            </a:extLst>
          </p:cNvPr>
          <p:cNvSpPr/>
          <p:nvPr/>
        </p:nvSpPr>
        <p:spPr>
          <a:xfrm>
            <a:off x="5796136" y="44624"/>
            <a:ext cx="1419586" cy="1296144"/>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2" name="شكل بيضاوي 41">
            <a:extLst>
              <a:ext uri="{FF2B5EF4-FFF2-40B4-BE49-F238E27FC236}">
                <a16:creationId xmlns:a16="http://schemas.microsoft.com/office/drawing/2014/main" id="{40201436-96ED-4652-BC3A-083941B5B137}"/>
              </a:ext>
            </a:extLst>
          </p:cNvPr>
          <p:cNvSpPr/>
          <p:nvPr/>
        </p:nvSpPr>
        <p:spPr>
          <a:xfrm>
            <a:off x="5915849" y="4653136"/>
            <a:ext cx="1419586" cy="1296144"/>
          </a:xfrm>
          <a:prstGeom prst="ellipse">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43" name="رابط مستقيم 42">
            <a:extLst>
              <a:ext uri="{FF2B5EF4-FFF2-40B4-BE49-F238E27FC236}">
                <a16:creationId xmlns:a16="http://schemas.microsoft.com/office/drawing/2014/main" id="{EE9AD36F-24F1-4379-AC8F-FA54E4BC3F61}"/>
              </a:ext>
            </a:extLst>
          </p:cNvPr>
          <p:cNvCxnSpPr>
            <a:cxnSpLocks/>
          </p:cNvCxnSpPr>
          <p:nvPr/>
        </p:nvCxnSpPr>
        <p:spPr>
          <a:xfrm>
            <a:off x="5796136" y="4324164"/>
            <a:ext cx="565777" cy="646261"/>
          </a:xfrm>
          <a:prstGeom prst="line">
            <a:avLst/>
          </a:prstGeom>
          <a:ln w="76200">
            <a:solidFill>
              <a:srgbClr val="00B05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45" name="رابط مستقيم 44">
            <a:extLst>
              <a:ext uri="{FF2B5EF4-FFF2-40B4-BE49-F238E27FC236}">
                <a16:creationId xmlns:a16="http://schemas.microsoft.com/office/drawing/2014/main" id="{95B5C070-5406-4E80-8331-8F5FEF364980}"/>
              </a:ext>
            </a:extLst>
          </p:cNvPr>
          <p:cNvCxnSpPr>
            <a:cxnSpLocks/>
          </p:cNvCxnSpPr>
          <p:nvPr/>
        </p:nvCxnSpPr>
        <p:spPr>
          <a:xfrm flipH="1">
            <a:off x="5881905" y="3275292"/>
            <a:ext cx="576063" cy="657764"/>
          </a:xfrm>
          <a:prstGeom prst="line">
            <a:avLst/>
          </a:prstGeom>
          <a:ln w="76200">
            <a:solidFill>
              <a:srgbClr val="00B05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47" name="رابط مستقيم 46">
            <a:extLst>
              <a:ext uri="{FF2B5EF4-FFF2-40B4-BE49-F238E27FC236}">
                <a16:creationId xmlns:a16="http://schemas.microsoft.com/office/drawing/2014/main" id="{60A1402F-051A-402F-8FA1-CB6DC06405FD}"/>
              </a:ext>
            </a:extLst>
          </p:cNvPr>
          <p:cNvCxnSpPr>
            <a:cxnSpLocks/>
          </p:cNvCxnSpPr>
          <p:nvPr/>
        </p:nvCxnSpPr>
        <p:spPr>
          <a:xfrm>
            <a:off x="5796136" y="2124070"/>
            <a:ext cx="565777" cy="646261"/>
          </a:xfrm>
          <a:prstGeom prst="line">
            <a:avLst/>
          </a:prstGeom>
          <a:ln w="76200">
            <a:solidFill>
              <a:srgbClr val="00B05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48" name="رابط مستقيم 47">
            <a:extLst>
              <a:ext uri="{FF2B5EF4-FFF2-40B4-BE49-F238E27FC236}">
                <a16:creationId xmlns:a16="http://schemas.microsoft.com/office/drawing/2014/main" id="{BE9556DF-E533-43E8-B789-A903FE90BABF}"/>
              </a:ext>
            </a:extLst>
          </p:cNvPr>
          <p:cNvCxnSpPr>
            <a:cxnSpLocks/>
          </p:cNvCxnSpPr>
          <p:nvPr/>
        </p:nvCxnSpPr>
        <p:spPr>
          <a:xfrm flipH="1">
            <a:off x="5652120" y="1219936"/>
            <a:ext cx="576063" cy="657764"/>
          </a:xfrm>
          <a:prstGeom prst="line">
            <a:avLst/>
          </a:prstGeom>
          <a:ln w="76200">
            <a:solidFill>
              <a:srgbClr val="00B050"/>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pic>
        <p:nvPicPr>
          <p:cNvPr id="49" name="Picture 2" descr="نتيجة بحث الصور عن ‫بهمث icon‬‎">
            <a:extLst>
              <a:ext uri="{FF2B5EF4-FFF2-40B4-BE49-F238E27FC236}">
                <a16:creationId xmlns:a16="http://schemas.microsoft.com/office/drawing/2014/main" id="{91AA02B1-BE81-48E1-8FF8-CFC61F330F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9026" y="4889630"/>
            <a:ext cx="823156" cy="8231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نتيجة بحث الصور عن ‫بهمث icon‬‎">
            <a:extLst>
              <a:ext uri="{FF2B5EF4-FFF2-40B4-BE49-F238E27FC236}">
                <a16:creationId xmlns:a16="http://schemas.microsoft.com/office/drawing/2014/main" id="{D43FD1C8-CA7F-4B9F-8127-2831C404B4F9}"/>
              </a:ext>
            </a:extLst>
          </p:cNvPr>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63888" y="188640"/>
            <a:ext cx="823156" cy="82315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نتيجة بحث الصور عن ‫بهمث icon‬‎">
            <a:extLst>
              <a:ext uri="{FF2B5EF4-FFF2-40B4-BE49-F238E27FC236}">
                <a16:creationId xmlns:a16="http://schemas.microsoft.com/office/drawing/2014/main" id="{0B78BE35-49D9-4656-917A-AA7B150BE7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693" y="170159"/>
            <a:ext cx="823156" cy="823156"/>
          </a:xfrm>
          <a:prstGeom prst="rect">
            <a:avLst/>
          </a:prstGeom>
          <a:noFill/>
          <a:extLst>
            <a:ext uri="{909E8E84-426E-40DD-AFC4-6F175D3DCCD1}">
              <a14:hiddenFill xmlns:a14="http://schemas.microsoft.com/office/drawing/2010/main">
                <a:solidFill>
                  <a:srgbClr val="FFFFFF"/>
                </a:solidFill>
              </a14:hiddenFill>
            </a:ext>
          </a:extLst>
        </p:spPr>
      </p:pic>
      <p:sp>
        <p:nvSpPr>
          <p:cNvPr id="52" name="شكل بيضاوي 51">
            <a:extLst>
              <a:ext uri="{FF2B5EF4-FFF2-40B4-BE49-F238E27FC236}">
                <a16:creationId xmlns:a16="http://schemas.microsoft.com/office/drawing/2014/main" id="{BEB56D31-7EAF-4865-945D-D99E184D79C1}"/>
              </a:ext>
            </a:extLst>
          </p:cNvPr>
          <p:cNvSpPr/>
          <p:nvPr/>
        </p:nvSpPr>
        <p:spPr>
          <a:xfrm>
            <a:off x="2395633" y="60158"/>
            <a:ext cx="1419586" cy="1296144"/>
          </a:xfrm>
          <a:prstGeom prst="ellipse">
            <a:avLst/>
          </a:prstGeom>
          <a:noFill/>
          <a:ln>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3" name="شكل بيضاوي 52">
            <a:extLst>
              <a:ext uri="{FF2B5EF4-FFF2-40B4-BE49-F238E27FC236}">
                <a16:creationId xmlns:a16="http://schemas.microsoft.com/office/drawing/2014/main" id="{4B4BAE03-ABA4-4920-992F-A6CD5EADA397}"/>
              </a:ext>
            </a:extLst>
          </p:cNvPr>
          <p:cNvSpPr/>
          <p:nvPr/>
        </p:nvSpPr>
        <p:spPr>
          <a:xfrm>
            <a:off x="1960217" y="4738497"/>
            <a:ext cx="1419586" cy="1296144"/>
          </a:xfrm>
          <a:prstGeom prst="ellipse">
            <a:avLst/>
          </a:prstGeom>
          <a:noFill/>
          <a:ln>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54" name="رابط مستقيم 53">
            <a:extLst>
              <a:ext uri="{FF2B5EF4-FFF2-40B4-BE49-F238E27FC236}">
                <a16:creationId xmlns:a16="http://schemas.microsoft.com/office/drawing/2014/main" id="{4D35D577-97E8-4F4C-B0EF-CCA19869BD4E}"/>
              </a:ext>
            </a:extLst>
          </p:cNvPr>
          <p:cNvCxnSpPr>
            <a:cxnSpLocks/>
          </p:cNvCxnSpPr>
          <p:nvPr/>
        </p:nvCxnSpPr>
        <p:spPr>
          <a:xfrm>
            <a:off x="3064975" y="1161653"/>
            <a:ext cx="565777" cy="646261"/>
          </a:xfrm>
          <a:prstGeom prst="line">
            <a:avLst/>
          </a:prstGeom>
          <a:ln w="76200">
            <a:solidFill>
              <a:srgbClr val="00009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55" name="رابط مستقيم 54">
            <a:extLst>
              <a:ext uri="{FF2B5EF4-FFF2-40B4-BE49-F238E27FC236}">
                <a16:creationId xmlns:a16="http://schemas.microsoft.com/office/drawing/2014/main" id="{02789BE3-B5D8-42D9-9B31-06445DE7E2F5}"/>
              </a:ext>
            </a:extLst>
          </p:cNvPr>
          <p:cNvCxnSpPr>
            <a:cxnSpLocks/>
          </p:cNvCxnSpPr>
          <p:nvPr/>
        </p:nvCxnSpPr>
        <p:spPr>
          <a:xfrm flipH="1">
            <a:off x="2817394" y="2155793"/>
            <a:ext cx="576063" cy="657764"/>
          </a:xfrm>
          <a:prstGeom prst="line">
            <a:avLst/>
          </a:prstGeom>
          <a:ln w="76200">
            <a:solidFill>
              <a:srgbClr val="00009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56" name="رابط مستقيم 55">
            <a:extLst>
              <a:ext uri="{FF2B5EF4-FFF2-40B4-BE49-F238E27FC236}">
                <a16:creationId xmlns:a16="http://schemas.microsoft.com/office/drawing/2014/main" id="{7CB45269-F24A-40BE-8F0F-ACD853E2EAE2}"/>
              </a:ext>
            </a:extLst>
          </p:cNvPr>
          <p:cNvCxnSpPr>
            <a:cxnSpLocks/>
          </p:cNvCxnSpPr>
          <p:nvPr/>
        </p:nvCxnSpPr>
        <p:spPr>
          <a:xfrm>
            <a:off x="2851453" y="3175408"/>
            <a:ext cx="565777" cy="646261"/>
          </a:xfrm>
          <a:prstGeom prst="line">
            <a:avLst/>
          </a:prstGeom>
          <a:ln w="76200">
            <a:solidFill>
              <a:srgbClr val="00009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57" name="رابط مستقيم 56">
            <a:extLst>
              <a:ext uri="{FF2B5EF4-FFF2-40B4-BE49-F238E27FC236}">
                <a16:creationId xmlns:a16="http://schemas.microsoft.com/office/drawing/2014/main" id="{A69B7A51-C541-45D0-9748-8E3B65C924F8}"/>
              </a:ext>
            </a:extLst>
          </p:cNvPr>
          <p:cNvCxnSpPr>
            <a:cxnSpLocks/>
          </p:cNvCxnSpPr>
          <p:nvPr/>
        </p:nvCxnSpPr>
        <p:spPr>
          <a:xfrm flipH="1">
            <a:off x="2970437" y="4289408"/>
            <a:ext cx="576063" cy="657764"/>
          </a:xfrm>
          <a:prstGeom prst="line">
            <a:avLst/>
          </a:prstGeom>
          <a:ln w="76200">
            <a:solidFill>
              <a:srgbClr val="000099"/>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pic>
        <p:nvPicPr>
          <p:cNvPr id="59" name="Picture 2" descr="نتيجة بحث الصور عن ‫بهمث icon‬‎">
            <a:extLst>
              <a:ext uri="{FF2B5EF4-FFF2-40B4-BE49-F238E27FC236}">
                <a16:creationId xmlns:a16="http://schemas.microsoft.com/office/drawing/2014/main" id="{D34DDA5C-763C-4E48-89CF-E998DD1934B0}"/>
              </a:ext>
            </a:extLst>
          </p:cNvPr>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93396" y="4947172"/>
            <a:ext cx="823156" cy="82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0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35" presetClass="emph" presetSubtype="0" repeatCount="indefinite" fill="hold" grpId="1" nodeType="withEffect">
                                  <p:stCondLst>
                                    <p:cond delay="0"/>
                                  </p:stCondLst>
                                  <p:endCondLst>
                                    <p:cond evt="onNext" delay="0">
                                      <p:tgtEl>
                                        <p:sldTgt/>
                                      </p:tgtEl>
                                    </p:cond>
                                  </p:endCondLst>
                                  <p:childTnLst>
                                    <p:anim calcmode="discrete" valueType="str">
                                      <p:cBhvr>
                                        <p:cTn id="10" dur="1000" fill="hold"/>
                                        <p:tgtEl>
                                          <p:spTgt spid="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0"/>
                                  </p:stCondLst>
                                  <p:endCondLst>
                                    <p:cond evt="onNext" delay="0">
                                      <p:tgtEl>
                                        <p:sldTgt/>
                                      </p:tgtEl>
                                    </p:cond>
                                  </p:endCondLst>
                                  <p:childTnLst>
                                    <p:anim calcmode="discrete" valueType="str">
                                      <p:cBhvr>
                                        <p:cTn id="12"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2" nodeType="clickEffect">
                                  <p:stCondLst>
                                    <p:cond delay="0"/>
                                  </p:stCondLst>
                                  <p:childTnLst>
                                    <p:animEffect transition="out" filter="wheel(1)">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par>
                                <p:cTn id="18" presetID="21" presetClass="exit" presetSubtype="1" fill="hold" grpId="2" nodeType="withEffect">
                                  <p:stCondLst>
                                    <p:cond delay="0"/>
                                  </p:stCondLst>
                                  <p:childTnLst>
                                    <p:animEffect transition="out" filter="wheel(1)">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35" presetClass="emph" presetSubtype="0" repeatCount="indefinite" fill="hold" nodeType="withEffect">
                                  <p:stCondLst>
                                    <p:cond delay="0"/>
                                  </p:stCondLst>
                                  <p:endCondLst>
                                    <p:cond evt="onNext" delay="0">
                                      <p:tgtEl>
                                        <p:sldTgt/>
                                      </p:tgtEl>
                                    </p:cond>
                                  </p:endCondLst>
                                  <p:childTnLst>
                                    <p:anim calcmode="discrete" valueType="str">
                                      <p:cBhvr>
                                        <p:cTn id="30" dur="1000" fill="hold"/>
                                        <p:tgtEl>
                                          <p:spTgt spid="8"/>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0"/>
                                  </p:stCondLst>
                                  <p:endCondLst>
                                    <p:cond evt="onNext" delay="0">
                                      <p:tgtEl>
                                        <p:sldTgt/>
                                      </p:tgtEl>
                                    </p:cond>
                                  </p:endCondLst>
                                  <p:childTnLst>
                                    <p:anim calcmode="discrete" valueType="str">
                                      <p:cBhvr>
                                        <p:cTn id="32" dur="1000" fill="hold"/>
                                        <p:tgtEl>
                                          <p:spTgt spid="10"/>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endCondLst>
                                    <p:cond evt="onNext" delay="0">
                                      <p:tgtEl>
                                        <p:sldTgt/>
                                      </p:tgtEl>
                                    </p:cond>
                                  </p:endCondLst>
                                  <p:childTnLst>
                                    <p:anim calcmode="discrete" valueType="str">
                                      <p:cBhvr>
                                        <p:cTn id="34" dur="1000" fill="hold"/>
                                        <p:tgtEl>
                                          <p:spTgt spid="11"/>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0"/>
                                  </p:stCondLst>
                                  <p:endCondLst>
                                    <p:cond evt="onNext" delay="0">
                                      <p:tgtEl>
                                        <p:sldTgt/>
                                      </p:tgtEl>
                                    </p:cond>
                                  </p:endCondLst>
                                  <p:childTnLst>
                                    <p:anim calcmode="discrete" valueType="str">
                                      <p:cBhvr>
                                        <p:cTn id="3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8"/>
                                        </p:tgtEl>
                                        <p:attrNameLst>
                                          <p:attrName>ppt_w</p:attrName>
                                        </p:attrNameLst>
                                      </p:cBhvr>
                                      <p:tavLst>
                                        <p:tav tm="0">
                                          <p:val>
                                            <p:strVal val="ppt_w"/>
                                          </p:val>
                                        </p:tav>
                                        <p:tav tm="100000">
                                          <p:val>
                                            <p:fltVal val="0"/>
                                          </p:val>
                                        </p:tav>
                                      </p:tavLst>
                                    </p:anim>
                                    <p:anim calcmode="lin" valueType="num">
                                      <p:cBhvr>
                                        <p:cTn id="41" dur="500"/>
                                        <p:tgtEl>
                                          <p:spTgt spid="8"/>
                                        </p:tgtEl>
                                        <p:attrNameLst>
                                          <p:attrName>ppt_h</p:attrName>
                                        </p:attrNameLst>
                                      </p:cBhvr>
                                      <p:tavLst>
                                        <p:tav tm="0">
                                          <p:val>
                                            <p:strVal val="ppt_h"/>
                                          </p:val>
                                        </p:tav>
                                        <p:tav tm="100000">
                                          <p:val>
                                            <p:fltVal val="0"/>
                                          </p:val>
                                        </p:tav>
                                      </p:tavLst>
                                    </p:anim>
                                    <p:set>
                                      <p:cBhvr>
                                        <p:cTn id="42" dur="1" fill="hold">
                                          <p:stCondLst>
                                            <p:cond delay="499"/>
                                          </p:stCondLst>
                                        </p:cTn>
                                        <p:tgtEl>
                                          <p:spTgt spid="8"/>
                                        </p:tgtEl>
                                        <p:attrNameLst>
                                          <p:attrName>style.visibility</p:attrName>
                                        </p:attrNameLst>
                                      </p:cBhvr>
                                      <p:to>
                                        <p:strVal val="hidden"/>
                                      </p:to>
                                    </p:set>
                                  </p:childTnLst>
                                </p:cTn>
                              </p:par>
                              <p:par>
                                <p:cTn id="43" presetID="23" presetClass="exit" presetSubtype="32" fill="hold" nodeType="with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set>
                                      <p:cBhvr>
                                        <p:cTn id="46" dur="1" fill="hold">
                                          <p:stCondLst>
                                            <p:cond delay="499"/>
                                          </p:stCondLst>
                                        </p:cTn>
                                        <p:tgtEl>
                                          <p:spTgt spid="10"/>
                                        </p:tgtEl>
                                        <p:attrNameLst>
                                          <p:attrName>style.visibility</p:attrName>
                                        </p:attrNameLst>
                                      </p:cBhvr>
                                      <p:to>
                                        <p:strVal val="hidden"/>
                                      </p:to>
                                    </p:set>
                                  </p:childTnLst>
                                </p:cTn>
                              </p:par>
                              <p:par>
                                <p:cTn id="47" presetID="2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set>
                                      <p:cBhvr>
                                        <p:cTn id="50" dur="1" fill="hold">
                                          <p:stCondLst>
                                            <p:cond delay="499"/>
                                          </p:stCondLst>
                                        </p:cTn>
                                        <p:tgtEl>
                                          <p:spTgt spid="11"/>
                                        </p:tgtEl>
                                        <p:attrNameLst>
                                          <p:attrName>style.visibility</p:attrName>
                                        </p:attrNameLst>
                                      </p:cBhvr>
                                      <p:to>
                                        <p:strVal val="hidden"/>
                                      </p:to>
                                    </p:set>
                                  </p:childTnLst>
                                </p:cTn>
                              </p:par>
                              <p:par>
                                <p:cTn id="51" presetID="23" presetClass="exit" presetSubtype="32" fill="hold" nodeType="withEffect">
                                  <p:stCondLst>
                                    <p:cond delay="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set>
                                      <p:cBhvr>
                                        <p:cTn id="54" dur="1" fill="hold">
                                          <p:stCondLst>
                                            <p:cond delay="499"/>
                                          </p:stCondLst>
                                        </p:cTn>
                                        <p:tgtEl>
                                          <p:spTgt spid="12"/>
                                        </p:tgtEl>
                                        <p:attrNameLst>
                                          <p:attrName>style.visibility</p:attrName>
                                        </p:attrNameLst>
                                      </p:cBhvr>
                                      <p:to>
                                        <p:strVal val="hidden"/>
                                      </p:to>
                                    </p:set>
                                  </p:childTnLst>
                                </p:cTn>
                              </p:par>
                            </p:childTnLst>
                          </p:cTn>
                        </p:par>
                        <p:par>
                          <p:cTn id="55" fill="hold">
                            <p:stCondLst>
                              <p:cond delay="500"/>
                            </p:stCondLst>
                            <p:childTnLst>
                              <p:par>
                                <p:cTn id="56" presetID="22" presetClass="exit" presetSubtype="1" fill="hold" nodeType="afterEffect">
                                  <p:stCondLst>
                                    <p:cond delay="0"/>
                                  </p:stCondLst>
                                  <p:childTnLst>
                                    <p:animEffect transition="out" filter="wipe(up)">
                                      <p:cBhvr>
                                        <p:cTn id="57" dur="500"/>
                                        <p:tgtEl>
                                          <p:spTgt spid="1026"/>
                                        </p:tgtEl>
                                      </p:cBhvr>
                                    </p:animEffect>
                                    <p:set>
                                      <p:cBhvr>
                                        <p:cTn id="58" dur="1" fill="hold">
                                          <p:stCondLst>
                                            <p:cond delay="499"/>
                                          </p:stCondLst>
                                        </p:cTn>
                                        <p:tgtEl>
                                          <p:spTgt spid="1026"/>
                                        </p:tgtEl>
                                        <p:attrNameLst>
                                          <p:attrName>style.visibility</p:attrName>
                                        </p:attrNameLst>
                                      </p:cBhvr>
                                      <p:to>
                                        <p:strVal val="hidden"/>
                                      </p:to>
                                    </p:set>
                                  </p:childTnLst>
                                </p:cTn>
                              </p:par>
                            </p:childTnLst>
                          </p:cTn>
                        </p:par>
                        <p:par>
                          <p:cTn id="59" fill="hold">
                            <p:stCondLst>
                              <p:cond delay="1000"/>
                            </p:stCondLst>
                            <p:childTnLst>
                              <p:par>
                                <p:cTn id="60" presetID="22" presetClass="entr" presetSubtype="4"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down)">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35" presetClass="emph" presetSubtype="0" repeatCount="indefinite" fill="hold" grpId="1" nodeType="withEffect">
                                  <p:stCondLst>
                                    <p:cond delay="0"/>
                                  </p:stCondLst>
                                  <p:endCondLst>
                                    <p:cond evt="onNext" delay="0">
                                      <p:tgtEl>
                                        <p:sldTgt/>
                                      </p:tgtEl>
                                    </p:cond>
                                  </p:endCondLst>
                                  <p:childTnLst>
                                    <p:anim calcmode="discrete" valueType="str">
                                      <p:cBhvr>
                                        <p:cTn id="70" dur="1000" fill="hold"/>
                                        <p:tgtEl>
                                          <p:spTgt spid="41"/>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1" nodeType="withEffect">
                                  <p:stCondLst>
                                    <p:cond delay="0"/>
                                  </p:stCondLst>
                                  <p:endCondLst>
                                    <p:cond evt="onNext" delay="0">
                                      <p:tgtEl>
                                        <p:sldTgt/>
                                      </p:tgtEl>
                                    </p:cond>
                                  </p:endCondLst>
                                  <p:childTnLst>
                                    <p:anim calcmode="discrete" valueType="str">
                                      <p:cBhvr>
                                        <p:cTn id="72" dur="1000" fill="hold"/>
                                        <p:tgtEl>
                                          <p:spTgt spid="42"/>
                                        </p:tgtEl>
                                        <p:attrNameLst>
                                          <p:attrName>style.visibility</p:attrName>
                                        </p:attrNameLst>
                                      </p:cBhvr>
                                      <p:tavLst>
                                        <p:tav tm="0">
                                          <p:val>
                                            <p:strVal val="hidden"/>
                                          </p:val>
                                        </p:tav>
                                        <p:tav tm="50000">
                                          <p:val>
                                            <p:strVal val="visible"/>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2" nodeType="clickEffect">
                                  <p:stCondLst>
                                    <p:cond delay="0"/>
                                  </p:stCondLst>
                                  <p:childTnLst>
                                    <p:animEffect transition="out" filter="fade">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35" presetClass="emph" presetSubtype="0" repeatCount="indefinite" fill="hold" nodeType="withEffect">
                                  <p:stCondLst>
                                    <p:cond delay="0"/>
                                  </p:stCondLst>
                                  <p:endCondLst>
                                    <p:cond evt="onNext" delay="0">
                                      <p:tgtEl>
                                        <p:sldTgt/>
                                      </p:tgtEl>
                                    </p:cond>
                                  </p:endCondLst>
                                  <p:childTnLst>
                                    <p:anim calcmode="discrete" valueType="str">
                                      <p:cBhvr>
                                        <p:cTn id="92" dur="1000" fill="hold"/>
                                        <p:tgtEl>
                                          <p:spTgt spid="43"/>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nodeType="withEffect">
                                  <p:stCondLst>
                                    <p:cond delay="0"/>
                                  </p:stCondLst>
                                  <p:endCondLst>
                                    <p:cond evt="onNext" delay="0">
                                      <p:tgtEl>
                                        <p:sldTgt/>
                                      </p:tgtEl>
                                    </p:cond>
                                  </p:endCondLst>
                                  <p:childTnLst>
                                    <p:anim calcmode="discrete" valueType="str">
                                      <p:cBhvr>
                                        <p:cTn id="94" dur="1000" fill="hold"/>
                                        <p:tgtEl>
                                          <p:spTgt spid="45"/>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nodeType="withEffect">
                                  <p:stCondLst>
                                    <p:cond delay="0"/>
                                  </p:stCondLst>
                                  <p:endCondLst>
                                    <p:cond evt="onNext" delay="0">
                                      <p:tgtEl>
                                        <p:sldTgt/>
                                      </p:tgtEl>
                                    </p:cond>
                                  </p:endCondLst>
                                  <p:childTnLst>
                                    <p:anim calcmode="discrete" valueType="str">
                                      <p:cBhvr>
                                        <p:cTn id="96" dur="1000" fill="hold"/>
                                        <p:tgtEl>
                                          <p:spTgt spid="47"/>
                                        </p:tgtEl>
                                        <p:attrNameLst>
                                          <p:attrName>style.visibility</p:attrName>
                                        </p:attrNameLst>
                                      </p:cBhvr>
                                      <p:tavLst>
                                        <p:tav tm="0">
                                          <p:val>
                                            <p:strVal val="hidden"/>
                                          </p:val>
                                        </p:tav>
                                        <p:tav tm="50000">
                                          <p:val>
                                            <p:strVal val="visible"/>
                                          </p:val>
                                        </p:tav>
                                      </p:tavLst>
                                    </p:anim>
                                  </p:childTnLst>
                                </p:cTn>
                              </p:par>
                              <p:par>
                                <p:cTn id="97" presetID="35" presetClass="emph" presetSubtype="0" repeatCount="indefinite" fill="hold" nodeType="withEffect">
                                  <p:stCondLst>
                                    <p:cond delay="0"/>
                                  </p:stCondLst>
                                  <p:endCondLst>
                                    <p:cond evt="onNext" delay="0">
                                      <p:tgtEl>
                                        <p:sldTgt/>
                                      </p:tgtEl>
                                    </p:cond>
                                  </p:endCondLst>
                                  <p:childTnLst>
                                    <p:anim calcmode="discrete" valueType="str">
                                      <p:cBhvr>
                                        <p:cTn id="98"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xit" presetSubtype="1" fill="hold" nodeType="clickEffect">
                                  <p:stCondLst>
                                    <p:cond delay="0"/>
                                  </p:stCondLst>
                                  <p:childTnLst>
                                    <p:animEffect transition="out" filter="wipe(up)">
                                      <p:cBhvr>
                                        <p:cTn id="102" dur="500"/>
                                        <p:tgtEl>
                                          <p:spTgt spid="49"/>
                                        </p:tgtEl>
                                      </p:cBhvr>
                                    </p:animEffect>
                                    <p:set>
                                      <p:cBhvr>
                                        <p:cTn id="103" dur="1" fill="hold">
                                          <p:stCondLst>
                                            <p:cond delay="499"/>
                                          </p:stCondLst>
                                        </p:cTn>
                                        <p:tgtEl>
                                          <p:spTgt spid="49"/>
                                        </p:tgtEl>
                                        <p:attrNameLst>
                                          <p:attrName>style.visibility</p:attrName>
                                        </p:attrNameLst>
                                      </p:cBhvr>
                                      <p:to>
                                        <p:strVal val="hidden"/>
                                      </p:to>
                                    </p:set>
                                  </p:childTnLst>
                                </p:cTn>
                              </p:par>
                              <p:par>
                                <p:cTn id="104" presetID="22" presetClass="entr" presetSubtype="4"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down)">
                                      <p:cBhvr>
                                        <p:cTn id="106" dur="500"/>
                                        <p:tgtEl>
                                          <p:spTgt spid="51"/>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3"/>
                                        </p:tgtEl>
                                        <p:attrNameLst>
                                          <p:attrName>style.visibility</p:attrName>
                                        </p:attrNameLst>
                                      </p:cBhvr>
                                      <p:to>
                                        <p:strVal val="visible"/>
                                      </p:to>
                                    </p:set>
                                  </p:childTnLst>
                                </p:cTn>
                              </p:par>
                              <p:par>
                                <p:cTn id="113" presetID="35" presetClass="emph" presetSubtype="0" repeatCount="indefinite" fill="hold" grpId="1" nodeType="withEffect">
                                  <p:stCondLst>
                                    <p:cond delay="0"/>
                                  </p:stCondLst>
                                  <p:endCondLst>
                                    <p:cond evt="onNext" delay="0">
                                      <p:tgtEl>
                                        <p:sldTgt/>
                                      </p:tgtEl>
                                    </p:cond>
                                  </p:endCondLst>
                                  <p:childTnLst>
                                    <p:anim calcmode="discrete" valueType="str">
                                      <p:cBhvr>
                                        <p:cTn id="114" dur="1000" fill="hold"/>
                                        <p:tgtEl>
                                          <p:spTgt spid="52"/>
                                        </p:tgtEl>
                                        <p:attrNameLst>
                                          <p:attrName>style.visibility</p:attrName>
                                        </p:attrNameLst>
                                      </p:cBhvr>
                                      <p:tavLst>
                                        <p:tav tm="0">
                                          <p:val>
                                            <p:strVal val="hidden"/>
                                          </p:val>
                                        </p:tav>
                                        <p:tav tm="50000">
                                          <p:val>
                                            <p:strVal val="visible"/>
                                          </p:val>
                                        </p:tav>
                                      </p:tavLst>
                                    </p:anim>
                                  </p:childTnLst>
                                </p:cTn>
                              </p:par>
                              <p:par>
                                <p:cTn id="115" presetID="35" presetClass="emph" presetSubtype="0" repeatCount="indefinite" fill="hold" grpId="1" nodeType="withEffect">
                                  <p:stCondLst>
                                    <p:cond delay="0"/>
                                  </p:stCondLst>
                                  <p:endCondLst>
                                    <p:cond evt="onNext" delay="0">
                                      <p:tgtEl>
                                        <p:sldTgt/>
                                      </p:tgtEl>
                                    </p:cond>
                                  </p:endCondLst>
                                  <p:childTnLst>
                                    <p:anim calcmode="discrete" valueType="str">
                                      <p:cBhvr>
                                        <p:cTn id="116" dur="1000" fill="hold"/>
                                        <p:tgtEl>
                                          <p:spTgt spid="53"/>
                                        </p:tgtEl>
                                        <p:attrNameLst>
                                          <p:attrName>style.visibility</p:attrName>
                                        </p:attrNameLst>
                                      </p:cBhvr>
                                      <p:tavLst>
                                        <p:tav tm="0">
                                          <p:val>
                                            <p:strVal val="hidden"/>
                                          </p:val>
                                        </p:tav>
                                        <p:tav tm="50000">
                                          <p:val>
                                            <p:strVal val="visible"/>
                                          </p:val>
                                        </p:tav>
                                      </p:tavLst>
                                    </p:anim>
                                  </p:child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grpId="2" nodeType="clickEffect">
                                  <p:stCondLst>
                                    <p:cond delay="0"/>
                                  </p:stCondLst>
                                  <p:childTnLst>
                                    <p:animEffect transition="out" filter="circle(out)">
                                      <p:cBhvr>
                                        <p:cTn id="120" dur="2000"/>
                                        <p:tgtEl>
                                          <p:spTgt spid="52"/>
                                        </p:tgtEl>
                                      </p:cBhvr>
                                    </p:animEffect>
                                    <p:set>
                                      <p:cBhvr>
                                        <p:cTn id="121" dur="1" fill="hold">
                                          <p:stCondLst>
                                            <p:cond delay="1999"/>
                                          </p:stCondLst>
                                        </p:cTn>
                                        <p:tgtEl>
                                          <p:spTgt spid="52"/>
                                        </p:tgtEl>
                                        <p:attrNameLst>
                                          <p:attrName>style.visibility</p:attrName>
                                        </p:attrNameLst>
                                      </p:cBhvr>
                                      <p:to>
                                        <p:strVal val="hidden"/>
                                      </p:to>
                                    </p:set>
                                  </p:childTnLst>
                                </p:cTn>
                              </p:par>
                              <p:par>
                                <p:cTn id="122" presetID="6" presetClass="exit" presetSubtype="32" fill="hold" grpId="2" nodeType="withEffect">
                                  <p:stCondLst>
                                    <p:cond delay="0"/>
                                  </p:stCondLst>
                                  <p:childTnLst>
                                    <p:animEffect transition="out" filter="circle(out)">
                                      <p:cBhvr>
                                        <p:cTn id="123" dur="2000"/>
                                        <p:tgtEl>
                                          <p:spTgt spid="53"/>
                                        </p:tgtEl>
                                      </p:cBhvr>
                                    </p:animEffect>
                                    <p:set>
                                      <p:cBhvr>
                                        <p:cTn id="124" dur="1" fill="hold">
                                          <p:stCondLst>
                                            <p:cond delay="1999"/>
                                          </p:stCondLst>
                                        </p:cTn>
                                        <p:tgtEl>
                                          <p:spTgt spid="53"/>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5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57"/>
                                        </p:tgtEl>
                                        <p:attrNameLst>
                                          <p:attrName>style.visibility</p:attrName>
                                        </p:attrNameLst>
                                      </p:cBhvr>
                                      <p:to>
                                        <p:strVal val="visible"/>
                                      </p:to>
                                    </p:set>
                                  </p:childTnLst>
                                </p:cTn>
                              </p:par>
                              <p:par>
                                <p:cTn id="133" presetID="35" presetClass="emph" presetSubtype="0" repeatCount="indefinite" fill="hold" nodeType="withEffect">
                                  <p:stCondLst>
                                    <p:cond delay="0"/>
                                  </p:stCondLst>
                                  <p:endCondLst>
                                    <p:cond evt="onNext" delay="0">
                                      <p:tgtEl>
                                        <p:sldTgt/>
                                      </p:tgtEl>
                                    </p:cond>
                                  </p:endCondLst>
                                  <p:childTnLst>
                                    <p:anim calcmode="discrete" valueType="str">
                                      <p:cBhvr>
                                        <p:cTn id="134" dur="1000" fill="hold"/>
                                        <p:tgtEl>
                                          <p:spTgt spid="54"/>
                                        </p:tgtEl>
                                        <p:attrNameLst>
                                          <p:attrName>style.visibility</p:attrName>
                                        </p:attrNameLst>
                                      </p:cBhvr>
                                      <p:tavLst>
                                        <p:tav tm="0">
                                          <p:val>
                                            <p:strVal val="hidden"/>
                                          </p:val>
                                        </p:tav>
                                        <p:tav tm="50000">
                                          <p:val>
                                            <p:strVal val="visible"/>
                                          </p:val>
                                        </p:tav>
                                      </p:tavLst>
                                    </p:anim>
                                  </p:childTnLst>
                                </p:cTn>
                              </p:par>
                              <p:par>
                                <p:cTn id="135" presetID="35" presetClass="emph" presetSubtype="0" repeatCount="indefinite" fill="hold" nodeType="withEffect">
                                  <p:stCondLst>
                                    <p:cond delay="0"/>
                                  </p:stCondLst>
                                  <p:endCondLst>
                                    <p:cond evt="onNext" delay="0">
                                      <p:tgtEl>
                                        <p:sldTgt/>
                                      </p:tgtEl>
                                    </p:cond>
                                  </p:endCondLst>
                                  <p:childTnLst>
                                    <p:anim calcmode="discrete" valueType="str">
                                      <p:cBhvr>
                                        <p:cTn id="136" dur="1000" fill="hold"/>
                                        <p:tgtEl>
                                          <p:spTgt spid="55"/>
                                        </p:tgtEl>
                                        <p:attrNameLst>
                                          <p:attrName>style.visibility</p:attrName>
                                        </p:attrNameLst>
                                      </p:cBhvr>
                                      <p:tavLst>
                                        <p:tav tm="0">
                                          <p:val>
                                            <p:strVal val="hidden"/>
                                          </p:val>
                                        </p:tav>
                                        <p:tav tm="50000">
                                          <p:val>
                                            <p:strVal val="visible"/>
                                          </p:val>
                                        </p:tav>
                                      </p:tavLst>
                                    </p:anim>
                                  </p:childTnLst>
                                </p:cTn>
                              </p:par>
                              <p:par>
                                <p:cTn id="137" presetID="35" presetClass="emph" presetSubtype="0" repeatCount="indefinite" fill="hold" nodeType="withEffect">
                                  <p:stCondLst>
                                    <p:cond delay="0"/>
                                  </p:stCondLst>
                                  <p:endCondLst>
                                    <p:cond evt="onNext" delay="0">
                                      <p:tgtEl>
                                        <p:sldTgt/>
                                      </p:tgtEl>
                                    </p:cond>
                                  </p:endCondLst>
                                  <p:childTnLst>
                                    <p:anim calcmode="discrete" valueType="str">
                                      <p:cBhvr>
                                        <p:cTn id="138" dur="1000" fill="hold"/>
                                        <p:tgtEl>
                                          <p:spTgt spid="56"/>
                                        </p:tgtEl>
                                        <p:attrNameLst>
                                          <p:attrName>style.visibility</p:attrName>
                                        </p:attrNameLst>
                                      </p:cBhvr>
                                      <p:tavLst>
                                        <p:tav tm="0">
                                          <p:val>
                                            <p:strVal val="hidden"/>
                                          </p:val>
                                        </p:tav>
                                        <p:tav tm="50000">
                                          <p:val>
                                            <p:strVal val="visible"/>
                                          </p:val>
                                        </p:tav>
                                      </p:tavLst>
                                    </p:anim>
                                  </p:childTnLst>
                                </p:cTn>
                              </p:par>
                              <p:par>
                                <p:cTn id="139" presetID="35" presetClass="emph" presetSubtype="0" repeatCount="indefinite" fill="hold" nodeType="withEffect">
                                  <p:stCondLst>
                                    <p:cond delay="0"/>
                                  </p:stCondLst>
                                  <p:endCondLst>
                                    <p:cond evt="onNext" delay="0">
                                      <p:tgtEl>
                                        <p:sldTgt/>
                                      </p:tgtEl>
                                    </p:cond>
                                  </p:endCondLst>
                                  <p:childTnLst>
                                    <p:anim calcmode="discrete" valueType="str">
                                      <p:cBhvr>
                                        <p:cTn id="140" dur="1000" fill="hold"/>
                                        <p:tgtEl>
                                          <p:spTgt spid="57"/>
                                        </p:tgtEl>
                                        <p:attrNameLst>
                                          <p:attrName>style.visibility</p:attrName>
                                        </p:attrNameLst>
                                      </p:cBhvr>
                                      <p:tavLst>
                                        <p:tav tm="0">
                                          <p:val>
                                            <p:strVal val="hidden"/>
                                          </p:val>
                                        </p:tav>
                                        <p:tav tm="50000">
                                          <p:val>
                                            <p:strVal val="visible"/>
                                          </p:val>
                                        </p:tav>
                                      </p:tavLst>
                                    </p:anim>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54"/>
                                        </p:tgtEl>
                                      </p:cBhvr>
                                    </p:animEffect>
                                    <p:set>
                                      <p:cBhvr>
                                        <p:cTn id="145" dur="1" fill="hold">
                                          <p:stCondLst>
                                            <p:cond delay="499"/>
                                          </p:stCondLst>
                                        </p:cTn>
                                        <p:tgtEl>
                                          <p:spTgt spid="54"/>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55"/>
                                        </p:tgtEl>
                                      </p:cBhvr>
                                    </p:animEffect>
                                    <p:set>
                                      <p:cBhvr>
                                        <p:cTn id="148" dur="1" fill="hold">
                                          <p:stCondLst>
                                            <p:cond delay="499"/>
                                          </p:stCondLst>
                                        </p:cTn>
                                        <p:tgtEl>
                                          <p:spTgt spid="55"/>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56"/>
                                        </p:tgtEl>
                                      </p:cBhvr>
                                    </p:animEffect>
                                    <p:set>
                                      <p:cBhvr>
                                        <p:cTn id="151" dur="1" fill="hold">
                                          <p:stCondLst>
                                            <p:cond delay="499"/>
                                          </p:stCondLst>
                                        </p:cTn>
                                        <p:tgtEl>
                                          <p:spTgt spid="56"/>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57"/>
                                        </p:tgtEl>
                                      </p:cBhvr>
                                    </p:animEffect>
                                    <p:set>
                                      <p:cBhvr>
                                        <p:cTn id="154" dur="1" fill="hold">
                                          <p:stCondLst>
                                            <p:cond delay="499"/>
                                          </p:stCondLst>
                                        </p:cTn>
                                        <p:tgtEl>
                                          <p:spTgt spid="57"/>
                                        </p:tgtEl>
                                        <p:attrNameLst>
                                          <p:attrName>style.visibility</p:attrName>
                                        </p:attrNameLst>
                                      </p:cBhvr>
                                      <p:to>
                                        <p:strVal val="hidden"/>
                                      </p:to>
                                    </p:set>
                                  </p:childTnLst>
                                </p:cTn>
                              </p:par>
                              <p:par>
                                <p:cTn id="155" presetID="22" presetClass="entr" presetSubtype="2" fill="hold" nodeType="withEffect">
                                  <p:stCondLst>
                                    <p:cond delay="0"/>
                                  </p:stCondLst>
                                  <p:childTnLst>
                                    <p:set>
                                      <p:cBhvr>
                                        <p:cTn id="156" dur="1" fill="hold">
                                          <p:stCondLst>
                                            <p:cond delay="0"/>
                                          </p:stCondLst>
                                        </p:cTn>
                                        <p:tgtEl>
                                          <p:spTgt spid="59"/>
                                        </p:tgtEl>
                                        <p:attrNameLst>
                                          <p:attrName>style.visibility</p:attrName>
                                        </p:attrNameLst>
                                      </p:cBhvr>
                                      <p:to>
                                        <p:strVal val="visible"/>
                                      </p:to>
                                    </p:set>
                                    <p:animEffect transition="in" filter="wipe(right)">
                                      <p:cBhvr>
                                        <p:cTn id="157" dur="500"/>
                                        <p:tgtEl>
                                          <p:spTgt spid="59"/>
                                        </p:tgtEl>
                                      </p:cBhvr>
                                    </p:animEffect>
                                  </p:childTnLst>
                                </p:cTn>
                              </p:par>
                              <p:par>
                                <p:cTn id="158" presetID="22" presetClass="exit" presetSubtype="2" fill="hold" nodeType="withEffect">
                                  <p:stCondLst>
                                    <p:cond delay="0"/>
                                  </p:stCondLst>
                                  <p:childTnLst>
                                    <p:animEffect transition="out" filter="wipe(right)">
                                      <p:cBhvr>
                                        <p:cTn id="159" dur="500"/>
                                        <p:tgtEl>
                                          <p:spTgt spid="50"/>
                                        </p:tgtEl>
                                      </p:cBhvr>
                                    </p:animEffect>
                                    <p:set>
                                      <p:cBhvr>
                                        <p:cTn id="160"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6" grpId="0" animBg="1"/>
      <p:bldP spid="6" grpId="1" animBg="1"/>
      <p:bldP spid="6" grpId="2" animBg="1"/>
      <p:bldP spid="41" grpId="0" animBg="1"/>
      <p:bldP spid="41" grpId="1" animBg="1"/>
      <p:bldP spid="41" grpId="2" animBg="1"/>
      <p:bldP spid="42" grpId="0" animBg="1"/>
      <p:bldP spid="42" grpId="1" animBg="1"/>
      <p:bldP spid="42" grpId="2" animBg="1"/>
      <p:bldP spid="52" grpId="0" animBg="1"/>
      <p:bldP spid="52" grpId="1" animBg="1"/>
      <p:bldP spid="52" grpId="2" animBg="1"/>
      <p:bldP spid="53" grpId="0" animBg="1"/>
      <p:bldP spid="53" grpId="1" animBg="1"/>
      <p:bldP spid="53"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795" y="2420888"/>
            <a:ext cx="5686425"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مستطيل 1">
            <a:extLst>
              <a:ext uri="{FF2B5EF4-FFF2-40B4-BE49-F238E27FC236}">
                <a16:creationId xmlns:a16="http://schemas.microsoft.com/office/drawing/2014/main" id="{EF691953-CF83-44C5-A133-2E605BAC3A05}"/>
              </a:ext>
            </a:extLst>
          </p:cNvPr>
          <p:cNvSpPr/>
          <p:nvPr/>
        </p:nvSpPr>
        <p:spPr>
          <a:xfrm>
            <a:off x="692427" y="642168"/>
            <a:ext cx="7848872" cy="1138773"/>
          </a:xfrm>
          <a:prstGeom prst="rect">
            <a:avLst/>
          </a:prstGeom>
        </p:spPr>
        <p:txBody>
          <a:bodyPr wrap="square">
            <a:spAutoFit/>
          </a:bodyPr>
          <a:lstStyle/>
          <a:p>
            <a:pPr algn="ctr"/>
            <a:r>
              <a:rPr lang="ar-SA" sz="3600" b="1" dirty="0">
                <a:solidFill>
                  <a:srgbClr val="AFCA10"/>
                </a:solidFill>
                <a:latin typeface="Times New Roman" pitchFamily="18" charset="0"/>
                <a:cs typeface="Times New Roman" pitchFamily="18" charset="0"/>
              </a:rPr>
              <a:t>تقنية التبديل بالتوجيه والتخزين للمظاريف</a:t>
            </a:r>
            <a:endParaRPr lang="en-US" sz="3600" b="1" dirty="0">
              <a:solidFill>
                <a:srgbClr val="AFCA10"/>
              </a:solidFill>
              <a:latin typeface="Times New Roman" pitchFamily="18" charset="0"/>
              <a:cs typeface="Times New Roman" pitchFamily="18" charset="0"/>
            </a:endParaRPr>
          </a:p>
          <a:p>
            <a:pPr algn="ctr"/>
            <a:r>
              <a:rPr lang="en-US" sz="3200" b="1" dirty="0">
                <a:solidFill>
                  <a:srgbClr val="6FAFDF"/>
                </a:solidFill>
                <a:latin typeface="Times New Roman" pitchFamily="18" charset="0"/>
                <a:cs typeface="Times New Roman" pitchFamily="18" charset="0"/>
              </a:rPr>
              <a:t>Store / Forward Packet Switching </a:t>
            </a:r>
          </a:p>
        </p:txBody>
      </p:sp>
    </p:spTree>
    <p:extLst>
      <p:ext uri="{BB962C8B-B14F-4D97-AF65-F5344CB8AC3E}">
        <p14:creationId xmlns:p14="http://schemas.microsoft.com/office/powerpoint/2010/main" val="3401117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5733E371-062F-4495-BCED-CAF380137884}"/>
              </a:ext>
            </a:extLst>
          </p:cNvPr>
          <p:cNvSpPr/>
          <p:nvPr/>
        </p:nvSpPr>
        <p:spPr>
          <a:xfrm>
            <a:off x="647564" y="548680"/>
            <a:ext cx="7848872" cy="2246769"/>
          </a:xfrm>
          <a:prstGeom prst="rect">
            <a:avLst/>
          </a:prstGeom>
          <a:noFill/>
        </p:spPr>
        <p:txBody>
          <a:bodyPr wrap="square">
            <a:spAutoFit/>
          </a:bodyPr>
          <a:lstStyle/>
          <a:p>
            <a:pPr marL="342900" indent="-342900">
              <a:buBlip>
                <a:blip r:embed="rId2">
                  <a:extLst>
                    <a:ext uri="{96DAC541-7B7A-43D3-8B79-37D633B846F1}">
                      <asvg:svgBlip xmlns:asvg="http://schemas.microsoft.com/office/drawing/2016/SVG/main" r:embed="rId3"/>
                    </a:ext>
                  </a:extLst>
                </a:blip>
              </a:buBlip>
            </a:pPr>
            <a:r>
              <a:rPr lang="ar-SA" sz="2800" b="1" dirty="0"/>
              <a:t>تقسيم البيانات المرسلة إلى بيانات وأجزاء وتحتوي على مجموعات محدودة الحجم على عنوان المرسل والمرسل اليه. </a:t>
            </a:r>
            <a:endParaRPr lang="en-US" sz="2800" b="1" dirty="0"/>
          </a:p>
          <a:p>
            <a:pPr marL="342900" indent="-342900">
              <a:buBlip>
                <a:blip r:embed="rId2">
                  <a:extLst>
                    <a:ext uri="{96DAC541-7B7A-43D3-8B79-37D633B846F1}">
                      <asvg:svgBlip xmlns:asvg="http://schemas.microsoft.com/office/drawing/2016/SVG/main" r:embed="rId3"/>
                    </a:ext>
                  </a:extLst>
                </a:blip>
              </a:buBlip>
            </a:pPr>
            <a:r>
              <a:rPr lang="ar-SA" sz="2800" b="1" dirty="0">
                <a:solidFill>
                  <a:srgbClr val="00B050"/>
                </a:solidFill>
              </a:rPr>
              <a:t>ترسل المظاريف عبر </a:t>
            </a:r>
            <a:r>
              <a:rPr lang="ar-SA" sz="2800" b="1" dirty="0" err="1">
                <a:solidFill>
                  <a:srgbClr val="00B050"/>
                </a:solidFill>
              </a:rPr>
              <a:t>مبدلات</a:t>
            </a:r>
            <a:r>
              <a:rPr lang="ar-SA" sz="2800" b="1" dirty="0">
                <a:solidFill>
                  <a:srgbClr val="00B050"/>
                </a:solidFill>
              </a:rPr>
              <a:t> الشبكة.</a:t>
            </a:r>
            <a:endParaRPr lang="en-US" sz="2800" b="1" dirty="0">
              <a:solidFill>
                <a:srgbClr val="00B050"/>
              </a:solidFill>
            </a:endParaRPr>
          </a:p>
          <a:p>
            <a:pPr marL="342900" indent="-342900">
              <a:buBlip>
                <a:blip r:embed="rId2">
                  <a:extLst>
                    <a:ext uri="{96DAC541-7B7A-43D3-8B79-37D633B846F1}">
                      <asvg:svgBlip xmlns:asvg="http://schemas.microsoft.com/office/drawing/2016/SVG/main" r:embed="rId3"/>
                    </a:ext>
                  </a:extLst>
                </a:blip>
              </a:buBlip>
            </a:pPr>
            <a:r>
              <a:rPr lang="ar-SA" sz="2800" b="1" dirty="0">
                <a:solidFill>
                  <a:srgbClr val="000099"/>
                </a:solidFill>
              </a:rPr>
              <a:t>تمر البيانات المرسلة في بيانات مختلفة حتى تصل إلى الجهاز المستقبل لها.</a:t>
            </a:r>
            <a:endParaRPr lang="en-US" sz="2800" b="1" dirty="0">
              <a:solidFill>
                <a:srgbClr val="000099"/>
              </a:solidFill>
            </a:endParaRPr>
          </a:p>
        </p:txBody>
      </p:sp>
      <p:pic>
        <p:nvPicPr>
          <p:cNvPr id="16386" name="Picture 2" descr="نتيجة بحث الصور عن تقنية التبديل بالتوجيه والتخزين للمظاريف">
            <a:extLst>
              <a:ext uri="{FF2B5EF4-FFF2-40B4-BE49-F238E27FC236}">
                <a16:creationId xmlns:a16="http://schemas.microsoft.com/office/drawing/2014/main" id="{359A41F6-BB3A-4AF4-8E0C-80094A94E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2924944"/>
            <a:ext cx="5715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9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سهم: لليمين 3">
            <a:extLst>
              <a:ext uri="{FF2B5EF4-FFF2-40B4-BE49-F238E27FC236}">
                <a16:creationId xmlns:a16="http://schemas.microsoft.com/office/drawing/2014/main" id="{4E6BEDE2-1B7B-406E-950E-07DBCDA1A963}"/>
              </a:ext>
            </a:extLst>
          </p:cNvPr>
          <p:cNvSpPr/>
          <p:nvPr/>
        </p:nvSpPr>
        <p:spPr>
          <a:xfrm>
            <a:off x="2699792" y="332656"/>
            <a:ext cx="864096" cy="864096"/>
          </a:xfrm>
          <a:prstGeom prs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C52A5B91-BD41-4B1E-9707-D76EA938F6E2}"/>
              </a:ext>
            </a:extLst>
          </p:cNvPr>
          <p:cNvSpPr/>
          <p:nvPr/>
        </p:nvSpPr>
        <p:spPr>
          <a:xfrm>
            <a:off x="4788024" y="332656"/>
            <a:ext cx="216026" cy="288032"/>
          </a:xfrm>
          <a:prstGeom prst="rect">
            <a:avLst/>
          </a:prstGeom>
          <a:solidFill>
            <a:srgbClr val="AFC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30C35B9B-3AB7-470B-9704-517718C5F877}"/>
              </a:ext>
            </a:extLst>
          </p:cNvPr>
          <p:cNvSpPr/>
          <p:nvPr/>
        </p:nvSpPr>
        <p:spPr>
          <a:xfrm>
            <a:off x="5004050" y="332656"/>
            <a:ext cx="216026" cy="2880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AFCA10"/>
              </a:solidFill>
            </a:endParaRPr>
          </a:p>
        </p:txBody>
      </p:sp>
      <p:sp>
        <p:nvSpPr>
          <p:cNvPr id="9" name="مستطيل 8">
            <a:extLst>
              <a:ext uri="{FF2B5EF4-FFF2-40B4-BE49-F238E27FC236}">
                <a16:creationId xmlns:a16="http://schemas.microsoft.com/office/drawing/2014/main" id="{7694A4CB-B74F-4136-8C30-2D57E1C35607}"/>
              </a:ext>
            </a:extLst>
          </p:cNvPr>
          <p:cNvSpPr/>
          <p:nvPr/>
        </p:nvSpPr>
        <p:spPr>
          <a:xfrm>
            <a:off x="4788024" y="607987"/>
            <a:ext cx="216026" cy="288032"/>
          </a:xfrm>
          <a:prstGeom prst="rect">
            <a:avLst/>
          </a:prstGeom>
          <a:solidFill>
            <a:srgbClr val="6DA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E08C8BDA-56BB-4C4D-A8AA-EF92F14CC403}"/>
              </a:ext>
            </a:extLst>
          </p:cNvPr>
          <p:cNvSpPr/>
          <p:nvPr/>
        </p:nvSpPr>
        <p:spPr>
          <a:xfrm>
            <a:off x="5004046" y="614337"/>
            <a:ext cx="21602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سهم: لليمين 4">
            <a:extLst>
              <a:ext uri="{FF2B5EF4-FFF2-40B4-BE49-F238E27FC236}">
                <a16:creationId xmlns:a16="http://schemas.microsoft.com/office/drawing/2014/main" id="{E84939F3-AD77-4B49-AD0C-809D96BA96A6}"/>
              </a:ext>
            </a:extLst>
          </p:cNvPr>
          <p:cNvSpPr/>
          <p:nvPr/>
        </p:nvSpPr>
        <p:spPr>
          <a:xfrm flipH="1">
            <a:off x="7596336" y="5085184"/>
            <a:ext cx="864096" cy="864096"/>
          </a:xfrm>
          <a:prstGeom prs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2" name="مستطيل 1">
            <a:extLst>
              <a:ext uri="{FF2B5EF4-FFF2-40B4-BE49-F238E27FC236}">
                <a16:creationId xmlns:a16="http://schemas.microsoft.com/office/drawing/2014/main" id="{7E812707-04FF-48C2-A723-15FC0CC6AEF7}"/>
              </a:ext>
            </a:extLst>
          </p:cNvPr>
          <p:cNvSpPr/>
          <p:nvPr/>
        </p:nvSpPr>
        <p:spPr>
          <a:xfrm>
            <a:off x="4716016" y="332656"/>
            <a:ext cx="540061" cy="563363"/>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en-US" dirty="0"/>
              <a:t>file</a:t>
            </a:r>
            <a:endParaRPr lang="ar-SA" dirty="0"/>
          </a:p>
        </p:txBody>
      </p:sp>
      <p:sp>
        <p:nvSpPr>
          <p:cNvPr id="16" name="مستطيل 15">
            <a:extLst>
              <a:ext uri="{FF2B5EF4-FFF2-40B4-BE49-F238E27FC236}">
                <a16:creationId xmlns:a16="http://schemas.microsoft.com/office/drawing/2014/main" id="{8D4DC44B-9B4A-4E31-8D07-B92D59A45002}"/>
              </a:ext>
            </a:extLst>
          </p:cNvPr>
          <p:cNvSpPr/>
          <p:nvPr/>
        </p:nvSpPr>
        <p:spPr>
          <a:xfrm>
            <a:off x="4860032" y="4953869"/>
            <a:ext cx="540061" cy="563363"/>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en-US" dirty="0"/>
              <a:t>file</a:t>
            </a:r>
            <a:endParaRPr lang="ar-SA" dirty="0"/>
          </a:p>
        </p:txBody>
      </p:sp>
    </p:spTree>
    <p:extLst>
      <p:ext uri="{BB962C8B-B14F-4D97-AF65-F5344CB8AC3E}">
        <p14:creationId xmlns:p14="http://schemas.microsoft.com/office/powerpoint/2010/main" val="14662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35" presetClass="emph" presetSubtype="0" repeatCount="indefinite" fill="hold" grpId="1" nodeType="withEffect">
                                  <p:stCondLst>
                                    <p:cond delay="0"/>
                                  </p:stCondLst>
                                  <p:endCondLst>
                                    <p:cond evt="onNext" delay="0">
                                      <p:tgtEl>
                                        <p:sldTgt/>
                                      </p:tgtEl>
                                    </p:cond>
                                  </p:endCondLst>
                                  <p:childTnLst>
                                    <p:anim calcmode="discrete" valueType="str">
                                      <p:cBhvr>
                                        <p:cTn id="10" dur="1000" fill="hold"/>
                                        <p:tgtEl>
                                          <p:spTgt spid="5"/>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0"/>
                                  </p:stCondLst>
                                  <p:endCondLst>
                                    <p:cond evt="onNext" delay="0">
                                      <p:tgtEl>
                                        <p:sldTgt/>
                                      </p:tgtEl>
                                    </p:cond>
                                  </p:end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0" nodeType="clickEffect">
                                  <p:stCondLst>
                                    <p:cond delay="250"/>
                                  </p:stCondLst>
                                  <p:childTnLst>
                                    <p:animMotion origin="layout" path="M -0.05035 -0.0169 L -0.05209 0.14213 L 0.14271 0.14444 C 0.14201 0.32222 0.14149 0.5 0.1408 0.67777 L 0.0092 0.67523 L 0.01458 0.67291 " pathEditMode="relative" ptsTypes="AAAAAA">
                                      <p:cBhvr>
                                        <p:cTn id="21" dur="2500" fill="hold"/>
                                        <p:tgtEl>
                                          <p:spTgt spid="10"/>
                                        </p:tgtEl>
                                        <p:attrNameLst>
                                          <p:attrName>ppt_x</p:attrName>
                                          <p:attrName>ppt_y</p:attrName>
                                        </p:attrNameLst>
                                      </p:cBhvr>
                                    </p:animMotion>
                                  </p:childTnLst>
                                </p:cTn>
                              </p:par>
                            </p:childTnLst>
                          </p:cTn>
                        </p:par>
                        <p:par>
                          <p:cTn id="22" fill="hold">
                            <p:stCondLst>
                              <p:cond delay="2750"/>
                            </p:stCondLst>
                            <p:childTnLst>
                              <p:par>
                                <p:cTn id="23" presetID="0" presetClass="path" presetSubtype="0" accel="50000" decel="50000" fill="hold" grpId="0" nodeType="afterEffect">
                                  <p:stCondLst>
                                    <p:cond delay="0"/>
                                  </p:stCondLst>
                                  <p:childTnLst>
                                    <p:animMotion origin="layout" path="M -0.02327 0.02061 L -0.025 0.18889 L -0.22848 0.19352 L -0.22674 0.38774 L -0.03039 0.38311 L -0.025 0.58172 L 0.16961 0.5794 L 0.16441 0.66829 L 0.0118 0.67524 L 0.0118 0.6757 " pathEditMode="relative" rAng="0" ptsTypes="AAAAAAAAAA">
                                      <p:cBhvr>
                                        <p:cTn id="24" dur="2500" fill="hold"/>
                                        <p:tgtEl>
                                          <p:spTgt spid="7"/>
                                        </p:tgtEl>
                                        <p:attrNameLst>
                                          <p:attrName>ppt_x</p:attrName>
                                          <p:attrName>ppt_y</p:attrName>
                                        </p:attrNameLst>
                                      </p:cBhvr>
                                      <p:rCtr x="-625" y="32755"/>
                                    </p:animMotion>
                                  </p:childTnLst>
                                </p:cTn>
                              </p:par>
                            </p:childTnLst>
                          </p:cTn>
                        </p:par>
                        <p:par>
                          <p:cTn id="25" fill="hold">
                            <p:stCondLst>
                              <p:cond delay="5250"/>
                            </p:stCondLst>
                            <p:childTnLst>
                              <p:par>
                                <p:cTn id="26" presetID="0" presetClass="path" presetSubtype="0" accel="50000" decel="50000" fill="hold" grpId="0" nodeType="afterEffect">
                                  <p:stCondLst>
                                    <p:cond delay="0"/>
                                  </p:stCondLst>
                                  <p:childTnLst>
                                    <p:animMotion origin="layout" path="M -0.02674 -0.0088 L -0.02153 0.14074 L -0.22848 0.13843 L -0.22674 0.35833 L -0.025 0.35602 L -0.03021 0.53843 L 0.16632 0.5338 L 0.16632 0.69028 L 0.01354 0.67639 " pathEditMode="relative" ptsTypes="AAAAAAAAA">
                                      <p:cBhvr>
                                        <p:cTn id="27" dur="2500" fill="hold"/>
                                        <p:tgtEl>
                                          <p:spTgt spid="9"/>
                                        </p:tgtEl>
                                        <p:attrNameLst>
                                          <p:attrName>ppt_x</p:attrName>
                                          <p:attrName>ppt_y</p:attrName>
                                        </p:attrNameLst>
                                      </p:cBhvr>
                                    </p:animMotion>
                                  </p:childTnLst>
                                </p:cTn>
                              </p:par>
                            </p:childTnLst>
                          </p:cTn>
                        </p:par>
                        <p:par>
                          <p:cTn id="28" fill="hold">
                            <p:stCondLst>
                              <p:cond delay="7750"/>
                            </p:stCondLst>
                            <p:childTnLst>
                              <p:par>
                                <p:cTn id="29" presetID="0" presetClass="path" presetSubtype="0" accel="50000" decel="50000" fill="hold" grpId="0" nodeType="afterEffect">
                                  <p:stCondLst>
                                    <p:cond delay="0"/>
                                  </p:stCondLst>
                                  <p:childTnLst>
                                    <p:animMotion origin="layout" path="M -0.04844 0.03125 L -0.0467 0.18542 L 0.13385 0.18797 L 0.14791 0.66968 L 0.01285 0.67917 L 0.01111 0.67917 L 0.01111 0.67917 " pathEditMode="relative" ptsTypes="AAAAAAA">
                                      <p:cBhvr>
                                        <p:cTn id="30" dur="2500" fill="hold"/>
                                        <p:tgtEl>
                                          <p:spTgt spid="8"/>
                                        </p:tgtEl>
                                        <p:attrNameLst>
                                          <p:attrName>ppt_x</p:attrName>
                                          <p:attrName>ppt_y</p:attrName>
                                        </p:attrNameLst>
                                      </p:cBhvr>
                                    </p:animMotion>
                                  </p:childTnLst>
                                </p:cTn>
                              </p:par>
                            </p:childTnLst>
                          </p:cTn>
                        </p:par>
                        <p:par>
                          <p:cTn id="31" fill="hold">
                            <p:stCondLst>
                              <p:cond delay="10250"/>
                            </p:stCondLst>
                            <p:childTnLst>
                              <p:par>
                                <p:cTn id="32" presetID="3"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animBg="1"/>
      <p:bldP spid="9" grpId="0" animBg="1"/>
      <p:bldP spid="10" grpId="0" animBg="1"/>
      <p:bldP spid="5" grpId="0" animBg="1"/>
      <p:bldP spid="5" grpId="1" animBg="1"/>
      <p:bldP spid="2"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4C0D27D-5707-4106-ABAE-C9FE929BC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631" y="2132856"/>
            <a:ext cx="6408737" cy="3774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مستطيل 3">
            <a:extLst>
              <a:ext uri="{FF2B5EF4-FFF2-40B4-BE49-F238E27FC236}">
                <a16:creationId xmlns:a16="http://schemas.microsoft.com/office/drawing/2014/main" id="{709624F7-F9B3-49E2-97EA-3C6A69B857CA}"/>
              </a:ext>
            </a:extLst>
          </p:cNvPr>
          <p:cNvSpPr/>
          <p:nvPr/>
        </p:nvSpPr>
        <p:spPr>
          <a:xfrm>
            <a:off x="692427" y="642168"/>
            <a:ext cx="7848872" cy="1138773"/>
          </a:xfrm>
          <a:prstGeom prst="rect">
            <a:avLst/>
          </a:prstGeom>
        </p:spPr>
        <p:txBody>
          <a:bodyPr wrap="square">
            <a:spAutoFit/>
          </a:bodyPr>
          <a:lstStyle/>
          <a:p>
            <a:pPr algn="ctr"/>
            <a:r>
              <a:rPr lang="ar-SA" sz="3600" b="1" dirty="0">
                <a:solidFill>
                  <a:srgbClr val="AFCA10"/>
                </a:solidFill>
                <a:latin typeface="Times New Roman" pitchFamily="18" charset="0"/>
                <a:cs typeface="Times New Roman" pitchFamily="18" charset="0"/>
              </a:rPr>
              <a:t>تقنية التبديل بالدوائر التخيلية</a:t>
            </a:r>
            <a:endParaRPr lang="en-US" sz="3600" b="1" dirty="0">
              <a:solidFill>
                <a:srgbClr val="AFCA10"/>
              </a:solidFill>
              <a:latin typeface="Times New Roman" pitchFamily="18" charset="0"/>
              <a:cs typeface="Times New Roman" pitchFamily="18" charset="0"/>
            </a:endParaRPr>
          </a:p>
          <a:p>
            <a:pPr algn="ctr"/>
            <a:r>
              <a:rPr lang="en-US" sz="3200" b="1" dirty="0">
                <a:solidFill>
                  <a:srgbClr val="6FAFDF"/>
                </a:solidFill>
                <a:latin typeface="Times New Roman" pitchFamily="18" charset="0"/>
                <a:cs typeface="Times New Roman" pitchFamily="18" charset="0"/>
              </a:rPr>
              <a:t>Virtual Circuit Switching</a:t>
            </a:r>
            <a:endParaRPr lang="en-US" sz="3600" b="1" dirty="0">
              <a:solidFill>
                <a:srgbClr val="AFCA10"/>
              </a:solidFill>
              <a:latin typeface="Times New Roman" pitchFamily="18" charset="0"/>
              <a:cs typeface="Times New Roman" pitchFamily="18" charset="0"/>
            </a:endParaRPr>
          </a:p>
        </p:txBody>
      </p:sp>
    </p:spTree>
    <p:extLst>
      <p:ext uri="{BB962C8B-B14F-4D97-AF65-F5344CB8AC3E}">
        <p14:creationId xmlns:p14="http://schemas.microsoft.com/office/powerpoint/2010/main" val="989552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نتيجة بحث الصور عن ‪Virtual Circuit Switching‬‏">
            <a:extLst>
              <a:ext uri="{FF2B5EF4-FFF2-40B4-BE49-F238E27FC236}">
                <a16:creationId xmlns:a16="http://schemas.microsoft.com/office/drawing/2014/main" id="{1C76A4C2-DE86-44D6-970E-CC529793A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64" y="2294141"/>
            <a:ext cx="7848872" cy="3871163"/>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647564" y="620688"/>
            <a:ext cx="7848872" cy="1569660"/>
          </a:xfrm>
          <a:prstGeom prst="rect">
            <a:avLst/>
          </a:prstGeom>
          <a:solidFill>
            <a:schemeClr val="bg1"/>
          </a:solidFill>
        </p:spPr>
        <p:txBody>
          <a:bodyPr wrap="square">
            <a:spAutoFit/>
          </a:bodyPr>
          <a:lstStyle/>
          <a:p>
            <a:pPr marL="457200" indent="-457200" algn="justLow">
              <a:buBlip>
                <a:blip r:embed="rId3">
                  <a:extLst>
                    <a:ext uri="{96DAC541-7B7A-43D3-8B79-37D633B846F1}">
                      <asvg:svgBlip xmlns:asvg="http://schemas.microsoft.com/office/drawing/2016/SVG/main" r:embed="rId4"/>
                    </a:ext>
                  </a:extLst>
                </a:blip>
              </a:buBlip>
            </a:pPr>
            <a:r>
              <a:rPr lang="ar-SA" sz="2400" b="1" dirty="0">
                <a:latin typeface="Times New Roman" pitchFamily="18" charset="0"/>
                <a:cs typeface="Times New Roman" pitchFamily="18" charset="0"/>
              </a:rPr>
              <a:t>تجمع هذه التقنية بين تقنية تبديل الدوائر وتقنية تبديل المظاريف.</a:t>
            </a:r>
            <a:endParaRPr lang="en-US" sz="2400" b="1" dirty="0">
              <a:latin typeface="Times New Roman" pitchFamily="18" charset="0"/>
              <a:cs typeface="Times New Roman" pitchFamily="18" charset="0"/>
            </a:endParaRPr>
          </a:p>
          <a:p>
            <a:pPr marL="457200" indent="-457200" algn="justLow">
              <a:buBlip>
                <a:blip r:embed="rId3">
                  <a:extLst>
                    <a:ext uri="{96DAC541-7B7A-43D3-8B79-37D633B846F1}">
                      <asvg:svgBlip xmlns:asvg="http://schemas.microsoft.com/office/drawing/2016/SVG/main" r:embed="rId4"/>
                    </a:ext>
                  </a:extLst>
                </a:blip>
              </a:buBlip>
            </a:pPr>
            <a:r>
              <a:rPr lang="ar-SA" sz="2400" b="1" dirty="0">
                <a:solidFill>
                  <a:srgbClr val="FF0000"/>
                </a:solidFill>
                <a:latin typeface="Times New Roman" pitchFamily="18" charset="0"/>
                <a:cs typeface="Times New Roman" pitchFamily="18" charset="0"/>
              </a:rPr>
              <a:t>عند بدء التراسل للمكالمة بين جهاز المرسل والمستقبل يتم تحديد المسار  الذي يتم عبر إرسال المظاريف من بداية الشبكة إلى نهايتها.</a:t>
            </a:r>
            <a:endParaRPr lang="en-US" sz="2400" b="1" dirty="0">
              <a:solidFill>
                <a:srgbClr val="FF0000"/>
              </a:solidFill>
              <a:latin typeface="Times New Roman" pitchFamily="18" charset="0"/>
              <a:cs typeface="Times New Roman" pitchFamily="18" charset="0"/>
            </a:endParaRPr>
          </a:p>
          <a:p>
            <a:pPr marL="457200" indent="-457200" algn="justLow">
              <a:buBlip>
                <a:blip r:embed="rId3">
                  <a:extLst>
                    <a:ext uri="{96DAC541-7B7A-43D3-8B79-37D633B846F1}">
                      <asvg:svgBlip xmlns:asvg="http://schemas.microsoft.com/office/drawing/2016/SVG/main" r:embed="rId4"/>
                    </a:ext>
                  </a:extLst>
                </a:blip>
              </a:buBlip>
            </a:pPr>
            <a:r>
              <a:rPr lang="ar-SA" sz="2400" b="1" dirty="0">
                <a:solidFill>
                  <a:srgbClr val="4A32DC"/>
                </a:solidFill>
                <a:latin typeface="Times New Roman" pitchFamily="18" charset="0"/>
                <a:cs typeface="Times New Roman" pitchFamily="18" charset="0"/>
              </a:rPr>
              <a:t>ثم يتم إرسال المظاريف أو الحزم والتي تسلك جميعها المسار نفسه.</a:t>
            </a:r>
          </a:p>
        </p:txBody>
      </p:sp>
    </p:spTree>
    <p:extLst>
      <p:ext uri="{BB962C8B-B14F-4D97-AF65-F5344CB8AC3E}">
        <p14:creationId xmlns:p14="http://schemas.microsoft.com/office/powerpoint/2010/main" val="3407347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ppt_w</p:attrName>
                                        </p:attrNameLst>
                                      </p:cBhvr>
                                      <p:tavLst>
                                        <p:tav tm="0">
                                          <p:val>
                                            <p:fltVal val="0"/>
                                          </p:val>
                                        </p:tav>
                                        <p:tav tm="100000">
                                          <p:val>
                                            <p:strVal val="#ppt_w"/>
                                          </p:val>
                                        </p:tav>
                                      </p:tavLst>
                                    </p:anim>
                                    <p:anim calcmode="lin" valueType="num">
                                      <p:cBhvr>
                                        <p:cTn id="8" dur="500" fill="hold"/>
                                        <p:tgtEl>
                                          <p:spTgt spid="8">
                                            <p:bg/>
                                          </p:spTgt>
                                        </p:tgtEl>
                                        <p:attrNameLst>
                                          <p:attrName>ppt_h</p:attrName>
                                        </p:attrNameLst>
                                      </p:cBhvr>
                                      <p:tavLst>
                                        <p:tav tm="0">
                                          <p:val>
                                            <p:fltVal val="0"/>
                                          </p:val>
                                        </p:tav>
                                        <p:tav tm="100000">
                                          <p:val>
                                            <p:strVal val="#ppt_h"/>
                                          </p:val>
                                        </p:tav>
                                      </p:tavLst>
                                    </p:anim>
                                    <p:animEffect transition="in" filter="fade">
                                      <p:cBhvr>
                                        <p:cTn id="9" dur="500"/>
                                        <p:tgtEl>
                                          <p:spTgt spid="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سهم: لليمين 3">
            <a:extLst>
              <a:ext uri="{FF2B5EF4-FFF2-40B4-BE49-F238E27FC236}">
                <a16:creationId xmlns:a16="http://schemas.microsoft.com/office/drawing/2014/main" id="{FCEF5678-1D9F-4B05-830F-27AFCBAD9878}"/>
              </a:ext>
            </a:extLst>
          </p:cNvPr>
          <p:cNvSpPr/>
          <p:nvPr/>
        </p:nvSpPr>
        <p:spPr>
          <a:xfrm>
            <a:off x="2699792" y="332656"/>
            <a:ext cx="864096" cy="864096"/>
          </a:xfrm>
          <a:prstGeom prs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5" name="سهم: لليمين 4">
            <a:extLst>
              <a:ext uri="{FF2B5EF4-FFF2-40B4-BE49-F238E27FC236}">
                <a16:creationId xmlns:a16="http://schemas.microsoft.com/office/drawing/2014/main" id="{01361221-C43C-4A1D-9CA6-787476ECCDCA}"/>
              </a:ext>
            </a:extLst>
          </p:cNvPr>
          <p:cNvSpPr/>
          <p:nvPr/>
        </p:nvSpPr>
        <p:spPr>
          <a:xfrm flipH="1">
            <a:off x="7596336" y="5085184"/>
            <a:ext cx="864096" cy="864096"/>
          </a:xfrm>
          <a:prstGeom prst="rightArrow">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FC57A0EA-A33D-4D2C-8ADD-E085AA026874}"/>
              </a:ext>
            </a:extLst>
          </p:cNvPr>
          <p:cNvSpPr/>
          <p:nvPr/>
        </p:nvSpPr>
        <p:spPr>
          <a:xfrm>
            <a:off x="4788024" y="332656"/>
            <a:ext cx="216026" cy="288032"/>
          </a:xfrm>
          <a:prstGeom prst="rect">
            <a:avLst/>
          </a:prstGeom>
          <a:solidFill>
            <a:srgbClr val="AFC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3923B143-EE4B-4125-9BE9-67092316EC52}"/>
              </a:ext>
            </a:extLst>
          </p:cNvPr>
          <p:cNvSpPr/>
          <p:nvPr/>
        </p:nvSpPr>
        <p:spPr>
          <a:xfrm>
            <a:off x="5004050" y="332656"/>
            <a:ext cx="216026" cy="2880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AFCA10"/>
              </a:solidFill>
            </a:endParaRPr>
          </a:p>
        </p:txBody>
      </p:sp>
      <p:sp>
        <p:nvSpPr>
          <p:cNvPr id="13" name="مستطيل 12">
            <a:extLst>
              <a:ext uri="{FF2B5EF4-FFF2-40B4-BE49-F238E27FC236}">
                <a16:creationId xmlns:a16="http://schemas.microsoft.com/office/drawing/2014/main" id="{8012BB8A-8F5C-4EAC-A50F-AD40D534BA16}"/>
              </a:ext>
            </a:extLst>
          </p:cNvPr>
          <p:cNvSpPr/>
          <p:nvPr/>
        </p:nvSpPr>
        <p:spPr>
          <a:xfrm>
            <a:off x="4788024" y="607987"/>
            <a:ext cx="216026" cy="288032"/>
          </a:xfrm>
          <a:prstGeom prst="rect">
            <a:avLst/>
          </a:prstGeom>
          <a:solidFill>
            <a:srgbClr val="6DA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09F834A1-B23E-413F-9E93-F256451D050D}"/>
              </a:ext>
            </a:extLst>
          </p:cNvPr>
          <p:cNvSpPr/>
          <p:nvPr/>
        </p:nvSpPr>
        <p:spPr>
          <a:xfrm>
            <a:off x="5004046" y="614337"/>
            <a:ext cx="21602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مستطيل 14">
            <a:extLst>
              <a:ext uri="{FF2B5EF4-FFF2-40B4-BE49-F238E27FC236}">
                <a16:creationId xmlns:a16="http://schemas.microsoft.com/office/drawing/2014/main" id="{0324AD8C-999C-4A82-BE8D-49C22CBD05A1}"/>
              </a:ext>
            </a:extLst>
          </p:cNvPr>
          <p:cNvSpPr/>
          <p:nvPr/>
        </p:nvSpPr>
        <p:spPr>
          <a:xfrm>
            <a:off x="4752019" y="281361"/>
            <a:ext cx="540061" cy="62736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en-US" dirty="0"/>
              <a:t>file</a:t>
            </a:r>
            <a:endParaRPr lang="ar-SA" dirty="0"/>
          </a:p>
        </p:txBody>
      </p:sp>
      <p:cxnSp>
        <p:nvCxnSpPr>
          <p:cNvPr id="16" name="رابط مستقيم 15">
            <a:extLst>
              <a:ext uri="{FF2B5EF4-FFF2-40B4-BE49-F238E27FC236}">
                <a16:creationId xmlns:a16="http://schemas.microsoft.com/office/drawing/2014/main" id="{4E1D4600-966F-4B9C-B2EB-32C5AABAA046}"/>
              </a:ext>
            </a:extLst>
          </p:cNvPr>
          <p:cNvCxnSpPr>
            <a:cxnSpLocks/>
          </p:cNvCxnSpPr>
          <p:nvPr/>
        </p:nvCxnSpPr>
        <p:spPr>
          <a:xfrm rot="5400000">
            <a:off x="4283968" y="1196752"/>
            <a:ext cx="864096" cy="0"/>
          </a:xfrm>
          <a:prstGeom prst="line">
            <a:avLst/>
          </a:prstGeom>
          <a:ln w="762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7" name="رابط مستقيم 16">
            <a:extLst>
              <a:ext uri="{FF2B5EF4-FFF2-40B4-BE49-F238E27FC236}">
                <a16:creationId xmlns:a16="http://schemas.microsoft.com/office/drawing/2014/main" id="{BF6752E3-56AE-429D-A51E-4B90EB27FE4C}"/>
              </a:ext>
            </a:extLst>
          </p:cNvPr>
          <p:cNvCxnSpPr>
            <a:cxnSpLocks/>
          </p:cNvCxnSpPr>
          <p:nvPr/>
        </p:nvCxnSpPr>
        <p:spPr>
          <a:xfrm rot="5400000">
            <a:off x="4211960" y="2492896"/>
            <a:ext cx="864096" cy="0"/>
          </a:xfrm>
          <a:prstGeom prst="line">
            <a:avLst/>
          </a:prstGeom>
          <a:ln w="762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8" name="رابط مستقيم 17">
            <a:extLst>
              <a:ext uri="{FF2B5EF4-FFF2-40B4-BE49-F238E27FC236}">
                <a16:creationId xmlns:a16="http://schemas.microsoft.com/office/drawing/2014/main" id="{F34F3CC9-E4C5-4415-A8FB-B834C995153A}"/>
              </a:ext>
            </a:extLst>
          </p:cNvPr>
          <p:cNvCxnSpPr>
            <a:cxnSpLocks/>
          </p:cNvCxnSpPr>
          <p:nvPr/>
        </p:nvCxnSpPr>
        <p:spPr>
          <a:xfrm rot="5400000">
            <a:off x="4211960" y="3717032"/>
            <a:ext cx="864096" cy="0"/>
          </a:xfrm>
          <a:prstGeom prst="line">
            <a:avLst/>
          </a:prstGeom>
          <a:ln w="762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رابط مستقيم 18">
            <a:extLst>
              <a:ext uri="{FF2B5EF4-FFF2-40B4-BE49-F238E27FC236}">
                <a16:creationId xmlns:a16="http://schemas.microsoft.com/office/drawing/2014/main" id="{7377AD14-E398-4E95-810B-247DCC49F536}"/>
              </a:ext>
            </a:extLst>
          </p:cNvPr>
          <p:cNvCxnSpPr>
            <a:cxnSpLocks/>
          </p:cNvCxnSpPr>
          <p:nvPr/>
        </p:nvCxnSpPr>
        <p:spPr>
          <a:xfrm>
            <a:off x="5148064" y="4293096"/>
            <a:ext cx="864096" cy="0"/>
          </a:xfrm>
          <a:prstGeom prst="line">
            <a:avLst/>
          </a:prstGeom>
          <a:ln w="762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0" name="رابط مستقيم 19">
            <a:extLst>
              <a:ext uri="{FF2B5EF4-FFF2-40B4-BE49-F238E27FC236}">
                <a16:creationId xmlns:a16="http://schemas.microsoft.com/office/drawing/2014/main" id="{46C4F63E-4ABF-4539-93FE-3F73850F2433}"/>
              </a:ext>
            </a:extLst>
          </p:cNvPr>
          <p:cNvCxnSpPr>
            <a:cxnSpLocks/>
          </p:cNvCxnSpPr>
          <p:nvPr/>
        </p:nvCxnSpPr>
        <p:spPr>
          <a:xfrm rot="5400000">
            <a:off x="5940152" y="5085184"/>
            <a:ext cx="864096" cy="0"/>
          </a:xfrm>
          <a:prstGeom prst="line">
            <a:avLst/>
          </a:prstGeom>
          <a:ln w="76200">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1" name="مستطيل 20">
            <a:extLst>
              <a:ext uri="{FF2B5EF4-FFF2-40B4-BE49-F238E27FC236}">
                <a16:creationId xmlns:a16="http://schemas.microsoft.com/office/drawing/2014/main" id="{AA65068B-8458-4A42-AC9F-DE27EBFF248F}"/>
              </a:ext>
            </a:extLst>
          </p:cNvPr>
          <p:cNvSpPr/>
          <p:nvPr/>
        </p:nvSpPr>
        <p:spPr>
          <a:xfrm>
            <a:off x="4904419" y="4653137"/>
            <a:ext cx="540061" cy="72008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en-US" dirty="0"/>
              <a:t>file</a:t>
            </a:r>
            <a:endParaRPr lang="ar-SA" dirty="0"/>
          </a:p>
        </p:txBody>
      </p:sp>
    </p:spTree>
    <p:extLst>
      <p:ext uri="{BB962C8B-B14F-4D97-AF65-F5344CB8AC3E}">
        <p14:creationId xmlns:p14="http://schemas.microsoft.com/office/powerpoint/2010/main" val="27873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35" presetClass="emph" presetSubtype="0" repeatCount="indefinite" fill="hold" grpId="1" nodeType="withEffect">
                                  <p:stCondLst>
                                    <p:cond delay="0"/>
                                  </p:stCondLst>
                                  <p:endCondLst>
                                    <p:cond evt="onNext" delay="0">
                                      <p:tgtEl>
                                        <p:sldTgt/>
                                      </p:tgtEl>
                                    </p:cond>
                                  </p:endCondLst>
                                  <p:childTnLst>
                                    <p:anim calcmode="discrete" valueType="str">
                                      <p:cBhvr>
                                        <p:cTn id="10" dur="1000" fill="hold"/>
                                        <p:tgtEl>
                                          <p:spTgt spid="5"/>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0"/>
                                  </p:stCondLst>
                                  <p:endCondLst>
                                    <p:cond evt="onNext" delay="0">
                                      <p:tgtEl>
                                        <p:sldTgt/>
                                      </p:tgtEl>
                                    </p:cond>
                                  </p:endCondLst>
                                  <p:childTnLst>
                                    <p:anim calcmode="discrete" valueType="str">
                                      <p:cBhvr>
                                        <p:cTn id="12"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35" presetClass="emph" presetSubtype="0" repeatCount="indefinite" fill="hold" nodeType="withEffect">
                                  <p:stCondLst>
                                    <p:cond delay="0"/>
                                  </p:stCondLst>
                                  <p:endCondLst>
                                    <p:cond evt="onNext" delay="0">
                                      <p:tgtEl>
                                        <p:sldTgt/>
                                      </p:tgtEl>
                                    </p:cond>
                                  </p:end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endCondLst>
                                    <p:cond evt="onNext" delay="0">
                                      <p:tgtEl>
                                        <p:sldTgt/>
                                      </p:tgtEl>
                                    </p:cond>
                                  </p:endCondLst>
                                  <p:childTnLst>
                                    <p:anim calcmode="discrete" valueType="str">
                                      <p:cBhvr>
                                        <p:cTn id="28" dur="1000" fill="hold"/>
                                        <p:tgtEl>
                                          <p:spTgt spid="1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endCondLst>
                                    <p:cond evt="onNext" delay="0">
                                      <p:tgtEl>
                                        <p:sldTgt/>
                                      </p:tgtEl>
                                    </p:cond>
                                  </p:endCondLst>
                                  <p:childTnLst>
                                    <p:anim calcmode="discrete" valueType="str">
                                      <p:cBhvr>
                                        <p:cTn id="30" dur="1000" fill="hold"/>
                                        <p:tgtEl>
                                          <p:spTgt spid="18"/>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0"/>
                                  </p:stCondLst>
                                  <p:endCondLst>
                                    <p:cond evt="onNext" delay="0">
                                      <p:tgtEl>
                                        <p:sldTgt/>
                                      </p:tgtEl>
                                    </p:cond>
                                  </p:endCondLst>
                                  <p:childTnLst>
                                    <p:anim calcmode="discrete" valueType="str">
                                      <p:cBhvr>
                                        <p:cTn id="32" dur="1000" fill="hold"/>
                                        <p:tgtEl>
                                          <p:spTgt spid="19"/>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endCondLst>
                                    <p:cond evt="onNext" delay="0">
                                      <p:tgtEl>
                                        <p:sldTgt/>
                                      </p:tgtEl>
                                    </p:cond>
                                  </p:endCondLst>
                                  <p:childTnLst>
                                    <p:anim calcmode="discrete" valueType="str">
                                      <p:cBhvr>
                                        <p:cTn id="34"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xit" presetSubtype="10" fill="hold" nodeType="clickEffect">
                                  <p:stCondLst>
                                    <p:cond delay="0"/>
                                  </p:stCondLst>
                                  <p:childTnLst>
                                    <p:anim calcmode="lin" valueType="num">
                                      <p:cBhvr>
                                        <p:cTn id="38" dur="500"/>
                                        <p:tgtEl>
                                          <p:spTgt spid="16"/>
                                        </p:tgtEl>
                                        <p:attrNameLst>
                                          <p:attrName>ppt_w</p:attrName>
                                        </p:attrNameLst>
                                      </p:cBhvr>
                                      <p:tavLst>
                                        <p:tav tm="0">
                                          <p:val>
                                            <p:strVal val="ppt_w"/>
                                          </p:val>
                                        </p:tav>
                                        <p:tav tm="100000">
                                          <p:val>
                                            <p:fltVal val="0"/>
                                          </p:val>
                                        </p:tav>
                                      </p:tavLst>
                                    </p:anim>
                                    <p:anim calcmode="lin" valueType="num">
                                      <p:cBhvr>
                                        <p:cTn id="39" dur="500"/>
                                        <p:tgtEl>
                                          <p:spTgt spid="16"/>
                                        </p:tgtEl>
                                        <p:attrNameLst>
                                          <p:attrName>ppt_h</p:attrName>
                                        </p:attrNameLst>
                                      </p:cBhvr>
                                      <p:tavLst>
                                        <p:tav tm="0">
                                          <p:val>
                                            <p:strVal val="ppt_h"/>
                                          </p:val>
                                        </p:tav>
                                        <p:tav tm="100000">
                                          <p:val>
                                            <p:strVal val="ppt_h"/>
                                          </p:val>
                                        </p:tav>
                                      </p:tavLst>
                                    </p:anim>
                                    <p:set>
                                      <p:cBhvr>
                                        <p:cTn id="40" dur="1" fill="hold">
                                          <p:stCondLst>
                                            <p:cond delay="499"/>
                                          </p:stCondLst>
                                        </p:cTn>
                                        <p:tgtEl>
                                          <p:spTgt spid="16"/>
                                        </p:tgtEl>
                                        <p:attrNameLst>
                                          <p:attrName>style.visibility</p:attrName>
                                        </p:attrNameLst>
                                      </p:cBhvr>
                                      <p:to>
                                        <p:strVal val="hidden"/>
                                      </p:to>
                                    </p:set>
                                  </p:childTnLst>
                                </p:cTn>
                              </p:par>
                              <p:par>
                                <p:cTn id="41" presetID="17" presetClass="exit" presetSubtype="10" fill="hold" nodeType="withEffect">
                                  <p:stCondLst>
                                    <p:cond delay="0"/>
                                  </p:stCondLst>
                                  <p:childTnLst>
                                    <p:anim calcmode="lin" valueType="num">
                                      <p:cBhvr>
                                        <p:cTn id="42" dur="500"/>
                                        <p:tgtEl>
                                          <p:spTgt spid="17"/>
                                        </p:tgtEl>
                                        <p:attrNameLst>
                                          <p:attrName>ppt_w</p:attrName>
                                        </p:attrNameLst>
                                      </p:cBhvr>
                                      <p:tavLst>
                                        <p:tav tm="0">
                                          <p:val>
                                            <p:strVal val="ppt_w"/>
                                          </p:val>
                                        </p:tav>
                                        <p:tav tm="100000">
                                          <p:val>
                                            <p:fltVal val="0"/>
                                          </p:val>
                                        </p:tav>
                                      </p:tavLst>
                                    </p:anim>
                                    <p:anim calcmode="lin" valueType="num">
                                      <p:cBhvr>
                                        <p:cTn id="43" dur="500"/>
                                        <p:tgtEl>
                                          <p:spTgt spid="17"/>
                                        </p:tgtEl>
                                        <p:attrNameLst>
                                          <p:attrName>ppt_h</p:attrName>
                                        </p:attrNameLst>
                                      </p:cBhvr>
                                      <p:tavLst>
                                        <p:tav tm="0">
                                          <p:val>
                                            <p:strVal val="ppt_h"/>
                                          </p:val>
                                        </p:tav>
                                        <p:tav tm="100000">
                                          <p:val>
                                            <p:strVal val="ppt_h"/>
                                          </p:val>
                                        </p:tav>
                                      </p:tavLst>
                                    </p:anim>
                                    <p:set>
                                      <p:cBhvr>
                                        <p:cTn id="44" dur="1" fill="hold">
                                          <p:stCondLst>
                                            <p:cond delay="499"/>
                                          </p:stCondLst>
                                        </p:cTn>
                                        <p:tgtEl>
                                          <p:spTgt spid="17"/>
                                        </p:tgtEl>
                                        <p:attrNameLst>
                                          <p:attrName>style.visibility</p:attrName>
                                        </p:attrNameLst>
                                      </p:cBhvr>
                                      <p:to>
                                        <p:strVal val="hidden"/>
                                      </p:to>
                                    </p:set>
                                  </p:childTnLst>
                                </p:cTn>
                              </p:par>
                              <p:par>
                                <p:cTn id="45" presetID="17" presetClass="exit" presetSubtype="10" fill="hold" nodeType="with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strVal val="ppt_h"/>
                                          </p:val>
                                        </p:tav>
                                      </p:tavLst>
                                    </p:anim>
                                    <p:set>
                                      <p:cBhvr>
                                        <p:cTn id="48" dur="1" fill="hold">
                                          <p:stCondLst>
                                            <p:cond delay="499"/>
                                          </p:stCondLst>
                                        </p:cTn>
                                        <p:tgtEl>
                                          <p:spTgt spid="18"/>
                                        </p:tgtEl>
                                        <p:attrNameLst>
                                          <p:attrName>style.visibility</p:attrName>
                                        </p:attrNameLst>
                                      </p:cBhvr>
                                      <p:to>
                                        <p:strVal val="hidden"/>
                                      </p:to>
                                    </p:set>
                                  </p:childTnLst>
                                </p:cTn>
                              </p:par>
                              <p:par>
                                <p:cTn id="49" presetID="17" presetClass="exit" presetSubtype="10" fill="hold" nodeType="withEffect">
                                  <p:stCondLst>
                                    <p:cond delay="0"/>
                                  </p:stCondLst>
                                  <p:childTnLst>
                                    <p:anim calcmode="lin" valueType="num">
                                      <p:cBhvr>
                                        <p:cTn id="50" dur="500"/>
                                        <p:tgtEl>
                                          <p:spTgt spid="19"/>
                                        </p:tgtEl>
                                        <p:attrNameLst>
                                          <p:attrName>ppt_w</p:attrName>
                                        </p:attrNameLst>
                                      </p:cBhvr>
                                      <p:tavLst>
                                        <p:tav tm="0">
                                          <p:val>
                                            <p:strVal val="ppt_w"/>
                                          </p:val>
                                        </p:tav>
                                        <p:tav tm="100000">
                                          <p:val>
                                            <p:fltVal val="0"/>
                                          </p:val>
                                        </p:tav>
                                      </p:tavLst>
                                    </p:anim>
                                    <p:anim calcmode="lin" valueType="num">
                                      <p:cBhvr>
                                        <p:cTn id="51" dur="500"/>
                                        <p:tgtEl>
                                          <p:spTgt spid="19"/>
                                        </p:tgtEl>
                                        <p:attrNameLst>
                                          <p:attrName>ppt_h</p:attrName>
                                        </p:attrNameLst>
                                      </p:cBhvr>
                                      <p:tavLst>
                                        <p:tav tm="0">
                                          <p:val>
                                            <p:strVal val="ppt_h"/>
                                          </p:val>
                                        </p:tav>
                                        <p:tav tm="100000">
                                          <p:val>
                                            <p:strVal val="ppt_h"/>
                                          </p:val>
                                        </p:tav>
                                      </p:tavLst>
                                    </p:anim>
                                    <p:set>
                                      <p:cBhvr>
                                        <p:cTn id="52" dur="1" fill="hold">
                                          <p:stCondLst>
                                            <p:cond delay="499"/>
                                          </p:stCondLst>
                                        </p:cTn>
                                        <p:tgtEl>
                                          <p:spTgt spid="19"/>
                                        </p:tgtEl>
                                        <p:attrNameLst>
                                          <p:attrName>style.visibility</p:attrName>
                                        </p:attrNameLst>
                                      </p:cBhvr>
                                      <p:to>
                                        <p:strVal val="hidden"/>
                                      </p:to>
                                    </p:set>
                                  </p:childTnLst>
                                </p:cTn>
                              </p:par>
                              <p:par>
                                <p:cTn id="53" presetID="17" presetClass="exit" presetSubtype="10" fill="hold" nodeType="withEffect">
                                  <p:stCondLst>
                                    <p:cond delay="0"/>
                                  </p:stCondLst>
                                  <p:childTnLst>
                                    <p:anim calcmode="lin" valueType="num">
                                      <p:cBhvr>
                                        <p:cTn id="54" dur="500"/>
                                        <p:tgtEl>
                                          <p:spTgt spid="20"/>
                                        </p:tgtEl>
                                        <p:attrNameLst>
                                          <p:attrName>ppt_w</p:attrName>
                                        </p:attrNameLst>
                                      </p:cBhvr>
                                      <p:tavLst>
                                        <p:tav tm="0">
                                          <p:val>
                                            <p:strVal val="ppt_w"/>
                                          </p:val>
                                        </p:tav>
                                        <p:tav tm="100000">
                                          <p:val>
                                            <p:fltVal val="0"/>
                                          </p:val>
                                        </p:tav>
                                      </p:tavLst>
                                    </p:anim>
                                    <p:anim calcmode="lin" valueType="num">
                                      <p:cBhvr>
                                        <p:cTn id="55" dur="500"/>
                                        <p:tgtEl>
                                          <p:spTgt spid="20"/>
                                        </p:tgtEl>
                                        <p:attrNameLst>
                                          <p:attrName>ppt_h</p:attrName>
                                        </p:attrNameLst>
                                      </p:cBhvr>
                                      <p:tavLst>
                                        <p:tav tm="0">
                                          <p:val>
                                            <p:strVal val="ppt_h"/>
                                          </p:val>
                                        </p:tav>
                                        <p:tav tm="100000">
                                          <p:val>
                                            <p:strVal val="ppt_h"/>
                                          </p:val>
                                        </p:tav>
                                      </p:tavLst>
                                    </p:anim>
                                    <p:set>
                                      <p:cBhvr>
                                        <p:cTn id="56" dur="1" fill="hold">
                                          <p:stCondLst>
                                            <p:cond delay="499"/>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0 0 L 0.00382 0.17431 L 0.00191 0.3588 L 0 0.52292 L 0.19618 0.52292 L 0.18837 0.64074 L 0.0191 0.64352 " pathEditMode="relative" ptsTypes="AAAAAAA">
                                      <p:cBhvr>
                                        <p:cTn id="65" dur="2000" fill="hold"/>
                                        <p:tgtEl>
                                          <p:spTgt spid="14"/>
                                        </p:tgtEl>
                                        <p:attrNameLst>
                                          <p:attrName>ppt_x</p:attrName>
                                          <p:attrName>ppt_y</p:attrName>
                                        </p:attrNameLst>
                                      </p:cBhvr>
                                    </p:animMotion>
                                  </p:childTnLst>
                                </p:cTn>
                              </p:par>
                            </p:childTnLst>
                          </p:cTn>
                        </p:par>
                        <p:par>
                          <p:cTn id="66" fill="hold">
                            <p:stCondLst>
                              <p:cond delay="2000"/>
                            </p:stCondLst>
                            <p:childTnLst>
                              <p:par>
                                <p:cTn id="67" presetID="0" presetClass="path" presetSubtype="0" accel="50000" decel="50000" fill="hold" grpId="0" nodeType="afterEffect">
                                  <p:stCondLst>
                                    <p:cond delay="0"/>
                                  </p:stCondLst>
                                  <p:childTnLst>
                                    <p:animMotion origin="layout" path="M 0 0 L 0.00382 0.17431 L 0.00191 0.3588 L 0 0.52292 L 0.19618 0.52292 L 0.18837 0.64074 L 0.0191 0.64352 " pathEditMode="relative" ptsTypes="AAAAAAA">
                                      <p:cBhvr>
                                        <p:cTn id="68" dur="2000" fill="hold"/>
                                        <p:tgtEl>
                                          <p:spTgt spid="13"/>
                                        </p:tgtEl>
                                        <p:attrNameLst>
                                          <p:attrName>ppt_x</p:attrName>
                                          <p:attrName>ppt_y</p:attrName>
                                        </p:attrNameLst>
                                      </p:cBhvr>
                                    </p:animMotion>
                                  </p:childTnLst>
                                </p:cTn>
                              </p:par>
                            </p:childTnLst>
                          </p:cTn>
                        </p:par>
                        <p:par>
                          <p:cTn id="69" fill="hold">
                            <p:stCondLst>
                              <p:cond delay="4000"/>
                            </p:stCondLst>
                            <p:childTnLst>
                              <p:par>
                                <p:cTn id="70" presetID="0" presetClass="path" presetSubtype="0" accel="50000" decel="50000" fill="hold" grpId="0" nodeType="afterEffect">
                                  <p:stCondLst>
                                    <p:cond delay="0"/>
                                  </p:stCondLst>
                                  <p:childTnLst>
                                    <p:animMotion origin="layout" path="M 0 0 L 0.00382 0.17431 L 0.00191 0.3588 L 0 0.52292 L 0.19618 0.52292 L 0.18837 0.64074 L 0.0191 0.64352 " pathEditMode="relative" ptsTypes="AAAAAAA">
                                      <p:cBhvr>
                                        <p:cTn id="71" dur="2000" fill="hold"/>
                                        <p:tgtEl>
                                          <p:spTgt spid="11"/>
                                        </p:tgtEl>
                                        <p:attrNameLst>
                                          <p:attrName>ppt_x</p:attrName>
                                          <p:attrName>ppt_y</p:attrName>
                                        </p:attrNameLst>
                                      </p:cBhvr>
                                    </p:animMotion>
                                  </p:childTnLst>
                                </p:cTn>
                              </p:par>
                            </p:childTnLst>
                          </p:cTn>
                        </p:par>
                        <p:par>
                          <p:cTn id="72" fill="hold">
                            <p:stCondLst>
                              <p:cond delay="6000"/>
                            </p:stCondLst>
                            <p:childTnLst>
                              <p:par>
                                <p:cTn id="73" presetID="0" presetClass="path" presetSubtype="0" accel="50000" decel="50000" fill="hold" grpId="0" nodeType="afterEffect">
                                  <p:stCondLst>
                                    <p:cond delay="0"/>
                                  </p:stCondLst>
                                  <p:childTnLst>
                                    <p:animMotion origin="layout" path="M -0.00382 -4.44444E-6 L 2.22222E-6 0.17431 L -0.00191 0.3588 L -0.00382 0.52292 L 0.19236 0.52292 L 0.18455 0.64075 L 0.01528 0.64352 " pathEditMode="relative" rAng="0" ptsTypes="AAAAAAA">
                                      <p:cBhvr>
                                        <p:cTn id="74" dur="2000" fill="hold"/>
                                        <p:tgtEl>
                                          <p:spTgt spid="12"/>
                                        </p:tgtEl>
                                        <p:attrNameLst>
                                          <p:attrName>ppt_x</p:attrName>
                                          <p:attrName>ppt_y</p:attrName>
                                        </p:attrNameLst>
                                      </p:cBhvr>
                                      <p:rCtr x="9809" y="32176"/>
                                    </p:animMotion>
                                  </p:childTnLst>
                                </p:cTn>
                              </p:par>
                            </p:childTnLst>
                          </p:cTn>
                        </p:par>
                        <p:par>
                          <p:cTn id="75" fill="hold">
                            <p:stCondLst>
                              <p:cond delay="8000"/>
                            </p:stCondLst>
                            <p:childTnLst>
                              <p:par>
                                <p:cTn id="76" presetID="14" presetClass="entr" presetSubtype="1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randombar(horizontal)">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1" grpId="0" animBg="1"/>
      <p:bldP spid="12" grpId="0" animBg="1"/>
      <p:bldP spid="13" grpId="0" animBg="1"/>
      <p:bldP spid="14" grpId="0" animBg="1"/>
      <p:bldP spid="15"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p:cNvSpPr/>
          <p:nvPr/>
        </p:nvSpPr>
        <p:spPr>
          <a:xfrm>
            <a:off x="2011042" y="714356"/>
            <a:ext cx="5121916" cy="584775"/>
          </a:xfrm>
          <a:prstGeom prst="rect">
            <a:avLst/>
          </a:prstGeom>
        </p:spPr>
        <p:txBody>
          <a:bodyPr wrap="none">
            <a:spAutoFit/>
          </a:bodyPr>
          <a:lstStyle/>
          <a:p>
            <a:pPr lvl="0" algn="ctr">
              <a:spcBef>
                <a:spcPct val="0"/>
              </a:spcBef>
              <a:defRPr/>
            </a:pPr>
            <a:r>
              <a:rPr lang="ar-SA" sz="3200" dirty="0">
                <a:solidFill>
                  <a:srgbClr val="FF0000"/>
                </a:solidFill>
                <a:cs typeface="PT Bold Heading" pitchFamily="2" charset="-78"/>
              </a:rPr>
              <a:t>أجهزة الارتباط الشبكي ومهامها</a:t>
            </a:r>
          </a:p>
        </p:txBody>
      </p:sp>
      <p:pic>
        <p:nvPicPr>
          <p:cNvPr id="14" name="صورة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32" y="3214686"/>
            <a:ext cx="5143536" cy="29147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مستطيل 14"/>
          <p:cNvSpPr/>
          <p:nvPr/>
        </p:nvSpPr>
        <p:spPr>
          <a:xfrm>
            <a:off x="785786" y="1643050"/>
            <a:ext cx="7500958" cy="2062103"/>
          </a:xfrm>
          <a:prstGeom prst="rect">
            <a:avLst/>
          </a:prstGeom>
        </p:spPr>
        <p:txBody>
          <a:bodyPr wrap="square">
            <a:spAutoFit/>
          </a:bodyPr>
          <a:lstStyle/>
          <a:p>
            <a:pPr algn="justLow"/>
            <a:r>
              <a:rPr lang="ar-SA" sz="3200" b="1" dirty="0">
                <a:effectLst>
                  <a:glow rad="228600">
                    <a:schemeClr val="bg1">
                      <a:alpha val="40000"/>
                    </a:schemeClr>
                  </a:glow>
                </a:effectLst>
              </a:rPr>
              <a:t>هي أجهزة وقطع الكترونية هدفها ربط أجهزة وشبكات الحاسب والنقل الإشارات بين الأجهزة  الشبكات وليس لها دخل فيما يتم ارساله داخل الشبكة ولا تستطيع التعديل فيما يرسل</a:t>
            </a:r>
          </a:p>
        </p:txBody>
      </p:sp>
    </p:spTree>
    <p:extLst>
      <p:ext uri="{BB962C8B-B14F-4D97-AF65-F5344CB8AC3E}">
        <p14:creationId xmlns:p14="http://schemas.microsoft.com/office/powerpoint/2010/main" val="3199936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p:cNvSpPr/>
          <p:nvPr/>
        </p:nvSpPr>
        <p:spPr>
          <a:xfrm>
            <a:off x="2011042" y="714356"/>
            <a:ext cx="5121916" cy="584775"/>
          </a:xfrm>
          <a:prstGeom prst="rect">
            <a:avLst/>
          </a:prstGeom>
        </p:spPr>
        <p:txBody>
          <a:bodyPr wrap="none">
            <a:spAutoFit/>
          </a:bodyPr>
          <a:lstStyle/>
          <a:p>
            <a:pPr lvl="0" algn="ctr">
              <a:spcBef>
                <a:spcPct val="0"/>
              </a:spcBef>
              <a:defRPr/>
            </a:pPr>
            <a:r>
              <a:rPr lang="ar-SA" sz="3200" dirty="0">
                <a:solidFill>
                  <a:srgbClr val="FF0000"/>
                </a:solidFill>
                <a:cs typeface="PT Bold Heading" pitchFamily="2" charset="-78"/>
              </a:rPr>
              <a:t>أجهزة الارتباط الشبكي ومهامها</a:t>
            </a:r>
          </a:p>
        </p:txBody>
      </p:sp>
      <p:sp>
        <p:nvSpPr>
          <p:cNvPr id="9" name="مستطيل 8"/>
          <p:cNvSpPr/>
          <p:nvPr/>
        </p:nvSpPr>
        <p:spPr>
          <a:xfrm>
            <a:off x="714348" y="1428736"/>
            <a:ext cx="7572396" cy="4278094"/>
          </a:xfrm>
          <a:prstGeom prst="rect">
            <a:avLst/>
          </a:prstGeom>
        </p:spPr>
        <p:txBody>
          <a:bodyPr wrap="square">
            <a:spAutoFit/>
          </a:bodyPr>
          <a:lstStyle/>
          <a:p>
            <a:pPr marL="342900" lvl="0" indent="-342900">
              <a:buFont typeface="Wingdings"/>
              <a:buChar char=""/>
            </a:pPr>
            <a:r>
              <a:rPr lang="ar-SA" sz="2400" b="1" dirty="0">
                <a:latin typeface="Times New Roman" pitchFamily="18" charset="0"/>
                <a:cs typeface="Times New Roman" pitchFamily="18" charset="0"/>
              </a:rPr>
              <a:t>تبنى الشبكات من الوحدات المترابطة ووسائل الاتصال.</a:t>
            </a:r>
            <a:endParaRPr lang="en-US" sz="2400" b="1" dirty="0">
              <a:latin typeface="Times New Roman" pitchFamily="18" charset="0"/>
              <a:cs typeface="Times New Roman" pitchFamily="18" charset="0"/>
            </a:endParaRPr>
          </a:p>
          <a:p>
            <a:pPr marL="342900" lvl="0" indent="-342900">
              <a:buFont typeface="Wingdings"/>
              <a:buChar char=""/>
            </a:pPr>
            <a:r>
              <a:rPr lang="ar-SA" sz="2400" b="1" dirty="0">
                <a:solidFill>
                  <a:srgbClr val="FF0000"/>
                </a:solidFill>
                <a:latin typeface="Times New Roman" pitchFamily="18" charset="0"/>
                <a:cs typeface="Times New Roman" pitchFamily="18" charset="0"/>
              </a:rPr>
              <a:t>تتنوع الوحدات المترابطة للشبكات إلى :</a:t>
            </a:r>
          </a:p>
          <a:p>
            <a:pPr marL="342900" lvl="0" indent="-342900">
              <a:buFont typeface="Wingdings"/>
              <a:buChar char=""/>
            </a:pPr>
            <a:endParaRPr lang="en-US" sz="2400" b="1" dirty="0">
              <a:latin typeface="Times New Roman" pitchFamily="18" charset="0"/>
              <a:cs typeface="Times New Roman" pitchFamily="18" charset="0"/>
            </a:endParaRPr>
          </a:p>
          <a:p>
            <a:pPr marL="457200" lvl="0" indent="-457200">
              <a:buFont typeface="Arial" panose="020B0604020202020204" pitchFamily="34" charset="0"/>
              <a:buChar char="•"/>
            </a:pPr>
            <a:r>
              <a:rPr lang="ar-SA" sz="2400" dirty="0">
                <a:solidFill>
                  <a:srgbClr val="4A32DC"/>
                </a:solidFill>
                <a:cs typeface="PT Bold Heading" pitchFamily="2" charset="-78"/>
              </a:rPr>
              <a:t>أجهزة المشترك بالشبكة:</a:t>
            </a:r>
            <a:endParaRPr lang="en-US" sz="2400" dirty="0">
              <a:solidFill>
                <a:srgbClr val="4A32DC"/>
              </a:solidFill>
              <a:cs typeface="PT Bold Heading" pitchFamily="2" charset="-78"/>
            </a:endParaRPr>
          </a:p>
          <a:p>
            <a:pPr marL="457200"/>
            <a:r>
              <a:rPr lang="ar-SA" sz="2400" b="1" dirty="0">
                <a:latin typeface="Times New Roman" pitchFamily="18" charset="0"/>
                <a:cs typeface="Times New Roman" pitchFamily="18" charset="0"/>
              </a:rPr>
              <a:t>تقدم خدمات الشبكة للمشتركين </a:t>
            </a:r>
            <a:r>
              <a:rPr lang="ar-SA" sz="2400" b="1" dirty="0" err="1">
                <a:latin typeface="Times New Roman" pitchFamily="18" charset="0"/>
                <a:cs typeface="Times New Roman" pitchFamily="18" charset="0"/>
              </a:rPr>
              <a:t>بها</a:t>
            </a:r>
            <a:r>
              <a:rPr lang="ar-SA" sz="2400" b="1" dirty="0">
                <a:latin typeface="Times New Roman" pitchFamily="18" charset="0"/>
                <a:cs typeface="Times New Roman" pitchFamily="18" charset="0"/>
              </a:rPr>
              <a:t> . ومنها تبتدئ البيانات التي ترسل عبر الشبكة وغيها تعود.</a:t>
            </a:r>
          </a:p>
          <a:p>
            <a:pPr marL="457200"/>
            <a:endParaRPr lang="en-US" sz="2400" b="1" dirty="0">
              <a:latin typeface="Times New Roman" pitchFamily="18" charset="0"/>
              <a:cs typeface="Times New Roman" pitchFamily="18" charset="0"/>
            </a:endParaRPr>
          </a:p>
          <a:p>
            <a:pPr marL="457200" indent="-457200">
              <a:buFont typeface="Arial" panose="020B0604020202020204" pitchFamily="34" charset="0"/>
              <a:buChar char="•"/>
            </a:pPr>
            <a:r>
              <a:rPr lang="ar-SA" sz="2400" dirty="0">
                <a:solidFill>
                  <a:srgbClr val="4A32DC"/>
                </a:solidFill>
                <a:cs typeface="PT Bold Heading" pitchFamily="2" charset="-78"/>
              </a:rPr>
              <a:t>أجهزة المعالجة:</a:t>
            </a:r>
            <a:endParaRPr lang="en-US" sz="2400" dirty="0">
              <a:solidFill>
                <a:srgbClr val="4A32DC"/>
              </a:solidFill>
              <a:cs typeface="PT Bold Heading" pitchFamily="2" charset="-78"/>
            </a:endParaRPr>
          </a:p>
          <a:p>
            <a:pPr marL="457200"/>
            <a:r>
              <a:rPr lang="ar-SA" sz="2400" b="1" dirty="0">
                <a:latin typeface="Times New Roman" pitchFamily="18" charset="0"/>
                <a:cs typeface="Times New Roman" pitchFamily="18" charset="0"/>
              </a:rPr>
              <a:t>وهي وحدات مترابطة داخل الشبكة لا تنشئ البيانات وإنما تقوم بمعالجتها  وتنجز مهاماً محددة داخل الشبكة كالاتصال أو التعديل </a:t>
            </a:r>
            <a:r>
              <a:rPr lang="ar-SA" sz="2400" b="1" dirty="0" err="1">
                <a:latin typeface="Times New Roman" pitchFamily="18" charset="0"/>
                <a:cs typeface="Times New Roman" pitchFamily="18" charset="0"/>
              </a:rPr>
              <a:t>او</a:t>
            </a:r>
            <a:r>
              <a:rPr lang="ar-SA" sz="2400" b="1" dirty="0">
                <a:latin typeface="Times New Roman" pitchFamily="18" charset="0"/>
                <a:cs typeface="Times New Roman" pitchFamily="18" charset="0"/>
              </a:rPr>
              <a:t> التوجيه للإشارات أو المواءمة بين وسائل الاتصال</a:t>
            </a:r>
            <a:endParaRPr lang="ar-SA" sz="2400" dirty="0"/>
          </a:p>
        </p:txBody>
      </p:sp>
      <p:sp>
        <p:nvSpPr>
          <p:cNvPr id="10" name="مستطيل 9"/>
          <p:cNvSpPr/>
          <p:nvPr/>
        </p:nvSpPr>
        <p:spPr>
          <a:xfrm>
            <a:off x="2011042" y="714356"/>
            <a:ext cx="5121916" cy="584775"/>
          </a:xfrm>
          <a:prstGeom prst="rect">
            <a:avLst/>
          </a:prstGeom>
        </p:spPr>
        <p:txBody>
          <a:bodyPr wrap="none">
            <a:spAutoFit/>
          </a:bodyPr>
          <a:lstStyle/>
          <a:p>
            <a:pPr lvl="0" algn="ctr">
              <a:spcBef>
                <a:spcPct val="0"/>
              </a:spcBef>
              <a:defRPr/>
            </a:pPr>
            <a:r>
              <a:rPr lang="ar-SA" sz="3200" dirty="0">
                <a:solidFill>
                  <a:srgbClr val="FF0000"/>
                </a:solidFill>
                <a:cs typeface="PT Bold Heading" pitchFamily="2" charset="-78"/>
              </a:rPr>
              <a:t>أجهزة الارتباط الشبكي ومهامها</a:t>
            </a:r>
          </a:p>
        </p:txBody>
      </p:sp>
    </p:spTree>
    <p:extLst>
      <p:ext uri="{BB962C8B-B14F-4D97-AF65-F5344CB8AC3E}">
        <p14:creationId xmlns:p14="http://schemas.microsoft.com/office/powerpoint/2010/main" val="34863632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amond(ou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amond(ou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diamond(out)">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diamond(out)">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diamond(out)">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diamond(out)">
                                      <p:cBhvr>
                                        <p:cTn id="3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01663" y="692696"/>
            <a:ext cx="5234125" cy="707886"/>
          </a:xfrm>
          <a:prstGeom prst="rect">
            <a:avLst/>
          </a:prstGeom>
        </p:spPr>
        <p:txBody>
          <a:bodyPr wrap="none">
            <a:spAutoFit/>
          </a:bodyPr>
          <a:lstStyle/>
          <a:p>
            <a:r>
              <a:rPr lang="ar-SA" sz="4000" dirty="0">
                <a:solidFill>
                  <a:srgbClr val="4A32DC"/>
                </a:solidFill>
                <a:cs typeface="PT Bold Heading" panose="02010400000000000000" pitchFamily="2" charset="-78"/>
              </a:rPr>
              <a:t>مكونات شبكة الحاسب الآلي</a:t>
            </a:r>
          </a:p>
        </p:txBody>
      </p:sp>
      <p:pic>
        <p:nvPicPr>
          <p:cNvPr id="8194" name="Picture 2" descr="http://4.bp.blogspot.com/-1zCO9iIbyig/Trq3TgEF8HI/AAAAAAAAADU/Mf1e-jx0exw/s1600/TOPOLO%257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0" y="1604340"/>
            <a:ext cx="5400600" cy="4527504"/>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p:cNvSpPr/>
          <p:nvPr/>
        </p:nvSpPr>
        <p:spPr>
          <a:xfrm>
            <a:off x="5940152" y="2348880"/>
            <a:ext cx="2520280" cy="504056"/>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2800" b="1" dirty="0"/>
              <a:t>عتاد</a:t>
            </a:r>
            <a:endParaRPr lang="ar-SA" sz="2800" dirty="0"/>
          </a:p>
        </p:txBody>
      </p:sp>
      <p:sp>
        <p:nvSpPr>
          <p:cNvPr id="14" name="مستطيل 13"/>
          <p:cNvSpPr/>
          <p:nvPr/>
        </p:nvSpPr>
        <p:spPr>
          <a:xfrm>
            <a:off x="3275339" y="2348880"/>
            <a:ext cx="2520280" cy="504056"/>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2800" b="1" dirty="0"/>
              <a:t>برمجيات</a:t>
            </a:r>
          </a:p>
        </p:txBody>
      </p:sp>
      <p:sp>
        <p:nvSpPr>
          <p:cNvPr id="15" name="مستطيل 14"/>
          <p:cNvSpPr/>
          <p:nvPr/>
        </p:nvSpPr>
        <p:spPr>
          <a:xfrm>
            <a:off x="611560" y="2348880"/>
            <a:ext cx="2520280" cy="504056"/>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2800" b="1" dirty="0"/>
              <a:t>بروتوكولات</a:t>
            </a:r>
            <a:endParaRPr lang="ar-SA" sz="2800" dirty="0"/>
          </a:p>
        </p:txBody>
      </p:sp>
      <p:sp>
        <p:nvSpPr>
          <p:cNvPr id="16" name="مستطيل 15"/>
          <p:cNvSpPr/>
          <p:nvPr/>
        </p:nvSpPr>
        <p:spPr>
          <a:xfrm>
            <a:off x="5940152" y="3068960"/>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a:t>جهازين حاسب</a:t>
            </a:r>
          </a:p>
        </p:txBody>
      </p:sp>
      <p:sp>
        <p:nvSpPr>
          <p:cNvPr id="17" name="مستطيل 16"/>
          <p:cNvSpPr/>
          <p:nvPr/>
        </p:nvSpPr>
        <p:spPr>
          <a:xfrm>
            <a:off x="5940152" y="3645024"/>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a:t>كرت شبكة</a:t>
            </a:r>
          </a:p>
        </p:txBody>
      </p:sp>
      <p:sp>
        <p:nvSpPr>
          <p:cNvPr id="18" name="مستطيل 17"/>
          <p:cNvSpPr/>
          <p:nvPr/>
        </p:nvSpPr>
        <p:spPr>
          <a:xfrm>
            <a:off x="5940152" y="4221088"/>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a:t>وسيط للتوصيل</a:t>
            </a:r>
          </a:p>
        </p:txBody>
      </p:sp>
      <p:sp>
        <p:nvSpPr>
          <p:cNvPr id="19" name="مستطيل 18"/>
          <p:cNvSpPr/>
          <p:nvPr/>
        </p:nvSpPr>
        <p:spPr>
          <a:xfrm>
            <a:off x="3311860" y="3068960"/>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a:t>نظام تشغيل</a:t>
            </a:r>
          </a:p>
        </p:txBody>
      </p:sp>
      <p:sp>
        <p:nvSpPr>
          <p:cNvPr id="20" name="مستطيل 19"/>
          <p:cNvSpPr/>
          <p:nvPr/>
        </p:nvSpPr>
        <p:spPr>
          <a:xfrm>
            <a:off x="3311860" y="3645024"/>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en-US" sz="2800" b="1" dirty="0"/>
              <a:t>Windows NT</a:t>
            </a:r>
            <a:endParaRPr lang="ar-SA" sz="2800" b="1" dirty="0"/>
          </a:p>
        </p:txBody>
      </p:sp>
      <p:sp>
        <p:nvSpPr>
          <p:cNvPr id="21" name="مستطيل 20"/>
          <p:cNvSpPr/>
          <p:nvPr/>
        </p:nvSpPr>
        <p:spPr>
          <a:xfrm>
            <a:off x="3311860" y="4221088"/>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a:t>برامج تطبيقية</a:t>
            </a:r>
          </a:p>
        </p:txBody>
      </p:sp>
      <p:sp>
        <p:nvSpPr>
          <p:cNvPr id="22" name="مستطيل 21"/>
          <p:cNvSpPr/>
          <p:nvPr/>
        </p:nvSpPr>
        <p:spPr>
          <a:xfrm>
            <a:off x="611560" y="3068960"/>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en-US" sz="2800" b="1" dirty="0" err="1"/>
              <a:t>Tcp</a:t>
            </a:r>
            <a:r>
              <a:rPr lang="en-US" sz="2800" b="1" dirty="0"/>
              <a:t>/</a:t>
            </a:r>
            <a:r>
              <a:rPr lang="en-US" sz="2800" b="1" dirty="0" err="1"/>
              <a:t>ip</a:t>
            </a:r>
            <a:endParaRPr lang="ar-SA" sz="2800" b="1" dirty="0"/>
          </a:p>
        </p:txBody>
      </p:sp>
      <p:sp>
        <p:nvSpPr>
          <p:cNvPr id="23" name="مستطيل 22"/>
          <p:cNvSpPr/>
          <p:nvPr/>
        </p:nvSpPr>
        <p:spPr>
          <a:xfrm>
            <a:off x="5940152" y="4797152"/>
            <a:ext cx="2520280" cy="504056"/>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800" b="1" dirty="0"/>
              <a:t>سلكي –لا سلك</a:t>
            </a:r>
          </a:p>
        </p:txBody>
      </p:sp>
    </p:spTree>
    <p:extLst>
      <p:ext uri="{BB962C8B-B14F-4D97-AF65-F5344CB8AC3E}">
        <p14:creationId xmlns:p14="http://schemas.microsoft.com/office/powerpoint/2010/main" val="9603227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1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out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out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out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outHorizont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outHorizont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42"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outHorizont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42"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outHorizont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42"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outHorizont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server‬‏">
            <a:extLst>
              <a:ext uri="{FF2B5EF4-FFF2-40B4-BE49-F238E27FC236}">
                <a16:creationId xmlns:a16="http://schemas.microsoft.com/office/drawing/2014/main" id="{38D0AB13-2963-40DE-AB81-C9688049E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95" y="3868610"/>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نتيجة بحث الصور عن ‪boy school png‬‏">
            <a:extLst>
              <a:ext uri="{FF2B5EF4-FFF2-40B4-BE49-F238E27FC236}">
                <a16:creationId xmlns:a16="http://schemas.microsoft.com/office/drawing/2014/main" id="{56823D00-7C55-428B-BC3F-B639E43133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61956" y="2198918"/>
            <a:ext cx="1846730" cy="4068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يجة بحث الصور عن ‪computers png‬‏">
            <a:extLst>
              <a:ext uri="{FF2B5EF4-FFF2-40B4-BE49-F238E27FC236}">
                <a16:creationId xmlns:a16="http://schemas.microsoft.com/office/drawing/2014/main" id="{72167B62-5F06-4F1B-8377-318A10F4E8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068070"/>
            <a:ext cx="4194212" cy="167113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3A990C35-C3A6-490B-B0AC-FBBAD8920E71}"/>
              </a:ext>
            </a:extLst>
          </p:cNvPr>
          <p:cNvSpPr/>
          <p:nvPr/>
        </p:nvSpPr>
        <p:spPr>
          <a:xfrm>
            <a:off x="1155485" y="692696"/>
            <a:ext cx="6833030" cy="1200329"/>
          </a:xfrm>
          <a:prstGeom prst="rect">
            <a:avLst/>
          </a:prstGeom>
        </p:spPr>
        <p:txBody>
          <a:bodyPr wrap="square">
            <a:spAutoFit/>
          </a:bodyPr>
          <a:lstStyle/>
          <a:p>
            <a:pPr algn="ctr"/>
            <a:r>
              <a:rPr lang="ar-SA" sz="3600" b="1" dirty="0">
                <a:latin typeface="Times New Roman" pitchFamily="18" charset="0"/>
                <a:ea typeface="Monotype Koufi" pitchFamily="2" charset="-78"/>
                <a:cs typeface="Times New Roman" pitchFamily="18" charset="0"/>
              </a:rPr>
              <a:t>هناك العديد من  الأجهزة والمعدات ذات المقدرة على إرسال واستقبال المعلومات</a:t>
            </a:r>
            <a:endParaRPr lang="ar-SA" sz="3600" dirty="0"/>
          </a:p>
        </p:txBody>
      </p:sp>
    </p:spTree>
    <p:extLst>
      <p:ext uri="{BB962C8B-B14F-4D97-AF65-F5344CB8AC3E}">
        <p14:creationId xmlns:p14="http://schemas.microsoft.com/office/powerpoint/2010/main" val="36214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heel(1)">
                                      <p:cBhvr>
                                        <p:cTn id="10" dur="2000"/>
                                        <p:tgtEl>
                                          <p:spTgt spid="1030"/>
                                        </p:tgtEl>
                                      </p:cBhvr>
                                    </p:animEffect>
                                  </p:childTnLst>
                                </p:cTn>
                              </p:par>
                              <p:par>
                                <p:cTn id="11" presetID="21" presetClass="entr" presetSubtype="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1)">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6FDEFD5-1EFA-426E-B534-437B30BA83B0}"/>
              </a:ext>
            </a:extLst>
          </p:cNvPr>
          <p:cNvSpPr/>
          <p:nvPr/>
        </p:nvSpPr>
        <p:spPr>
          <a:xfrm>
            <a:off x="1767386" y="571480"/>
            <a:ext cx="5609229" cy="584775"/>
          </a:xfrm>
          <a:prstGeom prst="rect">
            <a:avLst/>
          </a:prstGeom>
        </p:spPr>
        <p:txBody>
          <a:bodyPr wrap="none">
            <a:spAutoFit/>
          </a:bodyPr>
          <a:lstStyle/>
          <a:p>
            <a:pPr algn="ctr">
              <a:spcBef>
                <a:spcPct val="0"/>
              </a:spcBef>
              <a:defRPr/>
            </a:pPr>
            <a:r>
              <a:rPr lang="ar-SA" sz="3200" dirty="0">
                <a:solidFill>
                  <a:srgbClr val="FF0000"/>
                </a:solidFill>
                <a:cs typeface="PT Bold Heading" pitchFamily="2" charset="-78"/>
              </a:rPr>
              <a:t>أنواع الأجهزة المستخدمة في الشبكات</a:t>
            </a:r>
            <a:endParaRPr lang="en-US" sz="3200" dirty="0">
              <a:solidFill>
                <a:srgbClr val="FF0000"/>
              </a:solidFill>
              <a:cs typeface="PT Bold Heading" pitchFamily="2" charset="-78"/>
            </a:endParaRPr>
          </a:p>
        </p:txBody>
      </p:sp>
      <p:sp>
        <p:nvSpPr>
          <p:cNvPr id="6" name="مستطيل 5">
            <a:extLst>
              <a:ext uri="{FF2B5EF4-FFF2-40B4-BE49-F238E27FC236}">
                <a16:creationId xmlns:a16="http://schemas.microsoft.com/office/drawing/2014/main" id="{92CC4C52-7783-4243-9B15-3F175D0AA87F}"/>
              </a:ext>
            </a:extLst>
          </p:cNvPr>
          <p:cNvSpPr/>
          <p:nvPr/>
        </p:nvSpPr>
        <p:spPr>
          <a:xfrm>
            <a:off x="1619109" y="1156255"/>
            <a:ext cx="5905784" cy="707886"/>
          </a:xfrm>
          <a:prstGeom prst="rect">
            <a:avLst/>
          </a:prstGeom>
        </p:spPr>
        <p:txBody>
          <a:bodyPr wrap="none">
            <a:spAutoFit/>
          </a:bodyPr>
          <a:lstStyle/>
          <a:p>
            <a:pPr algn="ctr"/>
            <a:r>
              <a:rPr lang="ar-SA" sz="4000" dirty="0">
                <a:solidFill>
                  <a:srgbClr val="000099"/>
                </a:solidFill>
                <a:latin typeface="Times New Roman" pitchFamily="18" charset="0"/>
                <a:cs typeface="PT Bold Heading" panose="02010400000000000000" pitchFamily="2" charset="-78"/>
              </a:rPr>
              <a:t>بطاقة الشبكة </a:t>
            </a:r>
            <a:r>
              <a:rPr lang="en-US" sz="4000" b="1" dirty="0">
                <a:solidFill>
                  <a:srgbClr val="000099"/>
                </a:solidFill>
                <a:latin typeface="Times New Roman" pitchFamily="18" charset="0"/>
                <a:cs typeface="Times New Roman" pitchFamily="18" charset="0"/>
              </a:rPr>
              <a:t>Network Card</a:t>
            </a:r>
            <a:endParaRPr lang="ar-SA" sz="4000" b="1" dirty="0">
              <a:solidFill>
                <a:srgbClr val="000099"/>
              </a:solidFill>
              <a:latin typeface="Times New Roman" pitchFamily="18" charset="0"/>
              <a:cs typeface="Times New Roman" pitchFamily="18" charset="0"/>
            </a:endParaRPr>
          </a:p>
        </p:txBody>
      </p:sp>
      <p:pic>
        <p:nvPicPr>
          <p:cNvPr id="7" name="Picture 2" descr="http://www.proprofs.com/quiz-school/upload/yuiupload/1944947527.jpg">
            <a:extLst>
              <a:ext uri="{FF2B5EF4-FFF2-40B4-BE49-F238E27FC236}">
                <a16:creationId xmlns:a16="http://schemas.microsoft.com/office/drawing/2014/main" id="{C19685DA-1BBF-4DC3-802F-54630EEA1B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97" b="17138"/>
          <a:stretch/>
        </p:blipFill>
        <p:spPr bwMode="auto">
          <a:xfrm>
            <a:off x="4522812" y="3653333"/>
            <a:ext cx="3433564" cy="2367976"/>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9281B0B6-3146-4D1D-A333-7697308CD379}"/>
              </a:ext>
            </a:extLst>
          </p:cNvPr>
          <p:cNvSpPr/>
          <p:nvPr/>
        </p:nvSpPr>
        <p:spPr>
          <a:xfrm>
            <a:off x="643194" y="2276872"/>
            <a:ext cx="7929619" cy="954107"/>
          </a:xfrm>
          <a:prstGeom prst="rect">
            <a:avLst/>
          </a:prstGeom>
        </p:spPr>
        <p:txBody>
          <a:bodyPr wrap="square">
            <a:spAutoFit/>
          </a:bodyPr>
          <a:lstStyle/>
          <a:p>
            <a:pPr lvl="0" algn="justLow"/>
            <a:r>
              <a:rPr lang="ar-SA" sz="2800" b="1" dirty="0">
                <a:latin typeface="Times New Roman" pitchFamily="18" charset="0"/>
                <a:cs typeface="Times New Roman" pitchFamily="18" charset="0"/>
              </a:rPr>
              <a:t>تستخدم لربط الحاسب بقناة الشبكة وإجراء كافة عملية التراسل والتحكم في التوصيل إلى الشبكة وتوضع البطاقة داخل جهاز الحاسب</a:t>
            </a:r>
            <a:endParaRPr lang="en-US" sz="2800" b="1" dirty="0">
              <a:latin typeface="Times New Roman" pitchFamily="18" charset="0"/>
              <a:ea typeface="Calibri"/>
              <a:cs typeface="Times New Roman" pitchFamily="18" charset="0"/>
            </a:endParaRPr>
          </a:p>
        </p:txBody>
      </p:sp>
      <p:pic>
        <p:nvPicPr>
          <p:cNvPr id="2050" name="Picture 2" descr="نتيجة بحث الصور عن ‪Network Card‬‏">
            <a:extLst>
              <a:ext uri="{FF2B5EF4-FFF2-40B4-BE49-F238E27FC236}">
                <a16:creationId xmlns:a16="http://schemas.microsoft.com/office/drawing/2014/main" id="{B62B2E12-9743-42DF-B95D-FCBF1243C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878184"/>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edg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p:cNvSpPr/>
          <p:nvPr/>
        </p:nvSpPr>
        <p:spPr>
          <a:xfrm>
            <a:off x="1767386" y="571480"/>
            <a:ext cx="5609229" cy="584775"/>
          </a:xfrm>
          <a:prstGeom prst="rect">
            <a:avLst/>
          </a:prstGeom>
        </p:spPr>
        <p:txBody>
          <a:bodyPr wrap="none">
            <a:spAutoFit/>
          </a:bodyPr>
          <a:lstStyle/>
          <a:p>
            <a:pPr algn="ctr">
              <a:spcBef>
                <a:spcPct val="0"/>
              </a:spcBef>
              <a:defRPr/>
            </a:pPr>
            <a:r>
              <a:rPr lang="ar-SA" sz="3200" dirty="0">
                <a:solidFill>
                  <a:srgbClr val="FF0000"/>
                </a:solidFill>
                <a:cs typeface="PT Bold Heading" pitchFamily="2" charset="-78"/>
              </a:rPr>
              <a:t>أنواع الأجهزة المستخدمة في الشبكات</a:t>
            </a:r>
            <a:endParaRPr lang="en-US" sz="3200" dirty="0">
              <a:solidFill>
                <a:srgbClr val="FF0000"/>
              </a:solidFill>
              <a:cs typeface="PT Bold Heading" pitchFamily="2" charset="-78"/>
            </a:endParaRPr>
          </a:p>
        </p:txBody>
      </p:sp>
      <p:sp>
        <p:nvSpPr>
          <p:cNvPr id="13" name="مستطيل 12"/>
          <p:cNvSpPr/>
          <p:nvPr/>
        </p:nvSpPr>
        <p:spPr>
          <a:xfrm>
            <a:off x="607191" y="3236783"/>
            <a:ext cx="7929619" cy="1200329"/>
          </a:xfrm>
          <a:prstGeom prst="rect">
            <a:avLst/>
          </a:prstGeom>
        </p:spPr>
        <p:txBody>
          <a:bodyPr wrap="square">
            <a:spAutoFit/>
          </a:bodyPr>
          <a:lstStyle/>
          <a:p>
            <a:pPr marL="457200" lvl="0" indent="-457200" algn="justLow">
              <a:buFont typeface="Wingdings" panose="05000000000000000000" pitchFamily="2" charset="2"/>
              <a:buChar char="q"/>
            </a:pPr>
            <a:r>
              <a:rPr lang="ar-SA" sz="2400" b="1" dirty="0">
                <a:solidFill>
                  <a:srgbClr val="008000"/>
                </a:solidFill>
                <a:latin typeface="Times New Roman" pitchFamily="18" charset="0"/>
                <a:cs typeface="Times New Roman" pitchFamily="18" charset="0"/>
              </a:rPr>
              <a:t>يقوم بربط أجهزة الحاسب بخطوط الهاتف .</a:t>
            </a:r>
          </a:p>
          <a:p>
            <a:pPr marL="457200" lvl="0" indent="-457200" algn="justLow">
              <a:buFont typeface="Wingdings" panose="05000000000000000000" pitchFamily="2" charset="2"/>
              <a:buChar char="q"/>
            </a:pPr>
            <a:r>
              <a:rPr lang="ar-SA" sz="2400" b="1" dirty="0">
                <a:latin typeface="Times New Roman" pitchFamily="18" charset="0"/>
                <a:cs typeface="Times New Roman" pitchFamily="18" charset="0"/>
              </a:rPr>
              <a:t>تعديل الإشارات الرقمية الصادرة عن الحاسب بما يتناسب مع البيئة الهاتفية ,</a:t>
            </a:r>
            <a:r>
              <a:rPr lang="ar-SA" b="1" dirty="0">
                <a:latin typeface="Times New Roman" pitchFamily="18" charset="0"/>
                <a:cs typeface="Times New Roman" pitchFamily="18" charset="0"/>
              </a:rPr>
              <a:t> </a:t>
            </a:r>
            <a:r>
              <a:rPr lang="ar-SA" sz="2400" b="1" dirty="0">
                <a:latin typeface="Times New Roman" pitchFamily="18" charset="0"/>
                <a:cs typeface="Times New Roman" pitchFamily="18" charset="0"/>
              </a:rPr>
              <a:t>ويكون الربط للحاسب سلكيا أو لاسلكيا .</a:t>
            </a:r>
            <a:endParaRPr lang="en-US" b="1" dirty="0">
              <a:latin typeface="Times New Roman" pitchFamily="18" charset="0"/>
              <a:ea typeface="Calibri"/>
              <a:cs typeface="Times New Roman" pitchFamily="18" charset="0"/>
            </a:endParaRPr>
          </a:p>
        </p:txBody>
      </p:sp>
      <p:pic>
        <p:nvPicPr>
          <p:cNvPr id="2050" name="Picture 2" descr="http://www.muzycznykonstancin.pl/wp-content/uploads/2013/02/modem-router-adsl2-plus-switch-4-porty-10-100mbps-dsl-2542b_0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601" b="19108"/>
          <a:stretch/>
        </p:blipFill>
        <p:spPr bwMode="auto">
          <a:xfrm>
            <a:off x="3359274" y="1789862"/>
            <a:ext cx="2425452" cy="13181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نتيجة بحث الصور عن المودم يقوم بربط أجهزة الحاسب بخطوط الهاتف">
            <a:extLst>
              <a:ext uri="{FF2B5EF4-FFF2-40B4-BE49-F238E27FC236}">
                <a16:creationId xmlns:a16="http://schemas.microsoft.com/office/drawing/2014/main" id="{30CAC992-52B8-452E-A155-F4C22DB1B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8" y="4767105"/>
            <a:ext cx="4962525" cy="151447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2C5E84FD-1924-4206-AA64-9E5739662194}"/>
              </a:ext>
            </a:extLst>
          </p:cNvPr>
          <p:cNvSpPr/>
          <p:nvPr/>
        </p:nvSpPr>
        <p:spPr>
          <a:xfrm>
            <a:off x="2665869" y="1156255"/>
            <a:ext cx="3812262" cy="707886"/>
          </a:xfrm>
          <a:prstGeom prst="rect">
            <a:avLst/>
          </a:prstGeom>
        </p:spPr>
        <p:txBody>
          <a:bodyPr wrap="none">
            <a:spAutoFit/>
          </a:bodyPr>
          <a:lstStyle/>
          <a:p>
            <a:pPr algn="ctr"/>
            <a:r>
              <a:rPr lang="ar-SA" sz="4000" dirty="0">
                <a:solidFill>
                  <a:srgbClr val="000099"/>
                </a:solidFill>
                <a:latin typeface="Times New Roman" pitchFamily="18" charset="0"/>
                <a:cs typeface="PT Bold Heading" panose="02010400000000000000" pitchFamily="2" charset="-78"/>
              </a:rPr>
              <a:t>جهاز المودم </a:t>
            </a:r>
            <a:r>
              <a:rPr lang="en-US" sz="3200" b="1" dirty="0">
                <a:solidFill>
                  <a:srgbClr val="000099"/>
                </a:solidFill>
                <a:latin typeface="Times New Roman" pitchFamily="18" charset="0"/>
                <a:cs typeface="PT Bold Heading" panose="02010400000000000000" pitchFamily="2" charset="-78"/>
              </a:rPr>
              <a:t>Modem</a:t>
            </a:r>
            <a:endParaRPr lang="en-US" sz="3200" b="1" dirty="0">
              <a:solidFill>
                <a:srgbClr val="000099"/>
              </a:solidFill>
              <a:latin typeface="Times New Roman" pitchFamily="18" charset="0"/>
              <a:ea typeface="Calibri"/>
              <a:cs typeface="PT Bold Heading" panose="02010400000000000000" pitchFamily="2" charset="-78"/>
            </a:endParaRPr>
          </a:p>
        </p:txBody>
      </p:sp>
    </p:spTree>
    <p:extLst>
      <p:ext uri="{BB962C8B-B14F-4D97-AF65-F5344CB8AC3E}">
        <p14:creationId xmlns:p14="http://schemas.microsoft.com/office/powerpoint/2010/main" val="26784822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edg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edg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94249934-A091-4D70-95C6-0D87CD72CFEB}"/>
              </a:ext>
            </a:extLst>
          </p:cNvPr>
          <p:cNvSpPr/>
          <p:nvPr/>
        </p:nvSpPr>
        <p:spPr>
          <a:xfrm>
            <a:off x="1767386" y="571480"/>
            <a:ext cx="5609229" cy="584775"/>
          </a:xfrm>
          <a:prstGeom prst="rect">
            <a:avLst/>
          </a:prstGeom>
        </p:spPr>
        <p:txBody>
          <a:bodyPr wrap="none">
            <a:spAutoFit/>
          </a:bodyPr>
          <a:lstStyle/>
          <a:p>
            <a:pPr algn="ctr">
              <a:spcBef>
                <a:spcPct val="0"/>
              </a:spcBef>
              <a:defRPr/>
            </a:pPr>
            <a:r>
              <a:rPr lang="ar-SA" sz="3200" dirty="0">
                <a:solidFill>
                  <a:srgbClr val="FF0000"/>
                </a:solidFill>
                <a:cs typeface="PT Bold Heading" pitchFamily="2" charset="-78"/>
              </a:rPr>
              <a:t>أنواع الأجهزة المستخدمة في الشبكات</a:t>
            </a:r>
            <a:endParaRPr lang="en-US" sz="3200" dirty="0">
              <a:solidFill>
                <a:srgbClr val="FF0000"/>
              </a:solidFill>
              <a:cs typeface="PT Bold Heading" pitchFamily="2" charset="-78"/>
            </a:endParaRPr>
          </a:p>
        </p:txBody>
      </p:sp>
      <p:sp>
        <p:nvSpPr>
          <p:cNvPr id="8" name="مستطيل 7">
            <a:extLst>
              <a:ext uri="{FF2B5EF4-FFF2-40B4-BE49-F238E27FC236}">
                <a16:creationId xmlns:a16="http://schemas.microsoft.com/office/drawing/2014/main" id="{94CF28FD-FA64-4885-8B14-E4691EB103AB}"/>
              </a:ext>
            </a:extLst>
          </p:cNvPr>
          <p:cNvSpPr/>
          <p:nvPr/>
        </p:nvSpPr>
        <p:spPr>
          <a:xfrm>
            <a:off x="1792233" y="1156255"/>
            <a:ext cx="5559534" cy="707886"/>
          </a:xfrm>
          <a:prstGeom prst="rect">
            <a:avLst/>
          </a:prstGeom>
        </p:spPr>
        <p:txBody>
          <a:bodyPr wrap="none">
            <a:spAutoFit/>
          </a:bodyPr>
          <a:lstStyle/>
          <a:p>
            <a:pPr algn="ctr"/>
            <a:r>
              <a:rPr lang="ar-SA" sz="4000" dirty="0">
                <a:solidFill>
                  <a:srgbClr val="000099"/>
                </a:solidFill>
                <a:latin typeface="Times New Roman" pitchFamily="18" charset="0"/>
                <a:cs typeface="PT Bold Heading" panose="02010400000000000000" pitchFamily="2" charset="-78"/>
              </a:rPr>
              <a:t>جهاز المجمع </a:t>
            </a:r>
            <a:r>
              <a:rPr lang="en-US" sz="4000" b="1" dirty="0">
                <a:solidFill>
                  <a:srgbClr val="000099"/>
                </a:solidFill>
                <a:latin typeface="Times New Roman" pitchFamily="18" charset="0"/>
                <a:cs typeface="Times New Roman" pitchFamily="18" charset="0"/>
              </a:rPr>
              <a:t>Network Hub</a:t>
            </a:r>
            <a:endParaRPr lang="en-US" sz="3200" b="1" dirty="0">
              <a:solidFill>
                <a:srgbClr val="000099"/>
              </a:solidFill>
              <a:latin typeface="Times New Roman" pitchFamily="18" charset="0"/>
              <a:ea typeface="Calibri"/>
              <a:cs typeface="Times New Roman" pitchFamily="18" charset="0"/>
            </a:endParaRPr>
          </a:p>
        </p:txBody>
      </p:sp>
      <p:pic>
        <p:nvPicPr>
          <p:cNvPr id="3074" name="Picture 2" descr="نتيجة بحث الصور عن ‪Network Hub‬‏">
            <a:extLst>
              <a:ext uri="{FF2B5EF4-FFF2-40B4-BE49-F238E27FC236}">
                <a16:creationId xmlns:a16="http://schemas.microsoft.com/office/drawing/2014/main" id="{1F873C5F-115B-4D0A-9DC8-3EC0EC6ED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767" y="4005064"/>
            <a:ext cx="4012466" cy="1966108"/>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889EB9C2-EA24-4B2F-8164-30FDDB732F80}"/>
              </a:ext>
            </a:extLst>
          </p:cNvPr>
          <p:cNvSpPr/>
          <p:nvPr/>
        </p:nvSpPr>
        <p:spPr>
          <a:xfrm>
            <a:off x="519365" y="2291388"/>
            <a:ext cx="8105270" cy="1569660"/>
          </a:xfrm>
          <a:prstGeom prst="rect">
            <a:avLst/>
          </a:prstGeom>
        </p:spPr>
        <p:txBody>
          <a:bodyPr wrap="square">
            <a:spAutoFit/>
          </a:bodyPr>
          <a:lstStyle/>
          <a:p>
            <a:pPr marL="457200" lvl="0" indent="-457200" algn="justLow">
              <a:buFont typeface="Wingdings" panose="05000000000000000000" pitchFamily="2" charset="2"/>
              <a:buChar char="ü"/>
            </a:pPr>
            <a:r>
              <a:rPr lang="ar-SA" sz="2400" b="1" dirty="0">
                <a:latin typeface="Times New Roman" pitchFamily="18" charset="0"/>
                <a:cs typeface="Times New Roman" pitchFamily="18" charset="0"/>
              </a:rPr>
              <a:t>يستخدم لربط وتوصيل قنوات (</a:t>
            </a:r>
            <a:r>
              <a:rPr lang="ar-SA" sz="2400" b="1" dirty="0" err="1">
                <a:latin typeface="Times New Roman" pitchFamily="18" charset="0"/>
                <a:cs typeface="Times New Roman" pitchFamily="18" charset="0"/>
              </a:rPr>
              <a:t>كيابل</a:t>
            </a:r>
            <a:r>
              <a:rPr lang="ar-SA" sz="2400" b="1" dirty="0">
                <a:latin typeface="Times New Roman" pitchFamily="18" charset="0"/>
                <a:cs typeface="Times New Roman" pitchFamily="18" charset="0"/>
              </a:rPr>
              <a:t>) الشبكة ببعضها البعض.</a:t>
            </a:r>
            <a:endParaRPr lang="en-US" b="1" dirty="0">
              <a:latin typeface="Times New Roman" pitchFamily="18" charset="0"/>
              <a:cs typeface="Times New Roman" pitchFamily="18" charset="0"/>
            </a:endParaRPr>
          </a:p>
          <a:p>
            <a:pPr marL="457200" lvl="0" indent="-457200" algn="justLow">
              <a:buFont typeface="Wingdings" panose="05000000000000000000" pitchFamily="2" charset="2"/>
              <a:buChar char="ü"/>
            </a:pPr>
            <a:r>
              <a:rPr lang="ar-SA" sz="2400" b="1" dirty="0">
                <a:solidFill>
                  <a:srgbClr val="4A32DC"/>
                </a:solidFill>
                <a:latin typeface="Times New Roman" pitchFamily="18" charset="0"/>
                <a:cs typeface="Times New Roman" pitchFamily="18" charset="0"/>
              </a:rPr>
              <a:t>يقوم ببث الإشارة الواردة من أحدها إلى جميع القنوات الأخرى المرتبطة بع دون تمييز .</a:t>
            </a:r>
            <a:endParaRPr lang="en-US" b="1" dirty="0">
              <a:solidFill>
                <a:srgbClr val="4A32DC"/>
              </a:solidFill>
              <a:latin typeface="Times New Roman" pitchFamily="18" charset="0"/>
              <a:cs typeface="Times New Roman" pitchFamily="18" charset="0"/>
            </a:endParaRPr>
          </a:p>
          <a:p>
            <a:pPr marL="457200" lvl="0" indent="-457200" algn="justLow">
              <a:buFont typeface="Wingdings" panose="05000000000000000000" pitchFamily="2" charset="2"/>
              <a:buChar char="ü"/>
            </a:pPr>
            <a:r>
              <a:rPr lang="ar-SA" sz="2400" b="1" dirty="0">
                <a:solidFill>
                  <a:srgbClr val="FF0000"/>
                </a:solidFill>
                <a:latin typeface="Times New Roman" pitchFamily="18" charset="0"/>
                <a:cs typeface="Times New Roman" pitchFamily="18" charset="0"/>
              </a:rPr>
              <a:t>يتيح تجميع قنوات (</a:t>
            </a:r>
            <a:r>
              <a:rPr lang="ar-SA" sz="2400" b="1" dirty="0" err="1">
                <a:solidFill>
                  <a:srgbClr val="FF0000"/>
                </a:solidFill>
                <a:latin typeface="Times New Roman" pitchFamily="18" charset="0"/>
                <a:cs typeface="Times New Roman" pitchFamily="18" charset="0"/>
              </a:rPr>
              <a:t>كيابل</a:t>
            </a:r>
            <a:r>
              <a:rPr lang="ar-SA" sz="2400" b="1" dirty="0">
                <a:solidFill>
                  <a:srgbClr val="FF0000"/>
                </a:solidFill>
                <a:latin typeface="Times New Roman" pitchFamily="18" charset="0"/>
                <a:cs typeface="Times New Roman" pitchFamily="18" charset="0"/>
              </a:rPr>
              <a:t> ) الشبكة في مكان واحد مما يسهل صيانة الشبكة .</a:t>
            </a:r>
            <a:endParaRPr lang="en-US" b="1"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2742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edg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edg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edg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545FF623-CB2B-4BB9-B74E-32D0935D534C}"/>
              </a:ext>
            </a:extLst>
          </p:cNvPr>
          <p:cNvSpPr/>
          <p:nvPr/>
        </p:nvSpPr>
        <p:spPr>
          <a:xfrm>
            <a:off x="1767386" y="571480"/>
            <a:ext cx="5609229" cy="584775"/>
          </a:xfrm>
          <a:prstGeom prst="rect">
            <a:avLst/>
          </a:prstGeom>
        </p:spPr>
        <p:txBody>
          <a:bodyPr wrap="none">
            <a:spAutoFit/>
          </a:bodyPr>
          <a:lstStyle/>
          <a:p>
            <a:pPr algn="ctr">
              <a:spcBef>
                <a:spcPct val="0"/>
              </a:spcBef>
              <a:defRPr/>
            </a:pPr>
            <a:r>
              <a:rPr lang="ar-SA" sz="3200" dirty="0">
                <a:solidFill>
                  <a:srgbClr val="FF0000"/>
                </a:solidFill>
                <a:cs typeface="PT Bold Heading" pitchFamily="2" charset="-78"/>
              </a:rPr>
              <a:t>أنواع الأجهزة المستخدمة في الشبكات</a:t>
            </a:r>
            <a:endParaRPr lang="en-US" sz="3200" dirty="0">
              <a:solidFill>
                <a:srgbClr val="FF0000"/>
              </a:solidFill>
              <a:cs typeface="PT Bold Heading" pitchFamily="2" charset="-78"/>
            </a:endParaRPr>
          </a:p>
        </p:txBody>
      </p:sp>
      <p:sp>
        <p:nvSpPr>
          <p:cNvPr id="7" name="مستطيل 6">
            <a:extLst>
              <a:ext uri="{FF2B5EF4-FFF2-40B4-BE49-F238E27FC236}">
                <a16:creationId xmlns:a16="http://schemas.microsoft.com/office/drawing/2014/main" id="{89D585CE-86B2-40DD-A268-F7DC200DFD27}"/>
              </a:ext>
            </a:extLst>
          </p:cNvPr>
          <p:cNvSpPr/>
          <p:nvPr/>
        </p:nvSpPr>
        <p:spPr>
          <a:xfrm>
            <a:off x="1563805" y="1156255"/>
            <a:ext cx="6016391" cy="707886"/>
          </a:xfrm>
          <a:prstGeom prst="rect">
            <a:avLst/>
          </a:prstGeom>
        </p:spPr>
        <p:txBody>
          <a:bodyPr wrap="none">
            <a:spAutoFit/>
          </a:bodyPr>
          <a:lstStyle/>
          <a:p>
            <a:pPr algn="ctr"/>
            <a:r>
              <a:rPr lang="ar-SA" sz="4000" dirty="0">
                <a:solidFill>
                  <a:srgbClr val="000099"/>
                </a:solidFill>
                <a:latin typeface="Times New Roman" pitchFamily="18" charset="0"/>
                <a:cs typeface="PT Bold Heading" panose="02010400000000000000" pitchFamily="2" charset="-78"/>
              </a:rPr>
              <a:t>جهاز المبدل </a:t>
            </a:r>
            <a:r>
              <a:rPr lang="en-US" sz="4000" b="1" dirty="0">
                <a:solidFill>
                  <a:srgbClr val="000099"/>
                </a:solidFill>
                <a:latin typeface="Times New Roman" pitchFamily="18" charset="0"/>
                <a:cs typeface="Times New Roman" pitchFamily="18" charset="0"/>
              </a:rPr>
              <a:t>Network Switch</a:t>
            </a:r>
            <a:endParaRPr lang="en-US" sz="3200" b="1" dirty="0">
              <a:solidFill>
                <a:srgbClr val="000099"/>
              </a:solidFill>
              <a:latin typeface="Times New Roman" pitchFamily="18" charset="0"/>
              <a:ea typeface="Calibri"/>
              <a:cs typeface="Times New Roman" pitchFamily="18" charset="0"/>
            </a:endParaRPr>
          </a:p>
        </p:txBody>
      </p:sp>
      <p:sp>
        <p:nvSpPr>
          <p:cNvPr id="11" name="مستطيل 10">
            <a:extLst>
              <a:ext uri="{FF2B5EF4-FFF2-40B4-BE49-F238E27FC236}">
                <a16:creationId xmlns:a16="http://schemas.microsoft.com/office/drawing/2014/main" id="{F01DB6EE-00EC-4221-A2F1-D69A3CA440C6}"/>
              </a:ext>
            </a:extLst>
          </p:cNvPr>
          <p:cNvSpPr/>
          <p:nvPr/>
        </p:nvSpPr>
        <p:spPr>
          <a:xfrm>
            <a:off x="643194" y="1916832"/>
            <a:ext cx="7929619" cy="2308324"/>
          </a:xfrm>
          <a:prstGeom prst="rect">
            <a:avLst/>
          </a:prstGeom>
        </p:spPr>
        <p:txBody>
          <a:bodyPr wrap="square">
            <a:spAutoFit/>
          </a:bodyPr>
          <a:lstStyle/>
          <a:p>
            <a:pPr marL="457200" lvl="0" indent="-457200" algn="justLow">
              <a:buFont typeface="Arial" panose="020B0604020202020204" pitchFamily="34" charset="0"/>
              <a:buChar char="•"/>
            </a:pPr>
            <a:r>
              <a:rPr lang="ar-SA" sz="2400" b="1" dirty="0">
                <a:latin typeface="Times New Roman" pitchFamily="18" charset="0"/>
                <a:cs typeface="Times New Roman" pitchFamily="18" charset="0"/>
              </a:rPr>
              <a:t>شبيه بجهاز المجمع حيث يربط قنوات متعددة للشبكة ببعض .</a:t>
            </a:r>
            <a:endParaRPr lang="en-US" sz="2400" b="1" dirty="0">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400" b="1" dirty="0">
                <a:solidFill>
                  <a:srgbClr val="4A32DC"/>
                </a:solidFill>
                <a:latin typeface="Times New Roman" pitchFamily="18" charset="0"/>
                <a:cs typeface="Times New Roman" pitchFamily="18" charset="0"/>
              </a:rPr>
              <a:t>يقوم بتحليل العنوان  للمظاريف  الواردة عبر القنوات  المختلفة والتعرف على عنوان الجهاز المرسل إليه.</a:t>
            </a:r>
            <a:endParaRPr lang="en-US" sz="2400" b="1" dirty="0">
              <a:solidFill>
                <a:srgbClr val="4A32DC"/>
              </a:solidFill>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400" b="1" dirty="0">
                <a:solidFill>
                  <a:srgbClr val="00CC00"/>
                </a:solidFill>
                <a:latin typeface="Times New Roman" pitchFamily="18" charset="0"/>
                <a:cs typeface="Times New Roman" pitchFamily="18" charset="0"/>
              </a:rPr>
              <a:t>ثم يقوم بإرسال المظروف على القناة المرتبطة بالجهاز المرسل إليه دون غيره فقط .</a:t>
            </a:r>
            <a:endParaRPr lang="en-US" sz="2400" b="1" dirty="0">
              <a:solidFill>
                <a:srgbClr val="00CC00"/>
              </a:solidFill>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400" b="1" dirty="0">
                <a:solidFill>
                  <a:srgbClr val="FF0000"/>
                </a:solidFill>
                <a:latin typeface="Times New Roman" pitchFamily="18" charset="0"/>
                <a:cs typeface="Times New Roman" pitchFamily="18" charset="0"/>
              </a:rPr>
              <a:t>وهو ما يطلق عليه عملية (( التبديل )).</a:t>
            </a:r>
            <a:endParaRPr lang="en-US" sz="2400" b="1" dirty="0">
              <a:solidFill>
                <a:srgbClr val="FF0000"/>
              </a:solidFill>
              <a:latin typeface="Times New Roman" pitchFamily="18" charset="0"/>
              <a:ea typeface="Calibri"/>
              <a:cs typeface="Times New Roman" pitchFamily="18" charset="0"/>
            </a:endParaRPr>
          </a:p>
        </p:txBody>
      </p:sp>
      <p:pic>
        <p:nvPicPr>
          <p:cNvPr id="4102" name="Picture 6" descr="صورة ذات صلة">
            <a:extLst>
              <a:ext uri="{FF2B5EF4-FFF2-40B4-BE49-F238E27FC236}">
                <a16:creationId xmlns:a16="http://schemas.microsoft.com/office/drawing/2014/main" id="{3506C781-5D25-414F-8C2F-428718A14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776" y="4277847"/>
            <a:ext cx="3628448" cy="186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176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edg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edg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edg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edg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نتيجة بحث الصور عن ‪Network Hub‬‏">
            <a:extLst>
              <a:ext uri="{FF2B5EF4-FFF2-40B4-BE49-F238E27FC236}">
                <a16:creationId xmlns:a16="http://schemas.microsoft.com/office/drawing/2014/main" id="{7064D7D9-7D5F-49F7-978F-8582D260178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8678" y="3429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نتيجة بحث الصور عن ‪Network Hub‬‏">
            <a:extLst>
              <a:ext uri="{FF2B5EF4-FFF2-40B4-BE49-F238E27FC236}">
                <a16:creationId xmlns:a16="http://schemas.microsoft.com/office/drawing/2014/main" id="{AA54E0A7-57C2-4A1F-8FF6-37F3D75957A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397594"/>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1ADDB1E4-4715-4A45-8BB1-728858FC2C78}"/>
              </a:ext>
            </a:extLst>
          </p:cNvPr>
          <p:cNvSpPr/>
          <p:nvPr/>
        </p:nvSpPr>
        <p:spPr>
          <a:xfrm>
            <a:off x="683568" y="908720"/>
            <a:ext cx="7776864" cy="1384995"/>
          </a:xfrm>
          <a:prstGeom prst="rect">
            <a:avLst/>
          </a:prstGeom>
        </p:spPr>
        <p:txBody>
          <a:bodyPr wrap="square">
            <a:spAutoFit/>
          </a:bodyPr>
          <a:lstStyle/>
          <a:p>
            <a:r>
              <a:rPr lang="ar-SA" sz="2800" b="1" dirty="0">
                <a:solidFill>
                  <a:srgbClr val="000099"/>
                </a:solidFill>
                <a:latin typeface="Times New Roman" pitchFamily="18" charset="0"/>
                <a:cs typeface="+mj-cs"/>
              </a:rPr>
              <a:t>الفرق بين كل من  :</a:t>
            </a:r>
          </a:p>
          <a:p>
            <a:pPr marL="457200" indent="-457200">
              <a:buFont typeface="Wingdings" panose="05000000000000000000" pitchFamily="2" charset="2"/>
              <a:buChar char="q"/>
            </a:pPr>
            <a:r>
              <a:rPr lang="ar-SA" sz="2800" b="1" dirty="0">
                <a:solidFill>
                  <a:srgbClr val="000099"/>
                </a:solidFill>
                <a:latin typeface="Times New Roman" pitchFamily="18" charset="0"/>
                <a:cs typeface="+mj-cs"/>
              </a:rPr>
              <a:t>جهاز المجمع </a:t>
            </a:r>
            <a:r>
              <a:rPr lang="en-US" sz="2800" b="1" dirty="0">
                <a:solidFill>
                  <a:srgbClr val="000099"/>
                </a:solidFill>
                <a:latin typeface="Times New Roman" pitchFamily="18" charset="0"/>
                <a:cs typeface="+mj-cs"/>
              </a:rPr>
              <a:t>Network Hub</a:t>
            </a:r>
            <a:endParaRPr lang="ar-SA" sz="2800" b="1" dirty="0">
              <a:solidFill>
                <a:srgbClr val="000099"/>
              </a:solidFill>
              <a:latin typeface="Times New Roman" pitchFamily="18" charset="0"/>
              <a:cs typeface="+mj-cs"/>
            </a:endParaRPr>
          </a:p>
          <a:p>
            <a:pPr marL="457200" indent="-457200">
              <a:buFont typeface="Wingdings" panose="05000000000000000000" pitchFamily="2" charset="2"/>
              <a:buChar char="q"/>
            </a:pPr>
            <a:r>
              <a:rPr lang="ar-SA" sz="2800" b="1" dirty="0">
                <a:solidFill>
                  <a:srgbClr val="000099"/>
                </a:solidFill>
                <a:latin typeface="Times New Roman" pitchFamily="18" charset="0"/>
                <a:cs typeface="+mj-cs"/>
              </a:rPr>
              <a:t>جهاز المبدل </a:t>
            </a:r>
            <a:r>
              <a:rPr lang="en-US" sz="2800" b="1" dirty="0">
                <a:solidFill>
                  <a:srgbClr val="000099"/>
                </a:solidFill>
                <a:latin typeface="Times New Roman" pitchFamily="18" charset="0"/>
                <a:cs typeface="+mj-cs"/>
              </a:rPr>
              <a:t>Network Switch</a:t>
            </a:r>
            <a:endParaRPr lang="en-US" sz="2800" b="1" dirty="0">
              <a:solidFill>
                <a:srgbClr val="000099"/>
              </a:solidFill>
              <a:latin typeface="Times New Roman" pitchFamily="18" charset="0"/>
              <a:ea typeface="Calibri"/>
              <a:cs typeface="+mj-cs"/>
            </a:endParaRPr>
          </a:p>
        </p:txBody>
      </p:sp>
    </p:spTree>
    <p:extLst>
      <p:ext uri="{BB962C8B-B14F-4D97-AF65-F5344CB8AC3E}">
        <p14:creationId xmlns:p14="http://schemas.microsoft.com/office/powerpoint/2010/main" val="163439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14180B31-9815-43F0-952C-FE662A7B3F81}"/>
              </a:ext>
            </a:extLst>
          </p:cNvPr>
          <p:cNvSpPr/>
          <p:nvPr/>
        </p:nvSpPr>
        <p:spPr>
          <a:xfrm>
            <a:off x="1767386" y="571480"/>
            <a:ext cx="5609229" cy="584775"/>
          </a:xfrm>
          <a:prstGeom prst="rect">
            <a:avLst/>
          </a:prstGeom>
        </p:spPr>
        <p:txBody>
          <a:bodyPr wrap="none">
            <a:spAutoFit/>
          </a:bodyPr>
          <a:lstStyle/>
          <a:p>
            <a:pPr algn="ctr">
              <a:spcBef>
                <a:spcPct val="0"/>
              </a:spcBef>
              <a:defRPr/>
            </a:pPr>
            <a:r>
              <a:rPr lang="ar-SA" sz="3200" dirty="0">
                <a:solidFill>
                  <a:srgbClr val="FF0000"/>
                </a:solidFill>
                <a:cs typeface="PT Bold Heading" pitchFamily="2" charset="-78"/>
              </a:rPr>
              <a:t>أنواع الأجهزة المستخدمة في الشبكات</a:t>
            </a:r>
            <a:endParaRPr lang="en-US" sz="3200" dirty="0">
              <a:solidFill>
                <a:srgbClr val="FF0000"/>
              </a:solidFill>
              <a:cs typeface="PT Bold Heading" pitchFamily="2" charset="-78"/>
            </a:endParaRPr>
          </a:p>
        </p:txBody>
      </p:sp>
      <p:sp>
        <p:nvSpPr>
          <p:cNvPr id="7" name="مستطيل 6">
            <a:extLst>
              <a:ext uri="{FF2B5EF4-FFF2-40B4-BE49-F238E27FC236}">
                <a16:creationId xmlns:a16="http://schemas.microsoft.com/office/drawing/2014/main" id="{45A56FF6-1D3D-4F4E-BCBD-611F077C2CFC}"/>
              </a:ext>
            </a:extLst>
          </p:cNvPr>
          <p:cNvSpPr/>
          <p:nvPr/>
        </p:nvSpPr>
        <p:spPr>
          <a:xfrm>
            <a:off x="1524532" y="1156255"/>
            <a:ext cx="6094937" cy="707886"/>
          </a:xfrm>
          <a:prstGeom prst="rect">
            <a:avLst/>
          </a:prstGeom>
        </p:spPr>
        <p:txBody>
          <a:bodyPr wrap="none">
            <a:spAutoFit/>
          </a:bodyPr>
          <a:lstStyle/>
          <a:p>
            <a:pPr algn="ctr"/>
            <a:r>
              <a:rPr lang="ar-SA" sz="4000" dirty="0">
                <a:solidFill>
                  <a:srgbClr val="000099"/>
                </a:solidFill>
                <a:latin typeface="Times New Roman" pitchFamily="18" charset="0"/>
                <a:cs typeface="PT Bold Heading" panose="02010400000000000000" pitchFamily="2" charset="-78"/>
              </a:rPr>
              <a:t>جهاز الجسر  </a:t>
            </a:r>
            <a:r>
              <a:rPr lang="en-US" sz="4000" b="1" dirty="0">
                <a:solidFill>
                  <a:srgbClr val="000099"/>
                </a:solidFill>
                <a:latin typeface="Times New Roman" pitchFamily="18" charset="0"/>
                <a:cs typeface="Times New Roman" pitchFamily="18" charset="0"/>
              </a:rPr>
              <a:t>Network Bridge</a:t>
            </a:r>
            <a:endParaRPr lang="en-US" sz="3200" b="1" dirty="0">
              <a:solidFill>
                <a:srgbClr val="000099"/>
              </a:solidFill>
              <a:latin typeface="Times New Roman" pitchFamily="18" charset="0"/>
              <a:ea typeface="Calibri"/>
              <a:cs typeface="Times New Roman" pitchFamily="18" charset="0"/>
            </a:endParaRPr>
          </a:p>
        </p:txBody>
      </p:sp>
      <p:sp>
        <p:nvSpPr>
          <p:cNvPr id="14" name="مستطيل 13">
            <a:extLst>
              <a:ext uri="{FF2B5EF4-FFF2-40B4-BE49-F238E27FC236}">
                <a16:creationId xmlns:a16="http://schemas.microsoft.com/office/drawing/2014/main" id="{59C1D892-F879-43B5-A5C8-B058CB99951F}"/>
              </a:ext>
            </a:extLst>
          </p:cNvPr>
          <p:cNvSpPr/>
          <p:nvPr/>
        </p:nvSpPr>
        <p:spPr>
          <a:xfrm>
            <a:off x="643194" y="1988840"/>
            <a:ext cx="7929619" cy="3046988"/>
          </a:xfrm>
          <a:prstGeom prst="rect">
            <a:avLst/>
          </a:prstGeom>
        </p:spPr>
        <p:txBody>
          <a:bodyPr wrap="square">
            <a:spAutoFit/>
          </a:bodyPr>
          <a:lstStyle/>
          <a:p>
            <a:pPr marL="342900" lvl="0" indent="-342900" algn="justLow">
              <a:buFont typeface="Arial" panose="020B0604020202020204" pitchFamily="34" charset="0"/>
              <a:buChar char="•"/>
            </a:pPr>
            <a:r>
              <a:rPr lang="ar-SA" sz="2400" b="1" dirty="0">
                <a:latin typeface="Times New Roman" pitchFamily="18" charset="0"/>
                <a:cs typeface="Times New Roman" pitchFamily="18" charset="0"/>
              </a:rPr>
              <a:t>يقوم بربط شبكتين محليتين معا.</a:t>
            </a:r>
            <a:endParaRPr lang="en-US" b="1" dirty="0">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solidFill>
                  <a:srgbClr val="FF0000"/>
                </a:solidFill>
                <a:latin typeface="Times New Roman" pitchFamily="18" charset="0"/>
                <a:cs typeface="Times New Roman" pitchFamily="18" charset="0"/>
              </a:rPr>
              <a:t>يقوم بقراءة إطار البيانات الواردة إليه من منفذ الجسر المتصل بالشبكة المحلية.</a:t>
            </a:r>
            <a:endParaRPr lang="en-US" b="1" dirty="0">
              <a:solidFill>
                <a:srgbClr val="FF0000"/>
              </a:solidFill>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solidFill>
                  <a:srgbClr val="4A32DC"/>
                </a:solidFill>
                <a:latin typeface="Times New Roman" pitchFamily="18" charset="0"/>
                <a:cs typeface="Times New Roman" pitchFamily="18" charset="0"/>
              </a:rPr>
              <a:t>ثم اعتمادا على عنوان المرسل إليه (الجهاز المستقبل للإطار) يقوم بإعادة إرساله على منفذ آخر والمتصل بالشبكة الأخرى حسب عنوان المرسل والمستقبل للإطار.</a:t>
            </a:r>
            <a:endParaRPr lang="en-US" b="1" dirty="0">
              <a:solidFill>
                <a:srgbClr val="4A32DC"/>
              </a:solidFill>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solidFill>
                  <a:srgbClr val="00CC00"/>
                </a:solidFill>
                <a:latin typeface="Times New Roman" pitchFamily="18" charset="0"/>
                <a:cs typeface="Times New Roman" pitchFamily="18" charset="0"/>
              </a:rPr>
              <a:t>يتيح الجسر للمشتركين في الشبكة الاتصال بمشتركين آخرين على شبكة أخرى.</a:t>
            </a:r>
            <a:endParaRPr lang="en-US" b="1" dirty="0">
              <a:solidFill>
                <a:srgbClr val="00CC00"/>
              </a:solidFill>
              <a:latin typeface="Times New Roman" pitchFamily="18" charset="0"/>
              <a:ea typeface="Calibri"/>
              <a:cs typeface="Times New Roman" pitchFamily="18" charset="0"/>
            </a:endParaRPr>
          </a:p>
        </p:txBody>
      </p:sp>
      <p:pic>
        <p:nvPicPr>
          <p:cNvPr id="6146" name="Picture 2" descr="نتيجة بحث الصور عن ‪Network Bridge‬‏">
            <a:extLst>
              <a:ext uri="{FF2B5EF4-FFF2-40B4-BE49-F238E27FC236}">
                <a16:creationId xmlns:a16="http://schemas.microsoft.com/office/drawing/2014/main" id="{4BE603CE-DF85-446E-A26C-06B0ED994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797152"/>
            <a:ext cx="3048000"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470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edg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edg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edg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edg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نتيجة بحث الصور عن ‪Network Bridge‬‏">
            <a:extLst>
              <a:ext uri="{FF2B5EF4-FFF2-40B4-BE49-F238E27FC236}">
                <a16:creationId xmlns:a16="http://schemas.microsoft.com/office/drawing/2014/main" id="{97A3ACE1-77EA-4258-BE28-8270FB007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209800"/>
            <a:ext cx="37242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نتيجة بحث الصور عن ‪Network Bridge‬‏">
            <a:extLst>
              <a:ext uri="{FF2B5EF4-FFF2-40B4-BE49-F238E27FC236}">
                <a16:creationId xmlns:a16="http://schemas.microsoft.com/office/drawing/2014/main" id="{AC6023E1-6B0B-4AAB-AC11-5E78AD474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32" y="1244293"/>
            <a:ext cx="7596336" cy="427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3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checkerboard(across)">
                                      <p:cBhvr>
                                        <p:cTn id="7"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C0801C96-EA7C-4BC2-94D7-CD3FC9A453EA}"/>
              </a:ext>
            </a:extLst>
          </p:cNvPr>
          <p:cNvSpPr/>
          <p:nvPr/>
        </p:nvSpPr>
        <p:spPr>
          <a:xfrm>
            <a:off x="1767386" y="571480"/>
            <a:ext cx="5609229" cy="584775"/>
          </a:xfrm>
          <a:prstGeom prst="rect">
            <a:avLst/>
          </a:prstGeom>
        </p:spPr>
        <p:txBody>
          <a:bodyPr wrap="none">
            <a:spAutoFit/>
          </a:bodyPr>
          <a:lstStyle/>
          <a:p>
            <a:pPr algn="ctr">
              <a:spcBef>
                <a:spcPct val="0"/>
              </a:spcBef>
              <a:defRPr/>
            </a:pPr>
            <a:r>
              <a:rPr lang="ar-SA" sz="3200" dirty="0">
                <a:solidFill>
                  <a:srgbClr val="FF0000"/>
                </a:solidFill>
                <a:cs typeface="PT Bold Heading" pitchFamily="2" charset="-78"/>
              </a:rPr>
              <a:t>أنواع الأجهزة المستخدمة في الشبكات</a:t>
            </a:r>
            <a:endParaRPr lang="en-US" sz="3200" dirty="0">
              <a:solidFill>
                <a:srgbClr val="FF0000"/>
              </a:solidFill>
              <a:cs typeface="PT Bold Heading" pitchFamily="2" charset="-78"/>
            </a:endParaRPr>
          </a:p>
        </p:txBody>
      </p:sp>
      <p:sp>
        <p:nvSpPr>
          <p:cNvPr id="10" name="مستطيل 9">
            <a:extLst>
              <a:ext uri="{FF2B5EF4-FFF2-40B4-BE49-F238E27FC236}">
                <a16:creationId xmlns:a16="http://schemas.microsoft.com/office/drawing/2014/main" id="{C870C02C-21E0-4412-9FCF-BC16EB220238}"/>
              </a:ext>
            </a:extLst>
          </p:cNvPr>
          <p:cNvSpPr/>
          <p:nvPr/>
        </p:nvSpPr>
        <p:spPr>
          <a:xfrm>
            <a:off x="553914" y="1156255"/>
            <a:ext cx="8036174" cy="707886"/>
          </a:xfrm>
          <a:prstGeom prst="rect">
            <a:avLst/>
          </a:prstGeom>
        </p:spPr>
        <p:txBody>
          <a:bodyPr wrap="none">
            <a:spAutoFit/>
          </a:bodyPr>
          <a:lstStyle/>
          <a:p>
            <a:pPr algn="ctr"/>
            <a:r>
              <a:rPr lang="ar-SA" sz="4000" dirty="0">
                <a:solidFill>
                  <a:srgbClr val="000099"/>
                </a:solidFill>
                <a:latin typeface="Times New Roman" pitchFamily="18" charset="0"/>
                <a:cs typeface="PT Bold Heading" panose="02010400000000000000" pitchFamily="2" charset="-78"/>
              </a:rPr>
              <a:t>جهاز  المحول ( الموجه ) </a:t>
            </a:r>
            <a:r>
              <a:rPr lang="en-US" sz="4000" b="1" dirty="0">
                <a:latin typeface="Times New Roman" pitchFamily="18" charset="0"/>
                <a:cs typeface="Times New Roman" pitchFamily="18" charset="0"/>
              </a:rPr>
              <a:t>Network Router</a:t>
            </a:r>
            <a:endParaRPr lang="en-US" sz="4000" b="1" dirty="0">
              <a:latin typeface="Times New Roman" pitchFamily="18" charset="0"/>
              <a:ea typeface="Calibri"/>
              <a:cs typeface="Times New Roman" pitchFamily="18" charset="0"/>
            </a:endParaRPr>
          </a:p>
        </p:txBody>
      </p:sp>
      <p:pic>
        <p:nvPicPr>
          <p:cNvPr id="9220" name="Picture 4" descr="صورة ذات صلة">
            <a:extLst>
              <a:ext uri="{FF2B5EF4-FFF2-40B4-BE49-F238E27FC236}">
                <a16:creationId xmlns:a16="http://schemas.microsoft.com/office/drawing/2014/main" id="{6635E720-7177-49FF-97CB-9F5229817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730" y="3331046"/>
            <a:ext cx="2657475" cy="2762250"/>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FB2B6156-E7B4-498A-846D-EE76C93F791C}"/>
              </a:ext>
            </a:extLst>
          </p:cNvPr>
          <p:cNvSpPr/>
          <p:nvPr/>
        </p:nvSpPr>
        <p:spPr>
          <a:xfrm>
            <a:off x="826160" y="2132856"/>
            <a:ext cx="7491681" cy="1938992"/>
          </a:xfrm>
          <a:prstGeom prst="rect">
            <a:avLst/>
          </a:prstGeom>
        </p:spPr>
        <p:txBody>
          <a:bodyPr wrap="square">
            <a:spAutoFit/>
          </a:bodyPr>
          <a:lstStyle/>
          <a:p>
            <a:pPr marL="342900" lvl="0" indent="-342900" algn="justLow">
              <a:buFont typeface="Courier New" panose="02070309020205020404" pitchFamily="49" charset="0"/>
              <a:buChar char="o"/>
            </a:pPr>
            <a:r>
              <a:rPr lang="ar-SA" sz="2400" b="1" dirty="0">
                <a:effectLst>
                  <a:glow rad="228600">
                    <a:schemeClr val="bg1">
                      <a:alpha val="40000"/>
                    </a:schemeClr>
                  </a:glow>
                </a:effectLst>
                <a:latin typeface="Times New Roman" pitchFamily="18" charset="0"/>
                <a:cs typeface="Times New Roman" pitchFamily="18" charset="0"/>
              </a:rPr>
              <a:t>يقوم بربط الشبكات ببعضها البعض ، حيث يمكن له ربط الشبكة المحلية بشبكة اخرى او بشبكة الانترنت.</a:t>
            </a:r>
            <a:endParaRPr lang="en-US" sz="2400" b="1" dirty="0">
              <a:effectLst>
                <a:glow rad="228600">
                  <a:schemeClr val="bg1">
                    <a:alpha val="40000"/>
                  </a:schemeClr>
                </a:glow>
              </a:effectLst>
              <a:latin typeface="Times New Roman" pitchFamily="18" charset="0"/>
              <a:cs typeface="Times New Roman" pitchFamily="18" charset="0"/>
            </a:endParaRPr>
          </a:p>
          <a:p>
            <a:pPr marL="342900" lvl="0" indent="-342900" algn="justLow">
              <a:buFont typeface="Courier New" panose="02070309020205020404" pitchFamily="49" charset="0"/>
              <a:buChar char="o"/>
            </a:pPr>
            <a:r>
              <a:rPr lang="ar-SA" sz="2400" b="1" dirty="0">
                <a:solidFill>
                  <a:srgbClr val="006600"/>
                </a:solidFill>
                <a:effectLst>
                  <a:glow rad="228600">
                    <a:schemeClr val="bg1">
                      <a:alpha val="40000"/>
                    </a:schemeClr>
                  </a:glow>
                </a:effectLst>
                <a:latin typeface="Times New Roman" pitchFamily="18" charset="0"/>
                <a:cs typeface="Times New Roman" pitchFamily="18" charset="0"/>
              </a:rPr>
              <a:t>يقوم الموجه أو المحول بنقل وتوجيه المظاريف الصادرة عن الجهاز المرسل عبر الشبكات المختلفة حتى تصل إلى</a:t>
            </a:r>
          </a:p>
          <a:p>
            <a:pPr lvl="0" algn="justLow"/>
            <a:r>
              <a:rPr lang="ar-SA" sz="2400" b="1" dirty="0">
                <a:solidFill>
                  <a:srgbClr val="006600"/>
                </a:solidFill>
                <a:effectLst>
                  <a:glow rad="228600">
                    <a:schemeClr val="bg1">
                      <a:alpha val="40000"/>
                    </a:schemeClr>
                  </a:glow>
                </a:effectLst>
                <a:latin typeface="Times New Roman" pitchFamily="18" charset="0"/>
                <a:cs typeface="Times New Roman" pitchFamily="18" charset="0"/>
              </a:rPr>
              <a:t> الجهاز المستقبل لها.</a:t>
            </a:r>
            <a:endParaRPr lang="en-US" sz="2400" b="1" dirty="0">
              <a:solidFill>
                <a:srgbClr val="006600"/>
              </a:solidFill>
              <a:effectLst>
                <a:glow rad="228600">
                  <a:schemeClr val="bg1">
                    <a:alpha val="40000"/>
                  </a:schemeClr>
                </a:glow>
              </a:effectLst>
              <a:latin typeface="Times New Roman" pitchFamily="18" charset="0"/>
              <a:cs typeface="Times New Roman" pitchFamily="18" charset="0"/>
            </a:endParaRPr>
          </a:p>
        </p:txBody>
      </p:sp>
      <p:pic>
        <p:nvPicPr>
          <p:cNvPr id="9218" name="Picture 2" descr="صورة ذات صلة">
            <a:extLst>
              <a:ext uri="{FF2B5EF4-FFF2-40B4-BE49-F238E27FC236}">
                <a16:creationId xmlns:a16="http://schemas.microsoft.com/office/drawing/2014/main" id="{42E26FAA-FD8D-425A-B87D-B11180B1B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008804"/>
            <a:ext cx="2540761" cy="201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4795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edg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edge">
                                      <p:cBhvr>
                                        <p:cTn id="12" dur="500"/>
                                        <p:tgtEl>
                                          <p:spTgt spid="11">
                                            <p:txEl>
                                              <p:pRg st="1" end="1"/>
                                            </p:txEl>
                                          </p:spTgt>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edge">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A1D22BEE-4618-481C-B463-A42E919EC2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670610"/>
            <a:ext cx="6262527" cy="754377"/>
          </a:xfrm>
          <a:prstGeom prst="rect">
            <a:avLst/>
          </a:prstGeom>
        </p:spPr>
      </p:pic>
      <p:pic>
        <p:nvPicPr>
          <p:cNvPr id="1026" name="Picture 2" descr="نتيجة بحث الصور عن ‪clipart student computer‬‏">
            <a:extLst>
              <a:ext uri="{FF2B5EF4-FFF2-40B4-BE49-F238E27FC236}">
                <a16:creationId xmlns:a16="http://schemas.microsoft.com/office/drawing/2014/main" id="{7E6E9CC9-0326-45CE-B11F-0DA7FC8EC5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82"/>
          <a:stretch/>
        </p:blipFill>
        <p:spPr bwMode="auto">
          <a:xfrm>
            <a:off x="2648769" y="4077072"/>
            <a:ext cx="3846463" cy="216953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AF322C41-58D9-4340-92E9-6823768A0F15}"/>
              </a:ext>
            </a:extLst>
          </p:cNvPr>
          <p:cNvSpPr/>
          <p:nvPr/>
        </p:nvSpPr>
        <p:spPr>
          <a:xfrm>
            <a:off x="2431831" y="755412"/>
            <a:ext cx="4280339" cy="584775"/>
          </a:xfrm>
          <a:prstGeom prst="rect">
            <a:avLst/>
          </a:prstGeom>
        </p:spPr>
        <p:txBody>
          <a:bodyPr wrap="none">
            <a:spAutoFit/>
          </a:bodyPr>
          <a:lstStyle/>
          <a:p>
            <a:r>
              <a:rPr lang="ar-SA" sz="3200" b="1" dirty="0">
                <a:latin typeface="Times New Roman" panose="02020603050405020304" pitchFamily="18" charset="0"/>
                <a:ea typeface="Calibri" panose="020F0502020204030204" pitchFamily="34" charset="0"/>
                <a:cs typeface="+mj-cs"/>
              </a:rPr>
              <a:t>سرعة التراسل للارتباط الشبكي</a:t>
            </a:r>
            <a:endParaRPr lang="ar-SA" sz="3200" b="1" dirty="0">
              <a:cs typeface="+mj-cs"/>
            </a:endParaRPr>
          </a:p>
        </p:txBody>
      </p:sp>
      <p:sp>
        <p:nvSpPr>
          <p:cNvPr id="9" name="مربع نص 8">
            <a:extLst>
              <a:ext uri="{FF2B5EF4-FFF2-40B4-BE49-F238E27FC236}">
                <a16:creationId xmlns:a16="http://schemas.microsoft.com/office/drawing/2014/main" id="{BA672E6E-082F-4772-A7A8-8ADD70C2C65A}"/>
              </a:ext>
            </a:extLst>
          </p:cNvPr>
          <p:cNvSpPr txBox="1"/>
          <p:nvPr/>
        </p:nvSpPr>
        <p:spPr>
          <a:xfrm>
            <a:off x="1259632" y="1991742"/>
            <a:ext cx="6624736" cy="1077218"/>
          </a:xfrm>
          <a:prstGeom prst="rect">
            <a:avLst/>
          </a:prstGeom>
          <a:noFill/>
        </p:spPr>
        <p:txBody>
          <a:bodyPr wrap="square" rtlCol="1">
            <a:spAutoFit/>
          </a:bodyPr>
          <a:lstStyle/>
          <a:p>
            <a:pPr algn="ctr"/>
            <a:r>
              <a:rPr lang="ar-SA" sz="3200" b="1" dirty="0"/>
              <a:t>كثيراً ما نسمع مصطلح سرعة التراسل الشبكي وتردد الإشارة ، فما الفرق بينهما ؟</a:t>
            </a:r>
          </a:p>
        </p:txBody>
      </p:sp>
      <p:pic>
        <p:nvPicPr>
          <p:cNvPr id="10" name="Picture 4" descr="نتيجة بحث الصور عن ‪ICON BYTE‬‏">
            <a:extLst>
              <a:ext uri="{FF2B5EF4-FFF2-40B4-BE49-F238E27FC236}">
                <a16:creationId xmlns:a16="http://schemas.microsoft.com/office/drawing/2014/main" id="{644DE4B5-F4A5-4EE4-BFD2-E284AE5C9E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4293096"/>
            <a:ext cx="1008112" cy="75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3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000F400-0AF7-4AC2-93FA-D3E4A21F0F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670610"/>
            <a:ext cx="6262527" cy="754377"/>
          </a:xfrm>
          <a:prstGeom prst="rect">
            <a:avLst/>
          </a:prstGeom>
        </p:spPr>
      </p:pic>
      <p:pic>
        <p:nvPicPr>
          <p:cNvPr id="5" name="Picture 2" descr="نتيجة بحث الصور عن ‪clipart student computer‬‏">
            <a:extLst>
              <a:ext uri="{FF2B5EF4-FFF2-40B4-BE49-F238E27FC236}">
                <a16:creationId xmlns:a16="http://schemas.microsoft.com/office/drawing/2014/main" id="{92603660-1CCF-4493-94B1-57C39F3039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82"/>
          <a:stretch/>
        </p:blipFill>
        <p:spPr bwMode="auto">
          <a:xfrm>
            <a:off x="2648769" y="4077072"/>
            <a:ext cx="3846463" cy="2169532"/>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2EB59F2F-D7F4-42D0-8892-E8A0CC3728EA}"/>
              </a:ext>
            </a:extLst>
          </p:cNvPr>
          <p:cNvSpPr/>
          <p:nvPr/>
        </p:nvSpPr>
        <p:spPr>
          <a:xfrm>
            <a:off x="2431831" y="755412"/>
            <a:ext cx="4280339" cy="584775"/>
          </a:xfrm>
          <a:prstGeom prst="rect">
            <a:avLst/>
          </a:prstGeom>
        </p:spPr>
        <p:txBody>
          <a:bodyPr wrap="none">
            <a:spAutoFit/>
          </a:bodyPr>
          <a:lstStyle/>
          <a:p>
            <a:r>
              <a:rPr lang="ar-SA" sz="3200" b="1" dirty="0">
                <a:latin typeface="Times New Roman" panose="02020603050405020304" pitchFamily="18" charset="0"/>
                <a:ea typeface="Calibri" panose="020F0502020204030204" pitchFamily="34" charset="0"/>
                <a:cs typeface="+mj-cs"/>
              </a:rPr>
              <a:t>سرعة التراسل للارتباط الشبكي</a:t>
            </a:r>
            <a:endParaRPr lang="ar-SA" sz="3200" b="1" dirty="0">
              <a:cs typeface="+mj-cs"/>
            </a:endParaRPr>
          </a:p>
        </p:txBody>
      </p:sp>
      <p:sp>
        <p:nvSpPr>
          <p:cNvPr id="7" name="مربع نص 6">
            <a:extLst>
              <a:ext uri="{FF2B5EF4-FFF2-40B4-BE49-F238E27FC236}">
                <a16:creationId xmlns:a16="http://schemas.microsoft.com/office/drawing/2014/main" id="{D6593DE6-9625-47DF-9504-43C38ECB80DA}"/>
              </a:ext>
            </a:extLst>
          </p:cNvPr>
          <p:cNvSpPr txBox="1"/>
          <p:nvPr/>
        </p:nvSpPr>
        <p:spPr>
          <a:xfrm>
            <a:off x="1259632" y="1412776"/>
            <a:ext cx="6624736" cy="1015663"/>
          </a:xfrm>
          <a:prstGeom prst="rect">
            <a:avLst/>
          </a:prstGeom>
          <a:noFill/>
        </p:spPr>
        <p:txBody>
          <a:bodyPr wrap="square" rtlCol="1">
            <a:spAutoFit/>
          </a:bodyPr>
          <a:lstStyle/>
          <a:p>
            <a:r>
              <a:rPr lang="ar-SA" sz="2000" b="1" dirty="0">
                <a:solidFill>
                  <a:srgbClr val="FF0000"/>
                </a:solidFill>
              </a:rPr>
              <a:t>سرعة التراسل الشبكي </a:t>
            </a:r>
            <a:r>
              <a:rPr lang="ar-SA" sz="2000" b="1" dirty="0"/>
              <a:t>هي سرعة نقل البيانات ( </a:t>
            </a:r>
            <a:r>
              <a:rPr lang="ar-SA" sz="2000" b="1" dirty="0">
                <a:solidFill>
                  <a:srgbClr val="000099"/>
                </a:solidFill>
              </a:rPr>
              <a:t>الأرقام </a:t>
            </a:r>
            <a:r>
              <a:rPr lang="ar-SA" sz="2000" b="1" dirty="0" err="1">
                <a:solidFill>
                  <a:srgbClr val="000099"/>
                </a:solidFill>
              </a:rPr>
              <a:t>الثنايئة</a:t>
            </a:r>
            <a:r>
              <a:rPr lang="ar-SA" sz="2000" b="1" dirty="0">
                <a:solidFill>
                  <a:srgbClr val="000099"/>
                </a:solidFill>
              </a:rPr>
              <a:t> </a:t>
            </a:r>
            <a:r>
              <a:rPr lang="ar-SA" sz="2000" b="1" dirty="0"/>
              <a:t>) بين أجهزة الحاسبات عبر الشبكات أي عدد الأرقام الثنائية التي ترسل في كل ثانية ووحدة القياس ( </a:t>
            </a:r>
            <a:r>
              <a:rPr lang="ar-SA" sz="2000" b="1" dirty="0">
                <a:solidFill>
                  <a:srgbClr val="008000"/>
                </a:solidFill>
              </a:rPr>
              <a:t>بت / ثانية </a:t>
            </a:r>
            <a:r>
              <a:rPr lang="ar-SA" sz="2000" b="1" dirty="0"/>
              <a:t>) .</a:t>
            </a:r>
          </a:p>
        </p:txBody>
      </p:sp>
      <p:sp>
        <p:nvSpPr>
          <p:cNvPr id="10" name="مربع نص 9">
            <a:extLst>
              <a:ext uri="{FF2B5EF4-FFF2-40B4-BE49-F238E27FC236}">
                <a16:creationId xmlns:a16="http://schemas.microsoft.com/office/drawing/2014/main" id="{133D15CB-4961-4960-9592-6882DF898810}"/>
              </a:ext>
            </a:extLst>
          </p:cNvPr>
          <p:cNvSpPr txBox="1"/>
          <p:nvPr/>
        </p:nvSpPr>
        <p:spPr>
          <a:xfrm>
            <a:off x="1259632" y="2505090"/>
            <a:ext cx="6624736" cy="707886"/>
          </a:xfrm>
          <a:prstGeom prst="rect">
            <a:avLst/>
          </a:prstGeom>
          <a:noFill/>
        </p:spPr>
        <p:txBody>
          <a:bodyPr wrap="square" rtlCol="1">
            <a:spAutoFit/>
          </a:bodyPr>
          <a:lstStyle/>
          <a:p>
            <a:r>
              <a:rPr lang="ar-SA" sz="2000" b="1" dirty="0">
                <a:solidFill>
                  <a:srgbClr val="FF0000"/>
                </a:solidFill>
              </a:rPr>
              <a:t>تردد الإشارة </a:t>
            </a:r>
            <a:r>
              <a:rPr lang="ar-SA" sz="2000" b="1" dirty="0"/>
              <a:t>تعني خصائص الإشارة الحاملة للبيانات أي عدد دورات الإشارة بالثانية ويقاس بوحدة الهرتز ( </a:t>
            </a:r>
            <a:r>
              <a:rPr lang="ar-SA" sz="2000" b="1" dirty="0">
                <a:solidFill>
                  <a:srgbClr val="000099"/>
                </a:solidFill>
              </a:rPr>
              <a:t>دورة / ثانية </a:t>
            </a:r>
            <a:r>
              <a:rPr lang="ar-SA" sz="2000" b="1" dirty="0"/>
              <a:t>) أو </a:t>
            </a:r>
            <a:r>
              <a:rPr lang="ar-SA" sz="2000" b="1" dirty="0" err="1"/>
              <a:t>الميجا</a:t>
            </a:r>
            <a:r>
              <a:rPr lang="ar-SA" sz="2000" b="1" dirty="0"/>
              <a:t> هرتز أو الجيجا هرتز .</a:t>
            </a:r>
          </a:p>
        </p:txBody>
      </p:sp>
      <p:sp>
        <p:nvSpPr>
          <p:cNvPr id="11" name="مربع نص 10">
            <a:extLst>
              <a:ext uri="{FF2B5EF4-FFF2-40B4-BE49-F238E27FC236}">
                <a16:creationId xmlns:a16="http://schemas.microsoft.com/office/drawing/2014/main" id="{E796AC2B-43AE-4909-836B-911776549A96}"/>
              </a:ext>
            </a:extLst>
          </p:cNvPr>
          <p:cNvSpPr txBox="1"/>
          <p:nvPr/>
        </p:nvSpPr>
        <p:spPr>
          <a:xfrm>
            <a:off x="1259632" y="3297178"/>
            <a:ext cx="6624736" cy="707886"/>
          </a:xfrm>
          <a:prstGeom prst="rect">
            <a:avLst/>
          </a:prstGeom>
          <a:noFill/>
        </p:spPr>
        <p:txBody>
          <a:bodyPr wrap="square" rtlCol="1">
            <a:spAutoFit/>
          </a:bodyPr>
          <a:lstStyle/>
          <a:p>
            <a:r>
              <a:rPr lang="ar-SA" sz="2000" b="1" dirty="0"/>
              <a:t>العلاقة بينهما </a:t>
            </a:r>
            <a:r>
              <a:rPr lang="ar-SA" sz="2000" b="1" dirty="0">
                <a:solidFill>
                  <a:srgbClr val="008000"/>
                </a:solidFill>
              </a:rPr>
              <a:t>طردية</a:t>
            </a:r>
            <a:r>
              <a:rPr lang="ar-SA" sz="2000" b="1" dirty="0"/>
              <a:t> أي كلما ارتفع تردد الموجة الحاملة كلما أمكن زيادة سرعة التراسل للشبكة والعكس صحيح .</a:t>
            </a:r>
          </a:p>
        </p:txBody>
      </p:sp>
      <p:pic>
        <p:nvPicPr>
          <p:cNvPr id="12" name="Picture 4" descr="نتيجة بحث الصور عن ‪ICON BYTE‬‏">
            <a:extLst>
              <a:ext uri="{FF2B5EF4-FFF2-40B4-BE49-F238E27FC236}">
                <a16:creationId xmlns:a16="http://schemas.microsoft.com/office/drawing/2014/main" id="{C5F56CCA-33A4-4696-BDCF-B7AEA65035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4293096"/>
            <a:ext cx="1008112" cy="75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72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نتيجة بحث الصور عن ‪boy school png‬‏">
            <a:extLst>
              <a:ext uri="{FF2B5EF4-FFF2-40B4-BE49-F238E27FC236}">
                <a16:creationId xmlns:a16="http://schemas.microsoft.com/office/drawing/2014/main" id="{5DD17A22-5306-477A-A0E6-FC5562E9ED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61956" y="2198918"/>
            <a:ext cx="1846730" cy="40682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نتيجة بحث الصور عن انواع كيابل الشبكة">
            <a:extLst>
              <a:ext uri="{FF2B5EF4-FFF2-40B4-BE49-F238E27FC236}">
                <a16:creationId xmlns:a16="http://schemas.microsoft.com/office/drawing/2014/main" id="{E1429F8D-6793-4D7E-A6E1-05F64077E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89" y="3822729"/>
            <a:ext cx="2321902" cy="1754326"/>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09EDBB54-6B96-42AA-B319-C817334B0897}"/>
              </a:ext>
            </a:extLst>
          </p:cNvPr>
          <p:cNvSpPr/>
          <p:nvPr/>
        </p:nvSpPr>
        <p:spPr>
          <a:xfrm>
            <a:off x="1155485" y="692696"/>
            <a:ext cx="6833030" cy="1754326"/>
          </a:xfrm>
          <a:prstGeom prst="rect">
            <a:avLst/>
          </a:prstGeom>
        </p:spPr>
        <p:txBody>
          <a:bodyPr wrap="square">
            <a:spAutoFit/>
          </a:bodyPr>
          <a:lstStyle/>
          <a:p>
            <a:pPr algn="ctr"/>
            <a:r>
              <a:rPr lang="ar-SA" sz="3600" b="1" dirty="0">
                <a:latin typeface="Times New Roman" pitchFamily="18" charset="0"/>
                <a:ea typeface="Monotype Koufi" pitchFamily="2" charset="-78"/>
                <a:cs typeface="Times New Roman" pitchFamily="18" charset="0"/>
              </a:rPr>
              <a:t>الترابط بين هذه الوحدات من خلال </a:t>
            </a:r>
          </a:p>
          <a:p>
            <a:pPr algn="ctr"/>
            <a:r>
              <a:rPr lang="ar-SA" sz="3600" b="1" dirty="0">
                <a:solidFill>
                  <a:srgbClr val="FF0000"/>
                </a:solidFill>
                <a:latin typeface="Times New Roman" pitchFamily="18" charset="0"/>
                <a:ea typeface="Monotype Koufi" pitchFamily="2" charset="-78"/>
                <a:cs typeface="Times New Roman" pitchFamily="18" charset="0"/>
              </a:rPr>
              <a:t>وسائط الاتصال</a:t>
            </a:r>
            <a:r>
              <a:rPr lang="ar-SA" sz="3600" b="1" dirty="0">
                <a:latin typeface="Times New Roman" pitchFamily="18" charset="0"/>
                <a:ea typeface="Monotype Koufi" pitchFamily="2" charset="-78"/>
                <a:cs typeface="Times New Roman" pitchFamily="18" charset="0"/>
              </a:rPr>
              <a:t> المختلفة التي يطلق عليها </a:t>
            </a:r>
          </a:p>
          <a:p>
            <a:pPr algn="ctr"/>
            <a:r>
              <a:rPr lang="ar-SA" sz="3600" b="1" dirty="0">
                <a:solidFill>
                  <a:srgbClr val="FF0000"/>
                </a:solidFill>
                <a:latin typeface="Times New Roman" pitchFamily="18" charset="0"/>
                <a:ea typeface="Monotype Koufi" pitchFamily="2" charset="-78"/>
                <a:cs typeface="Times New Roman" pitchFamily="18" charset="0"/>
              </a:rPr>
              <a:t>قناة الاتصال </a:t>
            </a:r>
            <a:r>
              <a:rPr lang="ar-SA" sz="3600" b="1" dirty="0">
                <a:latin typeface="Times New Roman" pitchFamily="18" charset="0"/>
                <a:ea typeface="Monotype Koufi" pitchFamily="2" charset="-78"/>
                <a:cs typeface="Times New Roman" pitchFamily="18" charset="0"/>
              </a:rPr>
              <a:t>او </a:t>
            </a:r>
            <a:r>
              <a:rPr lang="ar-SA" sz="3600" b="1" dirty="0">
                <a:solidFill>
                  <a:srgbClr val="FF0000"/>
                </a:solidFill>
                <a:latin typeface="Times New Roman" pitchFamily="18" charset="0"/>
                <a:ea typeface="Monotype Koufi" pitchFamily="2" charset="-78"/>
                <a:cs typeface="Times New Roman" pitchFamily="18" charset="0"/>
              </a:rPr>
              <a:t>قناة  الإرسال</a:t>
            </a:r>
            <a:endParaRPr lang="ar-SA" sz="3600" dirty="0"/>
          </a:p>
        </p:txBody>
      </p:sp>
      <p:pic>
        <p:nvPicPr>
          <p:cNvPr id="2054" name="Picture 6" descr="صورة ذات صلة">
            <a:extLst>
              <a:ext uri="{FF2B5EF4-FFF2-40B4-BE49-F238E27FC236}">
                <a16:creationId xmlns:a16="http://schemas.microsoft.com/office/drawing/2014/main" id="{8D9BB230-48AD-4643-8005-D17D8C1A3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72" y="3185841"/>
            <a:ext cx="1936486" cy="27282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نتيجة بحث الصور عن ستالايت">
            <a:extLst>
              <a:ext uri="{FF2B5EF4-FFF2-40B4-BE49-F238E27FC236}">
                <a16:creationId xmlns:a16="http://schemas.microsoft.com/office/drawing/2014/main" id="{DACDA90E-39F3-4DCE-A9F5-424D75F34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045" y="3429000"/>
            <a:ext cx="1771438" cy="224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3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wheel(1)">
                                      <p:cBhvr>
                                        <p:cTn id="10" dur="2000"/>
                                        <p:tgtEl>
                                          <p:spTgt spid="2054"/>
                                        </p:tgtEl>
                                      </p:cBhvr>
                                    </p:animEffect>
                                  </p:childTnLst>
                                </p:cTn>
                              </p:par>
                              <p:par>
                                <p:cTn id="11" presetID="21" presetClass="entr" presetSubtype="1"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wheel(1)">
                                      <p:cBhvr>
                                        <p:cTn id="13" dur="2000"/>
                                        <p:tgtEl>
                                          <p:spTgt spid="2056"/>
                                        </p:tgtEl>
                                      </p:cBhvr>
                                    </p:animEffect>
                                  </p:childTnLst>
                                </p:cTn>
                              </p:par>
                              <p:par>
                                <p:cTn id="14" presetID="21" presetClass="entr" presetSubtype="1"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wheel(1)">
                                      <p:cBhvr>
                                        <p:cTn id="16"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9035EB5-68DB-4FB6-9B9A-E4A65F4F07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670610"/>
            <a:ext cx="6262527" cy="754377"/>
          </a:xfrm>
          <a:prstGeom prst="rect">
            <a:avLst/>
          </a:prstGeom>
        </p:spPr>
      </p:pic>
      <p:pic>
        <p:nvPicPr>
          <p:cNvPr id="3" name="Picture 2" descr="نتيجة بحث الصور عن ‪clipart student computer‬‏">
            <a:extLst>
              <a:ext uri="{FF2B5EF4-FFF2-40B4-BE49-F238E27FC236}">
                <a16:creationId xmlns:a16="http://schemas.microsoft.com/office/drawing/2014/main" id="{771968CD-FE3B-4C6A-865D-C7CA74B2CE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82"/>
          <a:stretch/>
        </p:blipFill>
        <p:spPr bwMode="auto">
          <a:xfrm>
            <a:off x="2648769" y="4077072"/>
            <a:ext cx="3846463" cy="2169532"/>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EBA56CDC-516B-4DCA-B38A-1850BA7FAD93}"/>
              </a:ext>
            </a:extLst>
          </p:cNvPr>
          <p:cNvSpPr/>
          <p:nvPr/>
        </p:nvSpPr>
        <p:spPr>
          <a:xfrm>
            <a:off x="2431831" y="755412"/>
            <a:ext cx="4280339" cy="584775"/>
          </a:xfrm>
          <a:prstGeom prst="rect">
            <a:avLst/>
          </a:prstGeom>
        </p:spPr>
        <p:txBody>
          <a:bodyPr wrap="none">
            <a:spAutoFit/>
          </a:bodyPr>
          <a:lstStyle/>
          <a:p>
            <a:r>
              <a:rPr lang="ar-SA" sz="3200" b="1" dirty="0">
                <a:latin typeface="Times New Roman" panose="02020603050405020304" pitchFamily="18" charset="0"/>
                <a:ea typeface="Calibri" panose="020F0502020204030204" pitchFamily="34" charset="0"/>
                <a:cs typeface="+mj-cs"/>
              </a:rPr>
              <a:t>سرعة التراسل للارتباط الشبكي</a:t>
            </a:r>
            <a:endParaRPr lang="ar-SA" sz="3200" b="1" dirty="0">
              <a:cs typeface="+mj-cs"/>
            </a:endParaRPr>
          </a:p>
        </p:txBody>
      </p:sp>
      <p:sp>
        <p:nvSpPr>
          <p:cNvPr id="5" name="مربع نص 4">
            <a:extLst>
              <a:ext uri="{FF2B5EF4-FFF2-40B4-BE49-F238E27FC236}">
                <a16:creationId xmlns:a16="http://schemas.microsoft.com/office/drawing/2014/main" id="{900111D0-943F-4077-AEFD-987DB5F37168}"/>
              </a:ext>
            </a:extLst>
          </p:cNvPr>
          <p:cNvSpPr txBox="1"/>
          <p:nvPr/>
        </p:nvSpPr>
        <p:spPr>
          <a:xfrm>
            <a:off x="899592" y="1484784"/>
            <a:ext cx="7344816" cy="523220"/>
          </a:xfrm>
          <a:prstGeom prst="rect">
            <a:avLst/>
          </a:prstGeom>
          <a:noFill/>
        </p:spPr>
        <p:txBody>
          <a:bodyPr wrap="square" rtlCol="1">
            <a:spAutoFit/>
          </a:bodyPr>
          <a:lstStyle/>
          <a:p>
            <a:pPr algn="ctr"/>
            <a:r>
              <a:rPr lang="ar-SA" sz="2800" dirty="0">
                <a:ln>
                  <a:solidFill>
                    <a:sysClr val="windowText" lastClr="000000"/>
                  </a:solidFill>
                </a:ln>
                <a:solidFill>
                  <a:srgbClr val="FEBD00"/>
                </a:solidFill>
                <a:effectLst>
                  <a:outerShdw blurRad="38100" dist="38100" dir="2700000" algn="tl">
                    <a:srgbClr val="000000">
                      <a:alpha val="43137"/>
                    </a:srgbClr>
                  </a:outerShdw>
                </a:effectLst>
                <a:cs typeface="PT Bold Heading" panose="02010400000000000000" pitchFamily="2" charset="-78"/>
              </a:rPr>
              <a:t>وحدات قياس السعة التخزينية في مجال الحاسب الألى</a:t>
            </a:r>
            <a:endParaRPr lang="ar-SA" sz="3200" dirty="0">
              <a:ln>
                <a:solidFill>
                  <a:sysClr val="windowText" lastClr="000000"/>
                </a:solidFill>
              </a:ln>
              <a:solidFill>
                <a:srgbClr val="FEBD00"/>
              </a:solidFill>
              <a:effectLst>
                <a:outerShdw blurRad="38100" dist="38100" dir="2700000" algn="tl">
                  <a:srgbClr val="000000">
                    <a:alpha val="43137"/>
                  </a:srgbClr>
                </a:outerShdw>
              </a:effectLst>
              <a:cs typeface="PT Bold Heading" panose="02010400000000000000" pitchFamily="2" charset="-78"/>
            </a:endParaRPr>
          </a:p>
        </p:txBody>
      </p:sp>
      <mc:AlternateContent xmlns:mc="http://schemas.openxmlformats.org/markup-compatibility/2006" xmlns:a14="http://schemas.microsoft.com/office/drawing/2010/main">
        <mc:Choice Requires="a14">
          <p:graphicFrame>
            <p:nvGraphicFramePr>
              <p:cNvPr id="6" name="جدول 5">
                <a:extLst>
                  <a:ext uri="{FF2B5EF4-FFF2-40B4-BE49-F238E27FC236}">
                    <a16:creationId xmlns:a16="http://schemas.microsoft.com/office/drawing/2014/main" id="{20B42DB7-1FBC-4FFB-84D4-FE06E8F9EAF0}"/>
                  </a:ext>
                </a:extLst>
              </p:cNvPr>
              <p:cNvGraphicFramePr>
                <a:graphicFrameLocks noGrp="1"/>
              </p:cNvGraphicFramePr>
              <p:nvPr>
                <p:extLst>
                  <p:ext uri="{D42A27DB-BD31-4B8C-83A1-F6EECF244321}">
                    <p14:modId xmlns:p14="http://schemas.microsoft.com/office/powerpoint/2010/main" val="78484803"/>
                  </p:ext>
                </p:extLst>
              </p:nvPr>
            </p:nvGraphicFramePr>
            <p:xfrm>
              <a:off x="1859869" y="2003608"/>
              <a:ext cx="5424263" cy="1857440"/>
            </p:xfrm>
            <a:graphic>
              <a:graphicData uri="http://schemas.openxmlformats.org/drawingml/2006/table">
                <a:tbl>
                  <a:tblPr rtl="1" firstRow="1" bandRow="1">
                    <a:tableStyleId>{5C22544A-7EE6-4342-B048-85BDC9FD1C3A}</a:tableStyleId>
                  </a:tblPr>
                  <a:tblGrid>
                    <a:gridCol w="963609">
                      <a:extLst>
                        <a:ext uri="{9D8B030D-6E8A-4147-A177-3AD203B41FA5}">
                          <a16:colId xmlns:a16="http://schemas.microsoft.com/office/drawing/2014/main" val="747305661"/>
                        </a:ext>
                      </a:extLst>
                    </a:gridCol>
                    <a:gridCol w="1070861">
                      <a:extLst>
                        <a:ext uri="{9D8B030D-6E8A-4147-A177-3AD203B41FA5}">
                          <a16:colId xmlns:a16="http://schemas.microsoft.com/office/drawing/2014/main" val="495395588"/>
                        </a:ext>
                      </a:extLst>
                    </a:gridCol>
                    <a:gridCol w="3389793">
                      <a:extLst>
                        <a:ext uri="{9D8B030D-6E8A-4147-A177-3AD203B41FA5}">
                          <a16:colId xmlns:a16="http://schemas.microsoft.com/office/drawing/2014/main" val="1729639774"/>
                        </a:ext>
                      </a:extLst>
                    </a:gridCol>
                  </a:tblGrid>
                  <a:tr h="370840">
                    <a:tc>
                      <a:txBody>
                        <a:bodyPr/>
                        <a:lstStyle/>
                        <a:p>
                          <a:pPr algn="ctr" rtl="1"/>
                          <a:r>
                            <a:rPr lang="ar-SA" b="1" u="none" dirty="0">
                              <a:cs typeface="+mj-cs"/>
                            </a:rPr>
                            <a:t>بت</a:t>
                          </a:r>
                        </a:p>
                      </a:txBody>
                      <a:tcPr/>
                    </a:tc>
                    <a:tc>
                      <a:txBody>
                        <a:bodyPr/>
                        <a:lstStyle/>
                        <a:p>
                          <a:pPr algn="ctr"/>
                          <a:r>
                            <a:rPr lang="en-US" sz="1800" b="1" kern="1200" dirty="0">
                              <a:solidFill>
                                <a:schemeClr val="lt1"/>
                              </a:solidFill>
                              <a:effectLst/>
                              <a:latin typeface="+mn-lt"/>
                              <a:ea typeface="+mn-ea"/>
                              <a:cs typeface="+mn-cs"/>
                            </a:rPr>
                            <a:t>Bit</a:t>
                          </a:r>
                          <a:endParaRPr lang="ar-SA" b="1" u="none" dirty="0">
                            <a:cs typeface="+mj-cs"/>
                          </a:endParaRPr>
                        </a:p>
                      </a:txBody>
                      <a:tcPr/>
                    </a:tc>
                    <a:tc>
                      <a:txBody>
                        <a:bodyPr/>
                        <a:lstStyle/>
                        <a:p>
                          <a:pPr algn="ctr"/>
                          <a:r>
                            <a:rPr lang="en-US" b="1" u="none" dirty="0">
                              <a:cs typeface="+mj-cs"/>
                            </a:rPr>
                            <a:t>0 OR 1</a:t>
                          </a:r>
                          <a:endParaRPr lang="ar-SA" b="1" u="none" dirty="0">
                            <a:cs typeface="+mj-cs"/>
                          </a:endParaRPr>
                        </a:p>
                      </a:txBody>
                      <a:tcPr/>
                    </a:tc>
                    <a:extLst>
                      <a:ext uri="{0D108BD9-81ED-4DB2-BD59-A6C34878D82A}">
                        <a16:rowId xmlns:a16="http://schemas.microsoft.com/office/drawing/2014/main" val="125278597"/>
                      </a:ext>
                    </a:extLst>
                  </a:tr>
                  <a:tr h="370840">
                    <a:tc>
                      <a:txBody>
                        <a:bodyPr/>
                        <a:lstStyle/>
                        <a:p>
                          <a:pPr algn="ctr" rtl="1"/>
                          <a:r>
                            <a:rPr lang="ar-SA" b="1" u="none" dirty="0">
                              <a:cs typeface="+mj-cs"/>
                            </a:rPr>
                            <a:t>بايت</a:t>
                          </a:r>
                        </a:p>
                      </a:txBody>
                      <a:tcPr/>
                    </a:tc>
                    <a:tc>
                      <a:txBody>
                        <a:bodyPr/>
                        <a:lstStyle/>
                        <a:p>
                          <a:pPr algn="ctr"/>
                          <a:r>
                            <a:rPr lang="en-US" b="1" u="none" dirty="0">
                              <a:cs typeface="+mj-cs"/>
                            </a:rPr>
                            <a:t>Byte</a:t>
                          </a:r>
                          <a:endParaRPr lang="ar-SA" b="1" u="none" dirty="0">
                            <a:cs typeface="+mj-cs"/>
                          </a:endParaRPr>
                        </a:p>
                      </a:txBody>
                      <a:tcPr/>
                    </a:tc>
                    <a:tc>
                      <a:txBody>
                        <a:bodyPr/>
                        <a:lstStyle/>
                        <a:p>
                          <a:pPr algn="l"/>
                          <a:r>
                            <a:rPr lang="en-US" b="1" u="none" dirty="0">
                              <a:cs typeface="+mj-cs"/>
                            </a:rPr>
                            <a:t>8 BIT</a:t>
                          </a:r>
                          <a:endParaRPr lang="ar-SA" b="1" u="none" dirty="0">
                            <a:cs typeface="+mj-cs"/>
                          </a:endParaRPr>
                        </a:p>
                      </a:txBody>
                      <a:tcPr/>
                    </a:tc>
                    <a:extLst>
                      <a:ext uri="{0D108BD9-81ED-4DB2-BD59-A6C34878D82A}">
                        <a16:rowId xmlns:a16="http://schemas.microsoft.com/office/drawing/2014/main" val="470365010"/>
                      </a:ext>
                    </a:extLst>
                  </a:tr>
                  <a:tr h="370840">
                    <a:tc>
                      <a:txBody>
                        <a:bodyPr/>
                        <a:lstStyle/>
                        <a:p>
                          <a:pPr algn="ctr" rtl="1"/>
                          <a:r>
                            <a:rPr lang="ar-SA" b="1" u="none" dirty="0">
                              <a:cs typeface="+mj-cs"/>
                            </a:rPr>
                            <a:t>كيلو بايت</a:t>
                          </a:r>
                        </a:p>
                      </a:txBody>
                      <a:tcPr/>
                    </a:tc>
                    <a:tc>
                      <a:txBody>
                        <a:bodyPr/>
                        <a:lstStyle/>
                        <a:p>
                          <a:pPr algn="ctr" rtl="1"/>
                          <a:r>
                            <a:rPr lang="en-US" b="1" u="none" dirty="0">
                              <a:cs typeface="+mj-cs"/>
                            </a:rPr>
                            <a:t>KB</a:t>
                          </a:r>
                          <a:endParaRPr lang="ar-SA" b="1" u="none" dirty="0">
                            <a:cs typeface="+mj-cs"/>
                          </a:endParaRPr>
                        </a:p>
                      </a:txBody>
                      <a:tcPr/>
                    </a:tc>
                    <a:tc>
                      <a:txBody>
                        <a:bodyPr/>
                        <a:lstStyle/>
                        <a:p>
                          <a:pPr algn="l" rtl="0"/>
                          <a14:m>
                            <m:oMath xmlns:m="http://schemas.openxmlformats.org/officeDocument/2006/math">
                              <m:sSup>
                                <m:sSupPr>
                                  <m:ctrlPr>
                                    <a:rPr lang="ar-SA" sz="1800" b="1" i="1" kern="1200" baseline="0" smtClean="0">
                                      <a:solidFill>
                                        <a:schemeClr val="dk1"/>
                                      </a:solidFill>
                                      <a:effectLst/>
                                      <a:latin typeface="Cambria Math" panose="02040503050406030204" pitchFamily="18" charset="0"/>
                                      <a:ea typeface="+mn-ea"/>
                                      <a:cs typeface="+mn-cs"/>
                                    </a:rPr>
                                  </m:ctrlPr>
                                </m:sSupPr>
                                <m:e>
                                  <m:r>
                                    <a:rPr lang="ar-SA" sz="1800" b="1" kern="1200" baseline="0" smtClean="0">
                                      <a:solidFill>
                                        <a:schemeClr val="dk1"/>
                                      </a:solidFill>
                                      <a:effectLst/>
                                      <a:latin typeface="Cambria Math" panose="02040503050406030204" pitchFamily="18" charset="0"/>
                                      <a:ea typeface="+mn-ea"/>
                                      <a:cs typeface="+mn-cs"/>
                                    </a:rPr>
                                    <m:t>𝟐</m:t>
                                  </m:r>
                                </m:e>
                                <m:sup>
                                  <m:r>
                                    <a:rPr lang="ar-SA" sz="1800" b="1" kern="1200" baseline="0" smtClean="0">
                                      <a:solidFill>
                                        <a:schemeClr val="dk1"/>
                                      </a:solidFill>
                                      <a:effectLst/>
                                      <a:latin typeface="Cambria Math" panose="02040503050406030204" pitchFamily="18" charset="0"/>
                                      <a:ea typeface="+mn-ea"/>
                                      <a:cs typeface="+mn-cs"/>
                                    </a:rPr>
                                    <m:t>𝟏𝟎</m:t>
                                  </m:r>
                                </m:sup>
                              </m:sSup>
                            </m:oMath>
                          </a14:m>
                          <a:r>
                            <a:rPr lang="en-US" sz="1800" b="1" kern="1200" baseline="0" dirty="0">
                              <a:solidFill>
                                <a:schemeClr val="dk1"/>
                              </a:solidFill>
                              <a:effectLst/>
                              <a:latin typeface="+mn-lt"/>
                              <a:ea typeface="+mn-ea"/>
                              <a:cs typeface="+mn-cs"/>
                            </a:rPr>
                            <a:t> = 1024 BYTE</a:t>
                          </a:r>
                          <a:endParaRPr lang="ar-SA" sz="1800" b="1" kern="1200" baseline="0" dirty="0">
                            <a:solidFill>
                              <a:schemeClr val="dk1"/>
                            </a:solidFill>
                            <a:effectLst/>
                            <a:latin typeface="+mn-lt"/>
                            <a:ea typeface="+mn-ea"/>
                            <a:cs typeface="+mn-cs"/>
                          </a:endParaRPr>
                        </a:p>
                      </a:txBody>
                      <a:tcPr/>
                    </a:tc>
                    <a:extLst>
                      <a:ext uri="{0D108BD9-81ED-4DB2-BD59-A6C34878D82A}">
                        <a16:rowId xmlns:a16="http://schemas.microsoft.com/office/drawing/2014/main" val="4031112014"/>
                      </a:ext>
                    </a:extLst>
                  </a:tr>
                  <a:tr h="370840">
                    <a:tc>
                      <a:txBody>
                        <a:bodyPr/>
                        <a:lstStyle/>
                        <a:p>
                          <a:pPr algn="ctr" rtl="1"/>
                          <a:r>
                            <a:rPr lang="ar-SA" sz="1800" b="1" u="none" kern="1200" dirty="0">
                              <a:solidFill>
                                <a:schemeClr val="dk1"/>
                              </a:solidFill>
                              <a:effectLst/>
                              <a:latin typeface="+mn-lt"/>
                              <a:ea typeface="+mn-ea"/>
                              <a:cs typeface="+mj-cs"/>
                            </a:rPr>
                            <a:t>ميجابايت</a:t>
                          </a:r>
                          <a:r>
                            <a:rPr lang="en-US" sz="1800" b="1" u="none" kern="1200" dirty="0">
                              <a:solidFill>
                                <a:schemeClr val="dk1"/>
                              </a:solidFill>
                              <a:effectLst/>
                              <a:latin typeface="+mn-lt"/>
                              <a:ea typeface="+mn-ea"/>
                              <a:cs typeface="+mj-cs"/>
                            </a:rPr>
                            <a:t> </a:t>
                          </a:r>
                          <a:endParaRPr lang="ar-SA" b="1" u="none" dirty="0">
                            <a:cs typeface="+mj-cs"/>
                          </a:endParaRPr>
                        </a:p>
                      </a:txBody>
                      <a:tcPr/>
                    </a:tc>
                    <a:tc>
                      <a:txBody>
                        <a:bodyPr/>
                        <a:lstStyle/>
                        <a:p>
                          <a:pPr algn="ctr" rtl="1"/>
                          <a:r>
                            <a:rPr lang="en-US" b="1" u="none" dirty="0">
                              <a:cs typeface="+mj-cs"/>
                            </a:rPr>
                            <a:t>MB</a:t>
                          </a:r>
                          <a:endParaRPr lang="ar-SA" b="1" u="none" dirty="0">
                            <a:cs typeface="+mj-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ar-SA" sz="1800" b="1" i="1" kern="1200" baseline="0" smtClean="0">
                                      <a:solidFill>
                                        <a:schemeClr val="dk1"/>
                                      </a:solidFill>
                                      <a:effectLst/>
                                      <a:latin typeface="Cambria Math" panose="02040503050406030204" pitchFamily="18" charset="0"/>
                                      <a:ea typeface="+mn-ea"/>
                                      <a:cs typeface="+mn-cs"/>
                                    </a:rPr>
                                  </m:ctrlPr>
                                </m:sSupPr>
                                <m:e>
                                  <m:r>
                                    <a:rPr lang="ar-SA" sz="1800" b="1" kern="1200" baseline="0" smtClean="0">
                                      <a:solidFill>
                                        <a:schemeClr val="dk1"/>
                                      </a:solidFill>
                                      <a:effectLst/>
                                      <a:latin typeface="Cambria Math" panose="02040503050406030204" pitchFamily="18" charset="0"/>
                                      <a:ea typeface="+mn-ea"/>
                                      <a:cs typeface="+mn-cs"/>
                                    </a:rPr>
                                    <m:t>𝟐</m:t>
                                  </m:r>
                                </m:e>
                                <m:sup>
                                  <m:r>
                                    <a:rPr lang="ar-SA" sz="1800" b="1" i="0" kern="1200" baseline="0" smtClean="0">
                                      <a:solidFill>
                                        <a:schemeClr val="dk1"/>
                                      </a:solidFill>
                                      <a:effectLst/>
                                      <a:latin typeface="Cambria Math" panose="02040503050406030204" pitchFamily="18" charset="0"/>
                                      <a:ea typeface="+mn-ea"/>
                                      <a:cs typeface="+mn-cs"/>
                                    </a:rPr>
                                    <m:t>𝟐𝟎</m:t>
                                  </m:r>
                                </m:sup>
                              </m:sSup>
                            </m:oMath>
                          </a14:m>
                          <a:r>
                            <a:rPr lang="en-US" sz="1800" b="1" kern="1200" baseline="0" dirty="0">
                              <a:solidFill>
                                <a:schemeClr val="dk1"/>
                              </a:solidFill>
                              <a:effectLst/>
                              <a:latin typeface="+mn-lt"/>
                              <a:ea typeface="+mn-ea"/>
                              <a:cs typeface="+mn-cs"/>
                            </a:rPr>
                            <a:t> = 1.048.576 BYTE</a:t>
                          </a:r>
                          <a:endParaRPr lang="ar-SA" sz="1800" b="1" kern="1200" baseline="0" dirty="0">
                            <a:solidFill>
                              <a:schemeClr val="dk1"/>
                            </a:solidFill>
                            <a:effectLst/>
                            <a:latin typeface="+mn-lt"/>
                            <a:ea typeface="+mn-ea"/>
                            <a:cs typeface="+mn-cs"/>
                          </a:endParaRPr>
                        </a:p>
                      </a:txBody>
                      <a:tcPr/>
                    </a:tc>
                    <a:extLst>
                      <a:ext uri="{0D108BD9-81ED-4DB2-BD59-A6C34878D82A}">
                        <a16:rowId xmlns:a16="http://schemas.microsoft.com/office/drawing/2014/main" val="2945408128"/>
                      </a:ext>
                    </a:extLst>
                  </a:tr>
                  <a:tr h="370840">
                    <a:tc>
                      <a:txBody>
                        <a:bodyPr/>
                        <a:lstStyle/>
                        <a:p>
                          <a:pPr algn="ctr" rtl="1"/>
                          <a:r>
                            <a:rPr lang="ar-SA" sz="1800" b="1" u="none" kern="1200" dirty="0">
                              <a:solidFill>
                                <a:schemeClr val="dk1"/>
                              </a:solidFill>
                              <a:effectLst/>
                              <a:latin typeface="+mn-lt"/>
                              <a:ea typeface="+mn-ea"/>
                              <a:cs typeface="+mj-cs"/>
                            </a:rPr>
                            <a:t>جيجابايت</a:t>
                          </a:r>
                          <a:r>
                            <a:rPr lang="en-US" sz="1800" b="1" u="none" kern="1200" dirty="0">
                              <a:solidFill>
                                <a:schemeClr val="dk1"/>
                              </a:solidFill>
                              <a:effectLst/>
                              <a:latin typeface="+mn-lt"/>
                              <a:ea typeface="+mn-ea"/>
                              <a:cs typeface="+mj-cs"/>
                            </a:rPr>
                            <a:t> </a:t>
                          </a:r>
                          <a:endParaRPr lang="ar-SA" b="1" u="none" dirty="0">
                            <a:cs typeface="+mj-cs"/>
                          </a:endParaRPr>
                        </a:p>
                      </a:txBody>
                      <a:tcPr/>
                    </a:tc>
                    <a:tc>
                      <a:txBody>
                        <a:bodyPr/>
                        <a:lstStyle/>
                        <a:p>
                          <a:pPr algn="ctr" rtl="1"/>
                          <a:r>
                            <a:rPr lang="en-US" b="1" u="none" dirty="0">
                              <a:cs typeface="+mj-cs"/>
                            </a:rPr>
                            <a:t>GM</a:t>
                          </a:r>
                          <a:endParaRPr lang="ar-SA" b="1" u="none" dirty="0">
                            <a:cs typeface="+mj-cs"/>
                          </a:endParaRPr>
                        </a:p>
                      </a:txBody>
                      <a:tcPr/>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ar-SA" sz="1800" b="1" i="1" kern="1200" baseline="0" smtClean="0">
                                      <a:solidFill>
                                        <a:schemeClr val="dk1"/>
                                      </a:solidFill>
                                      <a:effectLst/>
                                      <a:latin typeface="Cambria Math" panose="02040503050406030204" pitchFamily="18" charset="0"/>
                                      <a:ea typeface="+mn-ea"/>
                                      <a:cs typeface="+mn-cs"/>
                                    </a:rPr>
                                  </m:ctrlPr>
                                </m:sSupPr>
                                <m:e>
                                  <m:r>
                                    <a:rPr lang="ar-SA" sz="1800" b="1" kern="1200" baseline="0" smtClean="0">
                                      <a:solidFill>
                                        <a:schemeClr val="dk1"/>
                                      </a:solidFill>
                                      <a:effectLst/>
                                      <a:latin typeface="Cambria Math" panose="02040503050406030204" pitchFamily="18" charset="0"/>
                                      <a:ea typeface="+mn-ea"/>
                                      <a:cs typeface="+mn-cs"/>
                                    </a:rPr>
                                    <m:t>𝟐</m:t>
                                  </m:r>
                                </m:e>
                                <m:sup>
                                  <m:r>
                                    <a:rPr lang="ar-SA" sz="1800" b="1" i="0" kern="1200" baseline="0" smtClean="0">
                                      <a:solidFill>
                                        <a:schemeClr val="dk1"/>
                                      </a:solidFill>
                                      <a:effectLst/>
                                      <a:latin typeface="Cambria Math" panose="02040503050406030204" pitchFamily="18" charset="0"/>
                                      <a:ea typeface="+mn-ea"/>
                                      <a:cs typeface="+mn-cs"/>
                                    </a:rPr>
                                    <m:t>𝟐𝟎</m:t>
                                  </m:r>
                                </m:sup>
                              </m:sSup>
                            </m:oMath>
                          </a14:m>
                          <a:r>
                            <a:rPr lang="en-US" sz="1800" b="1" kern="1200" baseline="0" dirty="0">
                              <a:solidFill>
                                <a:schemeClr val="dk1"/>
                              </a:solidFill>
                              <a:effectLst/>
                              <a:latin typeface="+mn-lt"/>
                              <a:ea typeface="+mn-ea"/>
                              <a:cs typeface="+mn-cs"/>
                            </a:rPr>
                            <a:t> = 1.073.741.824 BYTE</a:t>
                          </a:r>
                        </a:p>
                      </a:txBody>
                      <a:tcPr/>
                    </a:tc>
                    <a:extLst>
                      <a:ext uri="{0D108BD9-81ED-4DB2-BD59-A6C34878D82A}">
                        <a16:rowId xmlns:a16="http://schemas.microsoft.com/office/drawing/2014/main" val="370206990"/>
                      </a:ext>
                    </a:extLst>
                  </a:tr>
                </a:tbl>
              </a:graphicData>
            </a:graphic>
          </p:graphicFrame>
        </mc:Choice>
        <mc:Fallback xmlns="">
          <p:graphicFrame>
            <p:nvGraphicFramePr>
              <p:cNvPr id="6" name="جدول 5">
                <a:extLst>
                  <a:ext uri="{FF2B5EF4-FFF2-40B4-BE49-F238E27FC236}">
                    <a16:creationId xmlns:a16="http://schemas.microsoft.com/office/drawing/2014/main" id="{20B42DB7-1FBC-4FFB-84D4-FE06E8F9EAF0}"/>
                  </a:ext>
                </a:extLst>
              </p:cNvPr>
              <p:cNvGraphicFramePr>
                <a:graphicFrameLocks noGrp="1"/>
              </p:cNvGraphicFramePr>
              <p:nvPr>
                <p:extLst>
                  <p:ext uri="{D42A27DB-BD31-4B8C-83A1-F6EECF244321}">
                    <p14:modId xmlns:p14="http://schemas.microsoft.com/office/powerpoint/2010/main" val="78484803"/>
                  </p:ext>
                </p:extLst>
              </p:nvPr>
            </p:nvGraphicFramePr>
            <p:xfrm>
              <a:off x="1859869" y="2003608"/>
              <a:ext cx="5424263" cy="1857440"/>
            </p:xfrm>
            <a:graphic>
              <a:graphicData uri="http://schemas.openxmlformats.org/drawingml/2006/table">
                <a:tbl>
                  <a:tblPr rtl="1" firstRow="1" bandRow="1">
                    <a:tableStyleId>{5C22544A-7EE6-4342-B048-85BDC9FD1C3A}</a:tableStyleId>
                  </a:tblPr>
                  <a:tblGrid>
                    <a:gridCol w="963609">
                      <a:extLst>
                        <a:ext uri="{9D8B030D-6E8A-4147-A177-3AD203B41FA5}">
                          <a16:colId xmlns:a16="http://schemas.microsoft.com/office/drawing/2014/main" val="747305661"/>
                        </a:ext>
                      </a:extLst>
                    </a:gridCol>
                    <a:gridCol w="1070861">
                      <a:extLst>
                        <a:ext uri="{9D8B030D-6E8A-4147-A177-3AD203B41FA5}">
                          <a16:colId xmlns:a16="http://schemas.microsoft.com/office/drawing/2014/main" val="495395588"/>
                        </a:ext>
                      </a:extLst>
                    </a:gridCol>
                    <a:gridCol w="3389793">
                      <a:extLst>
                        <a:ext uri="{9D8B030D-6E8A-4147-A177-3AD203B41FA5}">
                          <a16:colId xmlns:a16="http://schemas.microsoft.com/office/drawing/2014/main" val="1729639774"/>
                        </a:ext>
                      </a:extLst>
                    </a:gridCol>
                  </a:tblGrid>
                  <a:tr h="370840">
                    <a:tc>
                      <a:txBody>
                        <a:bodyPr/>
                        <a:lstStyle/>
                        <a:p>
                          <a:pPr algn="ctr" rtl="1"/>
                          <a:r>
                            <a:rPr lang="ar-SA" b="1" u="none" dirty="0">
                              <a:cs typeface="+mj-cs"/>
                            </a:rPr>
                            <a:t>بت</a:t>
                          </a:r>
                        </a:p>
                      </a:txBody>
                      <a:tcPr/>
                    </a:tc>
                    <a:tc>
                      <a:txBody>
                        <a:bodyPr/>
                        <a:lstStyle/>
                        <a:p>
                          <a:pPr algn="ctr"/>
                          <a:r>
                            <a:rPr lang="en-US" sz="1800" b="1" kern="1200" dirty="0">
                              <a:solidFill>
                                <a:schemeClr val="lt1"/>
                              </a:solidFill>
                              <a:effectLst/>
                              <a:latin typeface="+mn-lt"/>
                              <a:ea typeface="+mn-ea"/>
                              <a:cs typeface="+mn-cs"/>
                            </a:rPr>
                            <a:t>Bit</a:t>
                          </a:r>
                          <a:endParaRPr lang="ar-SA" b="1" u="none" dirty="0">
                            <a:cs typeface="+mj-cs"/>
                          </a:endParaRPr>
                        </a:p>
                      </a:txBody>
                      <a:tcPr/>
                    </a:tc>
                    <a:tc>
                      <a:txBody>
                        <a:bodyPr/>
                        <a:lstStyle/>
                        <a:p>
                          <a:pPr algn="ctr"/>
                          <a:r>
                            <a:rPr lang="en-US" b="1" u="none" dirty="0">
                              <a:cs typeface="+mj-cs"/>
                            </a:rPr>
                            <a:t>0 OR 1</a:t>
                          </a:r>
                          <a:endParaRPr lang="ar-SA" b="1" u="none" dirty="0">
                            <a:cs typeface="+mj-cs"/>
                          </a:endParaRPr>
                        </a:p>
                      </a:txBody>
                      <a:tcPr/>
                    </a:tc>
                    <a:extLst>
                      <a:ext uri="{0D108BD9-81ED-4DB2-BD59-A6C34878D82A}">
                        <a16:rowId xmlns:a16="http://schemas.microsoft.com/office/drawing/2014/main" val="125278597"/>
                      </a:ext>
                    </a:extLst>
                  </a:tr>
                  <a:tr h="370840">
                    <a:tc>
                      <a:txBody>
                        <a:bodyPr/>
                        <a:lstStyle/>
                        <a:p>
                          <a:pPr algn="ctr" rtl="1"/>
                          <a:r>
                            <a:rPr lang="ar-SA" b="1" u="none" dirty="0">
                              <a:cs typeface="+mj-cs"/>
                            </a:rPr>
                            <a:t>بايت</a:t>
                          </a:r>
                        </a:p>
                      </a:txBody>
                      <a:tcPr/>
                    </a:tc>
                    <a:tc>
                      <a:txBody>
                        <a:bodyPr/>
                        <a:lstStyle/>
                        <a:p>
                          <a:pPr algn="ctr"/>
                          <a:r>
                            <a:rPr lang="en-US" b="1" u="none" dirty="0">
                              <a:cs typeface="+mj-cs"/>
                            </a:rPr>
                            <a:t>Byte</a:t>
                          </a:r>
                          <a:endParaRPr lang="ar-SA" b="1" u="none" dirty="0">
                            <a:cs typeface="+mj-cs"/>
                          </a:endParaRPr>
                        </a:p>
                      </a:txBody>
                      <a:tcPr/>
                    </a:tc>
                    <a:tc>
                      <a:txBody>
                        <a:bodyPr/>
                        <a:lstStyle/>
                        <a:p>
                          <a:pPr algn="l"/>
                          <a:r>
                            <a:rPr lang="en-US" b="1" u="none" dirty="0">
                              <a:cs typeface="+mj-cs"/>
                            </a:rPr>
                            <a:t>8 BIT</a:t>
                          </a:r>
                          <a:endParaRPr lang="ar-SA" b="1" u="none" dirty="0">
                            <a:cs typeface="+mj-cs"/>
                          </a:endParaRPr>
                        </a:p>
                      </a:txBody>
                      <a:tcPr/>
                    </a:tc>
                    <a:extLst>
                      <a:ext uri="{0D108BD9-81ED-4DB2-BD59-A6C34878D82A}">
                        <a16:rowId xmlns:a16="http://schemas.microsoft.com/office/drawing/2014/main" val="470365010"/>
                      </a:ext>
                    </a:extLst>
                  </a:tr>
                  <a:tr h="371920">
                    <a:tc>
                      <a:txBody>
                        <a:bodyPr/>
                        <a:lstStyle/>
                        <a:p>
                          <a:pPr algn="ctr" rtl="1"/>
                          <a:r>
                            <a:rPr lang="ar-SA" b="1" u="none" dirty="0">
                              <a:cs typeface="+mj-cs"/>
                            </a:rPr>
                            <a:t>كيلو بايت</a:t>
                          </a:r>
                        </a:p>
                      </a:txBody>
                      <a:tcPr/>
                    </a:tc>
                    <a:tc>
                      <a:txBody>
                        <a:bodyPr/>
                        <a:lstStyle/>
                        <a:p>
                          <a:pPr algn="ctr" rtl="1"/>
                          <a:r>
                            <a:rPr lang="en-US" b="1" u="none" dirty="0">
                              <a:cs typeface="+mj-cs"/>
                            </a:rPr>
                            <a:t>KB</a:t>
                          </a:r>
                          <a:endParaRPr lang="ar-SA" b="1" u="none" dirty="0">
                            <a:cs typeface="+mj-cs"/>
                          </a:endParaRPr>
                        </a:p>
                      </a:txBody>
                      <a:tcPr/>
                    </a:tc>
                    <a:tc>
                      <a:txBody>
                        <a:bodyPr/>
                        <a:lstStyle/>
                        <a:p>
                          <a:endParaRPr lang="ar-SA"/>
                        </a:p>
                      </a:txBody>
                      <a:tcPr>
                        <a:blipFill>
                          <a:blip r:embed="rId5"/>
                          <a:stretch>
                            <a:fillRect l="-60252" t="-208197" r="-899" b="-226230"/>
                          </a:stretch>
                        </a:blipFill>
                      </a:tcPr>
                    </a:tc>
                    <a:extLst>
                      <a:ext uri="{0D108BD9-81ED-4DB2-BD59-A6C34878D82A}">
                        <a16:rowId xmlns:a16="http://schemas.microsoft.com/office/drawing/2014/main" val="4031112014"/>
                      </a:ext>
                    </a:extLst>
                  </a:tr>
                  <a:tr h="371920">
                    <a:tc>
                      <a:txBody>
                        <a:bodyPr/>
                        <a:lstStyle/>
                        <a:p>
                          <a:pPr algn="ctr" rtl="1"/>
                          <a:r>
                            <a:rPr lang="ar-SA" sz="1800" b="1" u="none" kern="1200" dirty="0">
                              <a:solidFill>
                                <a:schemeClr val="dk1"/>
                              </a:solidFill>
                              <a:effectLst/>
                              <a:latin typeface="+mn-lt"/>
                              <a:ea typeface="+mn-ea"/>
                              <a:cs typeface="+mj-cs"/>
                            </a:rPr>
                            <a:t>ميجابايت</a:t>
                          </a:r>
                          <a:r>
                            <a:rPr lang="en-US" sz="1800" b="1" u="none" kern="1200" dirty="0">
                              <a:solidFill>
                                <a:schemeClr val="dk1"/>
                              </a:solidFill>
                              <a:effectLst/>
                              <a:latin typeface="+mn-lt"/>
                              <a:ea typeface="+mn-ea"/>
                              <a:cs typeface="+mj-cs"/>
                            </a:rPr>
                            <a:t> </a:t>
                          </a:r>
                          <a:endParaRPr lang="ar-SA" b="1" u="none" dirty="0">
                            <a:cs typeface="+mj-cs"/>
                          </a:endParaRPr>
                        </a:p>
                      </a:txBody>
                      <a:tcPr/>
                    </a:tc>
                    <a:tc>
                      <a:txBody>
                        <a:bodyPr/>
                        <a:lstStyle/>
                        <a:p>
                          <a:pPr algn="ctr" rtl="1"/>
                          <a:r>
                            <a:rPr lang="en-US" b="1" u="none" dirty="0">
                              <a:cs typeface="+mj-cs"/>
                            </a:rPr>
                            <a:t>MB</a:t>
                          </a:r>
                          <a:endParaRPr lang="ar-SA" b="1" u="none" dirty="0">
                            <a:cs typeface="+mj-cs"/>
                          </a:endParaRPr>
                        </a:p>
                      </a:txBody>
                      <a:tcPr/>
                    </a:tc>
                    <a:tc>
                      <a:txBody>
                        <a:bodyPr/>
                        <a:lstStyle/>
                        <a:p>
                          <a:endParaRPr lang="ar-SA"/>
                        </a:p>
                      </a:txBody>
                      <a:tcPr>
                        <a:blipFill>
                          <a:blip r:embed="rId5"/>
                          <a:stretch>
                            <a:fillRect l="-60252" t="-303226" r="-899" b="-122581"/>
                          </a:stretch>
                        </a:blipFill>
                      </a:tcPr>
                    </a:tc>
                    <a:extLst>
                      <a:ext uri="{0D108BD9-81ED-4DB2-BD59-A6C34878D82A}">
                        <a16:rowId xmlns:a16="http://schemas.microsoft.com/office/drawing/2014/main" val="2945408128"/>
                      </a:ext>
                    </a:extLst>
                  </a:tr>
                  <a:tr h="371920">
                    <a:tc>
                      <a:txBody>
                        <a:bodyPr/>
                        <a:lstStyle/>
                        <a:p>
                          <a:pPr algn="ctr" rtl="1"/>
                          <a:r>
                            <a:rPr lang="ar-SA" sz="1800" b="1" u="none" kern="1200" dirty="0">
                              <a:solidFill>
                                <a:schemeClr val="dk1"/>
                              </a:solidFill>
                              <a:effectLst/>
                              <a:latin typeface="+mn-lt"/>
                              <a:ea typeface="+mn-ea"/>
                              <a:cs typeface="+mj-cs"/>
                            </a:rPr>
                            <a:t>جيجابايت</a:t>
                          </a:r>
                          <a:r>
                            <a:rPr lang="en-US" sz="1800" b="1" u="none" kern="1200" dirty="0">
                              <a:solidFill>
                                <a:schemeClr val="dk1"/>
                              </a:solidFill>
                              <a:effectLst/>
                              <a:latin typeface="+mn-lt"/>
                              <a:ea typeface="+mn-ea"/>
                              <a:cs typeface="+mj-cs"/>
                            </a:rPr>
                            <a:t> </a:t>
                          </a:r>
                          <a:endParaRPr lang="ar-SA" b="1" u="none" dirty="0">
                            <a:cs typeface="+mj-cs"/>
                          </a:endParaRPr>
                        </a:p>
                      </a:txBody>
                      <a:tcPr/>
                    </a:tc>
                    <a:tc>
                      <a:txBody>
                        <a:bodyPr/>
                        <a:lstStyle/>
                        <a:p>
                          <a:pPr algn="ctr" rtl="1"/>
                          <a:r>
                            <a:rPr lang="en-US" b="1" u="none" dirty="0">
                              <a:cs typeface="+mj-cs"/>
                            </a:rPr>
                            <a:t>GM</a:t>
                          </a:r>
                          <a:endParaRPr lang="ar-SA" b="1" u="none" dirty="0">
                            <a:cs typeface="+mj-cs"/>
                          </a:endParaRPr>
                        </a:p>
                      </a:txBody>
                      <a:tcPr/>
                    </a:tc>
                    <a:tc>
                      <a:txBody>
                        <a:bodyPr/>
                        <a:lstStyle/>
                        <a:p>
                          <a:endParaRPr lang="ar-SA"/>
                        </a:p>
                      </a:txBody>
                      <a:tcPr>
                        <a:blipFill>
                          <a:blip r:embed="rId5"/>
                          <a:stretch>
                            <a:fillRect l="-60252" t="-409836" r="-899" b="-24590"/>
                          </a:stretch>
                        </a:blipFill>
                      </a:tcPr>
                    </a:tc>
                    <a:extLst>
                      <a:ext uri="{0D108BD9-81ED-4DB2-BD59-A6C34878D82A}">
                        <a16:rowId xmlns:a16="http://schemas.microsoft.com/office/drawing/2014/main" val="370206990"/>
                      </a:ext>
                    </a:extLst>
                  </a:tr>
                </a:tbl>
              </a:graphicData>
            </a:graphic>
          </p:graphicFrame>
        </mc:Fallback>
      </mc:AlternateContent>
      <p:pic>
        <p:nvPicPr>
          <p:cNvPr id="7" name="Picture 4" descr="نتيجة بحث الصور عن ‪ICON BYTE‬‏">
            <a:extLst>
              <a:ext uri="{FF2B5EF4-FFF2-40B4-BE49-F238E27FC236}">
                <a16:creationId xmlns:a16="http://schemas.microsoft.com/office/drawing/2014/main" id="{0AD38CF6-9975-4527-9809-728F3C0430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944" y="4293096"/>
            <a:ext cx="1008112" cy="75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194AF9E-0796-42DC-8E98-494C8393D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670610"/>
            <a:ext cx="6262527" cy="754377"/>
          </a:xfrm>
          <a:prstGeom prst="rect">
            <a:avLst/>
          </a:prstGeom>
        </p:spPr>
      </p:pic>
      <p:sp>
        <p:nvSpPr>
          <p:cNvPr id="4" name="مستطيل 3">
            <a:extLst>
              <a:ext uri="{FF2B5EF4-FFF2-40B4-BE49-F238E27FC236}">
                <a16:creationId xmlns:a16="http://schemas.microsoft.com/office/drawing/2014/main" id="{1DF13F90-A2C5-43D0-8F65-8D635B46E157}"/>
              </a:ext>
            </a:extLst>
          </p:cNvPr>
          <p:cNvSpPr/>
          <p:nvPr/>
        </p:nvSpPr>
        <p:spPr>
          <a:xfrm>
            <a:off x="2431831" y="755412"/>
            <a:ext cx="4280339" cy="584775"/>
          </a:xfrm>
          <a:prstGeom prst="rect">
            <a:avLst/>
          </a:prstGeom>
        </p:spPr>
        <p:txBody>
          <a:bodyPr wrap="none">
            <a:spAutoFit/>
          </a:bodyPr>
          <a:lstStyle/>
          <a:p>
            <a:r>
              <a:rPr lang="ar-SA" sz="3200" b="1" dirty="0">
                <a:latin typeface="Times New Roman" panose="02020603050405020304" pitchFamily="18" charset="0"/>
                <a:ea typeface="Calibri" panose="020F0502020204030204" pitchFamily="34" charset="0"/>
                <a:cs typeface="+mj-cs"/>
              </a:rPr>
              <a:t>سرعة التراسل للارتباط الشبكي</a:t>
            </a:r>
            <a:endParaRPr lang="ar-SA" sz="3200" b="1" dirty="0">
              <a:cs typeface="+mj-cs"/>
            </a:endParaRPr>
          </a:p>
        </p:txBody>
      </p:sp>
      <p:sp>
        <p:nvSpPr>
          <p:cNvPr id="6" name="مستطيل 5">
            <a:extLst>
              <a:ext uri="{FF2B5EF4-FFF2-40B4-BE49-F238E27FC236}">
                <a16:creationId xmlns:a16="http://schemas.microsoft.com/office/drawing/2014/main" id="{346E0ECB-6D66-43B8-981C-83BE9ACD3FC4}"/>
              </a:ext>
            </a:extLst>
          </p:cNvPr>
          <p:cNvSpPr/>
          <p:nvPr/>
        </p:nvSpPr>
        <p:spPr>
          <a:xfrm>
            <a:off x="747413" y="1558533"/>
            <a:ext cx="6128843" cy="707886"/>
          </a:xfrm>
          <a:prstGeom prst="rect">
            <a:avLst/>
          </a:prstGeom>
        </p:spPr>
        <p:txBody>
          <a:bodyPr wrap="square">
            <a:spAutoFit/>
          </a:bodyPr>
          <a:lstStyle/>
          <a:p>
            <a:r>
              <a:rPr lang="ar-SA" sz="2000" b="1" dirty="0">
                <a:solidFill>
                  <a:srgbClr val="F60001"/>
                </a:solidFill>
              </a:rPr>
              <a:t>احسب الوقت المطلوب لإرسال ملف حجمه </a:t>
            </a:r>
            <a:r>
              <a:rPr lang="en-US" sz="2000" b="1" dirty="0">
                <a:solidFill>
                  <a:srgbClr val="F60001"/>
                </a:solidFill>
              </a:rPr>
              <a:t>( 1000 )</a:t>
            </a:r>
            <a:r>
              <a:rPr lang="ar-SA" sz="2000" b="1" dirty="0">
                <a:solidFill>
                  <a:srgbClr val="F60001"/>
                </a:solidFill>
              </a:rPr>
              <a:t> كيلوبايت عبر شبكة سرعتها </a:t>
            </a:r>
            <a:r>
              <a:rPr lang="en-US" sz="2000" b="1" dirty="0">
                <a:solidFill>
                  <a:srgbClr val="F60001"/>
                </a:solidFill>
              </a:rPr>
              <a:t>( 25000 )   </a:t>
            </a:r>
            <a:r>
              <a:rPr lang="ar-SA" sz="2000" b="1" dirty="0">
                <a:solidFill>
                  <a:srgbClr val="F60001"/>
                </a:solidFill>
              </a:rPr>
              <a:t> بت / ثانية ؟</a:t>
            </a:r>
          </a:p>
        </p:txBody>
      </p:sp>
      <p:pic>
        <p:nvPicPr>
          <p:cNvPr id="8" name="صورة 7">
            <a:extLst>
              <a:ext uri="{FF2B5EF4-FFF2-40B4-BE49-F238E27FC236}">
                <a16:creationId xmlns:a16="http://schemas.microsoft.com/office/drawing/2014/main" id="{4D0F7F80-67F8-4904-9C18-69FEB0040D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675" t="34250" r="1" b="49635"/>
          <a:stretch/>
        </p:blipFill>
        <p:spPr>
          <a:xfrm>
            <a:off x="6876256" y="1594503"/>
            <a:ext cx="1520331" cy="754377"/>
          </a:xfrm>
          <a:prstGeom prst="rect">
            <a:avLst/>
          </a:prstGeom>
        </p:spPr>
      </p:pic>
      <p:sp>
        <p:nvSpPr>
          <p:cNvPr id="9" name="مستطيل 8">
            <a:extLst>
              <a:ext uri="{FF2B5EF4-FFF2-40B4-BE49-F238E27FC236}">
                <a16:creationId xmlns:a16="http://schemas.microsoft.com/office/drawing/2014/main" id="{807BDCF8-4AA9-4EC9-A80E-CA01BE0EE861}"/>
              </a:ext>
            </a:extLst>
          </p:cNvPr>
          <p:cNvSpPr/>
          <p:nvPr/>
        </p:nvSpPr>
        <p:spPr>
          <a:xfrm>
            <a:off x="7236296" y="1683897"/>
            <a:ext cx="739305" cy="461665"/>
          </a:xfrm>
          <a:prstGeom prst="rect">
            <a:avLst/>
          </a:prstGeom>
        </p:spPr>
        <p:txBody>
          <a:bodyPr wrap="none">
            <a:spAutoFit/>
          </a:bodyPr>
          <a:lstStyle/>
          <a:p>
            <a:r>
              <a:rPr lang="ar-SA" sz="2400" dirty="0">
                <a:solidFill>
                  <a:schemeClr val="bg1"/>
                </a:solidFill>
                <a:latin typeface="Tahoma" panose="020B0604030504040204" pitchFamily="34" charset="0"/>
                <a:ea typeface="Tahoma" panose="020B0604030504040204" pitchFamily="34" charset="0"/>
                <a:cs typeface="Tahoma" panose="020B0604030504040204" pitchFamily="34" charset="0"/>
              </a:rPr>
              <a:t>مثال</a:t>
            </a:r>
          </a:p>
        </p:txBody>
      </p:sp>
      <p:graphicFrame>
        <p:nvGraphicFramePr>
          <p:cNvPr id="13" name="جدول 12">
            <a:extLst>
              <a:ext uri="{FF2B5EF4-FFF2-40B4-BE49-F238E27FC236}">
                <a16:creationId xmlns:a16="http://schemas.microsoft.com/office/drawing/2014/main" id="{751259E3-3AB8-42A4-BA06-A34C6F3237D4}"/>
              </a:ext>
            </a:extLst>
          </p:cNvPr>
          <p:cNvGraphicFramePr>
            <a:graphicFrameLocks noGrp="1"/>
          </p:cNvGraphicFramePr>
          <p:nvPr>
            <p:extLst>
              <p:ext uri="{D42A27DB-BD31-4B8C-83A1-F6EECF244321}">
                <p14:modId xmlns:p14="http://schemas.microsoft.com/office/powerpoint/2010/main" val="1843579879"/>
              </p:ext>
            </p:extLst>
          </p:nvPr>
        </p:nvGraphicFramePr>
        <p:xfrm>
          <a:off x="777922" y="4725144"/>
          <a:ext cx="7200800" cy="914400"/>
        </p:xfrm>
        <a:graphic>
          <a:graphicData uri="http://schemas.openxmlformats.org/drawingml/2006/table">
            <a:tbl>
              <a:tblPr rtl="1" firstRow="1" bandRow="1">
                <a:tableStyleId>{5C22544A-7EE6-4342-B048-85BDC9FD1C3A}</a:tableStyleId>
              </a:tblPr>
              <a:tblGrid>
                <a:gridCol w="7200800">
                  <a:extLst>
                    <a:ext uri="{9D8B030D-6E8A-4147-A177-3AD203B41FA5}">
                      <a16:colId xmlns:a16="http://schemas.microsoft.com/office/drawing/2014/main" val="218053514"/>
                    </a:ext>
                  </a:extLst>
                </a:gridCol>
              </a:tblGrid>
              <a:tr h="294000">
                <a:tc>
                  <a:txBody>
                    <a:bodyPr/>
                    <a:lstStyle/>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SA" sz="2400" b="1" dirty="0">
                          <a:solidFill>
                            <a:schemeClr val="tx1"/>
                          </a:solidFill>
                          <a:latin typeface="Times New Roman" panose="02020603050405020304" pitchFamily="18" charset="0"/>
                          <a:ea typeface="Calibri" panose="020F0502020204030204" pitchFamily="34" charset="0"/>
                        </a:rPr>
                        <a:t>الوقت المطلوب = </a:t>
                      </a:r>
                      <a:r>
                        <a:rPr lang="en-US" sz="2400" b="1" dirty="0">
                          <a:solidFill>
                            <a:schemeClr val="tx1"/>
                          </a:solidFill>
                          <a:latin typeface="Times New Roman" panose="02020603050405020304" pitchFamily="18" charset="0"/>
                          <a:ea typeface="Calibri" panose="020F0502020204030204" pitchFamily="34" charset="0"/>
                        </a:rPr>
                        <a:t>8192000 </a:t>
                      </a:r>
                      <a:r>
                        <a:rPr lang="ar-SA" sz="2400" b="1" dirty="0">
                          <a:solidFill>
                            <a:schemeClr val="tx1"/>
                          </a:solidFill>
                          <a:latin typeface="Times New Roman" panose="02020603050405020304" pitchFamily="18" charset="0"/>
                          <a:ea typeface="Calibri" panose="020F0502020204030204" pitchFamily="34" charset="0"/>
                        </a:rPr>
                        <a:t> ÷ </a:t>
                      </a:r>
                      <a:r>
                        <a:rPr lang="en-US" sz="2400" b="1" dirty="0">
                          <a:solidFill>
                            <a:schemeClr val="tx1"/>
                          </a:solidFill>
                          <a:latin typeface="Times New Roman" panose="02020603050405020304" pitchFamily="18" charset="0"/>
                          <a:ea typeface="Calibri" panose="020F0502020204030204" pitchFamily="34" charset="0"/>
                        </a:rPr>
                        <a:t>  2500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698868"/>
                  </a:ext>
                </a:extLst>
              </a:tr>
              <a:tr h="294000">
                <a:tc>
                  <a:txBody>
                    <a:bodyPr/>
                    <a:lstStyle/>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SA" sz="2400" b="1" dirty="0">
                          <a:noFill/>
                          <a:latin typeface="Times New Roman" panose="02020603050405020304" pitchFamily="18" charset="0"/>
                          <a:ea typeface="Calibri" panose="020F0502020204030204" pitchFamily="34" charset="0"/>
                        </a:rPr>
                        <a:t>الوقت المطلوب </a:t>
                      </a:r>
                      <a:r>
                        <a:rPr lang="ar-SA" sz="2400" b="1" dirty="0">
                          <a:solidFill>
                            <a:schemeClr val="tx1"/>
                          </a:solidFill>
                          <a:latin typeface="Times New Roman" panose="02020603050405020304" pitchFamily="18" charset="0"/>
                          <a:ea typeface="Calibri" panose="020F0502020204030204" pitchFamily="34" charset="0"/>
                        </a:rPr>
                        <a:t>= </a:t>
                      </a:r>
                      <a:r>
                        <a:rPr lang="en-US" sz="2400" b="1" dirty="0">
                          <a:solidFill>
                            <a:schemeClr val="tx1"/>
                          </a:solidFill>
                          <a:latin typeface="Times New Roman" panose="02020603050405020304" pitchFamily="18" charset="0"/>
                          <a:ea typeface="Calibri" panose="020F0502020204030204" pitchFamily="34" charset="0"/>
                        </a:rPr>
                        <a:t>327.68</a:t>
                      </a:r>
                      <a:r>
                        <a:rPr lang="ar-SA" sz="2400" b="1" dirty="0">
                          <a:solidFill>
                            <a:schemeClr val="tx1"/>
                          </a:solidFill>
                          <a:latin typeface="Times New Roman" panose="02020603050405020304" pitchFamily="18" charset="0"/>
                          <a:ea typeface="Calibri" panose="020F0502020204030204" pitchFamily="34" charset="0"/>
                        </a:rPr>
                        <a:t>  ثانية</a:t>
                      </a:r>
                      <a:endParaRPr lang="en-US" sz="2400" b="1" dirty="0">
                        <a:solidFill>
                          <a:schemeClr val="tx1"/>
                        </a:solidFill>
                        <a:latin typeface="Times New Roman" panose="02020603050405020304" pitchFamily="18" charset="0"/>
                        <a:ea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4067378"/>
                  </a:ext>
                </a:extLst>
              </a:tr>
            </a:tbl>
          </a:graphicData>
        </a:graphic>
      </p:graphicFrame>
      <p:graphicFrame>
        <p:nvGraphicFramePr>
          <p:cNvPr id="11" name="جدول 10">
            <a:extLst>
              <a:ext uri="{FF2B5EF4-FFF2-40B4-BE49-F238E27FC236}">
                <a16:creationId xmlns:a16="http://schemas.microsoft.com/office/drawing/2014/main" id="{0A086C52-580B-417D-A0F2-75EDACFCA902}"/>
              </a:ext>
            </a:extLst>
          </p:cNvPr>
          <p:cNvGraphicFramePr>
            <a:graphicFrameLocks noGrp="1"/>
          </p:cNvGraphicFramePr>
          <p:nvPr>
            <p:extLst>
              <p:ext uri="{D42A27DB-BD31-4B8C-83A1-F6EECF244321}">
                <p14:modId xmlns:p14="http://schemas.microsoft.com/office/powerpoint/2010/main" val="3408287428"/>
              </p:ext>
            </p:extLst>
          </p:nvPr>
        </p:nvGraphicFramePr>
        <p:xfrm>
          <a:off x="747413" y="2456816"/>
          <a:ext cx="7200800" cy="914400"/>
        </p:xfrm>
        <a:graphic>
          <a:graphicData uri="http://schemas.openxmlformats.org/drawingml/2006/table">
            <a:tbl>
              <a:tblPr rtl="1" firstRow="1" bandRow="1">
                <a:tableStyleId>{5C22544A-7EE6-4342-B048-85BDC9FD1C3A}</a:tableStyleId>
              </a:tblPr>
              <a:tblGrid>
                <a:gridCol w="7200800">
                  <a:extLst>
                    <a:ext uri="{9D8B030D-6E8A-4147-A177-3AD203B41FA5}">
                      <a16:colId xmlns:a16="http://schemas.microsoft.com/office/drawing/2014/main" val="2481585151"/>
                    </a:ext>
                  </a:extLst>
                </a:gridCol>
              </a:tblGrid>
              <a:tr h="294000">
                <a:tc>
                  <a:txBody>
                    <a:bodyPr/>
                    <a:lstStyle/>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SA" sz="2400" b="1" dirty="0">
                          <a:solidFill>
                            <a:srgbClr val="008000"/>
                          </a:solidFill>
                          <a:latin typeface="Times New Roman" panose="02020603050405020304" pitchFamily="18" charset="0"/>
                          <a:ea typeface="Calibri" panose="020F0502020204030204" pitchFamily="34" charset="0"/>
                        </a:rPr>
                        <a:t>حجم البيانات بقياس البايت = </a:t>
                      </a:r>
                      <a:r>
                        <a:rPr lang="en-US" sz="2400" b="1" dirty="0">
                          <a:solidFill>
                            <a:srgbClr val="008000"/>
                          </a:solidFill>
                          <a:latin typeface="Times New Roman" panose="02020603050405020304" pitchFamily="18" charset="0"/>
                          <a:ea typeface="Calibri" panose="020F0502020204030204" pitchFamily="34" charset="0"/>
                        </a:rPr>
                        <a:t>1000 </a:t>
                      </a:r>
                      <a:r>
                        <a:rPr lang="ar-SA" sz="2400" b="1" dirty="0">
                          <a:solidFill>
                            <a:srgbClr val="008000"/>
                          </a:solidFill>
                          <a:latin typeface="Times New Roman" panose="02020603050405020304" pitchFamily="18" charset="0"/>
                          <a:ea typeface="Calibri" panose="020F0502020204030204" pitchFamily="34" charset="0"/>
                        </a:rPr>
                        <a:t> × </a:t>
                      </a:r>
                      <a:r>
                        <a:rPr lang="en-US" sz="2400" b="1" dirty="0">
                          <a:solidFill>
                            <a:srgbClr val="008000"/>
                          </a:solidFill>
                          <a:latin typeface="Times New Roman" panose="02020603050405020304" pitchFamily="18" charset="0"/>
                          <a:ea typeface="Calibri" panose="020F0502020204030204" pitchFamily="34" charset="0"/>
                        </a:rPr>
                        <a:t>   1024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367006"/>
                  </a:ext>
                </a:extLst>
              </a:tr>
              <a:tr h="294000">
                <a:tc>
                  <a:txBody>
                    <a:bodyPr/>
                    <a:lstStyle/>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SA" sz="2400" b="1" dirty="0">
                          <a:solidFill>
                            <a:schemeClr val="bg1"/>
                          </a:solidFill>
                          <a:latin typeface="Times New Roman" panose="02020603050405020304" pitchFamily="18" charset="0"/>
                          <a:ea typeface="Calibri" panose="020F0502020204030204" pitchFamily="34" charset="0"/>
                        </a:rPr>
                        <a:t>حجم البيانات بقياس البايت </a:t>
                      </a:r>
                      <a:r>
                        <a:rPr lang="ar-SA" sz="2400" b="1" dirty="0">
                          <a:solidFill>
                            <a:srgbClr val="008000"/>
                          </a:solidFill>
                          <a:latin typeface="Times New Roman" panose="02020603050405020304" pitchFamily="18" charset="0"/>
                          <a:ea typeface="Calibri" panose="020F0502020204030204" pitchFamily="34" charset="0"/>
                        </a:rPr>
                        <a:t>= </a:t>
                      </a:r>
                      <a:r>
                        <a:rPr lang="en-US" sz="2400" b="1" dirty="0">
                          <a:solidFill>
                            <a:srgbClr val="008000"/>
                          </a:solidFill>
                          <a:latin typeface="Times New Roman" panose="02020603050405020304" pitchFamily="18" charset="0"/>
                          <a:ea typeface="Calibri" panose="020F0502020204030204" pitchFamily="34" charset="0"/>
                        </a:rPr>
                        <a:t>1024000 </a:t>
                      </a:r>
                      <a:r>
                        <a:rPr lang="ar-SA" sz="2400" b="1" dirty="0">
                          <a:solidFill>
                            <a:srgbClr val="008000"/>
                          </a:solidFill>
                          <a:latin typeface="Times New Roman" panose="02020603050405020304" pitchFamily="18" charset="0"/>
                          <a:ea typeface="Calibri" panose="020F0502020204030204" pitchFamily="34" charset="0"/>
                        </a:rPr>
                        <a:t>  بايت</a:t>
                      </a:r>
                      <a:endParaRPr lang="en-US" sz="2400" b="1" dirty="0">
                        <a:solidFill>
                          <a:srgbClr val="008000"/>
                        </a:solidFill>
                        <a:latin typeface="Times New Roman" panose="02020603050405020304" pitchFamily="18" charset="0"/>
                        <a:ea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6032937"/>
                  </a:ext>
                </a:extLst>
              </a:tr>
            </a:tbl>
          </a:graphicData>
        </a:graphic>
      </p:graphicFrame>
      <p:graphicFrame>
        <p:nvGraphicFramePr>
          <p:cNvPr id="12" name="جدول 11">
            <a:extLst>
              <a:ext uri="{FF2B5EF4-FFF2-40B4-BE49-F238E27FC236}">
                <a16:creationId xmlns:a16="http://schemas.microsoft.com/office/drawing/2014/main" id="{C434ED7D-D61F-49FC-933E-D11F9C2E6019}"/>
              </a:ext>
            </a:extLst>
          </p:cNvPr>
          <p:cNvGraphicFramePr>
            <a:graphicFrameLocks noGrp="1"/>
          </p:cNvGraphicFramePr>
          <p:nvPr>
            <p:extLst>
              <p:ext uri="{D42A27DB-BD31-4B8C-83A1-F6EECF244321}">
                <p14:modId xmlns:p14="http://schemas.microsoft.com/office/powerpoint/2010/main" val="2810857508"/>
              </p:ext>
            </p:extLst>
          </p:nvPr>
        </p:nvGraphicFramePr>
        <p:xfrm>
          <a:off x="777922" y="3522712"/>
          <a:ext cx="7200800" cy="914400"/>
        </p:xfrm>
        <a:graphic>
          <a:graphicData uri="http://schemas.openxmlformats.org/drawingml/2006/table">
            <a:tbl>
              <a:tblPr rtl="1" firstRow="1" bandRow="1">
                <a:tableStyleId>{5C22544A-7EE6-4342-B048-85BDC9FD1C3A}</a:tableStyleId>
              </a:tblPr>
              <a:tblGrid>
                <a:gridCol w="7200800">
                  <a:extLst>
                    <a:ext uri="{9D8B030D-6E8A-4147-A177-3AD203B41FA5}">
                      <a16:colId xmlns:a16="http://schemas.microsoft.com/office/drawing/2014/main" val="1492800605"/>
                    </a:ext>
                  </a:extLst>
                </a:gridCol>
              </a:tblGrid>
              <a:tr h="294000">
                <a:tc>
                  <a:txBody>
                    <a:bodyPr/>
                    <a:lstStyle/>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SA" sz="2400" b="1" dirty="0">
                          <a:solidFill>
                            <a:srgbClr val="000099"/>
                          </a:solidFill>
                          <a:latin typeface="Times New Roman" panose="02020603050405020304" pitchFamily="18" charset="0"/>
                          <a:ea typeface="Calibri" panose="020F0502020204030204" pitchFamily="34" charset="0"/>
                        </a:rPr>
                        <a:t>حجم البيانات بقياس البت = </a:t>
                      </a:r>
                      <a:r>
                        <a:rPr lang="en-US" sz="2400" b="1" dirty="0">
                          <a:solidFill>
                            <a:srgbClr val="000099"/>
                          </a:solidFill>
                          <a:latin typeface="Times New Roman" panose="02020603050405020304" pitchFamily="18" charset="0"/>
                          <a:ea typeface="Calibri" panose="020F0502020204030204" pitchFamily="34" charset="0"/>
                        </a:rPr>
                        <a:t> 1024000 </a:t>
                      </a:r>
                      <a:r>
                        <a:rPr lang="ar-SA" sz="2400" b="1" dirty="0">
                          <a:solidFill>
                            <a:srgbClr val="000099"/>
                          </a:solidFill>
                          <a:latin typeface="Times New Roman" panose="02020603050405020304" pitchFamily="18" charset="0"/>
                          <a:ea typeface="Calibri" panose="020F0502020204030204" pitchFamily="34" charset="0"/>
                        </a:rPr>
                        <a:t>× </a:t>
                      </a:r>
                      <a:r>
                        <a:rPr lang="en-US" sz="2400" b="1" dirty="0">
                          <a:solidFill>
                            <a:srgbClr val="000099"/>
                          </a:solidFill>
                          <a:latin typeface="Times New Roman" panose="02020603050405020304" pitchFamily="18" charset="0"/>
                          <a:ea typeface="Calibri" panose="020F0502020204030204" pitchFamily="34" charset="0"/>
                        </a:rPr>
                        <a:t>  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8015285"/>
                  </a:ext>
                </a:extLst>
              </a:tr>
              <a:tr h="294000">
                <a:tc>
                  <a:txBody>
                    <a:bodyPr/>
                    <a:lstStyle/>
                    <a:p>
                      <a:pPr marL="342900" marR="0" lvl="0" indent="-342900" algn="r" defTabSz="914400" rtl="1" eaLnBrk="1" fontAlgn="auto" latinLnBrk="0" hangingPunct="1">
                        <a:lnSpc>
                          <a:spcPct val="100000"/>
                        </a:lnSpc>
                        <a:spcBef>
                          <a:spcPts val="0"/>
                        </a:spcBef>
                        <a:spcAft>
                          <a:spcPts val="0"/>
                        </a:spcAft>
                        <a:buClrTx/>
                        <a:buSzTx/>
                        <a:buFont typeface="Wingdings" panose="05000000000000000000" pitchFamily="2" charset="2"/>
                        <a:buChar char="ü"/>
                        <a:tabLst/>
                        <a:defRPr/>
                      </a:pPr>
                      <a:r>
                        <a:rPr lang="ar-SA" sz="2400" b="1" dirty="0">
                          <a:noFill/>
                          <a:latin typeface="Times New Roman" panose="02020603050405020304" pitchFamily="18" charset="0"/>
                          <a:ea typeface="Calibri" panose="020F0502020204030204" pitchFamily="34" charset="0"/>
                        </a:rPr>
                        <a:t>حجم البيانات بقياس البت </a:t>
                      </a:r>
                      <a:r>
                        <a:rPr lang="ar-SA" sz="2400" b="1" dirty="0">
                          <a:solidFill>
                            <a:srgbClr val="000099"/>
                          </a:solidFill>
                          <a:latin typeface="Times New Roman" panose="02020603050405020304" pitchFamily="18" charset="0"/>
                          <a:ea typeface="Calibri" panose="020F0502020204030204" pitchFamily="34" charset="0"/>
                        </a:rPr>
                        <a:t>= </a:t>
                      </a:r>
                      <a:r>
                        <a:rPr lang="en-US" sz="2400" b="1" dirty="0">
                          <a:solidFill>
                            <a:srgbClr val="000099"/>
                          </a:solidFill>
                          <a:latin typeface="Times New Roman" panose="02020603050405020304" pitchFamily="18" charset="0"/>
                          <a:ea typeface="Calibri" panose="020F0502020204030204" pitchFamily="34" charset="0"/>
                        </a:rPr>
                        <a:t>8192000 </a:t>
                      </a:r>
                      <a:r>
                        <a:rPr lang="ar-SA" sz="2400" b="1" dirty="0">
                          <a:solidFill>
                            <a:srgbClr val="000099"/>
                          </a:solidFill>
                          <a:latin typeface="Times New Roman" panose="02020603050405020304" pitchFamily="18" charset="0"/>
                          <a:ea typeface="Calibri" panose="020F0502020204030204" pitchFamily="34" charset="0"/>
                        </a:rPr>
                        <a:t>  بت</a:t>
                      </a:r>
                      <a:endParaRPr lang="en-US" sz="2400" b="1" dirty="0">
                        <a:solidFill>
                          <a:srgbClr val="000099"/>
                        </a:solidFill>
                        <a:latin typeface="Times New Roman" panose="02020603050405020304" pitchFamily="18" charset="0"/>
                        <a:ea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6717257"/>
                  </a:ext>
                </a:extLst>
              </a:tr>
            </a:tbl>
          </a:graphicData>
        </a:graphic>
      </p:graphicFrame>
    </p:spTree>
    <p:extLst>
      <p:ext uri="{BB962C8B-B14F-4D97-AF65-F5344CB8AC3E}">
        <p14:creationId xmlns:p14="http://schemas.microsoft.com/office/powerpoint/2010/main" val="33959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nvSpPr>
        <p:spPr>
          <a:xfrm>
            <a:off x="457200" y="476672"/>
            <a:ext cx="8229600" cy="928694"/>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ctr"/>
            <a:r>
              <a:rPr lang="en-US" dirty="0">
                <a:solidFill>
                  <a:srgbClr val="FF0000"/>
                </a:solidFill>
                <a:cs typeface="PT Bold Heading" panose="02010400000000000000" pitchFamily="2" charset="-78"/>
              </a:rPr>
              <a:t>  </a:t>
            </a:r>
            <a:r>
              <a:rPr lang="ar-SA" dirty="0">
                <a:solidFill>
                  <a:srgbClr val="FF0000"/>
                </a:solidFill>
                <a:cs typeface="PT Bold Heading" panose="02010400000000000000" pitchFamily="2" charset="-78"/>
              </a:rPr>
              <a:t>الشبكات اللاسلكية</a:t>
            </a:r>
          </a:p>
        </p:txBody>
      </p:sp>
      <p:pic>
        <p:nvPicPr>
          <p:cNvPr id="1026" name="Picture 2" descr="http://www.almekhlafi.com/modules/myfiles/files/5290_13531917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3841203"/>
            <a:ext cx="3467100" cy="2324101"/>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descr="th (1).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853894" y="2049419"/>
            <a:ext cx="642922" cy="514338"/>
          </a:xfrm>
          <a:prstGeom prst="rect">
            <a:avLst/>
          </a:prstGeom>
        </p:spPr>
      </p:pic>
      <p:sp>
        <p:nvSpPr>
          <p:cNvPr id="4" name="مستطيل 3"/>
          <p:cNvSpPr/>
          <p:nvPr/>
        </p:nvSpPr>
        <p:spPr>
          <a:xfrm>
            <a:off x="859039" y="1883934"/>
            <a:ext cx="6963400" cy="830997"/>
          </a:xfrm>
          <a:prstGeom prst="rect">
            <a:avLst/>
          </a:prstGeom>
        </p:spPr>
        <p:txBody>
          <a:bodyPr wrap="square">
            <a:spAutoFit/>
          </a:bodyPr>
          <a:lstStyle/>
          <a:p>
            <a:pPr lvl="0" algn="justLow"/>
            <a:r>
              <a:rPr lang="ar-SA" sz="2400" b="1" dirty="0">
                <a:solidFill>
                  <a:srgbClr val="4A32DC"/>
                </a:solidFill>
                <a:latin typeface="Times New Roman" pitchFamily="18" charset="0"/>
                <a:cs typeface="Times New Roman" pitchFamily="18" charset="0"/>
              </a:rPr>
              <a:t>مجموعة من الوحدات المرتبطة بقنوات لاسلكية بهدف تبادل المعلومات والاشتراك في المصادر بينها .</a:t>
            </a:r>
          </a:p>
        </p:txBody>
      </p:sp>
      <p:sp>
        <p:nvSpPr>
          <p:cNvPr id="6" name="مستطيل 5"/>
          <p:cNvSpPr/>
          <p:nvPr/>
        </p:nvSpPr>
        <p:spPr>
          <a:xfrm>
            <a:off x="767707" y="2886035"/>
            <a:ext cx="6864125" cy="830997"/>
          </a:xfrm>
          <a:prstGeom prst="rect">
            <a:avLst/>
          </a:prstGeom>
        </p:spPr>
        <p:txBody>
          <a:bodyPr wrap="square">
            <a:spAutoFit/>
          </a:bodyPr>
          <a:lstStyle/>
          <a:p>
            <a:pPr algn="justLow"/>
            <a:r>
              <a:rPr lang="ar-SA" sz="2400" b="1" dirty="0">
                <a:latin typeface="Times New Roman" pitchFamily="18" charset="0"/>
                <a:cs typeface="Times New Roman" pitchFamily="18" charset="0"/>
              </a:rPr>
              <a:t>تختلف الشبكة السلكية عن الشبكات الأخرى في وجود قنوات تراسل لاسلكية للربط بين وحداتها المختلفة.</a:t>
            </a:r>
          </a:p>
        </p:txBody>
      </p:sp>
      <p:pic>
        <p:nvPicPr>
          <p:cNvPr id="8" name="صورة 7" descr="th (1).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812360" y="2992933"/>
            <a:ext cx="642922" cy="514338"/>
          </a:xfrm>
          <a:prstGeom prst="rect">
            <a:avLst/>
          </a:prstGeom>
        </p:spPr>
      </p:pic>
    </p:spTree>
    <p:extLst>
      <p:ext uri="{BB962C8B-B14F-4D97-AF65-F5344CB8AC3E}">
        <p14:creationId xmlns:p14="http://schemas.microsoft.com/office/powerpoint/2010/main" val="2697080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E6764BB9-189F-486A-AE9A-A80019A757E6}"/>
              </a:ext>
            </a:extLst>
          </p:cNvPr>
          <p:cNvSpPr/>
          <p:nvPr/>
        </p:nvSpPr>
        <p:spPr>
          <a:xfrm>
            <a:off x="4129798" y="1484784"/>
            <a:ext cx="3724096" cy="461665"/>
          </a:xfrm>
          <a:prstGeom prst="rect">
            <a:avLst/>
          </a:prstGeom>
        </p:spPr>
        <p:txBody>
          <a:bodyPr wrap="none">
            <a:spAutoFit/>
          </a:bodyPr>
          <a:lstStyle/>
          <a:p>
            <a:r>
              <a:rPr lang="ar-SA" sz="2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atin typeface="Times New Roman" pitchFamily="18" charset="0"/>
                <a:cs typeface="Times New Roman" pitchFamily="18" charset="0"/>
              </a:rPr>
              <a:t>تتنوع هذه القنوات إلى أنواع منها  :</a:t>
            </a:r>
            <a:endParaRPr lang="ar-SA" sz="24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ndParaRPr>
          </a:p>
        </p:txBody>
      </p:sp>
      <p:sp>
        <p:nvSpPr>
          <p:cNvPr id="8" name="عنوان 1">
            <a:extLst>
              <a:ext uri="{FF2B5EF4-FFF2-40B4-BE49-F238E27FC236}">
                <a16:creationId xmlns:a16="http://schemas.microsoft.com/office/drawing/2014/main" id="{58405ECE-9752-4688-8D39-6050D4CCAE66}"/>
              </a:ext>
            </a:extLst>
          </p:cNvPr>
          <p:cNvSpPr>
            <a:spLocks noGrp="1"/>
          </p:cNvSpPr>
          <p:nvPr/>
        </p:nvSpPr>
        <p:spPr>
          <a:xfrm>
            <a:off x="407147" y="476672"/>
            <a:ext cx="8229600" cy="928694"/>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ctr"/>
            <a:r>
              <a:rPr lang="en-US" dirty="0">
                <a:solidFill>
                  <a:srgbClr val="FF0000"/>
                </a:solidFill>
                <a:cs typeface="PT Bold Heading" panose="02010400000000000000" pitchFamily="2" charset="-78"/>
              </a:rPr>
              <a:t>  </a:t>
            </a:r>
            <a:r>
              <a:rPr lang="ar-SA" dirty="0">
                <a:solidFill>
                  <a:srgbClr val="FF0000"/>
                </a:solidFill>
                <a:cs typeface="PT Bold Heading" panose="02010400000000000000" pitchFamily="2" charset="-78"/>
              </a:rPr>
              <a:t>الشبكات اللاسلكية</a:t>
            </a:r>
          </a:p>
        </p:txBody>
      </p:sp>
      <p:pic>
        <p:nvPicPr>
          <p:cNvPr id="9" name="صورة 8" descr="th (1).jpg">
            <a:extLst>
              <a:ext uri="{FF2B5EF4-FFF2-40B4-BE49-F238E27FC236}">
                <a16:creationId xmlns:a16="http://schemas.microsoft.com/office/drawing/2014/main" id="{0F9DBFAA-3D6F-406B-9248-67C35BCA844B}"/>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7853894" y="1484784"/>
            <a:ext cx="642922" cy="514338"/>
          </a:xfrm>
          <a:prstGeom prst="rect">
            <a:avLst/>
          </a:prstGeom>
        </p:spPr>
      </p:pic>
      <p:pic>
        <p:nvPicPr>
          <p:cNvPr id="10242" name="Picture 2" descr="نتيجة بحث الصور عن قناة البث ( الميكروويف)">
            <a:extLst>
              <a:ext uri="{FF2B5EF4-FFF2-40B4-BE49-F238E27FC236}">
                <a16:creationId xmlns:a16="http://schemas.microsoft.com/office/drawing/2014/main" id="{317FE5E9-A617-4776-B5DC-7307187FA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755" y="2760022"/>
            <a:ext cx="6012490" cy="3475219"/>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2E358496-F7B4-447F-AA88-0F47E74C39E3}"/>
              </a:ext>
            </a:extLst>
          </p:cNvPr>
          <p:cNvSpPr/>
          <p:nvPr/>
        </p:nvSpPr>
        <p:spPr>
          <a:xfrm>
            <a:off x="2649840" y="2060848"/>
            <a:ext cx="3844322" cy="584775"/>
          </a:xfrm>
          <a:prstGeom prst="rect">
            <a:avLst/>
          </a:prstGeom>
        </p:spPr>
        <p:txBody>
          <a:bodyPr wrap="none">
            <a:spAutoFit/>
          </a:bodyPr>
          <a:lstStyle/>
          <a:p>
            <a:pPr lvl="0" algn="ctr"/>
            <a:r>
              <a:rPr lang="ar-SA" sz="3200" dirty="0">
                <a:latin typeface="Monotype Koufi" pitchFamily="2" charset="-78"/>
                <a:ea typeface="Monotype Koufi" pitchFamily="2" charset="-78"/>
                <a:cs typeface="Monotype Koufi" pitchFamily="2" charset="-78"/>
              </a:rPr>
              <a:t>قناة البث ( الميكروويف)</a:t>
            </a:r>
          </a:p>
        </p:txBody>
      </p:sp>
    </p:spTree>
    <p:extLst>
      <p:ext uri="{BB962C8B-B14F-4D97-AF65-F5344CB8AC3E}">
        <p14:creationId xmlns:p14="http://schemas.microsoft.com/office/powerpoint/2010/main" val="20171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1000" fill="hold"/>
                                        <p:tgtEl>
                                          <p:spTgt spid="10242"/>
                                        </p:tgtEl>
                                        <p:attrNameLst>
                                          <p:attrName>ppt_w</p:attrName>
                                        </p:attrNameLst>
                                      </p:cBhvr>
                                      <p:tavLst>
                                        <p:tav tm="0">
                                          <p:val>
                                            <p:fltVal val="0"/>
                                          </p:val>
                                        </p:tav>
                                        <p:tav tm="100000">
                                          <p:val>
                                            <p:strVal val="#ppt_w"/>
                                          </p:val>
                                        </p:tav>
                                      </p:tavLst>
                                    </p:anim>
                                    <p:anim calcmode="lin" valueType="num">
                                      <p:cBhvr>
                                        <p:cTn id="22" dur="1000" fill="hold"/>
                                        <p:tgtEl>
                                          <p:spTgt spid="10242"/>
                                        </p:tgtEl>
                                        <p:attrNameLst>
                                          <p:attrName>ppt_h</p:attrName>
                                        </p:attrNameLst>
                                      </p:cBhvr>
                                      <p:tavLst>
                                        <p:tav tm="0">
                                          <p:val>
                                            <p:fltVal val="0"/>
                                          </p:val>
                                        </p:tav>
                                        <p:tav tm="100000">
                                          <p:val>
                                            <p:strVal val="#ppt_h"/>
                                          </p:val>
                                        </p:tav>
                                      </p:tavLst>
                                    </p:anim>
                                    <p:anim calcmode="lin" valueType="num">
                                      <p:cBhvr>
                                        <p:cTn id="23" dur="1000" fill="hold"/>
                                        <p:tgtEl>
                                          <p:spTgt spid="10242"/>
                                        </p:tgtEl>
                                        <p:attrNameLst>
                                          <p:attrName>style.rotation</p:attrName>
                                        </p:attrNameLst>
                                      </p:cBhvr>
                                      <p:tavLst>
                                        <p:tav tm="0">
                                          <p:val>
                                            <p:fltVal val="90"/>
                                          </p:val>
                                        </p:tav>
                                        <p:tav tm="100000">
                                          <p:val>
                                            <p:fltVal val="0"/>
                                          </p:val>
                                        </p:tav>
                                      </p:tavLst>
                                    </p:anim>
                                    <p:animEffect transition="in" filter="fade">
                                      <p:cBhvr>
                                        <p:cTn id="24"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0F127828-132B-4B76-BD7C-DAE54523471B}"/>
              </a:ext>
            </a:extLst>
          </p:cNvPr>
          <p:cNvSpPr/>
          <p:nvPr/>
        </p:nvSpPr>
        <p:spPr>
          <a:xfrm>
            <a:off x="4129798" y="1484784"/>
            <a:ext cx="3724096" cy="461665"/>
          </a:xfrm>
          <a:prstGeom prst="rect">
            <a:avLst/>
          </a:prstGeom>
        </p:spPr>
        <p:txBody>
          <a:bodyPr wrap="none">
            <a:spAutoFit/>
          </a:bodyPr>
          <a:lstStyle/>
          <a:p>
            <a:r>
              <a:rPr lang="ar-SA" sz="2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atin typeface="Times New Roman" pitchFamily="18" charset="0"/>
                <a:cs typeface="Times New Roman" pitchFamily="18" charset="0"/>
              </a:rPr>
              <a:t>تتنوع هذه القنوات إلى أنواع منها  :</a:t>
            </a:r>
            <a:endParaRPr lang="ar-SA" sz="24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ndParaRPr>
          </a:p>
        </p:txBody>
      </p:sp>
      <p:sp>
        <p:nvSpPr>
          <p:cNvPr id="5" name="عنوان 1">
            <a:extLst>
              <a:ext uri="{FF2B5EF4-FFF2-40B4-BE49-F238E27FC236}">
                <a16:creationId xmlns:a16="http://schemas.microsoft.com/office/drawing/2014/main" id="{E5227D4C-17B0-4DF5-B4E9-788209D7A4D0}"/>
              </a:ext>
            </a:extLst>
          </p:cNvPr>
          <p:cNvSpPr>
            <a:spLocks noGrp="1"/>
          </p:cNvSpPr>
          <p:nvPr/>
        </p:nvSpPr>
        <p:spPr>
          <a:xfrm>
            <a:off x="407147" y="476672"/>
            <a:ext cx="8229600" cy="928694"/>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ctr"/>
            <a:r>
              <a:rPr lang="en-US" dirty="0">
                <a:solidFill>
                  <a:srgbClr val="FF0000"/>
                </a:solidFill>
                <a:cs typeface="PT Bold Heading" panose="02010400000000000000" pitchFamily="2" charset="-78"/>
              </a:rPr>
              <a:t>  </a:t>
            </a:r>
            <a:r>
              <a:rPr lang="ar-SA" dirty="0">
                <a:solidFill>
                  <a:srgbClr val="FF0000"/>
                </a:solidFill>
                <a:cs typeface="PT Bold Heading" panose="02010400000000000000" pitchFamily="2" charset="-78"/>
              </a:rPr>
              <a:t>الشبكات اللاسلكية</a:t>
            </a:r>
          </a:p>
        </p:txBody>
      </p:sp>
      <p:pic>
        <p:nvPicPr>
          <p:cNvPr id="6" name="صورة 5" descr="th (1).jpg">
            <a:extLst>
              <a:ext uri="{FF2B5EF4-FFF2-40B4-BE49-F238E27FC236}">
                <a16:creationId xmlns:a16="http://schemas.microsoft.com/office/drawing/2014/main" id="{8EAD36B1-AAA1-4FDC-BDB0-24B5E0E37B0F}"/>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7853894" y="1484784"/>
            <a:ext cx="642922" cy="514338"/>
          </a:xfrm>
          <a:prstGeom prst="rect">
            <a:avLst/>
          </a:prstGeom>
        </p:spPr>
      </p:pic>
      <p:sp>
        <p:nvSpPr>
          <p:cNvPr id="7" name="مستطيل 6">
            <a:extLst>
              <a:ext uri="{FF2B5EF4-FFF2-40B4-BE49-F238E27FC236}">
                <a16:creationId xmlns:a16="http://schemas.microsoft.com/office/drawing/2014/main" id="{6D9931B9-01C3-4033-8862-3CB02938298B}"/>
              </a:ext>
            </a:extLst>
          </p:cNvPr>
          <p:cNvSpPr/>
          <p:nvPr/>
        </p:nvSpPr>
        <p:spPr>
          <a:xfrm>
            <a:off x="2279547" y="2060848"/>
            <a:ext cx="4584909" cy="584775"/>
          </a:xfrm>
          <a:prstGeom prst="rect">
            <a:avLst/>
          </a:prstGeom>
        </p:spPr>
        <p:txBody>
          <a:bodyPr wrap="none">
            <a:spAutoFit/>
          </a:bodyPr>
          <a:lstStyle/>
          <a:p>
            <a:pPr lvl="0" algn="ctr"/>
            <a:r>
              <a:rPr lang="ar-SA" sz="3200" b="1" dirty="0">
                <a:latin typeface="Monotype Koufi" pitchFamily="2" charset="-78"/>
                <a:ea typeface="Monotype Koufi" pitchFamily="2" charset="-78"/>
                <a:cs typeface="Monotype Koufi" pitchFamily="2" charset="-78"/>
              </a:rPr>
              <a:t>قناة البث بالأشعة تحت الحمراء</a:t>
            </a:r>
            <a:endParaRPr lang="ar-SA" sz="3200" dirty="0">
              <a:latin typeface="Monotype Koufi" pitchFamily="2" charset="-78"/>
              <a:ea typeface="Monotype Koufi" pitchFamily="2" charset="-78"/>
              <a:cs typeface="Monotype Koufi" pitchFamily="2" charset="-78"/>
            </a:endParaRPr>
          </a:p>
        </p:txBody>
      </p:sp>
      <p:pic>
        <p:nvPicPr>
          <p:cNvPr id="8" name="Picture 2" descr="http://2.bp.blogspot.com/-c-4FtFlo7cw/UOwwcRaLGTI/AAAAAAAATrc/QGGnzaLyVzs/s1600/19-3.jpg">
            <a:extLst>
              <a:ext uri="{FF2B5EF4-FFF2-40B4-BE49-F238E27FC236}">
                <a16:creationId xmlns:a16="http://schemas.microsoft.com/office/drawing/2014/main" id="{A4ADE2D2-3440-438F-94E2-F297C1B95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911" y="2722242"/>
            <a:ext cx="4800178" cy="324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3E605642-B380-4158-BF81-28AC3F519936}"/>
              </a:ext>
            </a:extLst>
          </p:cNvPr>
          <p:cNvSpPr/>
          <p:nvPr/>
        </p:nvSpPr>
        <p:spPr>
          <a:xfrm>
            <a:off x="4129798" y="1484784"/>
            <a:ext cx="3724096" cy="461665"/>
          </a:xfrm>
          <a:prstGeom prst="rect">
            <a:avLst/>
          </a:prstGeom>
        </p:spPr>
        <p:txBody>
          <a:bodyPr wrap="none">
            <a:spAutoFit/>
          </a:bodyPr>
          <a:lstStyle/>
          <a:p>
            <a:r>
              <a:rPr lang="ar-SA" sz="2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atin typeface="Times New Roman" pitchFamily="18" charset="0"/>
                <a:cs typeface="Times New Roman" pitchFamily="18" charset="0"/>
              </a:rPr>
              <a:t>تتنوع هذه القنوات إلى أنواع منها  :</a:t>
            </a:r>
            <a:endParaRPr lang="ar-SA" sz="24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ndParaRPr>
          </a:p>
        </p:txBody>
      </p:sp>
      <p:sp>
        <p:nvSpPr>
          <p:cNvPr id="5" name="عنوان 1">
            <a:extLst>
              <a:ext uri="{FF2B5EF4-FFF2-40B4-BE49-F238E27FC236}">
                <a16:creationId xmlns:a16="http://schemas.microsoft.com/office/drawing/2014/main" id="{76D24768-77BC-44EF-9A24-D5A4DD2BD901}"/>
              </a:ext>
            </a:extLst>
          </p:cNvPr>
          <p:cNvSpPr>
            <a:spLocks noGrp="1"/>
          </p:cNvSpPr>
          <p:nvPr/>
        </p:nvSpPr>
        <p:spPr>
          <a:xfrm>
            <a:off x="407147" y="476672"/>
            <a:ext cx="8229600" cy="928694"/>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ctr"/>
            <a:r>
              <a:rPr lang="en-US" dirty="0">
                <a:solidFill>
                  <a:srgbClr val="FF0000"/>
                </a:solidFill>
                <a:cs typeface="PT Bold Heading" panose="02010400000000000000" pitchFamily="2" charset="-78"/>
              </a:rPr>
              <a:t>  </a:t>
            </a:r>
            <a:r>
              <a:rPr lang="ar-SA" dirty="0">
                <a:solidFill>
                  <a:srgbClr val="FF0000"/>
                </a:solidFill>
                <a:cs typeface="PT Bold Heading" panose="02010400000000000000" pitchFamily="2" charset="-78"/>
              </a:rPr>
              <a:t>الشبكات اللاسلكية</a:t>
            </a:r>
          </a:p>
        </p:txBody>
      </p:sp>
      <p:pic>
        <p:nvPicPr>
          <p:cNvPr id="9" name="Picture 4" descr="صورة ذات صلة">
            <a:extLst>
              <a:ext uri="{FF2B5EF4-FFF2-40B4-BE49-F238E27FC236}">
                <a16:creationId xmlns:a16="http://schemas.microsoft.com/office/drawing/2014/main" id="{FACA21D6-1822-4FCE-B2C8-04C918F73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668" y="2276872"/>
            <a:ext cx="5976664" cy="3909939"/>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descr="th (1).jpg">
            <a:extLst>
              <a:ext uri="{FF2B5EF4-FFF2-40B4-BE49-F238E27FC236}">
                <a16:creationId xmlns:a16="http://schemas.microsoft.com/office/drawing/2014/main" id="{F8D9FC78-F5CE-43DB-AB93-B67DB607B487}"/>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7853894" y="1484784"/>
            <a:ext cx="642922" cy="514338"/>
          </a:xfrm>
          <a:prstGeom prst="rect">
            <a:avLst/>
          </a:prstGeom>
        </p:spPr>
      </p:pic>
      <p:sp>
        <p:nvSpPr>
          <p:cNvPr id="7" name="مستطيل 6">
            <a:extLst>
              <a:ext uri="{FF2B5EF4-FFF2-40B4-BE49-F238E27FC236}">
                <a16:creationId xmlns:a16="http://schemas.microsoft.com/office/drawing/2014/main" id="{160E5042-816F-4E56-B3ED-4AE96B18E4E5}"/>
              </a:ext>
            </a:extLst>
          </p:cNvPr>
          <p:cNvSpPr/>
          <p:nvPr/>
        </p:nvSpPr>
        <p:spPr>
          <a:xfrm>
            <a:off x="3192457" y="2060848"/>
            <a:ext cx="2759089" cy="584775"/>
          </a:xfrm>
          <a:prstGeom prst="rect">
            <a:avLst/>
          </a:prstGeom>
        </p:spPr>
        <p:txBody>
          <a:bodyPr wrap="none">
            <a:spAutoFit/>
          </a:bodyPr>
          <a:lstStyle/>
          <a:p>
            <a:pPr algn="ctr"/>
            <a:r>
              <a:rPr lang="ar-SA" sz="3200" b="1" dirty="0">
                <a:latin typeface="Monotype Koufi" pitchFamily="2" charset="-78"/>
                <a:ea typeface="Monotype Koufi" pitchFamily="2" charset="-78"/>
                <a:cs typeface="Monotype Koufi" pitchFamily="2" charset="-78"/>
              </a:rPr>
              <a:t>قناة البث </a:t>
            </a:r>
            <a:r>
              <a:rPr lang="ar-SA" sz="3200" b="1" dirty="0" err="1">
                <a:latin typeface="Monotype Koufi" pitchFamily="2" charset="-78"/>
                <a:ea typeface="Monotype Koufi" pitchFamily="2" charset="-78"/>
                <a:cs typeface="Monotype Koufi" pitchFamily="2" charset="-78"/>
              </a:rPr>
              <a:t>الليزري</a:t>
            </a:r>
            <a:endParaRPr lang="ar-SA" sz="3200" dirty="0">
              <a:latin typeface="Monotype Koufi" pitchFamily="2" charset="-78"/>
              <a:ea typeface="Monotype Koufi" pitchFamily="2" charset="-78"/>
              <a:cs typeface="Monotype Koufi" pitchFamily="2" charset="-78"/>
            </a:endParaRPr>
          </a:p>
        </p:txBody>
      </p:sp>
    </p:spTree>
    <p:extLst>
      <p:ext uri="{BB962C8B-B14F-4D97-AF65-F5344CB8AC3E}">
        <p14:creationId xmlns:p14="http://schemas.microsoft.com/office/powerpoint/2010/main" val="24266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صورة ذات صلة">
            <a:extLst>
              <a:ext uri="{FF2B5EF4-FFF2-40B4-BE49-F238E27FC236}">
                <a16:creationId xmlns:a16="http://schemas.microsoft.com/office/drawing/2014/main" id="{01DB9C44-5404-4766-BB22-E014F2327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647" y="2166317"/>
            <a:ext cx="4504706" cy="392697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050A46C4-5229-4020-B547-5EDB825BA253}"/>
              </a:ext>
            </a:extLst>
          </p:cNvPr>
          <p:cNvSpPr/>
          <p:nvPr/>
        </p:nvSpPr>
        <p:spPr>
          <a:xfrm>
            <a:off x="1824036" y="908720"/>
            <a:ext cx="5495925" cy="954107"/>
          </a:xfrm>
          <a:prstGeom prst="rect">
            <a:avLst/>
          </a:prstGeom>
        </p:spPr>
        <p:txBody>
          <a:bodyPr wrap="square">
            <a:spAutoFit/>
          </a:bodyPr>
          <a:lstStyle/>
          <a:p>
            <a:pPr algn="ctr"/>
            <a:r>
              <a:rPr lang="ar-SA" sz="2800" dirty="0">
                <a:latin typeface="Times New Roman" panose="02020603050405020304" pitchFamily="18" charset="0"/>
                <a:ea typeface="Calibri" panose="020F0502020204030204" pitchFamily="34" charset="0"/>
                <a:cs typeface="PT Bold Heading" panose="02010400000000000000" pitchFamily="2" charset="-78"/>
              </a:rPr>
              <a:t>تطور الشبكات اللاسلكية الحاسوبية وأنواعها ومواصفاتها</a:t>
            </a:r>
            <a:endParaRPr lang="ar-SA" sz="2800" dirty="0">
              <a:cs typeface="PT Bold Heading" panose="02010400000000000000" pitchFamily="2" charset="-78"/>
            </a:endParaRPr>
          </a:p>
        </p:txBody>
      </p:sp>
    </p:spTree>
    <p:extLst>
      <p:ext uri="{BB962C8B-B14F-4D97-AF65-F5344CB8AC3E}">
        <p14:creationId xmlns:p14="http://schemas.microsoft.com/office/powerpoint/2010/main" val="1599680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83568" y="980728"/>
            <a:ext cx="7770415" cy="1569660"/>
          </a:xfrm>
          <a:prstGeom prst="rect">
            <a:avLst/>
          </a:prstGeom>
        </p:spPr>
        <p:txBody>
          <a:bodyPr wrap="square">
            <a:spAutoFit/>
          </a:bodyPr>
          <a:lstStyle/>
          <a:p>
            <a:pPr lvl="0" algn="justLow"/>
            <a:r>
              <a:rPr lang="ar-SA" sz="2400" b="1" dirty="0">
                <a:latin typeface="Times New Roman" pitchFamily="18" charset="0"/>
                <a:cs typeface="Times New Roman" pitchFamily="18" charset="0"/>
              </a:rPr>
              <a:t>انطلق عصر الشبكات الحاسوبية اللاسلكية للربط بين أجهزة الحاسب عندما وضع معهد المهندسين الكهربائيين والإلكترونيين بالولايات المتحدة الأمريكية </a:t>
            </a:r>
            <a:r>
              <a:rPr lang="en-US" sz="2400" b="1" dirty="0">
                <a:solidFill>
                  <a:srgbClr val="FF3300"/>
                </a:solidFill>
                <a:latin typeface="Times New Roman" pitchFamily="18" charset="0"/>
                <a:cs typeface="Times New Roman" pitchFamily="18" charset="0"/>
              </a:rPr>
              <a:t>IEEE</a:t>
            </a:r>
            <a:r>
              <a:rPr lang="ar-SA" sz="2400" b="1" dirty="0">
                <a:solidFill>
                  <a:srgbClr val="FF3300"/>
                </a:solidFill>
                <a:latin typeface="Times New Roman" pitchFamily="18" charset="0"/>
                <a:cs typeface="Times New Roman" pitchFamily="18" charset="0"/>
              </a:rPr>
              <a:t> </a:t>
            </a:r>
            <a:r>
              <a:rPr lang="ar-SA" sz="2400" b="1" dirty="0">
                <a:latin typeface="Times New Roman" pitchFamily="18" charset="0"/>
                <a:cs typeface="Times New Roman" pitchFamily="18" charset="0"/>
              </a:rPr>
              <a:t>مواصفات لشبكة لاسلكية تستخدم نطاق الترددات المفتوح للتطبيقات العلمية والطبية والصناعية </a:t>
            </a:r>
            <a:r>
              <a:rPr lang="en-US" sz="2400" b="1" dirty="0">
                <a:solidFill>
                  <a:srgbClr val="FF3300"/>
                </a:solidFill>
                <a:latin typeface="Times New Roman" pitchFamily="18" charset="0"/>
                <a:cs typeface="Times New Roman" pitchFamily="18" charset="0"/>
              </a:rPr>
              <a:t>ISM Ban</a:t>
            </a:r>
            <a:r>
              <a:rPr lang="en-US" sz="2400" b="1" dirty="0">
                <a:solidFill>
                  <a:srgbClr val="FF0000"/>
                </a:solidFill>
                <a:latin typeface="Times New Roman" pitchFamily="18" charset="0"/>
                <a:cs typeface="Times New Roman" pitchFamily="18" charset="0"/>
              </a:rPr>
              <a:t>d</a:t>
            </a:r>
            <a:r>
              <a:rPr lang="ar-SA" sz="2400" b="1" dirty="0">
                <a:latin typeface="Times New Roman" pitchFamily="18" charset="0"/>
                <a:cs typeface="Times New Roman" pitchFamily="18" charset="0"/>
              </a:rPr>
              <a:t> عند تردد (</a:t>
            </a:r>
            <a:r>
              <a:rPr lang="ar-SA" sz="2400" b="1" dirty="0">
                <a:solidFill>
                  <a:srgbClr val="FF3300"/>
                </a:solidFill>
                <a:latin typeface="Times New Roman" pitchFamily="18" charset="0"/>
                <a:cs typeface="Times New Roman" pitchFamily="18" charset="0"/>
              </a:rPr>
              <a:t>2.4</a:t>
            </a:r>
            <a:r>
              <a:rPr lang="ar-SA" sz="2400" b="1" dirty="0">
                <a:latin typeface="Times New Roman" pitchFamily="18" charset="0"/>
                <a:cs typeface="Times New Roman" pitchFamily="18" charset="0"/>
              </a:rPr>
              <a:t>) و( </a:t>
            </a:r>
            <a:r>
              <a:rPr lang="ar-SA" sz="2400" b="1" dirty="0">
                <a:solidFill>
                  <a:srgbClr val="FF3300"/>
                </a:solidFill>
                <a:latin typeface="Times New Roman" pitchFamily="18" charset="0"/>
                <a:cs typeface="Times New Roman" pitchFamily="18" charset="0"/>
              </a:rPr>
              <a:t>5</a:t>
            </a:r>
            <a:r>
              <a:rPr lang="ar-SA" sz="2400" b="1" dirty="0">
                <a:latin typeface="Times New Roman" pitchFamily="18" charset="0"/>
                <a:cs typeface="Times New Roman" pitchFamily="18" charset="0"/>
              </a:rPr>
              <a:t>) جيجا هرتز.</a:t>
            </a:r>
            <a:endParaRPr lang="en-US" sz="2400" b="1" dirty="0">
              <a:latin typeface="Times New Roman" pitchFamily="18" charset="0"/>
              <a:cs typeface="Times New Roman" pitchFamily="18" charset="0"/>
            </a:endParaRPr>
          </a:p>
        </p:txBody>
      </p:sp>
      <p:pic>
        <p:nvPicPr>
          <p:cNvPr id="16388" name="Picture 4" descr="صورة ذات صلة">
            <a:extLst>
              <a:ext uri="{FF2B5EF4-FFF2-40B4-BE49-F238E27FC236}">
                <a16:creationId xmlns:a16="http://schemas.microsoft.com/office/drawing/2014/main" id="{3BED6086-E307-42F4-B752-D1656A98B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284984"/>
            <a:ext cx="6296025"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06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A5AECBF6-1A78-4022-A06C-458191BE1FA5}"/>
              </a:ext>
            </a:extLst>
          </p:cNvPr>
          <p:cNvSpPr/>
          <p:nvPr/>
        </p:nvSpPr>
        <p:spPr>
          <a:xfrm>
            <a:off x="683565" y="961564"/>
            <a:ext cx="7770415" cy="523220"/>
          </a:xfrm>
          <a:prstGeom prst="rect">
            <a:avLst/>
          </a:prstGeom>
        </p:spPr>
        <p:txBody>
          <a:bodyPr wrap="square">
            <a:spAutoFit/>
          </a:bodyPr>
          <a:lstStyle/>
          <a:p>
            <a:r>
              <a:rPr lang="ar-SA" sz="2800" b="1" dirty="0">
                <a:solidFill>
                  <a:srgbClr val="FF0000"/>
                </a:solidFill>
                <a:latin typeface="Times New Roman" pitchFamily="18" charset="0"/>
                <a:cs typeface="Times New Roman" pitchFamily="18" charset="0"/>
              </a:rPr>
              <a:t>من أنواع الشبكات اللاسلكية :</a:t>
            </a:r>
          </a:p>
        </p:txBody>
      </p:sp>
      <p:sp>
        <p:nvSpPr>
          <p:cNvPr id="5" name="مستطيل مستدير الزوايا 4">
            <a:extLst>
              <a:ext uri="{FF2B5EF4-FFF2-40B4-BE49-F238E27FC236}">
                <a16:creationId xmlns:a16="http://schemas.microsoft.com/office/drawing/2014/main" id="{CC47CCBD-F04B-4753-AD4A-5059953EE7E4}"/>
              </a:ext>
            </a:extLst>
          </p:cNvPr>
          <p:cNvSpPr/>
          <p:nvPr/>
        </p:nvSpPr>
        <p:spPr>
          <a:xfrm>
            <a:off x="2212823" y="2420888"/>
            <a:ext cx="4735441" cy="882165"/>
          </a:xfrm>
          <a:prstGeom prst="round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600" b="1" dirty="0">
                <a:latin typeface="Times New Roman" pitchFamily="18" charset="0"/>
                <a:cs typeface="Times New Roman" pitchFamily="18" charset="0"/>
              </a:rPr>
              <a:t>الشبكة اللاسلكية المحلية</a:t>
            </a:r>
            <a:endParaRPr lang="en-US" sz="3600" b="1" dirty="0">
              <a:latin typeface="Times New Roman" pitchFamily="18" charset="0"/>
              <a:cs typeface="Times New Roman" pitchFamily="18" charset="0"/>
            </a:endParaRPr>
          </a:p>
        </p:txBody>
      </p:sp>
      <p:sp>
        <p:nvSpPr>
          <p:cNvPr id="6" name="مستطيل مستدير الزوايا 5">
            <a:extLst>
              <a:ext uri="{FF2B5EF4-FFF2-40B4-BE49-F238E27FC236}">
                <a16:creationId xmlns:a16="http://schemas.microsoft.com/office/drawing/2014/main" id="{1734DAA2-3042-4DE4-81E5-B67A0DF502E2}"/>
              </a:ext>
            </a:extLst>
          </p:cNvPr>
          <p:cNvSpPr/>
          <p:nvPr/>
        </p:nvSpPr>
        <p:spPr>
          <a:xfrm>
            <a:off x="2212823" y="3061074"/>
            <a:ext cx="4735441" cy="882165"/>
          </a:xfrm>
          <a:prstGeom prst="round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600" b="1" dirty="0">
                <a:latin typeface="Times New Roman" pitchFamily="18" charset="0"/>
                <a:cs typeface="Times New Roman" pitchFamily="18" charset="0"/>
              </a:rPr>
              <a:t>الشبكة اللاسلكية المدنية</a:t>
            </a:r>
            <a:endParaRPr lang="en-US" sz="3600" b="1" dirty="0">
              <a:latin typeface="Times New Roman" pitchFamily="18" charset="0"/>
              <a:cs typeface="Times New Roman" pitchFamily="18" charset="0"/>
            </a:endParaRPr>
          </a:p>
        </p:txBody>
      </p:sp>
      <p:sp>
        <p:nvSpPr>
          <p:cNvPr id="7" name="مستطيل مستدير الزوايا 6">
            <a:extLst>
              <a:ext uri="{FF2B5EF4-FFF2-40B4-BE49-F238E27FC236}">
                <a16:creationId xmlns:a16="http://schemas.microsoft.com/office/drawing/2014/main" id="{6A52C934-FEBD-4C60-9727-1401F05B7696}"/>
              </a:ext>
            </a:extLst>
          </p:cNvPr>
          <p:cNvSpPr/>
          <p:nvPr/>
        </p:nvSpPr>
        <p:spPr>
          <a:xfrm>
            <a:off x="2212823" y="3770971"/>
            <a:ext cx="4735441" cy="882165"/>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3600" b="1" dirty="0">
                <a:latin typeface="Times New Roman" pitchFamily="18" charset="0"/>
                <a:cs typeface="Times New Roman" pitchFamily="18" charset="0"/>
              </a:rPr>
              <a:t>الشبكة اللاسلكية الشخصية </a:t>
            </a:r>
            <a:endParaRPr lang="en-US" sz="3600"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5350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835696" y="62068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الشبكة اللاسلكية المحلية </a:t>
            </a:r>
            <a:endParaRPr lang="ar-SA" sz="3600" dirty="0">
              <a:cs typeface="PT Bold Heading" panose="02010400000000000000" pitchFamily="2" charset="-78"/>
            </a:endParaRPr>
          </a:p>
        </p:txBody>
      </p:sp>
      <p:sp>
        <p:nvSpPr>
          <p:cNvPr id="5" name="مستطيل 4"/>
          <p:cNvSpPr/>
          <p:nvPr/>
        </p:nvSpPr>
        <p:spPr>
          <a:xfrm>
            <a:off x="701824" y="2354104"/>
            <a:ext cx="7740352" cy="2246769"/>
          </a:xfrm>
          <a:prstGeom prst="rect">
            <a:avLst/>
          </a:prstGeom>
        </p:spPr>
        <p:txBody>
          <a:bodyPr wrap="square">
            <a:spAutoFit/>
          </a:bodyPr>
          <a:lstStyle/>
          <a:p>
            <a:pPr marL="285750" lvl="0" indent="-285750">
              <a:buFont typeface="Arial" panose="020B0604020202020204" pitchFamily="34" charset="0"/>
              <a:buChar char="•"/>
            </a:pPr>
            <a:r>
              <a:rPr lang="ar-SA" sz="2800" b="1" dirty="0">
                <a:latin typeface="Times New Roman" pitchFamily="18" charset="0"/>
                <a:cs typeface="Times New Roman" pitchFamily="18" charset="0"/>
              </a:rPr>
              <a:t>تم تطويرها من معهد </a:t>
            </a:r>
            <a:r>
              <a:rPr lang="en-US" sz="2800" b="1" dirty="0">
                <a:solidFill>
                  <a:srgbClr val="FF0000"/>
                </a:solidFill>
                <a:latin typeface="Times New Roman" pitchFamily="18" charset="0"/>
                <a:cs typeface="Times New Roman" pitchFamily="18" charset="0"/>
              </a:rPr>
              <a:t>IEEE</a:t>
            </a:r>
            <a:r>
              <a:rPr lang="en-US" sz="2800" b="1" dirty="0">
                <a:latin typeface="Times New Roman" pitchFamily="18" charset="0"/>
                <a:cs typeface="Times New Roman" pitchFamily="18" charset="0"/>
              </a:rPr>
              <a:t> </a:t>
            </a:r>
            <a:r>
              <a:rPr lang="ar-SA" sz="2800" b="1" dirty="0">
                <a:solidFill>
                  <a:srgbClr val="FF0000"/>
                </a:solidFill>
                <a:latin typeface="Times New Roman" pitchFamily="18" charset="0"/>
                <a:cs typeface="Times New Roman" pitchFamily="18" charset="0"/>
              </a:rPr>
              <a:t> </a:t>
            </a:r>
            <a:r>
              <a:rPr lang="ar-SA" sz="2800" b="1" dirty="0">
                <a:latin typeface="Times New Roman" pitchFamily="18" charset="0"/>
                <a:cs typeface="Times New Roman" pitchFamily="18" charset="0"/>
              </a:rPr>
              <a:t>بمواصفة رقم ( 802.11 ) .</a:t>
            </a:r>
            <a:endParaRPr lang="en-US" sz="2800" b="1" dirty="0">
              <a:latin typeface="Times New Roman" pitchFamily="18" charset="0"/>
              <a:cs typeface="Times New Roman" pitchFamily="18" charset="0"/>
            </a:endParaRPr>
          </a:p>
          <a:p>
            <a:pPr marL="285750" lvl="0" indent="-285750">
              <a:buFont typeface="Arial" panose="020B0604020202020204" pitchFamily="34" charset="0"/>
              <a:buChar char="•"/>
            </a:pPr>
            <a:r>
              <a:rPr lang="ar-SA" sz="2800" b="1" dirty="0">
                <a:latin typeface="Times New Roman" pitchFamily="18" charset="0"/>
                <a:cs typeface="Times New Roman" pitchFamily="18" charset="0"/>
              </a:rPr>
              <a:t>اطلق عليها تجارياً مسمى  شبكة </a:t>
            </a:r>
            <a:r>
              <a:rPr lang="ar-SA" sz="2800" b="1" dirty="0">
                <a:solidFill>
                  <a:srgbClr val="4A32DC"/>
                </a:solidFill>
                <a:latin typeface="Times New Roman" pitchFamily="18" charset="0"/>
                <a:cs typeface="Times New Roman" pitchFamily="18" charset="0"/>
              </a:rPr>
              <a:t>واي </a:t>
            </a:r>
            <a:r>
              <a:rPr lang="ar-SA" sz="2800" b="1" dirty="0" err="1">
                <a:solidFill>
                  <a:srgbClr val="4A32DC"/>
                </a:solidFill>
                <a:latin typeface="Times New Roman" pitchFamily="18" charset="0"/>
                <a:cs typeface="Times New Roman" pitchFamily="18" charset="0"/>
              </a:rPr>
              <a:t>فاي</a:t>
            </a:r>
            <a:r>
              <a:rPr lang="ar-SA" sz="2800" b="1" dirty="0">
                <a:latin typeface="Times New Roman" pitchFamily="18" charset="0"/>
                <a:cs typeface="Times New Roman" pitchFamily="18" charset="0"/>
              </a:rPr>
              <a:t>.</a:t>
            </a:r>
            <a:endParaRPr lang="en-US" sz="2800" b="1" dirty="0">
              <a:latin typeface="Times New Roman" pitchFamily="18" charset="0"/>
              <a:cs typeface="Times New Roman" pitchFamily="18" charset="0"/>
            </a:endParaRPr>
          </a:p>
          <a:p>
            <a:pPr marL="285750" lvl="0" indent="-285750">
              <a:buFont typeface="Arial" panose="020B0604020202020204" pitchFamily="34" charset="0"/>
              <a:buChar char="•"/>
            </a:pPr>
            <a:r>
              <a:rPr lang="ar-SA" sz="2800" b="1" dirty="0">
                <a:latin typeface="Times New Roman" pitchFamily="18" charset="0"/>
                <a:cs typeface="Times New Roman" pitchFamily="18" charset="0"/>
              </a:rPr>
              <a:t>تستخدم نطاق الترددات </a:t>
            </a:r>
            <a:r>
              <a:rPr lang="ar-SA" sz="2800" b="1" dirty="0">
                <a:solidFill>
                  <a:srgbClr val="00CC00"/>
                </a:solidFill>
                <a:latin typeface="Times New Roman" pitchFamily="18" charset="0"/>
                <a:cs typeface="Times New Roman" pitchFamily="18" charset="0"/>
              </a:rPr>
              <a:t>المفتوح</a:t>
            </a:r>
            <a:r>
              <a:rPr lang="ar-SA" sz="2800" b="1" dirty="0">
                <a:latin typeface="Times New Roman" pitchFamily="18" charset="0"/>
                <a:cs typeface="Times New Roman" pitchFamily="18" charset="0"/>
              </a:rPr>
              <a:t>  للتطبيقات </a:t>
            </a:r>
            <a:r>
              <a:rPr lang="ar-SA" sz="2800" b="1" dirty="0">
                <a:solidFill>
                  <a:srgbClr val="4A32DC"/>
                </a:solidFill>
                <a:latin typeface="Times New Roman" pitchFamily="18" charset="0"/>
                <a:cs typeface="Times New Roman" pitchFamily="18" charset="0"/>
              </a:rPr>
              <a:t>العلمية والطبية والصناعية</a:t>
            </a:r>
            <a:r>
              <a:rPr lang="ar-SA" sz="2800" b="1" dirty="0">
                <a:latin typeface="Times New Roman" pitchFamily="18" charset="0"/>
                <a:cs typeface="Times New Roman" pitchFamily="18" charset="0"/>
              </a:rPr>
              <a:t>  </a:t>
            </a:r>
            <a:r>
              <a:rPr lang="en-US" sz="2800" b="1" dirty="0">
                <a:solidFill>
                  <a:srgbClr val="FF3300"/>
                </a:solidFill>
                <a:latin typeface="Times New Roman" pitchFamily="18" charset="0"/>
                <a:cs typeface="Times New Roman" pitchFamily="18" charset="0"/>
              </a:rPr>
              <a:t>ISM</a:t>
            </a:r>
            <a:r>
              <a:rPr lang="en-US" sz="2800" b="1" dirty="0">
                <a:latin typeface="Times New Roman" pitchFamily="18" charset="0"/>
                <a:cs typeface="Times New Roman" pitchFamily="18" charset="0"/>
              </a:rPr>
              <a:t> </a:t>
            </a:r>
            <a:r>
              <a:rPr lang="en-US" sz="2800" b="1" dirty="0">
                <a:solidFill>
                  <a:srgbClr val="FF3300"/>
                </a:solidFill>
                <a:latin typeface="Times New Roman" pitchFamily="18" charset="0"/>
                <a:cs typeface="Times New Roman" pitchFamily="18" charset="0"/>
              </a:rPr>
              <a:t>Band</a:t>
            </a:r>
            <a:r>
              <a:rPr lang="ar-SA" sz="2800" b="1" dirty="0">
                <a:latin typeface="Times New Roman" pitchFamily="18" charset="0"/>
                <a:cs typeface="Times New Roman" pitchFamily="18" charset="0"/>
              </a:rPr>
              <a:t>.</a:t>
            </a:r>
            <a:endParaRPr lang="en-US" sz="2800" b="1" dirty="0">
              <a:latin typeface="Times New Roman" pitchFamily="18" charset="0"/>
              <a:cs typeface="Times New Roman" pitchFamily="18" charset="0"/>
            </a:endParaRPr>
          </a:p>
          <a:p>
            <a:pPr marL="285750" lvl="0" indent="-285750">
              <a:buFont typeface="Arial" panose="020B0604020202020204" pitchFamily="34" charset="0"/>
              <a:buChar char="•"/>
            </a:pPr>
            <a:r>
              <a:rPr lang="ar-SA" sz="2800" b="1" dirty="0">
                <a:solidFill>
                  <a:schemeClr val="accent6">
                    <a:lumMod val="75000"/>
                  </a:schemeClr>
                </a:solidFill>
                <a:latin typeface="Times New Roman" pitchFamily="18" charset="0"/>
                <a:cs typeface="Times New Roman" pitchFamily="18" charset="0"/>
              </a:rPr>
              <a:t>مداها في حدود مبنى أو عدة مبان مجاورة.</a:t>
            </a:r>
            <a:endParaRPr lang="en-US" sz="2800" b="1" dirty="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199791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نتيجة بحث الصور عن ‪boy school png‬‏">
            <a:extLst>
              <a:ext uri="{FF2B5EF4-FFF2-40B4-BE49-F238E27FC236}">
                <a16:creationId xmlns:a16="http://schemas.microsoft.com/office/drawing/2014/main" id="{C7A9C2FF-E6FD-4A76-B2F7-DF41E8DC37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61956" y="2198918"/>
            <a:ext cx="1846730" cy="406826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ADD581C8-21EC-4C18-8CF3-22ED84C99CE3}"/>
              </a:ext>
            </a:extLst>
          </p:cNvPr>
          <p:cNvSpPr/>
          <p:nvPr/>
        </p:nvSpPr>
        <p:spPr>
          <a:xfrm>
            <a:off x="1155485" y="692696"/>
            <a:ext cx="6833030" cy="1200329"/>
          </a:xfrm>
          <a:prstGeom prst="rect">
            <a:avLst/>
          </a:prstGeom>
        </p:spPr>
        <p:txBody>
          <a:bodyPr wrap="square">
            <a:spAutoFit/>
          </a:bodyPr>
          <a:lstStyle/>
          <a:p>
            <a:pPr algn="ctr"/>
            <a:r>
              <a:rPr lang="ar-SA" sz="3600" b="1" dirty="0">
                <a:latin typeface="Times New Roman" pitchFamily="18" charset="0"/>
                <a:ea typeface="Monotype Koufi" pitchFamily="2" charset="-78"/>
                <a:cs typeface="Times New Roman" pitchFamily="18" charset="0"/>
              </a:rPr>
              <a:t> المقصود من هذه الترابط تبادل المعلومات او الاشتراك في موارد الشبكة</a:t>
            </a:r>
            <a:endParaRPr lang="ar-SA" sz="3600" dirty="0"/>
          </a:p>
        </p:txBody>
      </p:sp>
      <p:pic>
        <p:nvPicPr>
          <p:cNvPr id="3074" name="Picture 2" descr="نتيجة بحث الصور عن تبادل المعلومات">
            <a:extLst>
              <a:ext uri="{FF2B5EF4-FFF2-40B4-BE49-F238E27FC236}">
                <a16:creationId xmlns:a16="http://schemas.microsoft.com/office/drawing/2014/main" id="{5321C3C8-78D1-4097-89E2-2F43D5000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485" y="2492896"/>
            <a:ext cx="4896544" cy="322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1)">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2">
            <a:extLst>
              <a:ext uri="{FF2B5EF4-FFF2-40B4-BE49-F238E27FC236}">
                <a16:creationId xmlns:a16="http://schemas.microsoft.com/office/drawing/2014/main" id="{ED68F075-3020-43EA-9743-D6C8EF595E0D}"/>
              </a:ext>
            </a:extLst>
          </p:cNvPr>
          <p:cNvSpPr/>
          <p:nvPr/>
        </p:nvSpPr>
        <p:spPr>
          <a:xfrm>
            <a:off x="1835696" y="62068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الشبكة اللاسلكية المحلية </a:t>
            </a:r>
            <a:endParaRPr lang="ar-SA" sz="3600" dirty="0">
              <a:cs typeface="PT Bold Heading" panose="02010400000000000000" pitchFamily="2" charset="-78"/>
            </a:endParaRPr>
          </a:p>
        </p:txBody>
      </p:sp>
      <p:pic>
        <p:nvPicPr>
          <p:cNvPr id="19458" name="Picture 2" descr="صورة ذات صلة">
            <a:extLst>
              <a:ext uri="{FF2B5EF4-FFF2-40B4-BE49-F238E27FC236}">
                <a16:creationId xmlns:a16="http://schemas.microsoft.com/office/drawing/2014/main" id="{71ED85BE-C8CD-4C4A-9416-9D015B536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884" y="1700808"/>
            <a:ext cx="6700233" cy="4464496"/>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descr="shutterstock_52491649.jpg">
            <a:extLst>
              <a:ext uri="{FF2B5EF4-FFF2-40B4-BE49-F238E27FC236}">
                <a16:creationId xmlns:a16="http://schemas.microsoft.com/office/drawing/2014/main" id="{376DEB42-6177-4833-8778-FE812FE21664}"/>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1475656" y="1716367"/>
            <a:ext cx="1716235" cy="1452736"/>
          </a:xfrm>
          <a:prstGeom prst="rect">
            <a:avLst/>
          </a:prstGeom>
        </p:spPr>
      </p:pic>
    </p:spTree>
    <p:extLst>
      <p:ext uri="{BB962C8B-B14F-4D97-AF65-F5344CB8AC3E}">
        <p14:creationId xmlns:p14="http://schemas.microsoft.com/office/powerpoint/2010/main" val="2995182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مستطيل مستدير الزوايا 20"/>
          <p:cNvSpPr/>
          <p:nvPr/>
        </p:nvSpPr>
        <p:spPr>
          <a:xfrm>
            <a:off x="1835696" y="62068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الشبكة اللاسلكية المدنية</a:t>
            </a:r>
            <a:endParaRPr lang="ar-SA" sz="3600" dirty="0">
              <a:cs typeface="PT Bold Heading" panose="02010400000000000000" pitchFamily="2" charset="-78"/>
            </a:endParaRPr>
          </a:p>
        </p:txBody>
      </p:sp>
      <p:sp>
        <p:nvSpPr>
          <p:cNvPr id="2" name="مستطيل 1"/>
          <p:cNvSpPr/>
          <p:nvPr/>
        </p:nvSpPr>
        <p:spPr>
          <a:xfrm>
            <a:off x="683568" y="2263512"/>
            <a:ext cx="7740352" cy="2677656"/>
          </a:xfrm>
          <a:prstGeom prst="rect">
            <a:avLst/>
          </a:prstGeom>
        </p:spPr>
        <p:txBody>
          <a:bodyPr wrap="square">
            <a:spAutoFit/>
          </a:bodyPr>
          <a:lstStyle/>
          <a:p>
            <a:pPr marL="342900" lvl="0" indent="-342900" algn="justLow">
              <a:buFont typeface="Arial" panose="020B0604020202020204" pitchFamily="34" charset="0"/>
              <a:buChar char="•"/>
            </a:pPr>
            <a:r>
              <a:rPr lang="ar-SA" sz="2400" b="1" dirty="0">
                <a:effectLst>
                  <a:glow rad="228600">
                    <a:schemeClr val="bg1">
                      <a:alpha val="40000"/>
                    </a:schemeClr>
                  </a:glow>
                </a:effectLst>
                <a:latin typeface="Times New Roman" pitchFamily="18" charset="0"/>
                <a:cs typeface="Times New Roman" pitchFamily="18" charset="0"/>
              </a:rPr>
              <a:t>تم تطويرها من معهد </a:t>
            </a:r>
            <a:r>
              <a:rPr lang="en-US" sz="2400" b="1" dirty="0">
                <a:solidFill>
                  <a:srgbClr val="FF0000"/>
                </a:solidFill>
                <a:effectLst>
                  <a:glow rad="228600">
                    <a:schemeClr val="bg1">
                      <a:alpha val="40000"/>
                    </a:schemeClr>
                  </a:glow>
                </a:effectLst>
                <a:latin typeface="Times New Roman" pitchFamily="18" charset="0"/>
                <a:cs typeface="Times New Roman" pitchFamily="18" charset="0"/>
              </a:rPr>
              <a:t>IEEE</a:t>
            </a:r>
            <a:r>
              <a:rPr lang="en-US" sz="2400" b="1" dirty="0">
                <a:effectLst>
                  <a:glow rad="228600">
                    <a:schemeClr val="bg1">
                      <a:alpha val="40000"/>
                    </a:schemeClr>
                  </a:glow>
                </a:effectLst>
                <a:latin typeface="Times New Roman" pitchFamily="18" charset="0"/>
                <a:cs typeface="Times New Roman" pitchFamily="18" charset="0"/>
              </a:rPr>
              <a:t> </a:t>
            </a:r>
            <a:r>
              <a:rPr lang="ar-SA" sz="2400" b="1" dirty="0">
                <a:solidFill>
                  <a:srgbClr val="FF0000"/>
                </a:solidFill>
                <a:effectLst>
                  <a:glow rad="228600">
                    <a:schemeClr val="bg1">
                      <a:alpha val="40000"/>
                    </a:schemeClr>
                  </a:glow>
                </a:effectLst>
                <a:latin typeface="Times New Roman" pitchFamily="18" charset="0"/>
                <a:cs typeface="Times New Roman" pitchFamily="18" charset="0"/>
              </a:rPr>
              <a:t> </a:t>
            </a:r>
            <a:r>
              <a:rPr lang="ar-SA" sz="2400" b="1" dirty="0">
                <a:effectLst>
                  <a:glow rad="228600">
                    <a:schemeClr val="bg1">
                      <a:alpha val="40000"/>
                    </a:schemeClr>
                  </a:glow>
                </a:effectLst>
                <a:latin typeface="Times New Roman" pitchFamily="18" charset="0"/>
                <a:cs typeface="Times New Roman" pitchFamily="18" charset="0"/>
              </a:rPr>
              <a:t>بمواصفة رقم (  802.16 ) .</a:t>
            </a:r>
            <a:endParaRPr lang="en-US" sz="2400" b="1" dirty="0">
              <a:effectLst>
                <a:glow rad="228600">
                  <a:schemeClr val="bg1">
                    <a:alpha val="40000"/>
                  </a:schemeClr>
                </a:glow>
              </a:effectLst>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effectLst>
                  <a:glow rad="228600">
                    <a:schemeClr val="bg1">
                      <a:alpha val="40000"/>
                    </a:schemeClr>
                  </a:glow>
                </a:effectLst>
                <a:latin typeface="Times New Roman" pitchFamily="18" charset="0"/>
                <a:cs typeface="Times New Roman" pitchFamily="18" charset="0"/>
              </a:rPr>
              <a:t>أطلق عليها تجاريا مسمى الشبكة المدنية اللاسلكية </a:t>
            </a:r>
            <a:r>
              <a:rPr lang="ar-SA" sz="2400" b="1" dirty="0">
                <a:solidFill>
                  <a:srgbClr val="4A32DC"/>
                </a:solidFill>
                <a:effectLst>
                  <a:glow rad="228600">
                    <a:schemeClr val="bg1">
                      <a:alpha val="40000"/>
                    </a:schemeClr>
                  </a:glow>
                </a:effectLst>
                <a:latin typeface="Times New Roman" pitchFamily="18" charset="0"/>
                <a:cs typeface="Times New Roman" pitchFamily="18" charset="0"/>
              </a:rPr>
              <a:t>واي ماكس </a:t>
            </a:r>
            <a:r>
              <a:rPr lang="en-US" sz="2400" b="1" dirty="0">
                <a:solidFill>
                  <a:srgbClr val="00B050"/>
                </a:solidFill>
                <a:effectLst>
                  <a:glow rad="228600">
                    <a:schemeClr val="bg1">
                      <a:alpha val="40000"/>
                    </a:schemeClr>
                  </a:glow>
                </a:effectLst>
                <a:latin typeface="Times New Roman" pitchFamily="18" charset="0"/>
                <a:cs typeface="Times New Roman" pitchFamily="18" charset="0"/>
              </a:rPr>
              <a:t>WI-MAX</a:t>
            </a:r>
            <a:r>
              <a:rPr lang="ar-SA" sz="2400" b="1" dirty="0">
                <a:effectLst>
                  <a:glow rad="228600">
                    <a:schemeClr val="bg1">
                      <a:alpha val="40000"/>
                    </a:schemeClr>
                  </a:glow>
                </a:effectLst>
                <a:latin typeface="Times New Roman" pitchFamily="18" charset="0"/>
                <a:cs typeface="Times New Roman" pitchFamily="18" charset="0"/>
              </a:rPr>
              <a:t>.</a:t>
            </a:r>
            <a:endParaRPr lang="en-US" sz="2400" b="1" dirty="0">
              <a:effectLst>
                <a:glow rad="228600">
                  <a:schemeClr val="bg1">
                    <a:alpha val="40000"/>
                  </a:schemeClr>
                </a:glow>
              </a:effectLst>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effectLst>
                  <a:glow rad="228600">
                    <a:schemeClr val="bg1">
                      <a:alpha val="40000"/>
                    </a:schemeClr>
                  </a:glow>
                </a:effectLst>
                <a:latin typeface="Times New Roman" pitchFamily="18" charset="0"/>
                <a:cs typeface="Times New Roman" pitchFamily="18" charset="0"/>
              </a:rPr>
              <a:t>تربط بين وحدات وأجهزة الحاسب لاسلكيا على نطاق مدينة.</a:t>
            </a:r>
            <a:endParaRPr lang="en-US" sz="2400" b="1" dirty="0">
              <a:effectLst>
                <a:glow rad="228600">
                  <a:schemeClr val="bg1">
                    <a:alpha val="40000"/>
                  </a:schemeClr>
                </a:glow>
              </a:effectLst>
              <a:latin typeface="Times New Roman" pitchFamily="18" charset="0"/>
              <a:cs typeface="Times New Roman" pitchFamily="18" charset="0"/>
            </a:endParaRPr>
          </a:p>
          <a:p>
            <a:pPr marL="342900" lvl="0" indent="-342900" algn="justLow">
              <a:buFont typeface="Arial" panose="020B0604020202020204" pitchFamily="34" charset="0"/>
              <a:buChar char="•"/>
            </a:pPr>
            <a:r>
              <a:rPr lang="ar-SA" sz="2400" b="1" dirty="0">
                <a:effectLst>
                  <a:glow rad="228600">
                    <a:schemeClr val="bg1">
                      <a:alpha val="40000"/>
                    </a:schemeClr>
                  </a:glow>
                </a:effectLst>
                <a:latin typeface="Times New Roman" pitchFamily="18" charset="0"/>
                <a:cs typeface="Times New Roman" pitchFamily="18" charset="0"/>
              </a:rPr>
              <a:t>تحمل بيانات </a:t>
            </a:r>
            <a:r>
              <a:rPr lang="ar-SA" sz="2400" b="1" dirty="0">
                <a:solidFill>
                  <a:srgbClr val="4A32DC"/>
                </a:solidFill>
                <a:effectLst>
                  <a:glow rad="228600">
                    <a:schemeClr val="bg1">
                      <a:alpha val="40000"/>
                    </a:schemeClr>
                  </a:glow>
                </a:effectLst>
                <a:latin typeface="Times New Roman" pitchFamily="18" charset="0"/>
                <a:cs typeface="Times New Roman" pitchFamily="18" charset="0"/>
              </a:rPr>
              <a:t>بسرعة عالية </a:t>
            </a:r>
            <a:r>
              <a:rPr lang="ar-SA" sz="2400" b="1" dirty="0">
                <a:effectLst>
                  <a:glow rad="228600">
                    <a:schemeClr val="bg1">
                      <a:alpha val="40000"/>
                    </a:schemeClr>
                  </a:glow>
                </a:effectLst>
                <a:latin typeface="Times New Roman" pitchFamily="18" charset="0"/>
                <a:cs typeface="Times New Roman" pitchFamily="18" charset="0"/>
              </a:rPr>
              <a:t>للتطبيقات التي تتطلب ذلك نحو ارسال ملفات الصور أو الأفلام </a:t>
            </a:r>
            <a:r>
              <a:rPr lang="ar-SA" sz="2400" b="1" dirty="0" err="1">
                <a:effectLst>
                  <a:glow rad="228600">
                    <a:schemeClr val="bg1">
                      <a:alpha val="40000"/>
                    </a:schemeClr>
                  </a:glow>
                </a:effectLst>
                <a:latin typeface="Times New Roman" pitchFamily="18" charset="0"/>
                <a:cs typeface="Times New Roman" pitchFamily="18" charset="0"/>
              </a:rPr>
              <a:t>الفيديوية</a:t>
            </a:r>
            <a:r>
              <a:rPr lang="ar-SA" sz="2400" b="1" dirty="0">
                <a:effectLst>
                  <a:glow rad="228600">
                    <a:schemeClr val="bg1">
                      <a:alpha val="40000"/>
                    </a:schemeClr>
                  </a:glow>
                </a:effectLst>
                <a:latin typeface="Times New Roman" pitchFamily="18" charset="0"/>
                <a:cs typeface="Times New Roman" pitchFamily="18" charset="0"/>
              </a:rPr>
              <a:t> أو نقل مواقع الأنترنت ذات الأحجام الكبيرة. ولاستخدامات البث التلفزيوني أو </a:t>
            </a:r>
            <a:r>
              <a:rPr lang="ar-SA" sz="2400" b="1" dirty="0" err="1">
                <a:effectLst>
                  <a:glow rad="228600">
                    <a:schemeClr val="bg1">
                      <a:alpha val="40000"/>
                    </a:schemeClr>
                  </a:glow>
                </a:effectLst>
                <a:latin typeface="Times New Roman" pitchFamily="18" charset="0"/>
                <a:cs typeface="Times New Roman" pitchFamily="18" charset="0"/>
              </a:rPr>
              <a:t>الفيديوي</a:t>
            </a:r>
            <a:r>
              <a:rPr lang="ar-SA" sz="2400" b="1" dirty="0">
                <a:effectLst>
                  <a:glow rad="228600">
                    <a:schemeClr val="bg1">
                      <a:alpha val="40000"/>
                    </a:schemeClr>
                  </a:glow>
                </a:effectLst>
                <a:latin typeface="Times New Roman" pitchFamily="18" charset="0"/>
                <a:cs typeface="Times New Roman" pitchFamily="18" charset="0"/>
              </a:rPr>
              <a:t> الإذاعي في المناطق المأهولة.</a:t>
            </a:r>
            <a:endParaRPr lang="en-US" sz="2400" b="1" dirty="0">
              <a:effectLst>
                <a:glow rad="228600">
                  <a:schemeClr val="bg1">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372957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20">
            <a:extLst>
              <a:ext uri="{FF2B5EF4-FFF2-40B4-BE49-F238E27FC236}">
                <a16:creationId xmlns:a16="http://schemas.microsoft.com/office/drawing/2014/main" id="{80545C32-EE07-4E23-961F-3349E1F73D24}"/>
              </a:ext>
            </a:extLst>
          </p:cNvPr>
          <p:cNvSpPr/>
          <p:nvPr/>
        </p:nvSpPr>
        <p:spPr>
          <a:xfrm>
            <a:off x="1835696" y="62068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الشبكة اللاسلكية المدنية</a:t>
            </a:r>
            <a:endParaRPr lang="ar-SA" sz="3600" dirty="0">
              <a:cs typeface="PT Bold Heading" panose="02010400000000000000" pitchFamily="2" charset="-78"/>
            </a:endParaRPr>
          </a:p>
        </p:txBody>
      </p:sp>
      <p:pic>
        <p:nvPicPr>
          <p:cNvPr id="20484" name="Picture 4" descr="صورة ذات صلة">
            <a:extLst>
              <a:ext uri="{FF2B5EF4-FFF2-40B4-BE49-F238E27FC236}">
                <a16:creationId xmlns:a16="http://schemas.microsoft.com/office/drawing/2014/main" id="{EC4FB1CB-51C6-4107-936E-31D76E263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44823"/>
            <a:ext cx="6912768" cy="425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709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1.squidoocdn.com/resize/squidoo_images/800/draft_lens18041489module150786181photo_1307895747P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709831"/>
            <a:ext cx="3240360" cy="2527481"/>
          </a:xfrm>
          <a:prstGeom prst="rect">
            <a:avLst/>
          </a:prstGeom>
          <a:noFill/>
          <a:extLst>
            <a:ext uri="{909E8E84-426E-40DD-AFC4-6F175D3DCCD1}">
              <a14:hiddenFill xmlns:a14="http://schemas.microsoft.com/office/drawing/2010/main">
                <a:solidFill>
                  <a:srgbClr val="FFFFFF"/>
                </a:solidFill>
              </a14:hiddenFill>
            </a:ext>
          </a:extLst>
        </p:spPr>
      </p:pic>
      <p:sp>
        <p:nvSpPr>
          <p:cNvPr id="18" name="مستطيل مستدير الزوايا 17"/>
          <p:cNvSpPr/>
          <p:nvPr/>
        </p:nvSpPr>
        <p:spPr>
          <a:xfrm>
            <a:off x="1835696" y="62068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الشبكة اللاسلكية الشخصية</a:t>
            </a:r>
            <a:endParaRPr lang="ar-SA" sz="3600" dirty="0">
              <a:cs typeface="PT Bold Heading" panose="02010400000000000000" pitchFamily="2" charset="-78"/>
            </a:endParaRPr>
          </a:p>
        </p:txBody>
      </p:sp>
      <p:sp>
        <p:nvSpPr>
          <p:cNvPr id="2" name="مستطيل 1"/>
          <p:cNvSpPr/>
          <p:nvPr/>
        </p:nvSpPr>
        <p:spPr>
          <a:xfrm>
            <a:off x="755576" y="1772816"/>
            <a:ext cx="7668344" cy="2677656"/>
          </a:xfrm>
          <a:prstGeom prst="rect">
            <a:avLst/>
          </a:prstGeom>
        </p:spPr>
        <p:txBody>
          <a:bodyPr wrap="square">
            <a:spAutoFit/>
          </a:bodyPr>
          <a:lstStyle/>
          <a:p>
            <a:pPr marL="457200" lvl="0" indent="-457200" algn="justLow">
              <a:buFont typeface="Arial" panose="020B0604020202020204" pitchFamily="34" charset="0"/>
              <a:buChar char="•"/>
            </a:pPr>
            <a:r>
              <a:rPr lang="ar-SA" sz="2400" b="1" dirty="0">
                <a:latin typeface="Times New Roman" pitchFamily="18" charset="0"/>
                <a:cs typeface="Times New Roman" pitchFamily="18" charset="0"/>
              </a:rPr>
              <a:t>تم تطويرها من تجمع من الشركات الكبرى مثل </a:t>
            </a:r>
            <a:r>
              <a:rPr lang="ar-SA" sz="2400" b="1" dirty="0">
                <a:solidFill>
                  <a:srgbClr val="00CC00"/>
                </a:solidFill>
                <a:latin typeface="Times New Roman" pitchFamily="18" charset="0"/>
                <a:cs typeface="Times New Roman" pitchFamily="18" charset="0"/>
              </a:rPr>
              <a:t>نوكيا وتوشيبا  وإنتل </a:t>
            </a:r>
            <a:r>
              <a:rPr lang="ar-SA" sz="2400" b="1" dirty="0" err="1">
                <a:solidFill>
                  <a:srgbClr val="00CC00"/>
                </a:solidFill>
                <a:latin typeface="Times New Roman" pitchFamily="18" charset="0"/>
                <a:cs typeface="Times New Roman" pitchFamily="18" charset="0"/>
              </a:rPr>
              <a:t>وآي</a:t>
            </a:r>
            <a:r>
              <a:rPr lang="ar-SA" sz="2400" b="1" dirty="0">
                <a:solidFill>
                  <a:srgbClr val="00CC00"/>
                </a:solidFill>
                <a:latin typeface="Times New Roman" pitchFamily="18" charset="0"/>
                <a:cs typeface="Times New Roman" pitchFamily="18" charset="0"/>
              </a:rPr>
              <a:t> بي أم </a:t>
            </a:r>
            <a:r>
              <a:rPr lang="ar-SA" sz="24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400" b="1" dirty="0">
                <a:latin typeface="Times New Roman" pitchFamily="18" charset="0"/>
                <a:cs typeface="Times New Roman" pitchFamily="18" charset="0"/>
              </a:rPr>
              <a:t>أطلق عليها مسمى بلوتوث </a:t>
            </a:r>
            <a:r>
              <a:rPr lang="en-US" sz="2400" b="1" dirty="0">
                <a:solidFill>
                  <a:srgbClr val="4A32DC"/>
                </a:solidFill>
                <a:latin typeface="Times New Roman" pitchFamily="18" charset="0"/>
                <a:cs typeface="Times New Roman" pitchFamily="18" charset="0"/>
              </a:rPr>
              <a:t>Bluetooth</a:t>
            </a:r>
            <a:r>
              <a:rPr lang="ar-SA" sz="2400" b="1" dirty="0">
                <a:solidFill>
                  <a:srgbClr val="4A32DC"/>
                </a:solidFill>
                <a:latin typeface="Times New Roman" pitchFamily="18" charset="0"/>
                <a:cs typeface="Times New Roman" pitchFamily="18" charset="0"/>
              </a:rPr>
              <a:t> </a:t>
            </a:r>
            <a:r>
              <a:rPr lang="ar-SA" sz="24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400" b="1" dirty="0">
                <a:latin typeface="Times New Roman" pitchFamily="18" charset="0"/>
                <a:cs typeface="Times New Roman" pitchFamily="18" charset="0"/>
              </a:rPr>
              <a:t>تستخدم لربط الأجهزة الشخصية الحاسوبية بمسافة محدودة </a:t>
            </a:r>
            <a:r>
              <a:rPr lang="ar-SA" sz="2400" b="1" dirty="0">
                <a:solidFill>
                  <a:srgbClr val="FF0000"/>
                </a:solidFill>
                <a:latin typeface="Times New Roman" pitchFamily="18" charset="0"/>
                <a:cs typeface="Times New Roman" pitchFamily="18" charset="0"/>
              </a:rPr>
              <a:t>كقاعة أو غرفة </a:t>
            </a:r>
            <a:r>
              <a:rPr lang="ar-SA" sz="2400" b="1" dirty="0">
                <a:latin typeface="Times New Roman" pitchFamily="18" charset="0"/>
                <a:cs typeface="Times New Roman" pitchFamily="18" charset="0"/>
              </a:rPr>
              <a:t> نحو أجهزة المساعد الشخصي وآلات الطباعة الشخصية والجوال المدمج بالحاسب.</a:t>
            </a:r>
            <a:endParaRPr lang="en-US" sz="2400" b="1" dirty="0">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400" b="1" dirty="0">
                <a:latin typeface="Times New Roman" pitchFamily="18" charset="0"/>
                <a:cs typeface="Times New Roman" pitchFamily="18" charset="0"/>
              </a:rPr>
              <a:t>تستخدم نطاق الترددات </a:t>
            </a:r>
            <a:r>
              <a:rPr lang="ar-SA" sz="2400" b="1" dirty="0">
                <a:solidFill>
                  <a:srgbClr val="FF0000"/>
                </a:solidFill>
                <a:latin typeface="Times New Roman" pitchFamily="18" charset="0"/>
                <a:cs typeface="Times New Roman" pitchFamily="18" charset="0"/>
              </a:rPr>
              <a:t>المفتوح</a:t>
            </a:r>
            <a:r>
              <a:rPr lang="ar-SA" sz="2400" b="1"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5" name="صورة 4" descr="Bluetooth-icon.png"/>
          <p:cNvPicPr>
            <a:picLocks noChangeAspect="1"/>
          </p:cNvPicPr>
          <p:nvPr/>
        </p:nvPicPr>
        <p:blipFill>
          <a:blip r:embed="rId4"/>
          <a:stretch>
            <a:fillRect/>
          </a:stretch>
        </p:blipFill>
        <p:spPr>
          <a:xfrm>
            <a:off x="5522948" y="4653135"/>
            <a:ext cx="1468973" cy="1468973"/>
          </a:xfrm>
          <a:prstGeom prst="rect">
            <a:avLst/>
          </a:prstGeom>
        </p:spPr>
      </p:pic>
    </p:spTree>
    <p:extLst>
      <p:ext uri="{BB962C8B-B14F-4D97-AF65-F5344CB8AC3E}">
        <p14:creationId xmlns:p14="http://schemas.microsoft.com/office/powerpoint/2010/main" val="26789008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صورة ذات صلة">
            <a:extLst>
              <a:ext uri="{FF2B5EF4-FFF2-40B4-BE49-F238E27FC236}">
                <a16:creationId xmlns:a16="http://schemas.microsoft.com/office/drawing/2014/main" id="{CB9FDB5E-31F5-48CD-9919-5FFAC8266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2786980"/>
            <a:ext cx="6667500" cy="3162300"/>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17">
            <a:extLst>
              <a:ext uri="{FF2B5EF4-FFF2-40B4-BE49-F238E27FC236}">
                <a16:creationId xmlns:a16="http://schemas.microsoft.com/office/drawing/2014/main" id="{8108CBAF-2D79-461B-A249-D0B25F7A011A}"/>
              </a:ext>
            </a:extLst>
          </p:cNvPr>
          <p:cNvSpPr/>
          <p:nvPr/>
        </p:nvSpPr>
        <p:spPr>
          <a:xfrm>
            <a:off x="1835696" y="620688"/>
            <a:ext cx="5544616" cy="792088"/>
          </a:xfrm>
          <a:prstGeom prst="roundRect">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الشبكة اللاسلكية الشخصية</a:t>
            </a:r>
            <a:endParaRPr lang="ar-SA" sz="3600" dirty="0">
              <a:cs typeface="PT Bold Heading" panose="02010400000000000000" pitchFamily="2" charset="-78"/>
            </a:endParaRPr>
          </a:p>
        </p:txBody>
      </p:sp>
    </p:spTree>
    <p:extLst>
      <p:ext uri="{BB962C8B-B14F-4D97-AF65-F5344CB8AC3E}">
        <p14:creationId xmlns:p14="http://schemas.microsoft.com/office/powerpoint/2010/main" val="65557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655676" y="548680"/>
            <a:ext cx="5832648" cy="792088"/>
          </a:xfrm>
          <a:prstGeom prst="roundRect">
            <a:avLst/>
          </a:prstGeom>
          <a:solidFill>
            <a:srgbClr val="A71D3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الشبكات اللاسلكية الموسعة</a:t>
            </a:r>
            <a:endParaRPr lang="ar-SA" sz="3600" dirty="0">
              <a:cs typeface="PT Bold Heading" panose="02010400000000000000" pitchFamily="2" charset="-78"/>
            </a:endParaRPr>
          </a:p>
        </p:txBody>
      </p:sp>
      <p:sp>
        <p:nvSpPr>
          <p:cNvPr id="7" name="مستطيل 6"/>
          <p:cNvSpPr/>
          <p:nvPr/>
        </p:nvSpPr>
        <p:spPr>
          <a:xfrm>
            <a:off x="683568" y="1700808"/>
            <a:ext cx="7812360" cy="954107"/>
          </a:xfrm>
          <a:prstGeom prst="rect">
            <a:avLst/>
          </a:prstGeom>
        </p:spPr>
        <p:txBody>
          <a:bodyPr wrap="square">
            <a:spAutoFit/>
          </a:bodyPr>
          <a:lstStyle/>
          <a:p>
            <a:pPr lvl="0" algn="justLow">
              <a:spcBef>
                <a:spcPct val="20000"/>
              </a:spcBef>
              <a:defRPr/>
            </a:pPr>
            <a:r>
              <a:rPr lang="ar-SA" sz="2800" b="1" dirty="0"/>
              <a:t>شبكة موسعة للنقل اللاسلكي بين الدول والمدن والقارات لنقل المكالمات الجوالة والبيانات ، </a:t>
            </a:r>
            <a:r>
              <a:rPr lang="ar-SA" sz="2800" b="1" dirty="0">
                <a:solidFill>
                  <a:srgbClr val="FF0000"/>
                </a:solidFill>
              </a:rPr>
              <a:t>وتشمل  أنواعا منها :</a:t>
            </a:r>
          </a:p>
        </p:txBody>
      </p:sp>
      <p:pic>
        <p:nvPicPr>
          <p:cNvPr id="22530" name="Picture 2" descr="نتيجة بحث الصور عن الشبكات اللاسلكية الموسعة">
            <a:extLst>
              <a:ext uri="{FF2B5EF4-FFF2-40B4-BE49-F238E27FC236}">
                <a16:creationId xmlns:a16="http://schemas.microsoft.com/office/drawing/2014/main" id="{FDA61CD1-1BCB-4017-A0B7-102D99D7F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628" y="2780928"/>
            <a:ext cx="4642744" cy="333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34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مستدير الزوايا 16"/>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النقل الخلوي</a:t>
            </a:r>
            <a:endParaRPr lang="ar-SA" sz="3600" dirty="0">
              <a:cs typeface="PT Bold Heading" panose="02010400000000000000" pitchFamily="2" charset="-78"/>
            </a:endParaRPr>
          </a:p>
        </p:txBody>
      </p:sp>
      <p:sp>
        <p:nvSpPr>
          <p:cNvPr id="2" name="مستطيل 1">
            <a:extLst>
              <a:ext uri="{FF2B5EF4-FFF2-40B4-BE49-F238E27FC236}">
                <a16:creationId xmlns:a16="http://schemas.microsoft.com/office/drawing/2014/main" id="{B022A02A-5D24-4ED8-9C82-51FCDD7C1449}"/>
              </a:ext>
            </a:extLst>
          </p:cNvPr>
          <p:cNvSpPr/>
          <p:nvPr/>
        </p:nvSpPr>
        <p:spPr>
          <a:xfrm>
            <a:off x="827584" y="1628800"/>
            <a:ext cx="7488832" cy="954107"/>
          </a:xfrm>
          <a:prstGeom prst="rect">
            <a:avLst/>
          </a:prstGeom>
        </p:spPr>
        <p:txBody>
          <a:bodyPr wrap="square">
            <a:spAutoFit/>
          </a:bodyPr>
          <a:lstStyle/>
          <a:p>
            <a:pPr lvl="0" algn="ctr"/>
            <a:r>
              <a:rPr lang="ar-SA" sz="2800" dirty="0">
                <a:latin typeface="Times New Roman" pitchFamily="18" charset="0"/>
                <a:cs typeface="PT Bold Heading" panose="02010400000000000000" pitchFamily="2" charset="-78"/>
              </a:rPr>
              <a:t>تتكون هذه الشبكة من عدة قطاعات مكانية يطلق عليها </a:t>
            </a:r>
            <a:r>
              <a:rPr lang="ar-SA" sz="2800" dirty="0">
                <a:solidFill>
                  <a:srgbClr val="FF0000"/>
                </a:solidFill>
                <a:latin typeface="Times New Roman" pitchFamily="18" charset="0"/>
                <a:cs typeface="PT Bold Heading" panose="02010400000000000000" pitchFamily="2" charset="-78"/>
              </a:rPr>
              <a:t>خلية</a:t>
            </a:r>
            <a:r>
              <a:rPr lang="ar-SA" sz="2800" dirty="0">
                <a:latin typeface="Times New Roman" pitchFamily="18" charset="0"/>
                <a:cs typeface="PT Bold Heading" panose="02010400000000000000" pitchFamily="2" charset="-78"/>
              </a:rPr>
              <a:t> </a:t>
            </a:r>
            <a:r>
              <a:rPr lang="en-US" sz="2800" b="1" dirty="0">
                <a:solidFill>
                  <a:srgbClr val="FF0000"/>
                </a:solidFill>
                <a:latin typeface="Times New Roman" pitchFamily="18" charset="0"/>
                <a:cs typeface="PT Bold Heading" panose="02010400000000000000" pitchFamily="2" charset="-78"/>
              </a:rPr>
              <a:t>Cell</a:t>
            </a:r>
            <a:endParaRPr lang="ar-SA" sz="2800" b="1" dirty="0">
              <a:latin typeface="Times New Roman" pitchFamily="18" charset="0"/>
              <a:cs typeface="PT Bold Heading" panose="02010400000000000000" pitchFamily="2" charset="-78"/>
            </a:endParaRPr>
          </a:p>
        </p:txBody>
      </p:sp>
      <p:pic>
        <p:nvPicPr>
          <p:cNvPr id="8" name="Picture 2" descr="نتيجة بحث الصور عن شبكة النقل الخلوي">
            <a:extLst>
              <a:ext uri="{FF2B5EF4-FFF2-40B4-BE49-F238E27FC236}">
                <a16:creationId xmlns:a16="http://schemas.microsoft.com/office/drawing/2014/main" id="{81AF391F-E9EC-4579-9B03-5F377D66A8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
          <a:stretch/>
        </p:blipFill>
        <p:spPr bwMode="auto">
          <a:xfrm>
            <a:off x="1524000" y="2715344"/>
            <a:ext cx="6096000" cy="352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33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نتيجة بحث الصور عن شبكة النقل الخلوي">
            <a:extLst>
              <a:ext uri="{FF2B5EF4-FFF2-40B4-BE49-F238E27FC236}">
                <a16:creationId xmlns:a16="http://schemas.microsoft.com/office/drawing/2014/main" id="{70D2936D-0F12-432A-B1E0-D83B159431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
          <a:stretch/>
        </p:blipFill>
        <p:spPr bwMode="auto">
          <a:xfrm>
            <a:off x="1524000" y="2715344"/>
            <a:ext cx="6096000" cy="352196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16">
            <a:extLst>
              <a:ext uri="{FF2B5EF4-FFF2-40B4-BE49-F238E27FC236}">
                <a16:creationId xmlns:a16="http://schemas.microsoft.com/office/drawing/2014/main" id="{4A772972-B0C7-4E6F-8E47-8DCE8DD8AD1D}"/>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النقل الخلوي</a:t>
            </a:r>
            <a:endParaRPr lang="ar-SA" sz="3600" dirty="0">
              <a:cs typeface="PT Bold Heading" panose="02010400000000000000" pitchFamily="2" charset="-78"/>
            </a:endParaRPr>
          </a:p>
        </p:txBody>
      </p:sp>
      <p:sp>
        <p:nvSpPr>
          <p:cNvPr id="9" name="مستطيل 8">
            <a:extLst>
              <a:ext uri="{FF2B5EF4-FFF2-40B4-BE49-F238E27FC236}">
                <a16:creationId xmlns:a16="http://schemas.microsoft.com/office/drawing/2014/main" id="{467A5FB0-A1F2-49CC-A6DE-29276D6C4C3E}"/>
              </a:ext>
            </a:extLst>
          </p:cNvPr>
          <p:cNvSpPr/>
          <p:nvPr/>
        </p:nvSpPr>
        <p:spPr>
          <a:xfrm>
            <a:off x="827584" y="1628800"/>
            <a:ext cx="7488832" cy="523220"/>
          </a:xfrm>
          <a:prstGeom prst="rect">
            <a:avLst/>
          </a:prstGeom>
        </p:spPr>
        <p:txBody>
          <a:bodyPr wrap="square">
            <a:spAutoFit/>
          </a:bodyPr>
          <a:lstStyle/>
          <a:p>
            <a:pPr algn="ctr"/>
            <a:r>
              <a:rPr lang="ar-SA" sz="2800" dirty="0">
                <a:latin typeface="Times New Roman" pitchFamily="18" charset="0"/>
                <a:cs typeface="PT Bold Heading" panose="02010400000000000000" pitchFamily="2" charset="-78"/>
              </a:rPr>
              <a:t>تمتد لمسافة تقارب </a:t>
            </a:r>
            <a:r>
              <a:rPr lang="ar-SA" sz="2800" dirty="0">
                <a:solidFill>
                  <a:srgbClr val="FF0000"/>
                </a:solidFill>
                <a:latin typeface="Times New Roman" pitchFamily="18" charset="0"/>
                <a:cs typeface="PT Bold Heading" panose="02010400000000000000" pitchFamily="2" charset="-78"/>
              </a:rPr>
              <a:t>20 كم</a:t>
            </a:r>
            <a:r>
              <a:rPr lang="ar-SA" sz="2800" dirty="0">
                <a:latin typeface="Times New Roman" pitchFamily="18" charset="0"/>
                <a:cs typeface="PT Bold Heading" panose="02010400000000000000" pitchFamily="2" charset="-78"/>
              </a:rPr>
              <a:t>  </a:t>
            </a:r>
            <a:endParaRPr lang="en-US" sz="28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305042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نتيجة بحث الصور عن شبكة النقل الخلوي">
            <a:extLst>
              <a:ext uri="{FF2B5EF4-FFF2-40B4-BE49-F238E27FC236}">
                <a16:creationId xmlns:a16="http://schemas.microsoft.com/office/drawing/2014/main" id="{AD5D04B0-0A45-4D78-82C5-3B683ED34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
          <a:stretch/>
        </p:blipFill>
        <p:spPr bwMode="auto">
          <a:xfrm>
            <a:off x="1524000" y="2715344"/>
            <a:ext cx="6096000" cy="352196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16">
            <a:extLst>
              <a:ext uri="{FF2B5EF4-FFF2-40B4-BE49-F238E27FC236}">
                <a16:creationId xmlns:a16="http://schemas.microsoft.com/office/drawing/2014/main" id="{64BF8AD1-A3AE-4A49-AD4D-411BBA10AB26}"/>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النقل الخلوي</a:t>
            </a:r>
            <a:endParaRPr lang="ar-SA" sz="3600" dirty="0">
              <a:cs typeface="PT Bold Heading" panose="02010400000000000000" pitchFamily="2" charset="-78"/>
            </a:endParaRPr>
          </a:p>
        </p:txBody>
      </p:sp>
      <p:sp>
        <p:nvSpPr>
          <p:cNvPr id="8" name="مستطيل 7">
            <a:extLst>
              <a:ext uri="{FF2B5EF4-FFF2-40B4-BE49-F238E27FC236}">
                <a16:creationId xmlns:a16="http://schemas.microsoft.com/office/drawing/2014/main" id="{AA13BDB3-D664-4D4B-9DC2-4E8FA90D2DBF}"/>
              </a:ext>
            </a:extLst>
          </p:cNvPr>
          <p:cNvSpPr/>
          <p:nvPr/>
        </p:nvSpPr>
        <p:spPr>
          <a:xfrm>
            <a:off x="827584" y="1628800"/>
            <a:ext cx="7488832" cy="954107"/>
          </a:xfrm>
          <a:prstGeom prst="rect">
            <a:avLst/>
          </a:prstGeom>
        </p:spPr>
        <p:txBody>
          <a:bodyPr wrap="square">
            <a:spAutoFit/>
          </a:bodyPr>
          <a:lstStyle/>
          <a:p>
            <a:pPr lvl="0" algn="ctr"/>
            <a:r>
              <a:rPr lang="ar-SA" sz="2800" dirty="0">
                <a:latin typeface="Times New Roman" pitchFamily="18" charset="0"/>
                <a:cs typeface="PT Bold Heading" panose="02010400000000000000" pitchFamily="2" charset="-78"/>
              </a:rPr>
              <a:t>يتوسط كل منطقة </a:t>
            </a:r>
            <a:r>
              <a:rPr lang="ar-SA" sz="2800" dirty="0">
                <a:solidFill>
                  <a:srgbClr val="FF0000"/>
                </a:solidFill>
                <a:latin typeface="Times New Roman" pitchFamily="18" charset="0"/>
                <a:cs typeface="PT Bold Heading" panose="02010400000000000000" pitchFamily="2" charset="-78"/>
              </a:rPr>
              <a:t>برج</a:t>
            </a:r>
            <a:r>
              <a:rPr lang="ar-SA" sz="2800" dirty="0">
                <a:latin typeface="Times New Roman" pitchFamily="18" charset="0"/>
                <a:cs typeface="PT Bold Heading" panose="02010400000000000000" pitchFamily="2" charset="-78"/>
              </a:rPr>
              <a:t> للاتصال يقوم </a:t>
            </a:r>
            <a:r>
              <a:rPr lang="ar-SA" sz="2800" dirty="0">
                <a:solidFill>
                  <a:srgbClr val="FF0000"/>
                </a:solidFill>
                <a:latin typeface="Times New Roman" pitchFamily="18" charset="0"/>
                <a:cs typeface="PT Bold Heading" panose="02010400000000000000" pitchFamily="2" charset="-78"/>
              </a:rPr>
              <a:t>بالتقاط الإشارات من الهواتف الجوالة </a:t>
            </a:r>
            <a:r>
              <a:rPr lang="ar-SA" sz="2800" dirty="0">
                <a:latin typeface="Times New Roman" pitchFamily="18" charset="0"/>
                <a:cs typeface="PT Bold Heading" panose="02010400000000000000" pitchFamily="2" charset="-78"/>
              </a:rPr>
              <a:t>في المنطقة </a:t>
            </a:r>
            <a:endParaRPr lang="en-US" sz="28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42490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نتيجة بحث الصور عن شبكة النقل الخلوي">
            <a:extLst>
              <a:ext uri="{FF2B5EF4-FFF2-40B4-BE49-F238E27FC236}">
                <a16:creationId xmlns:a16="http://schemas.microsoft.com/office/drawing/2014/main" id="{315BFD62-B1C7-4456-A877-4AA9DC301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
          <a:stretch/>
        </p:blipFill>
        <p:spPr bwMode="auto">
          <a:xfrm>
            <a:off x="1524000" y="2715344"/>
            <a:ext cx="6096000" cy="352196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16">
            <a:extLst>
              <a:ext uri="{FF2B5EF4-FFF2-40B4-BE49-F238E27FC236}">
                <a16:creationId xmlns:a16="http://schemas.microsoft.com/office/drawing/2014/main" id="{CB6144D4-7EDE-4E98-9199-8726A9F777DE}"/>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النقل الخلوي</a:t>
            </a:r>
            <a:endParaRPr lang="ar-SA" sz="3600" dirty="0">
              <a:cs typeface="PT Bold Heading" panose="02010400000000000000" pitchFamily="2" charset="-78"/>
            </a:endParaRPr>
          </a:p>
        </p:txBody>
      </p:sp>
      <p:sp>
        <p:nvSpPr>
          <p:cNvPr id="12" name="مستطيل 11">
            <a:extLst>
              <a:ext uri="{FF2B5EF4-FFF2-40B4-BE49-F238E27FC236}">
                <a16:creationId xmlns:a16="http://schemas.microsoft.com/office/drawing/2014/main" id="{939C28E1-8804-4455-B7F8-AA64DCBD0627}"/>
              </a:ext>
            </a:extLst>
          </p:cNvPr>
          <p:cNvSpPr/>
          <p:nvPr/>
        </p:nvSpPr>
        <p:spPr>
          <a:xfrm>
            <a:off x="827584" y="1628800"/>
            <a:ext cx="7488832" cy="954107"/>
          </a:xfrm>
          <a:prstGeom prst="rect">
            <a:avLst/>
          </a:prstGeom>
        </p:spPr>
        <p:txBody>
          <a:bodyPr wrap="square">
            <a:spAutoFit/>
          </a:bodyPr>
          <a:lstStyle/>
          <a:p>
            <a:pPr lvl="0" algn="ctr"/>
            <a:r>
              <a:rPr lang="ar-SA" sz="2800" dirty="0">
                <a:latin typeface="Times New Roman" pitchFamily="18" charset="0"/>
                <a:cs typeface="PT Bold Heading" panose="02010400000000000000" pitchFamily="2" charset="-78"/>
              </a:rPr>
              <a:t>عند تحرك الجوال إلى منطقة أخرى يتم تحويل التحكم بالإشارة إلى البرج الآخر</a:t>
            </a:r>
            <a:endParaRPr lang="en-US" sz="28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181124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نتيجة بحث الصور عن ‪boy school png‬‏">
            <a:extLst>
              <a:ext uri="{FF2B5EF4-FFF2-40B4-BE49-F238E27FC236}">
                <a16:creationId xmlns:a16="http://schemas.microsoft.com/office/drawing/2014/main" id="{6AFA1714-A02F-4DF1-A96D-FCC80AC1C6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461956" y="2198918"/>
            <a:ext cx="1846730" cy="406826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6E68CE66-9AF1-40F8-9E56-BB957A1F50E7}"/>
              </a:ext>
            </a:extLst>
          </p:cNvPr>
          <p:cNvSpPr/>
          <p:nvPr/>
        </p:nvSpPr>
        <p:spPr>
          <a:xfrm>
            <a:off x="1155485" y="692696"/>
            <a:ext cx="6833030" cy="2308324"/>
          </a:xfrm>
          <a:prstGeom prst="rect">
            <a:avLst/>
          </a:prstGeom>
        </p:spPr>
        <p:txBody>
          <a:bodyPr wrap="square">
            <a:spAutoFit/>
          </a:bodyPr>
          <a:lstStyle/>
          <a:p>
            <a:pPr algn="ctr"/>
            <a:r>
              <a:rPr lang="ar-SA" sz="3600" b="1" dirty="0">
                <a:latin typeface="Times New Roman" pitchFamily="18" charset="0"/>
                <a:ea typeface="Monotype Koufi" pitchFamily="2" charset="-78"/>
                <a:cs typeface="Times New Roman" pitchFamily="18" charset="0"/>
              </a:rPr>
              <a:t>تعد هذه المجموعة من وحدات ووسائل اتصال والارتباط بينها لتبادل المعلومات ما يطلق عليه مسمى </a:t>
            </a:r>
          </a:p>
          <a:p>
            <a:pPr algn="ctr"/>
            <a:r>
              <a:rPr lang="ar-SA" sz="3600" dirty="0">
                <a:solidFill>
                  <a:srgbClr val="C00000"/>
                </a:solidFill>
                <a:latin typeface="Times New Roman" pitchFamily="18" charset="0"/>
                <a:ea typeface="Monotype Koufi" pitchFamily="2" charset="-78"/>
                <a:cs typeface="PT Bold Heading" panose="02010400000000000000" pitchFamily="2" charset="-78"/>
              </a:rPr>
              <a:t>(  الشبكة الإلكترونية  ) </a:t>
            </a:r>
          </a:p>
        </p:txBody>
      </p:sp>
      <p:pic>
        <p:nvPicPr>
          <p:cNvPr id="4098" name="Picture 2" descr="نتيجة بحث الصور عن الشبكة الإلكترونية">
            <a:extLst>
              <a:ext uri="{FF2B5EF4-FFF2-40B4-BE49-F238E27FC236}">
                <a16:creationId xmlns:a16="http://schemas.microsoft.com/office/drawing/2014/main" id="{CB405738-9B5A-4531-B2B1-CB077EF4F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115" y="3143221"/>
            <a:ext cx="4518620" cy="298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heel(1)">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نتيجة بحث الصور عن شبكة النقل الخلوي">
            <a:extLst>
              <a:ext uri="{FF2B5EF4-FFF2-40B4-BE49-F238E27FC236}">
                <a16:creationId xmlns:a16="http://schemas.microsoft.com/office/drawing/2014/main" id="{0A71E6E5-D572-45FF-934C-3705B572CB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
          <a:stretch/>
        </p:blipFill>
        <p:spPr bwMode="auto">
          <a:xfrm>
            <a:off x="1524000" y="2715344"/>
            <a:ext cx="6096000" cy="352196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16">
            <a:extLst>
              <a:ext uri="{FF2B5EF4-FFF2-40B4-BE49-F238E27FC236}">
                <a16:creationId xmlns:a16="http://schemas.microsoft.com/office/drawing/2014/main" id="{2740532C-FE7E-40DF-AEA6-F313CC90ED5D}"/>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النقل الخلوي</a:t>
            </a:r>
            <a:endParaRPr lang="ar-SA" sz="3600" dirty="0">
              <a:cs typeface="PT Bold Heading" panose="02010400000000000000" pitchFamily="2" charset="-78"/>
            </a:endParaRPr>
          </a:p>
        </p:txBody>
      </p:sp>
      <p:sp>
        <p:nvSpPr>
          <p:cNvPr id="8" name="مستطيل 7">
            <a:extLst>
              <a:ext uri="{FF2B5EF4-FFF2-40B4-BE49-F238E27FC236}">
                <a16:creationId xmlns:a16="http://schemas.microsoft.com/office/drawing/2014/main" id="{700CBCB1-5D53-423F-9AE9-0AD5BB726C8D}"/>
              </a:ext>
            </a:extLst>
          </p:cNvPr>
          <p:cNvSpPr/>
          <p:nvPr/>
        </p:nvSpPr>
        <p:spPr>
          <a:xfrm>
            <a:off x="827584" y="1628800"/>
            <a:ext cx="7488832" cy="954107"/>
          </a:xfrm>
          <a:prstGeom prst="rect">
            <a:avLst/>
          </a:prstGeom>
        </p:spPr>
        <p:txBody>
          <a:bodyPr wrap="square">
            <a:spAutoFit/>
          </a:bodyPr>
          <a:lstStyle/>
          <a:p>
            <a:pPr lvl="0" algn="ctr"/>
            <a:r>
              <a:rPr lang="ar-SA" sz="2800" dirty="0">
                <a:latin typeface="Times New Roman" pitchFamily="18" charset="0"/>
                <a:cs typeface="PT Bold Heading" panose="02010400000000000000" pitchFamily="2" charset="-78"/>
              </a:rPr>
              <a:t>عند تحرك الجوال إلى منطقة أخرى يتم تحويل التحكم بالإشارة إلى البرج الآخر</a:t>
            </a:r>
            <a:endParaRPr lang="en-US" sz="28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221948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نتيجة بحث الصور عن شبكة النقل الخلوي">
            <a:extLst>
              <a:ext uri="{FF2B5EF4-FFF2-40B4-BE49-F238E27FC236}">
                <a16:creationId xmlns:a16="http://schemas.microsoft.com/office/drawing/2014/main" id="{9CD19FA1-83D6-4E6B-978B-279D16CAFF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
          <a:stretch/>
        </p:blipFill>
        <p:spPr bwMode="auto">
          <a:xfrm>
            <a:off x="1524000" y="2715344"/>
            <a:ext cx="6096000" cy="352196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مستدير الزوايا 16">
            <a:extLst>
              <a:ext uri="{FF2B5EF4-FFF2-40B4-BE49-F238E27FC236}">
                <a16:creationId xmlns:a16="http://schemas.microsoft.com/office/drawing/2014/main" id="{2A2C005F-BDBE-4057-A1E5-CBB7E36EAED2}"/>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النقل الخلوي</a:t>
            </a:r>
            <a:endParaRPr lang="ar-SA" sz="3600" dirty="0">
              <a:cs typeface="PT Bold Heading" panose="02010400000000000000" pitchFamily="2" charset="-78"/>
            </a:endParaRPr>
          </a:p>
        </p:txBody>
      </p:sp>
      <p:sp>
        <p:nvSpPr>
          <p:cNvPr id="8" name="مستطيل 7">
            <a:extLst>
              <a:ext uri="{FF2B5EF4-FFF2-40B4-BE49-F238E27FC236}">
                <a16:creationId xmlns:a16="http://schemas.microsoft.com/office/drawing/2014/main" id="{93113473-E1E4-483F-85F4-97F1C460B259}"/>
              </a:ext>
            </a:extLst>
          </p:cNvPr>
          <p:cNvSpPr/>
          <p:nvPr/>
        </p:nvSpPr>
        <p:spPr>
          <a:xfrm>
            <a:off x="827584" y="1628800"/>
            <a:ext cx="7488832" cy="954107"/>
          </a:xfrm>
          <a:prstGeom prst="rect">
            <a:avLst/>
          </a:prstGeom>
        </p:spPr>
        <p:txBody>
          <a:bodyPr wrap="square">
            <a:spAutoFit/>
          </a:bodyPr>
          <a:lstStyle/>
          <a:p>
            <a:pPr lvl="0" algn="ctr"/>
            <a:r>
              <a:rPr lang="ar-SA" sz="2800" dirty="0">
                <a:latin typeface="Times New Roman" pitchFamily="18" charset="0"/>
                <a:cs typeface="PT Bold Heading" panose="02010400000000000000" pitchFamily="2" charset="-78"/>
              </a:rPr>
              <a:t>ترتبط الأبراج </a:t>
            </a:r>
            <a:r>
              <a:rPr lang="ar-SA" sz="2800" dirty="0">
                <a:solidFill>
                  <a:srgbClr val="FF0000"/>
                </a:solidFill>
                <a:latin typeface="Times New Roman" pitchFamily="18" charset="0"/>
                <a:cs typeface="PT Bold Heading" panose="02010400000000000000" pitchFamily="2" charset="-78"/>
              </a:rPr>
              <a:t>بوحدة مركزية للتحكم الهاتفي </a:t>
            </a:r>
          </a:p>
          <a:p>
            <a:pPr lvl="0" algn="ctr"/>
            <a:r>
              <a:rPr lang="ar-SA" sz="2800" dirty="0">
                <a:latin typeface="Times New Roman" pitchFamily="18" charset="0"/>
                <a:cs typeface="PT Bold Heading" panose="02010400000000000000" pitchFamily="2" charset="-78"/>
              </a:rPr>
              <a:t>والتي تقوم </a:t>
            </a:r>
            <a:r>
              <a:rPr lang="ar-SA" sz="2800" dirty="0">
                <a:solidFill>
                  <a:srgbClr val="006600"/>
                </a:solidFill>
                <a:latin typeface="Times New Roman" pitchFamily="18" charset="0"/>
                <a:cs typeface="PT Bold Heading" panose="02010400000000000000" pitchFamily="2" charset="-78"/>
              </a:rPr>
              <a:t>بالتنسيق بين أجهزة الأبراج</a:t>
            </a:r>
            <a:endParaRPr lang="en-US" sz="28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6904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نتيجة بحث الصور عن شبكة النقل الخلوي">
            <a:extLst>
              <a:ext uri="{FF2B5EF4-FFF2-40B4-BE49-F238E27FC236}">
                <a16:creationId xmlns:a16="http://schemas.microsoft.com/office/drawing/2014/main" id="{A85A40EC-DF06-418B-93D7-0D1FB12B5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60"/>
          <a:stretch/>
        </p:blipFill>
        <p:spPr bwMode="auto">
          <a:xfrm>
            <a:off x="1524000" y="2715344"/>
            <a:ext cx="6096000" cy="352196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مستدير الزوايا 16">
            <a:extLst>
              <a:ext uri="{FF2B5EF4-FFF2-40B4-BE49-F238E27FC236}">
                <a16:creationId xmlns:a16="http://schemas.microsoft.com/office/drawing/2014/main" id="{3D9E4D3F-E724-40DA-98CC-9432A26281A0}"/>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النقل الخلوي</a:t>
            </a:r>
            <a:endParaRPr lang="ar-SA" sz="3600" dirty="0">
              <a:cs typeface="PT Bold Heading" panose="02010400000000000000" pitchFamily="2" charset="-78"/>
            </a:endParaRPr>
          </a:p>
        </p:txBody>
      </p:sp>
      <p:sp>
        <p:nvSpPr>
          <p:cNvPr id="5" name="مستطيل 4">
            <a:extLst>
              <a:ext uri="{FF2B5EF4-FFF2-40B4-BE49-F238E27FC236}">
                <a16:creationId xmlns:a16="http://schemas.microsoft.com/office/drawing/2014/main" id="{E405D52B-B11B-4D22-97D4-9D62F50487EC}"/>
              </a:ext>
            </a:extLst>
          </p:cNvPr>
          <p:cNvSpPr/>
          <p:nvPr/>
        </p:nvSpPr>
        <p:spPr>
          <a:xfrm>
            <a:off x="827584" y="1628800"/>
            <a:ext cx="7488832" cy="954107"/>
          </a:xfrm>
          <a:prstGeom prst="rect">
            <a:avLst/>
          </a:prstGeom>
        </p:spPr>
        <p:txBody>
          <a:bodyPr wrap="square">
            <a:spAutoFit/>
          </a:bodyPr>
          <a:lstStyle/>
          <a:p>
            <a:pPr lvl="0" algn="ctr"/>
            <a:r>
              <a:rPr lang="ar-SA" sz="2800" dirty="0">
                <a:latin typeface="Times New Roman" pitchFamily="18" charset="0"/>
                <a:cs typeface="PT Bold Heading" panose="02010400000000000000" pitchFamily="2" charset="-78"/>
              </a:rPr>
              <a:t>كما ترتبط الوحدة بالشبكة الهاتفية الثابتة لإرسال المكالمات للهواتف الثابتة</a:t>
            </a:r>
            <a:endParaRPr lang="en-US" sz="28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27836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3407888" y="5661248"/>
            <a:ext cx="2674130" cy="523220"/>
          </a:xfrm>
          <a:prstGeom prst="rect">
            <a:avLst/>
          </a:prstGeom>
        </p:spPr>
        <p:txBody>
          <a:bodyPr wrap="none">
            <a:spAutoFit/>
          </a:bodyPr>
          <a:lstStyle/>
          <a:p>
            <a:pPr algn="ctr"/>
            <a:r>
              <a:rPr lang="ar-SA" sz="2800" dirty="0">
                <a:solidFill>
                  <a:schemeClr val="accent6">
                    <a:lumMod val="75000"/>
                  </a:schemeClr>
                </a:solidFill>
                <a:latin typeface="Times New Roman" pitchFamily="18" charset="0"/>
                <a:cs typeface="PT Bold Heading" panose="02010400000000000000" pitchFamily="2" charset="-78"/>
              </a:rPr>
              <a:t>شبكة النقل الخلوي</a:t>
            </a:r>
            <a:endParaRPr lang="ar-SA" sz="2800" dirty="0">
              <a:solidFill>
                <a:schemeClr val="accent6">
                  <a:lumMod val="75000"/>
                </a:schemeClr>
              </a:solidFill>
              <a:cs typeface="PT Bold Heading" panose="02010400000000000000" pitchFamily="2" charset="-7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44" y="692696"/>
            <a:ext cx="7619913" cy="494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0778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18">
            <a:extLst>
              <a:ext uri="{FF2B5EF4-FFF2-40B4-BE49-F238E27FC236}">
                <a16:creationId xmlns:a16="http://schemas.microsoft.com/office/drawing/2014/main" id="{EACB0EAE-B239-4F25-9C61-D0511FA25664}"/>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الأقمار الصناعية</a:t>
            </a:r>
          </a:p>
        </p:txBody>
      </p:sp>
      <p:pic>
        <p:nvPicPr>
          <p:cNvPr id="7" name="Picture 4" descr="نتيجة بحث الصور عن ‪Satellite Network‬‏">
            <a:extLst>
              <a:ext uri="{FF2B5EF4-FFF2-40B4-BE49-F238E27FC236}">
                <a16:creationId xmlns:a16="http://schemas.microsoft.com/office/drawing/2014/main" id="{85855DEE-1011-4941-9D48-23337F692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067" y="3068960"/>
            <a:ext cx="6729866" cy="3071986"/>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665820" y="1550397"/>
            <a:ext cx="7812360" cy="1569660"/>
          </a:xfrm>
          <a:prstGeom prst="rect">
            <a:avLst/>
          </a:prstGeom>
          <a:noFill/>
        </p:spPr>
        <p:txBody>
          <a:bodyPr wrap="square">
            <a:spAutoFit/>
          </a:bodyPr>
          <a:lstStyle/>
          <a:p>
            <a:pPr lvl="0" algn="justLow"/>
            <a:r>
              <a:rPr lang="ar-SA" sz="2400" dirty="0">
                <a:latin typeface="Times New Roman" pitchFamily="18" charset="0"/>
                <a:cs typeface="PT Bold Heading" panose="02010400000000000000" pitchFamily="2" charset="-78"/>
              </a:rPr>
              <a:t>القمر الصناعي جهاز إعادة بث في الفضاء الخارجي , حيث يتم إرسال الإشارة على موجة عالية التردد من صحن هوائي ويجرى التقاطها من القمر الصناعي ثم تكبيرها وإعادة إذاعتها إلى الأرض. حيث يتم التقاطها من صحون الاستقبال اللاسلكية الأخرى .</a:t>
            </a:r>
          </a:p>
        </p:txBody>
      </p:sp>
    </p:spTree>
    <p:extLst>
      <p:ext uri="{BB962C8B-B14F-4D97-AF65-F5344CB8AC3E}">
        <p14:creationId xmlns:p14="http://schemas.microsoft.com/office/powerpoint/2010/main" val="14029022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18">
            <a:extLst>
              <a:ext uri="{FF2B5EF4-FFF2-40B4-BE49-F238E27FC236}">
                <a16:creationId xmlns:a16="http://schemas.microsoft.com/office/drawing/2014/main" id="{054B1AFD-6C4A-446E-818F-CB292018D44C}"/>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الأقمار الصناعية</a:t>
            </a:r>
          </a:p>
        </p:txBody>
      </p:sp>
      <p:pic>
        <p:nvPicPr>
          <p:cNvPr id="24580" name="Picture 4" descr="نتيجة بحث الصور عن ‪Satellite Network‬‏">
            <a:extLst>
              <a:ext uri="{FF2B5EF4-FFF2-40B4-BE49-F238E27FC236}">
                <a16:creationId xmlns:a16="http://schemas.microsoft.com/office/drawing/2014/main" id="{23E381B0-8985-4F39-B6EE-A920DA5A8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067" y="3068960"/>
            <a:ext cx="6729866" cy="3071986"/>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2D8C9270-7DF0-40B1-9B31-811A7AEC987D}"/>
              </a:ext>
            </a:extLst>
          </p:cNvPr>
          <p:cNvSpPr/>
          <p:nvPr/>
        </p:nvSpPr>
        <p:spPr>
          <a:xfrm>
            <a:off x="665820" y="1550397"/>
            <a:ext cx="7812360" cy="830997"/>
          </a:xfrm>
          <a:prstGeom prst="rect">
            <a:avLst/>
          </a:prstGeom>
          <a:noFill/>
        </p:spPr>
        <p:txBody>
          <a:bodyPr wrap="square">
            <a:spAutoFit/>
          </a:bodyPr>
          <a:lstStyle/>
          <a:p>
            <a:pPr lvl="0" algn="justLow"/>
            <a:r>
              <a:rPr lang="ar-SA" sz="2400" dirty="0">
                <a:latin typeface="Times New Roman" pitchFamily="18" charset="0"/>
                <a:cs typeface="PT Bold Heading" panose="02010400000000000000" pitchFamily="2" charset="-78"/>
              </a:rPr>
              <a:t>من مزايا الإرسال بالقمر الصناعي أنه يمكن الإرسال من محطة معينة واحدة و استقبال الإشارة من عدد كبير من أجهزة الاستقبال.</a:t>
            </a:r>
          </a:p>
        </p:txBody>
      </p:sp>
    </p:spTree>
    <p:extLst>
      <p:ext uri="{BB962C8B-B14F-4D97-AF65-F5344CB8AC3E}">
        <p14:creationId xmlns:p14="http://schemas.microsoft.com/office/powerpoint/2010/main" val="37822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18">
            <a:extLst>
              <a:ext uri="{FF2B5EF4-FFF2-40B4-BE49-F238E27FC236}">
                <a16:creationId xmlns:a16="http://schemas.microsoft.com/office/drawing/2014/main" id="{9113568B-6869-4716-BC41-ABA68570699F}"/>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الأقمار الصناعية</a:t>
            </a:r>
          </a:p>
        </p:txBody>
      </p:sp>
      <p:pic>
        <p:nvPicPr>
          <p:cNvPr id="5" name="Picture 4" descr="نتيجة بحث الصور عن ‪Satellite Network‬‏">
            <a:extLst>
              <a:ext uri="{FF2B5EF4-FFF2-40B4-BE49-F238E27FC236}">
                <a16:creationId xmlns:a16="http://schemas.microsoft.com/office/drawing/2014/main" id="{BBAA75F9-A94C-4A04-BB96-931AD9AC0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067" y="3068960"/>
            <a:ext cx="6729866" cy="3071986"/>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441B3368-1BB3-4FB3-AD7E-29BF63983491}"/>
              </a:ext>
            </a:extLst>
          </p:cNvPr>
          <p:cNvSpPr/>
          <p:nvPr/>
        </p:nvSpPr>
        <p:spPr>
          <a:xfrm>
            <a:off x="665820" y="1550397"/>
            <a:ext cx="7812360" cy="830997"/>
          </a:xfrm>
          <a:prstGeom prst="rect">
            <a:avLst/>
          </a:prstGeom>
          <a:noFill/>
        </p:spPr>
        <p:txBody>
          <a:bodyPr wrap="square">
            <a:spAutoFit/>
          </a:bodyPr>
          <a:lstStyle/>
          <a:p>
            <a:pPr lvl="0" algn="justLow"/>
            <a:r>
              <a:rPr lang="ar-SA" sz="2400" dirty="0">
                <a:latin typeface="Times New Roman" pitchFamily="18" charset="0"/>
                <a:cs typeface="PT Bold Heading" panose="02010400000000000000" pitchFamily="2" charset="-78"/>
              </a:rPr>
              <a:t>كما يمكن عبر قناة القمر الصناعي الإرسال إلى مناطق وعرة التضاريس يصعب وضع خطوط أرضية بها.</a:t>
            </a:r>
          </a:p>
        </p:txBody>
      </p:sp>
    </p:spTree>
    <p:extLst>
      <p:ext uri="{BB962C8B-B14F-4D97-AF65-F5344CB8AC3E}">
        <p14:creationId xmlns:p14="http://schemas.microsoft.com/office/powerpoint/2010/main" val="39879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18">
            <a:extLst>
              <a:ext uri="{FF2B5EF4-FFF2-40B4-BE49-F238E27FC236}">
                <a16:creationId xmlns:a16="http://schemas.microsoft.com/office/drawing/2014/main" id="{2FDB3850-1EA2-411F-9ECC-5FDBA1350E9D}"/>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الأقمار الصناعية</a:t>
            </a:r>
          </a:p>
        </p:txBody>
      </p:sp>
      <p:pic>
        <p:nvPicPr>
          <p:cNvPr id="5" name="Picture 4" descr="نتيجة بحث الصور عن ‪Satellite Network‬‏">
            <a:extLst>
              <a:ext uri="{FF2B5EF4-FFF2-40B4-BE49-F238E27FC236}">
                <a16:creationId xmlns:a16="http://schemas.microsoft.com/office/drawing/2014/main" id="{DE0380D1-49FB-4153-9F5A-AB93A5EA3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067" y="3068960"/>
            <a:ext cx="6729866" cy="3071986"/>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D6ED9332-77F2-4FAC-A8CA-32219C8AE3AD}"/>
              </a:ext>
            </a:extLst>
          </p:cNvPr>
          <p:cNvSpPr/>
          <p:nvPr/>
        </p:nvSpPr>
        <p:spPr>
          <a:xfrm>
            <a:off x="665820" y="1550397"/>
            <a:ext cx="7812360" cy="830997"/>
          </a:xfrm>
          <a:prstGeom prst="rect">
            <a:avLst/>
          </a:prstGeom>
          <a:noFill/>
        </p:spPr>
        <p:txBody>
          <a:bodyPr wrap="square">
            <a:spAutoFit/>
          </a:bodyPr>
          <a:lstStyle/>
          <a:p>
            <a:pPr lvl="0" algn="justLow"/>
            <a:r>
              <a:rPr lang="ar-SA" sz="2400" dirty="0">
                <a:latin typeface="Times New Roman" pitchFamily="18" charset="0"/>
                <a:cs typeface="PT Bold Heading" panose="02010400000000000000" pitchFamily="2" charset="-78"/>
              </a:rPr>
              <a:t>يعيبها التأخير الملحوظ في استقبال الإشارة نظرا للمسافة الكبيرة بين الأرض والقمر الصناعي .</a:t>
            </a:r>
          </a:p>
        </p:txBody>
      </p:sp>
    </p:spTree>
    <p:extLst>
      <p:ext uri="{BB962C8B-B14F-4D97-AF65-F5344CB8AC3E}">
        <p14:creationId xmlns:p14="http://schemas.microsoft.com/office/powerpoint/2010/main" val="36543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18">
            <a:extLst>
              <a:ext uri="{FF2B5EF4-FFF2-40B4-BE49-F238E27FC236}">
                <a16:creationId xmlns:a16="http://schemas.microsoft.com/office/drawing/2014/main" id="{E4EA18FE-8E15-428C-BB80-62A7E5851D21}"/>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الأقمار الصناعية</a:t>
            </a:r>
          </a:p>
        </p:txBody>
      </p:sp>
      <p:pic>
        <p:nvPicPr>
          <p:cNvPr id="5" name="Picture 4" descr="نتيجة بحث الصور عن ‪Satellite Network‬‏">
            <a:extLst>
              <a:ext uri="{FF2B5EF4-FFF2-40B4-BE49-F238E27FC236}">
                <a16:creationId xmlns:a16="http://schemas.microsoft.com/office/drawing/2014/main" id="{F6936AB4-FA73-4352-80BC-4823A45C5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067" y="3068960"/>
            <a:ext cx="6729866" cy="3071986"/>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A789FCFD-C3B9-459E-940A-E0006F3F4EE8}"/>
              </a:ext>
            </a:extLst>
          </p:cNvPr>
          <p:cNvSpPr/>
          <p:nvPr/>
        </p:nvSpPr>
        <p:spPr>
          <a:xfrm>
            <a:off x="665820" y="1550397"/>
            <a:ext cx="7812360" cy="1200329"/>
          </a:xfrm>
          <a:prstGeom prst="rect">
            <a:avLst/>
          </a:prstGeom>
          <a:noFill/>
        </p:spPr>
        <p:txBody>
          <a:bodyPr wrap="square">
            <a:spAutoFit/>
          </a:bodyPr>
          <a:lstStyle/>
          <a:p>
            <a:pPr lvl="0" algn="justLow"/>
            <a:r>
              <a:rPr lang="ar-SA" sz="2400" dirty="0">
                <a:latin typeface="Times New Roman" pitchFamily="18" charset="0"/>
                <a:cs typeface="PT Bold Heading" panose="02010400000000000000" pitchFamily="2" charset="-78"/>
              </a:rPr>
              <a:t>يتأثر استقبال الإشارات عبر القمر الصناعي بالتشويش المحيط والتداخل بين الموجات المنتشرة في محيط صحن هوائي الإرسال والاستقبال.</a:t>
            </a:r>
            <a:endParaRPr lang="en-US" sz="24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293402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18">
            <a:extLst>
              <a:ext uri="{FF2B5EF4-FFF2-40B4-BE49-F238E27FC236}">
                <a16:creationId xmlns:a16="http://schemas.microsoft.com/office/drawing/2014/main" id="{1CB4BD79-E10C-4628-A711-8A3BD7100716}"/>
              </a:ext>
            </a:extLst>
          </p:cNvPr>
          <p:cNvSpPr/>
          <p:nvPr/>
        </p:nvSpPr>
        <p:spPr>
          <a:xfrm>
            <a:off x="2188516" y="548680"/>
            <a:ext cx="4766969" cy="792088"/>
          </a:xfrm>
          <a:prstGeom prst="roundRect">
            <a:avLst/>
          </a:prstGeom>
          <a:solidFill>
            <a:srgbClr val="FFC00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atin typeface="Times New Roman" pitchFamily="18" charset="0"/>
                <a:cs typeface="PT Bold Heading" panose="02010400000000000000" pitchFamily="2" charset="-78"/>
              </a:rPr>
              <a:t>شبكة الأقمار الصناعية</a:t>
            </a:r>
          </a:p>
        </p:txBody>
      </p:sp>
      <p:pic>
        <p:nvPicPr>
          <p:cNvPr id="5" name="Picture 4" descr="نتيجة بحث الصور عن ‪Satellite Network‬‏">
            <a:extLst>
              <a:ext uri="{FF2B5EF4-FFF2-40B4-BE49-F238E27FC236}">
                <a16:creationId xmlns:a16="http://schemas.microsoft.com/office/drawing/2014/main" id="{ADC249D5-6D2D-4D38-ABB3-34878EFFE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067" y="3068960"/>
            <a:ext cx="6729866" cy="3071986"/>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0F982C5B-19D3-4B44-B1DB-4179D14A5AB5}"/>
              </a:ext>
            </a:extLst>
          </p:cNvPr>
          <p:cNvSpPr/>
          <p:nvPr/>
        </p:nvSpPr>
        <p:spPr>
          <a:xfrm>
            <a:off x="665820" y="1550397"/>
            <a:ext cx="7812360" cy="461665"/>
          </a:xfrm>
          <a:prstGeom prst="rect">
            <a:avLst/>
          </a:prstGeom>
          <a:noFill/>
        </p:spPr>
        <p:txBody>
          <a:bodyPr wrap="square">
            <a:spAutoFit/>
          </a:bodyPr>
          <a:lstStyle/>
          <a:p>
            <a:pPr lvl="0" algn="justLow"/>
            <a:r>
              <a:rPr lang="ar-SA" sz="2400" dirty="0">
                <a:latin typeface="Times New Roman" pitchFamily="18" charset="0"/>
                <a:cs typeface="PT Bold Heading" panose="02010400000000000000" pitchFamily="2" charset="-78"/>
              </a:rPr>
              <a:t>تتأثر ايضا بالعوامل الطبيعية كالمطر والعواصف الرملية.</a:t>
            </a:r>
            <a:endParaRPr lang="en-US" sz="2400" dirty="0">
              <a:latin typeface="Times New Roman" pitchFamily="18" charset="0"/>
              <a:cs typeface="PT Bold Heading" panose="02010400000000000000" pitchFamily="2" charset="-78"/>
            </a:endParaRPr>
          </a:p>
        </p:txBody>
      </p:sp>
    </p:spTree>
    <p:extLst>
      <p:ext uri="{BB962C8B-B14F-4D97-AF65-F5344CB8AC3E}">
        <p14:creationId xmlns:p14="http://schemas.microsoft.com/office/powerpoint/2010/main" val="12259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13"/>
          <p:cNvSpPr/>
          <p:nvPr/>
        </p:nvSpPr>
        <p:spPr>
          <a:xfrm>
            <a:off x="723218" y="704885"/>
            <a:ext cx="7737214" cy="2185214"/>
          </a:xfrm>
          <a:prstGeom prst="rect">
            <a:avLst/>
          </a:prstGeom>
        </p:spPr>
        <p:txBody>
          <a:bodyPr wrap="square">
            <a:spAutoFit/>
          </a:bodyPr>
          <a:lstStyle/>
          <a:p>
            <a:pPr marL="457200" lvl="0" indent="-457200" algn="justLow">
              <a:buFont typeface="Wingdings" panose="05000000000000000000" pitchFamily="2" charset="2"/>
              <a:buChar char="q"/>
            </a:pPr>
            <a:r>
              <a:rPr lang="ar-SA" sz="3600" b="1" dirty="0">
                <a:solidFill>
                  <a:srgbClr val="C00000"/>
                </a:solidFill>
                <a:latin typeface="Times New Roman" pitchFamily="18" charset="0"/>
                <a:ea typeface="Monotype Koufi" pitchFamily="2" charset="-78"/>
                <a:cs typeface="Times New Roman" pitchFamily="18" charset="0"/>
              </a:rPr>
              <a:t>ما هي الشبكة الإلكترونية  ؟</a:t>
            </a:r>
          </a:p>
          <a:p>
            <a:pPr lvl="0" algn="justLow"/>
            <a:endParaRPr lang="ar-SA" sz="1200" b="1" dirty="0">
              <a:solidFill>
                <a:srgbClr val="FF0000"/>
              </a:solidFill>
              <a:latin typeface="Times New Roman" pitchFamily="18" charset="0"/>
              <a:ea typeface="Monotype Koufi" pitchFamily="2" charset="-78"/>
              <a:cs typeface="Times New Roman" pitchFamily="18" charset="0"/>
            </a:endParaRPr>
          </a:p>
          <a:p>
            <a:pPr lvl="0" algn="justLow"/>
            <a:r>
              <a:rPr lang="ar-SA" sz="2800" b="1" dirty="0">
                <a:effectLst>
                  <a:glow rad="228600">
                    <a:schemeClr val="bg1">
                      <a:alpha val="40000"/>
                    </a:schemeClr>
                  </a:glow>
                </a:effectLst>
                <a:latin typeface="Times New Roman" pitchFamily="18" charset="0"/>
                <a:ea typeface="Monotype Koufi" pitchFamily="2" charset="-78"/>
                <a:cs typeface="Times New Roman" pitchFamily="18" charset="0"/>
              </a:rPr>
              <a:t>مجموعة من </a:t>
            </a:r>
            <a:r>
              <a:rPr lang="ar-SA" sz="3200" b="1" dirty="0">
                <a:effectLst>
                  <a:glow rad="228600">
                    <a:schemeClr val="bg1">
                      <a:alpha val="40000"/>
                    </a:schemeClr>
                  </a:glow>
                </a:effectLst>
                <a:latin typeface="Times New Roman" pitchFamily="18" charset="0"/>
                <a:ea typeface="Monotype Koufi" pitchFamily="2" charset="-78"/>
                <a:cs typeface="Times New Roman" pitchFamily="18" charset="0"/>
              </a:rPr>
              <a:t>الوحدات </a:t>
            </a:r>
            <a:r>
              <a:rPr lang="ar-SA" sz="2800" b="1" dirty="0">
                <a:effectLst>
                  <a:glow rad="228600">
                    <a:schemeClr val="bg1">
                      <a:alpha val="40000"/>
                    </a:schemeClr>
                  </a:glow>
                </a:effectLst>
                <a:latin typeface="Times New Roman" pitchFamily="18" charset="0"/>
                <a:ea typeface="Monotype Koufi" pitchFamily="2" charset="-78"/>
                <a:cs typeface="Times New Roman" pitchFamily="18" charset="0"/>
              </a:rPr>
              <a:t>التي تتوزع على مواقع مختلفة وتربط بينها وسائل الاتصالات  المختلفة وتقوم بجمع وتبادل البيانات والاشتراك في المصادر المرتبطة بها  . </a:t>
            </a:r>
            <a:endParaRPr lang="en-US" sz="2800" b="1" dirty="0">
              <a:effectLst>
                <a:glow rad="228600">
                  <a:schemeClr val="bg1">
                    <a:alpha val="40000"/>
                  </a:schemeClr>
                </a:glow>
              </a:effectLst>
              <a:latin typeface="Times New Roman" pitchFamily="18" charset="0"/>
              <a:ea typeface="Monotype Koufi" pitchFamily="2" charset="-78"/>
              <a:cs typeface="Times New Roman" pitchFamily="18" charset="0"/>
            </a:endParaRPr>
          </a:p>
        </p:txBody>
      </p:sp>
      <p:pic>
        <p:nvPicPr>
          <p:cNvPr id="4" name="Picture 2" descr="http://amjadmobarki.files.wordpress.com/2012/11/computer_network.jpg">
            <a:extLst>
              <a:ext uri="{FF2B5EF4-FFF2-40B4-BE49-F238E27FC236}">
                <a16:creationId xmlns:a16="http://schemas.microsoft.com/office/drawing/2014/main" id="{EDCA3C90-2268-4B8C-BF68-3718CB9D5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875" y="3543771"/>
            <a:ext cx="4142796" cy="27847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نتيجة بحث الصور عن ‪boy school png‬‏">
            <a:extLst>
              <a:ext uri="{FF2B5EF4-FFF2-40B4-BE49-F238E27FC236}">
                <a16:creationId xmlns:a16="http://schemas.microsoft.com/office/drawing/2014/main" id="{B28694C7-AED8-4168-BC08-F7D1FC3DF7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178" y="3347796"/>
            <a:ext cx="1360600" cy="299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6938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out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outHorizontal)">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6891"/>
            <a:ext cx="7128792" cy="533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مستطيل 1"/>
          <p:cNvSpPr/>
          <p:nvPr/>
        </p:nvSpPr>
        <p:spPr>
          <a:xfrm>
            <a:off x="3419872" y="548680"/>
            <a:ext cx="3065263" cy="523220"/>
          </a:xfrm>
          <a:prstGeom prst="rect">
            <a:avLst/>
          </a:prstGeom>
        </p:spPr>
        <p:txBody>
          <a:bodyPr wrap="none">
            <a:spAutoFit/>
          </a:bodyPr>
          <a:lstStyle/>
          <a:p>
            <a:pPr algn="ctr"/>
            <a:r>
              <a:rPr lang="ar-SA" sz="2800" dirty="0">
                <a:solidFill>
                  <a:schemeClr val="accent6">
                    <a:lumMod val="75000"/>
                  </a:schemeClr>
                </a:solidFill>
                <a:latin typeface="Times New Roman" pitchFamily="18" charset="0"/>
                <a:cs typeface="PT Bold Heading" panose="02010400000000000000" pitchFamily="2" charset="-78"/>
              </a:rPr>
              <a:t>شبكة الأقمار الصناعية</a:t>
            </a:r>
          </a:p>
        </p:txBody>
      </p:sp>
    </p:spTree>
    <p:extLst>
      <p:ext uri="{BB962C8B-B14F-4D97-AF65-F5344CB8AC3E}">
        <p14:creationId xmlns:p14="http://schemas.microsoft.com/office/powerpoint/2010/main" val="10776965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evolutionserviciosinformaticos.com/web/wp-content/uploads/2014/04/ACCESS_POINT_LINKSYS_WAP54G.png"/>
          <p:cNvPicPr>
            <a:picLocks noChangeAspect="1" noChangeArrowheads="1"/>
          </p:cNvPicPr>
          <p:nvPr/>
        </p:nvPicPr>
        <p:blipFill rotWithShape="1">
          <a:blip r:embed="rId2">
            <a:extLst>
              <a:ext uri="{28A0092B-C50C-407E-A947-70E740481C1C}">
                <a14:useLocalDpi xmlns:a14="http://schemas.microsoft.com/office/drawing/2010/main" val="0"/>
              </a:ext>
            </a:extLst>
          </a:blip>
          <a:srcRect b="6332"/>
          <a:stretch/>
        </p:blipFill>
        <p:spPr bwMode="auto">
          <a:xfrm>
            <a:off x="2394012" y="2739311"/>
            <a:ext cx="4572000" cy="3425993"/>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مستدير الزوايا 8"/>
          <p:cNvSpPr/>
          <p:nvPr/>
        </p:nvSpPr>
        <p:spPr>
          <a:xfrm>
            <a:off x="1547664" y="548680"/>
            <a:ext cx="60486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2800" dirty="0">
                <a:latin typeface="Times New Roman" pitchFamily="18" charset="0"/>
                <a:cs typeface="PT Bold Heading" panose="02010400000000000000" pitchFamily="2" charset="-78"/>
              </a:rPr>
              <a:t>الارتباط بالشبكات الحاسوبية اللاسلكية</a:t>
            </a:r>
            <a:endParaRPr lang="en-US" sz="2800" b="1" dirty="0">
              <a:latin typeface="Times New Roman" pitchFamily="18" charset="0"/>
              <a:ea typeface="Calibri"/>
              <a:cs typeface="PT Bold Heading" panose="02010400000000000000" pitchFamily="2" charset="-78"/>
            </a:endParaRPr>
          </a:p>
        </p:txBody>
      </p:sp>
      <p:sp>
        <p:nvSpPr>
          <p:cNvPr id="18" name="مستطيل 17"/>
          <p:cNvSpPr/>
          <p:nvPr/>
        </p:nvSpPr>
        <p:spPr>
          <a:xfrm>
            <a:off x="1553387" y="1628800"/>
            <a:ext cx="6149439" cy="1200329"/>
          </a:xfrm>
          <a:prstGeom prst="rect">
            <a:avLst/>
          </a:prstGeom>
        </p:spPr>
        <p:txBody>
          <a:bodyPr wrap="none">
            <a:spAutoFit/>
          </a:bodyPr>
          <a:lstStyle/>
          <a:p>
            <a:pPr algn="ctr"/>
            <a:r>
              <a:rPr lang="ar-SA" sz="3600" dirty="0">
                <a:solidFill>
                  <a:srgbClr val="C00000"/>
                </a:solidFill>
                <a:latin typeface="Times New Roman" pitchFamily="18" charset="0"/>
                <a:cs typeface="PT Bold Heading" panose="02010400000000000000" pitchFamily="2" charset="-78"/>
              </a:rPr>
              <a:t>جهاز مودم لاسلكي للاتصال المتعدد</a:t>
            </a:r>
          </a:p>
          <a:p>
            <a:pPr algn="ctr"/>
            <a:r>
              <a:rPr lang="ar-SA" sz="3600" b="1" dirty="0">
                <a:solidFill>
                  <a:srgbClr val="4A32DC"/>
                </a:solidFill>
                <a:latin typeface="Times New Roman" pitchFamily="18" charset="0"/>
                <a:cs typeface="PT Bold Heading" panose="02010400000000000000" pitchFamily="2" charset="-78"/>
              </a:rPr>
              <a:t> </a:t>
            </a:r>
            <a:r>
              <a:rPr lang="en-US" sz="3600" b="1" dirty="0">
                <a:solidFill>
                  <a:srgbClr val="4A32DC"/>
                </a:solidFill>
                <a:latin typeface="Times New Roman" pitchFamily="18" charset="0"/>
                <a:cs typeface="PT Bold Heading" panose="02010400000000000000" pitchFamily="2" charset="-78"/>
              </a:rPr>
              <a:t>Access point</a:t>
            </a:r>
            <a:endParaRPr lang="ar-SA" sz="3600" b="1" dirty="0">
              <a:solidFill>
                <a:srgbClr val="4A32DC"/>
              </a:solidFill>
              <a:cs typeface="PT Bold Heading" panose="02010400000000000000" pitchFamily="2" charset="-78"/>
            </a:endParaRPr>
          </a:p>
        </p:txBody>
      </p:sp>
    </p:spTree>
    <p:extLst>
      <p:ext uri="{BB962C8B-B14F-4D97-AF65-F5344CB8AC3E}">
        <p14:creationId xmlns:p14="http://schemas.microsoft.com/office/powerpoint/2010/main" val="8993974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31"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fltVal val="0"/>
                                          </p:val>
                                        </p:tav>
                                        <p:tav tm="100000">
                                          <p:val>
                                            <p:strVal val="#ppt_h"/>
                                          </p:val>
                                        </p:tav>
                                      </p:tavLst>
                                    </p:anim>
                                    <p:anim calcmode="lin" valueType="num">
                                      <p:cBhvr>
                                        <p:cTn id="14" dur="1000" fill="hold"/>
                                        <p:tgtEl>
                                          <p:spTgt spid="3074"/>
                                        </p:tgtEl>
                                        <p:attrNameLst>
                                          <p:attrName>style.rotation</p:attrName>
                                        </p:attrNameLst>
                                      </p:cBhvr>
                                      <p:tavLst>
                                        <p:tav tm="0">
                                          <p:val>
                                            <p:fltVal val="90"/>
                                          </p:val>
                                        </p:tav>
                                        <p:tav tm="100000">
                                          <p:val>
                                            <p:fltVal val="0"/>
                                          </p:val>
                                        </p:tav>
                                      </p:tavLst>
                                    </p:anim>
                                    <p:animEffect transition="in" filter="fade">
                                      <p:cBhvr>
                                        <p:cTn id="15"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QTExQVFhUXGB0bGRcYGCAcHBgdHRwaICAZHxscHSggHx8lHx4XITEhJSkrLi4uHR8zODMsNygtLisBCgoKDg0OGxAQGywlHyQsLCwsLCwsLCwsLCwsLCwsLCwsLCwsLCwsLCwsLCwsLCwsLCwsLCwsLCwsLCwsLCwsLP/AABEIAMYA/wMBIgACEQEDEQH/xAAcAAACAgMBAQAAAAAAAAAAAAAEBQMGAAIHAQj/xABAEAACAgAFAgQEBAQEBgEEAwABAgMRAAQSITEFQRMiUWEGMnGBFCNCkVJiofAHscHRFTNDcoLh8SRTwtIWNJL/xAAbAQADAQEBAQEAAAAAAAAAAAABAgMEAAUGB//EACkRAAICAgICAgECBwAAAAAAAAABAhEDIRIxBEEiURMyQgUUIzNSYWL/2gAMAwEAAhEDEQA/AFHwvmfJp/UhP/8Ak8YeNPfGKvk+lSQq7NKq5hSR4XDafW/1Bq2YbYFOZmlY25Qexo2Odx9sZ5JxJyyJDX4l6u0KqF2d7o/wqOTXruMF9G+HGysYklLePNTFSbCryCfcijik9VX87w1tmoAdyWO49+wx1PMZ0TRh68xKalJFp5aNG9xe1ixh1bVjwd7FFVz3w36B0F8w1AeXucF/D/w0+YYMQVj3snvjpeSyiQoFUAAYCj9jtkfS+mpAgRBXqfXA3VM8KoH642z2e7DFK+Nus+BlpGBpt9P17YproRsj6kZ3V5YzBIiqToZlYvXI03/dY4r8TdUeVyWKgAnSijv6n6cDG0TqXNeIGs6tL7HbfjCKZ7Y0Sb5sYZIFm2XYhlb0F/5/742zOTdpDsQb4rf9hibISATAqmvSdQU8MB2/zx2boHSDFGhZkR3OqTUQx33G9khVUrQwWE4hPlWjHmBBruCP88MOh5cPqWxq0+Xfe7x2fP8AT450KywyPq4ZlNH002NuT3xQ+rdLELNEqAeGqtHJEq62ZjR176tIAq6ob4D60JNaKPncufN7bfT/ANYLyKqqK2qwb1iuD2H0I74cGc3bKj9iaosCN7x4vTYnWo5dAYi45bTT6kSAFT6bjCRmv3E4TXTK5mMyrAUiqeNhWJOmZAyeI1hViXUxPG5AUfUkgYewfDsOseLPFHFZsq+uQ/RQu+Bc7mFVPBhVlj16i7/M5AoEjhVHZfXBckPyQV0iTwgwKkkkkMjCyCukpqO6jk2N8aZvqZ1NTAAhl0AX5WIOkk3sSL27k4UFvQ884YfD8UbS6ZVBBUldTaVsC9/qMJTZK2zTKyLqsMyH1JsH7HG2ZbU1kI3qU8p/YYgz+XVG2PkcahQO135bYAmj3wAGP97HB4h4hLKvFkezYj8E3sL9+2PVzR4O49xf9cSyZYgBmjdQTW9gXVgC/Ub46mNE8TNlEZdvMbv+E36jGRM0z1QF6iFXYDezv33JwW2V8Fl8dRoOxRWqj2JPpuN+MB9QRlk8RF0ixwCADzW/IPrhkUiZkpoEkDMjTRiy6FtAbmq+h3+2NJC8XnFhZErawGQ/MLI3FgCx6YPSGJkbMgV5gCpIChmG4HcjvhRmc2WCqzM4QaVBOyi+B7YYcZSFYJKV1dHAJq6UtW2/cb4aUL9sVJZjvVAemLD0bNGS1NWB27jAYjWw/wBsTKhPGJY8sT24wZDlvfE3Og8S0fHXUoYTCZlZmdGWkOlig3DMARYskAYp46hHrYxldLVpZ1PkNixX0ws+I5jLmJJPFaY3tIaAKg+UKOwF4efBnwNmM0FOkohNksMUrVCuNsrecV58yfBBJZrGnnmgfa8df/w9+AHQJJmaXSGCxrtVmzf1O+LZ8KfBGXyYBC6pOS55xY5swqjHeqGSo2UKi0BQGFuczt7DjEWZzRa/TAROODZ5I/fHHP8AErrPiuyoRoQ6dj+r/wBY6F8bda/C5ZiBbmwgvk1YP2xxKRWDAEglybDdmb9Vf5YFCykkDsQbdWAbTsijv8vPuAWwB0nLeI9egJ/YcYM6npjGhTqut+KAFVXrycC5NWVPEGw1UPqBf+o/fB9AfWjaCRon2OlvMt9xY5/rjqPwt8XwSRCKRY0lUAG7GrfdxfNjasc4za+IyvW7AWDt5jsB98QrEQ90bUjYncEEX9cdGwJ/Z3NJC2oqZS+2gr8oA7mzQ29sc++Jp2XOSpOjRuNsu6Ea7I2sjYxtbE+lbYu8vxfoDBVsbbdrH+3+mKB8XZszSxPJ8w1BQN9t9rwzVbC5qiHo/wAO5iUIyNGqMzJqd9gwvYjtdbYbTZTLpDIrK4cIWGognWpKmOl233bbsRhR8PtIVkSM7in06tI2BBez3Hf64my0pbS0Yd1OoeXYxleAxOxBO9+lYzu2zMrb0hCc4eKB9jyMTN+myBq4HP2xusM03ESVHeuROCRyzN39NhgjoObZXENIVmGhXYKa5PLfLfBOC0xvx7oUTQ3235/3GI4ssxDEDYb7nmuKHc4b9VyfhSOhKnQaJU2v2PBrjC5sueVIN+hxyYOVMaZiaGWG2ID6NyzXIJFPYclX224FYQGE99sSO7d7xE30wyY92eChix5Sb8VHpcksQFf5mIOwWVVB0jjTxitDEuXzDx2UYrexo/t/XDKxkxz065k8JvMVBSTcfJdhrYE3foRtWE+bztpoZbcUC5Ym64/oRiBtRvnfk3z9fXHq5fi8Gx+SA9Rqr29P774xYicFugGNWx1nckRJCBzvgnLTmNw68j+o9MRXj3BD2X/J5kOisvBH9jEte9YqPw11II+hr0tx6A4uIYd+MZ5oomdN+GP8NIIKeb8yT34GLuiKgAACqOAMQzZ4Djc4AlnLcnFxQyfO9lwukkvnHhOImOOOMJxDPKACSa/2GNnbFN+NOtAK0KtpNeY+g7D74VukLJ0iifGfWBmszWvQkZ/Lftfe/wD9sKc907MSsNSkqOHWmB4s6kBuxVbbYJORAi1FGLMNanegt1Z2qiffEPTsoGbT4jRt2C2L+lHnHKaMv5dg8vw1JpMkrJFGCN5TROrsqnzNQ3IAwu6nmFOhIwREmy3yxPMje5I47AYeZhhr0spda+Zxbkeos3z2GAeodBlVC5Qqo7PStR22S7IrnAjJsrGdi78WzyBzs602q+68EDBsmZV2jOkKaAc/xMzWW+94TmMg2L9P3/s4ZZGPW6ntrU6fYX2+14pY7LX1icpqo/IituLu5FWvpRvAXxJtJABzch/rX7YddRyMZcM53rTXIYDeq77gYU9XiM2ZCFa8OEyXqrYGySPfivpguWhGtCzJyUQSFfY6hValI3W+N9jv6YcLkI4RHGukRzCRlad70yItXpjrT/CNXJwFlCAAxqiSNGnj1O/cDATe55qgBufT98Z1IzxytDB83qRJpFLloDFIHNaTZ0ugStgum75N4Xq6qAQl1uQ/DMBzX+mNvCK2CtEEAht62uzgjOeFpXwQzMylZFYA0w3DK1cMLOnnbHbYeUpMFILDxUUC9mVRVNXIB7UMQdRI2bUdZ+YVXGPUy7EEcj24I283/bW19jjMzlvKwLWwPlHJFEhlJ7Vz7g4Kix1jYKJj9R7488h5sf5Yz8K+lmCkqpAZgNgTwL98axR2awzjqw1RjZX0IIxuuVA3O+C4oQSFUbkgAepJrDfI/Dpeg7pH5gGB5QMG8xvagw0tXGJcmBOxAw9u2ImFHBMkRUkGrBo0bG3v3GImwysN0CuMQuuCJDX+2IjGx4H74eKKpEYx4p3sY9OUfmv6/wCmIWjIPmBGHoeiU3pNmu/ucXP4dz4mi0tZdfmHqOxGKSyoeL++CMhK8T64yCa9eR6YEo2hkfWDNiMnHjNiLVjgHrNiFnxjPgbMSgDfgC8BnAXWs8U0ohXxJG0IWNLqonc/bFLzUkEYBJXxH87B08SRZ42U+GTqoKKPsbwo691uSWWWM0qE1WkE96azwSDW2EsZ07b3sPX2Fdz2GFuzNLLbodp1Lx5gH/LjdjUa8BmpXjBuwL82n3NYzPdNfITqZIgitcT6iWADDaVWO4NUbHGlh3x7lPh/NMb8MxSrTqzbESAgo1UeT2IxOsUmdhaRYGkb/qSMxaUFT5nDE7KDfkUDY4VNBjFnnxV0mJRrySTGNWUrI5pdXDeGrDW4sA7WOcQwdBkzz+Nl1RhIA7lmFxP/ANRSTuFIFjtzgjocGXk8SPMyeBLEKjbUQzFeFF8jgFe14G6RqaSY5ZYyJAVj8Rmjo7aiET5gd7DUKwVKg8q2JczlFGpNSSIj+HsPmS9nB+uF/RukFpxv+WsguzRYC9h39sXCPJQwqZn81KJkLroQqpZWhEV+YjzFSL7XhfmOlxiKTMEDwDK0aHUdcTElgWUbVpqt96xyk0KpSQdmYJGk1BVADRlQ7BQAuoudRqrJAO9mhhR1GWNmGly76QJWF6Qt7xr3NcliN/tiNOmjzBCW8tB22UsRqC792UGvU40iyumnsGvMPTTtT6edN2jfw4dtsDcpdBMuTQwxyI4d2Lo8Q2ZD8wYeoZL3wF2kBqiQVI/mAKn6FdvS8TyEF9I1M16fDQWwCvVDsGWzTbgjbDvJ/CuZfdgsCnbzG2NghgF4Ct81djxib4R7ZWHj/wChDGW2ukoA6mG/l21VzqGoBl7jcY26f055doYmkAqzuF2ZvKGPIHlYNYI4xe8h8K5dKZw0z/xSmxv30jbsMNp5EjXzMsaDiyFX6Dt6YlLP6gjTHBRSP/4bO63LNEhr5FU6d1CsdiACaF+pxX+r9GlyzVIoIPyuPlaufSj7Yv8Am+t6JtOkMp4CkEtZAAHfftg3q/TVniaF+Dwf4WHDAfXbCrPNP5Id44taOWdMmVWpgGR9m1UNN7B1LWqsOCxHF42z2X0MVoeXuotT6Mu1sp7MeaxDNC0bOjCmViGB9Rz9v9Dg9ZhJCdZXXHQBJ+dD8tlm1O4PlAAAAxu7VmZr0LwO44FW3IBPqRsO3fBOb6pJIAruSoFUNtVkklq+Y2eTiSbqUvg/h/EPgWTpUCiSdyzaRe/AwvmNKT+31uv8yT9sQoz9EEkwFkccAfTGkYeTbtjXMc6R2FYs+Q6MRAZ45YmEY/Mi1fmjcC9BG49wcOh4pCcZNV5avoMbKwvSpteASPr64YSClJPANk12vgYWKC4D2UQ3pHLN736YdItZqun05ON3iB2NEe+BnQ9na/5+P8sbZfMm9J2Yf3YwQNgWd6fVsnHphd9MWU1frY4P++EnUowGscegxwyPqlmxExxsRiORq4/fCnEcj19cJ/iFWaMxKwBkBDfxaT6DvuR9sOI0uycc0+L+ttHnwoe1RdLihw5UkAkEKQQputt8c+qFnLigOHIQzpLHMZhm4rjVQKFfpZmo2L9MRyQGaMLHDodbLqkbAxyIu7M5uth3I9sMGBymYXMeKqOqtG4T84+HpGiTcm9TUtn3OFf/ABORpJEaZ41na5XGptd15vDU+YsBVEH0xJaIpwXXY16V1lRDFKfGM7ERyuVJRQWrVf6idjyBzeCoWlSVwZ3y8WZ1BwWXXqTlm8vlV1sjTsSPU4Qdai/DCXLU9OQymTkx9iU4Uk377YWR58itW4FA3uQvffvXa8Cmc8jss+ZT8OizwJGUlJUuSXqWMt+s0yll5o1ZGEedzDyzSOiFWZi4VDd0v5gHuVtq342wyaEiIwK5dS6NTbRE6j4cpPZJU8pO2lxgds3GAtkkLprw9mAXXpJb5fFT5G51o2GUQ8GwCXJSeMXkbfVQOoMXFKVF3xIppWOxawd9sGALFup0JdhpDbNocKj6P4kso69xvgM5knyhQgIKkL2Vq1IG502CwH6SdsXb4N6AnhJmZVDyS266hYUWaajyxqyTgzccatlYYr6K5k8pLMFEMDOAoFv5URRqtATRIVtLI12Btxh7k/gzULzUpcncxx0qXpCkn60Lqr3PfFvO5rb6XwPWu2K3mviqMxZkw2ZoQSEkXTqohWq/mq+MZueTI6ijTwhEc5TJxxLUKLGNztVn6sTf74Fm6pDUml1do0LMkZ1NS80L37YQSdQedUEuoRyXlc1EBvBKf+XKqjejzf8ApjXpfSM0DBquJ4ZPDMzOAHiB/wCVHEvIdRZLG8H+XW+b2d+T6GEnV/EnjiiljijkgEqysoYyebToW6Hl7jChVlzQ8epJJIZHgJgCBJE2PiKstrfYnDRshAkTRiMSI0rmITAFRJ5i0aC9QAAY1sDWPBmSfDJPgrGpKqYjRjY/lyrEh2JIohuBhouMV8Tu+zfoxkhTTOSXslFA1vFEKABZRWxvcYIhzwJKt5Rr0LsaJ7HXx5hxW2/rjV49cSSy6Ym0g0wZQoJAKswIJVtjTHaxjeHJRjRGSxMKr5bOg8lXCg6SAbA9Kxnm022xlorfx70o7ZpRuKWX6fpevUcHFQyOaaKQOl6gNwGK6h+pLXemAo1jrs0YYFXFhtiD3B7f+8cm6x01svM0RJ8u6t/Eh+Uj/XGrxstriTyxraJup5ZQda/Iyh0OkA6T/LqOhRWkWNRo4WSsL5+Wy3psKHIF4b9GmZx+GOol2LRVdiShYCAeZnAABJpavAU+UJYJ5U1vp1SGgN6ssSSdJ2J4xaSMk17FAbcH3F/S8WaOJQLK+u59L2H7VzhH1TKLFI0aypKBt4ifIduBfNHDDIZq0824/UDz2BP7V+2Ajo6Zv1mM+ERv8wNe2NpIPJl5QPI0aj6OuxX2N9vfEmYdQxUNriO3FEjsSPXEPTc/JlGbQsc8b/NFJZU+hobqd+RhyrQPLl7F2bs2O3/rvhXnTRQ+n9Rh/nevQMo0ZJ0Ym2QzkxfYFdX2vFfSMs2p+PT0/lF9sE6g2U0xWxtwfXC/PG1J+mCZHGo2PpeA861L9TsPQY4Y+oJG9MaJFjdExMq4UBFIdIJPABJ+2+OE9Qzgkmkl7uxN9+dv8hjs/wAUTlMuxHzN5Fv+Jth+/H3GOMdXymh7X5GGpR7jZlPurWMJyXKjPneiLJZnQwLAleGHqD/tz9sTZ4KqeHR8VW8sg28pIIIPp6e+AAD98HGdXVVkDWoIVlO9XsCp2IGOnHdmeL2OOoZvLy5UkvGsrqmmMLcgZLBHibsQ3NNXznfFV4u9vX1H984YDJBtlkUj0albj0OxP3w56T8Kh1ZmlViotVQ2qnevFlao0AO5UFj6YKaHT5MSdSyU8cUMjuCD/wBNW1FFNFRIBsoJDUrd8Yr2FYcHj+ljD/otyxyZOTWQbZRpJIbklYwVXVep/ElNKCKGK1ChileFjwdPIIBB3ojYg+o22OGTRqJgtcf3/wDOL/8AAHUxJB4B+aHj1MZJo1/KbB9sc/e8T9H6mcvMko/SfMP4kPzL+39cLmhyjopCVMunUulTyZ6Z4biYLCVzDM2kbG4wtU+rex2xvm+mQsszzmNi6qZY49lEinQZ1kNFeQG9MPM4obwp1kfwwp0lU8QjV5ldUN0fmBNcYWf8LOkySKiBl1PbOdCcyQ+GLWnrV9T7Yyxyvp6LNX0FiRSjvGFVjQk0nUTpUhNTACxtscaeAs9imOkWrvzG/wCl17A0friWLNxxyREtI65haE5IZQsYoRmqqgx7XtvhSOoO6o7ldrDHQzpTMfDlVEPmujGTwGHvhHFt2FDGWGN5EYlS+oatCbO60dBevKdQogHc7YiyZBd/B8OEFVY7W0i72TZGkK2pa3ojGuZSOy0rOiuLRGYq4ksguka922YH1274jzuYhUuJEVgsgDeIRqt1Ul4463U3qPA2fvgV6OIzFJLJM8YEkMgUmNi35quv6BVIwIJ1dzseBiVYAkkZtjKFaMxo3lbhiDqNKapqvm6GI5C0iPDM+lydGrXVOpBRoY1HyHymz2vGT5Zlud5dCCIFi488bofK+obPVstHkEXh0tUGyf8AFOW8qsABTLS6g17o1sKFFSCLsG8J/inIDNZYTRi3jBZdtyn6o/etyMOs/kvy32Ekj0wLKNGqgFauAiiyfbEmQlJQBgFdDodRwGXmv5SCGB9DhE1F2g+qZyKMmwQe9g9xx3+4/fDPNL40YlXTZ2lVRwQK3CIFjRuFS7POCPivpggnIX5JBrX233XC/p2Y0NTC0fytsGK2f+Ygal1jambjfHoRfKNoyTjWgB8spqrG2w9fsTz2+2PI0ZTYo/36YO6jB4TFdiQa8tEXe9Moph21et+mB1l39L9cTcmjM9MKOZDAarHuBuL9RW9euN0ACtIGVhtYJ4Ptvt9cATIQNSkgjv3+mB/xI/WgP7g4aLHWS+w3MaSCwWthZu7vtgZwug0xJFUtc49XOR1Wkmm1Dcd+2NFmDuqLpQk1rdtl/bD2VUrIpH0quoj6d8Ksw+o3g3NxgOy61ejWtflb3GAWSjgjH1oqY9VcbAY2CWPr/lgHFQ+Op9kXlRbSL3MbCiR7reoe4xTuqZXWhXbXZYFeC4Xf/wAZI9Lj+a8PviDNmbNyxxkeKjEKBxIgALLvtXIP1wJluhNZjZ1RTekFhrXTpcR77BgT5SCaDVjHJvmZsu3RRoIWYhYgWJ4AG/8Af1w26L8MyTkhisSqTbudI8pGpRfcWCb7HbFtjzWUy0uiQRnLzFpTJpLNG+mjCdI5IGoAiwSfrhN1KVw5jykTrGzRlS7W4cOPDcBvkJBCnVdjnFlLQixKt7Bs/wBEfKESmEkWU0ldYIIpZA1VvvQrbBnRs3MHEEvG5iI0HR38NWkPhp6lipOxwxl6Pmcz+bJN+KkC/mRpIU8Gtm8q7a08wo3ZB7HCCHpzmbwIAxkR9LO7AAEbqxDbWDRodrwknTsM7hJNdBPxLlCHTMLoIdqOrUyF+QxMtNNYC6iqhfIAMLPizKiaFc3HqJUASE7/APaHYKsUbA7CJLIsE4tRVZYpGl0gsCkjFiKcE2pna3bfzBIVAoKO+E3S6jkeCYmqIBZAtGrsCY6ItS25dgTuO+KGiyrpJqAbb0I9CMRsPbjEmZyv4ecxkgo3ysDasOxViBqA3XUNjV48cUa7DfFl0c0Xj/D3rFqcoT5lBeM9iDuy/UE7e2LjMNSOLG6kb8AEHc+29/tjjOWzLxOksZIdDa16j/cAj746VmM280ZeO5YcxA2mLa1cKQyBzsDwaPoK3xizYalaNOOWqJsl06NXVblJBUzNfk8VVUBmJ4eqAC8g73WPenZvQkUpVUhNio0NQjVR1PfIJ3WubxoOkOKk8p0ppGpS5IUAoVW68VQSm/NA7cYjaE+NCz5dAsj6dTNb6ghIcxr+WDt6k4Sxgfo2XnePTINSMzrqu5YnR2HiAtyhIVgm5F7GsF5rMaJY2KNLOYSHWFQdSaiNTFqoBteke5xH1DJq0zvPHPKpVPCMTN5CAdQpW8rE22s7Y86f4jrqlLx5mAeHLQD6lNMtjhr2YEd7wX0calBIuX/D2kbEq7KoEiooNR216PPSn69sZlYvG8WOX82OOekZqqTSosNXzBWLL7ke2JOhRaZJfDMzRNpZnkBBMxJ1EBgDWnTqoUDgONxlY4kzGaRBGNo41AL7kjVZLNd78DAfWjifK5lIWbLO/wApBiHJKP8AoIH6lNj6VjbM5aYyu6tHEhXSzm3Z6NhqNKrDcb3d+2K7nPjEAn8LAqltzI4Fkn2H+pxWOqdZklP5srOQflBpR9h5cPDC5bFlkSGfxt1hJ5lWM6liBXV/EzVdeo2G/ucV6R+dRFe/+2NELvehdlDHbsq/MSewFi/S8Osv8JMtmdq06gyjm0ovGG7u0REiVyFxsguKoi3y2Cpn1niEbFjLGNKbMSyAGr8wChOAoG/JxL06eKMSieDxXAGkM+kISPmIXY8gjveJ+qdOhQKsT6iC6sRsGKmklB5DMh8wrm8JWyRU2p/f+6++Jyasz5GkyQLQH0GPJUBG+NGmYbuvteNkkDXX7d+MTpkSCGGMOpdSyAjUoNEre9Hsa4wwzE4dpMrk0uGeRBGZAA5qqGvgD19RgRl4/u/rhl0z8RmFjyERQDWzozbPYFlFf7bLzhoystBibqEKqBlxCfxCE+I4YnfuoUDCySOxf9PT2w/aT8OviJK4zep1cEbKvlFg+psivbCvO5ExBCzoxkXUQDbJe/mHYn0xZGhH031DO+GUArUzbWewGDJpQiO/ARd/bazgPNQxzyKtnVC4Y7eg4xB8Wz6MlMR8zgge97YBxyzPdUzEjeIrqpjpoyoAYenmG9eow1ys8+dj1hgqlwSXoLr2Vo3oaiG2Kn/t9MVAzNpAvYCh/wC/vhh0TPzxErC7BXZT20+J+m72AJ2vsawk8fJWTyJMsUvSkjjDa0Y0SpL7JLE3lRhR1al8mrk7Y06j1/KzxU2Xc5lmPkQaDGp5GofNuOa9N9sTN0eSRmLuuuQnQjG21EDXG2kEDT5WscevOPMnn44ZxDKUOWa2/EyAl4wVA8LWu2oEHf6euIwdEYyadAvS5czNJKNbwiYVIWKokjRhVYav49PmNEbBjhb1zp0+XUEI6Le+wKm70uGA4IG9++DOsZ1dUi5OORo3eMqz95A9I6VuC1lDq2YVhtP07MZorNNI0x020WXbSYiNiDGdrXcG7usNxTC42q9iT4cz4SRXGyuasECmA2GsqxVTwdIsjTgz4pyRGmZRpN//AG9Oo82Ee5ZCGpmd6FAYTmFo5JIZAQ4O506S49a23G24xYel5pXiMbafN5ZVY14jdia1TzahTaRpHbjAhLdDYm+mI/iOD8VlTmAp1xbOzMSSdvnkdt2rSRFGooscVmGXWosbrsb7+hxa4Ly2aZG1AAEWdCOFeyrW4YRWNRc1qAVRzhB13p34WYc+G+42YKfUKXAZlU7aiADyMXg/RZg49K3/ANO+LZ/h71jRI2Wf5JWGk9lkqqA/mG31xVZD+3t6Y9ZGQoTakgOpsEFeQQR324NYfLDlGgRlxdnR85AfEmiKzy5ghmikDaVRTYW9wqeG+xFGx9aw06jl3aNCBqkiZJKH/UKinC3sLBYYqWR+NFYxNmY3MsXyyRafMpABVlbsaBNdwDiXPfHbN5cvDXq0h1EenlHl/rjz5Yp9I0c4+y352FShtii86w+ivvxxtisT/EeVy2pY/EzEjnU76vmbYeZzwQBQCjFK6n1Z5Tc8rO38IN19FHlH9cARSPIdMS0bC9juxAFtwLJAB9SMWj42vkdLJ9Fh6t8WZmS/P4CHsuxP/kfMcVps0LJFsT3c7H99zht0z4aZyHmbQpILG7IQOY3e+AYn06l9DhvlMnl4SilFcsyo4FmzIxhlTUf0k6JY2B2O22LxjGPRFtsrOV6XNMNRsIPMSRQCqwV20jcmOwzD0w8j+HocvZn87JeqOzuVYLLHt3ZHjkjbvxglM5POEaJSddWVHLtl3G541uqra3TYzLdPR9zJZchRo3H5scZhZmJ3VnjaM1RBbBvYKN4s+FKxwx+cNGA1bsVZ4i6qNyZIwA61RK4FTJSSL+ZJo1JEF1/zwOqEqN9JcGME7qdu+GBkjVSQRCposV8zxiQsyM1764MwCpA5U3vhfmOvlWrwAiSBr1N2k0s4U/wiVRIhsEXVb4FoHKK7BOu5D8nxoww0kMSWpijHQwKdmilUo3sVOK+uYZhzvz9R6VgvrZk8RvEdmLW1ty2rcmhtuQONrwuUEbjt/YwrpmbJJPYTFmi3pfbbkemPEkU76a7fS/8ATEci1TDgnb2Pp/fbE2XAvUVtTeoe/fYb/TC6FNiMRsDtRKm9iL2PrYxOhsHkAHYEdu2NWHeu4/8AnCpqzkwtJMtAcvLGPFkIYSxyi0VyNPP6u5FegvnAMOQjjAmzcczJKoaPQQpe+W35Xt9sE9K6kcsZPy0lWWMoA/Ck8EbXtfYj3xPF8PO8nh5yUwaIhoLbiiRSrRoDk7DFUaYSO9dNdxJKkkek8q13qB/2wj/xLzGiGJNSrbA2d+Pbvh70Wd5Iy0oCyhtJ0natqr98Ur/GSHWiUWLLqBWjpFjZiRzdVWGdFeih5YrJIkcSeLLK2ldey2eNu3/kcFZPINJmnyubd4WWNygQA1IhBAoeUA8isMevZcyx5PNaUjLRxkeHsdcdGmrbUwBA9Kwx6vF4WahzcR8sgWaOzqY3QlWtjZXzDbasJKZJtGsBzGYhV2cIrkMp4bxgSrKwXch9Jsn0xOemwxDVDIVMpYxhiQxKJdBK06Wk2II+U87WPMuvjSZlMpJIMsX8QlrEkbkBiQpBYghSTxZsd8Ht0iFXaR7bcO5cEDz6QXWjanSNxuBvviPvRmrdg+f6jlpcsS6acwxKmKIGLw+27NsSNiCD6UMLsnm81mBKcuSusg5mSEaSaUKG8xvzUSxWgWBw46b0mGxA7BZ/Dd3zBawEJOkoH2JIoHfy0Nt8V7NdbijePwh4vhSF1IBVWUgmSIqRZ84EoNbWdqwVyvZZvW2AZqF4XUSMWV73cn5gdx5t/S/Y32w6yzrD4brNraQaZokDLpQ2RbgFrVuVXci8GdZhzeabVmPDjVgXSMDxEsjy6nBtdQ2B4vFY1FkDL7EBht9D6EEc/wAo9cCXxdkf0PRYviHIAxIUUBktlj0GPUDRaoRb0xpzJIRsPc4TzwjNZZiSGlSj4hNFtvIZJXYtIWBOmKJRVgdsNuiZwGILIqoeCmo1JVUSkZM07GtwxC1frgF4HymYOkMAwJGnSj6WI8tjV4J1H3ZUXFE0ujXF2rKjlXtdJBBHF7GvQ/TG8eVKjjSt3vso969cT/EghGZZ8vNGRuXEZbSp3sK77ycWXIFk4Jyvw7PISXDBgWXSfMS6oHEd3Q1xksh4JHri6lrYKFr5hF4859eFsD05OJoem5melVaBKgD5RbglRzw9EBjte3OLFF0/L5cEqwLAMyyabPlAlhlAJ4rVHIvf+mNznCx0QxgLpkAA3ITxY5NJJ2CxuzaWNaR7YCaO4i7IfDEYCl5DTBWB4pZVYLIFIvVHKpRk9NzgtupRiMCOKlcEFeAqyQlnjFb0JE8RG3KknEuXyDKS8pJKM5eJfM9xTO7jbyqxhKuKHmGJC6Zat1Vo6Ck0zPIi3GwvhZ4HKE8BxWA2MjXNQzys2s8+KRq21OYoHoLzqZdZB4YqeMbDJJdpplbUGV5PKgYs02XOnbyyU8Rs7Mo4wFnuryRL4kUUhUHQs8ikHyOHibTyrR20ZB2aqscYG6fmYHXxMxIWlWUDwCfI8TknyKBv4btr0nbkd9lbEeRdIavmxIKy5aQ6U0BAAqKSDCWsBQ8MmqMg/pYXeJuoZWZWbxh4alWZcvG3mIMiNIolI0rpl88YrYswHegm+I0SnhFrGxCJsoCNQ8MgCyoIJ35JHGA8zm55wAtv4aghI1pQq2Rai9iS3Pf6YlKeyTyWRdZVIg0KFmkZhrB8xkDHWrue0q3pYDa98D9G6Wcw5ilkMZVNaKaOoX5lvsarnfE8sRjIzKgLFIvmVj5nBoMFHJ4523xN1I3CzRsqqlsVUBQ0bfKwa7LCthZsg8YdIWML2MFnhgQPoC6UWjRlKs2rxInkACgr5QLq7OE/VshHFKZIyjxvqYBVbShPCDVyNzvif8PLmo1j8dUEcah/EfRGoH/U08vywI5sA4gyczDKSwqkcml20Ss1uE/lXkA8jbvhZKkU4wp2Fo2rLiBo7YqAVTZY1UHRIWJK2zUGquOcVSVK3XamKmjekj0PviwdKcEqSAdPFnlWGnUbu2QkkCjuBifqvTTM6+GpkemVyp8mgE+G+sj/AJnNjfBi00SStCCLMa3Cu1Acn7YxDYvntY9sOY/h/LodE2aAkI8qqLAJ41ex4J25wofMecAgLXlNcX71zXAPvhJRtk2tkU8GpSPUff8AbBOWjWeOV8xmT4kWhUSQk6lOwC8ny77dhjVhsP74wHno/wBQ3I5/u/72wYOy0XR9JdDy7pGgkIZySzEDk3z9PbFQ+LOoxmTM5actokVfCoWfEBO/IHpzi9ZCfUqNvutkY5J8ZvqzUqmgGIVT6Oo2v0JG37YpN0WyyqInfqUyQ/hmACh9fmQXq/lY8V7euB1zCyNTDS/ZlJAvkCt6HbasaReZShu+VB7MLtfvgMk+/wBcKldnnSyST2Oui9UZZAHZqJAJJo+Vg1Ejft96rvh7J8WRxsxQvJTUqhAoKfqQubIGq2G3fTioztqAkHJ2b1DDg/fGubQNT1WrkfzDmvQHnAigrK10WbO5lZihkjjeNCZURF0h4z/zU9S68/YbYc9ShSGOLNQsqxkho4QAxFDyknm3sqR2BrFQ6JmCV0LfiRnxI/QkbtH9CBjXqcpVdEekRSnUp4IvlL9AxxK5Rk0UjmfHotfSs5LEmYigijjivV4pfU0UdEhQo+YIdVDiqGAundOihd/Hk8Q6j5Dal1dI2SYLWx1Eg+hA9MEZ7IyxJ5GlVxEAfDCsjbqStg7Ei9JPfkUcMcmYSjxzzqgjjV48xfnliYflsLJG1FWUAbgeuK1yWy8YuXZVcl1ERyMyt+TqK+J4hj8Rb76QXr1Aq98GSyidHTLxtIYgWRwnhxKTVqifqdxqGpyTtY5wuzLa5Gkhi8SEXp1Jp2IBbSByL1N9xiXoJCzRJKpMLEyxxyO0Sq+k2TQtjQoD398LGuhVOSfH0IM50PXE0yRtpAU6qNaW20nbccC/WsPMsJpEiLMwTwcqWdjSUrSorkj0JVdQ4sYfZVf/AKd1kk16lRRIfEVVGqiqQBLJX+Nh3G+2F34STXJCI3m0u4jVBSmF1CyRkfoIOiQdtS4ZOux1Lj2wbL5CNV/OcvSrrA8oAjT8PmBfJaNmD33B3wRmM0qfNT6WOqOIVHrB8KRNqGmeKnBsjULrBbQpsc0ztKxXxYm/LAuozMT2OgAtXlYkbYhzOdXwvAgRrCL4hJWmK2gJBsWwJJHahjnKujpZP8RY2YzDQq8DU4JUpt4oEIKrNxv+WdDHe9P2wwGXhyZjEsaF2hUk3rYFSSSjEnUCKpRpAqqwwyaNPJJpQRPC6KqHY2UI0IRsAWuSzt5qwk6zmp8tKzzpq1HhqYqY2tgNNbsNIsAWDjk3Ls5cq2Rz9TafVCUdCyMuplGp2La7sAAb6TWAukzIsciNG2uMMzBSB4oDUbJsqEFXW5GHOaaXNouktJppowKAF9qrgjynvhbmMvmZP/q40YrHqYtQWNEreP6jzIRue+CotMP4+MrIc1lwswjdFWFiL0EEGxakObujQLbcg7YYfDefKv8Ah0jI1eeGMSbeKoIKyy1qoeY6eCarBPUMvD/w4GONjdhXlYFY0JoslGz5qUEixiLK/iJ8iiWkVOpV2VVEjqRpthbMb2GwvucFpAdIybIQGQIz+HFIHKPH+YE3/MgPG4YKym/KScD9G6hlonkEiK6RBzF4484N+VVKgixe4OHfU8p+Ng1KR5gDEojoswsyKSdgQxBB1V9cJD8Nqih83OI2onRHTMwHFUPm9aBHvgRlujnNroRw59jIdNl2NiwCX3orVHkcV6YZ5XpDNK0qMkaouuQS+Ure1b83tiMfEMcO2UhCbV4km73/ABVZF/XjC3PMcw/iNKpkIGoOKP8A4nisdKFvZGW3sZ9PzeTVd4TJNrbSCfyx22O9XvW2FXU+vSysWNKdIWl2IrtfNjffEMmQkUEldNEb7bWaB5498Mui5OGXOiOclVNjavM4ApbYgAseLIHHrgpJMCd9Fficg7E3/fOLBmcqJoo8yq0VpZkAoc0kgHoxpT6GsT/GHw3+EcL2ejHbAtTchtO1gmvTGZPNeBNuuuNU8J0H6lItwL/ULWvQ3jsjp6G409irT/f+n+WIpItVKCRq49gBZP38uGPUcj4MhQnUoAKNzrU/K4+1D6ocBu+7NsCAAPqTZ/oBiUfoV6PpDLxgBa40X9jvjjnxWjfiZQaGpt9/lflG+husdhyMlqpog6Bt6Y5r8UQLKjtvaCibFaGb5r7kPp3+uK5Okas6+JS80dxINiSQf5XX/Q1/XGma38w2VhdejD5l/ffBDeb5ti/kb+WRflb6Gv64DRgAyPde3KsO/wC2FizzZ/RmVfcg/K/J9+x+xxLCDZjba9j7MOManLXekqw9Loj7HHspJUOeR5W//FvvgujkmRLKyvqA0spsD0PNfTtiwNCJUOn5GIdWA1FG/WhUb6SbwizHmAcc8MPccH7jEvR8rJLMEivU29htNAEWdvS+2+Flj5bOVp0XT4Xzsqw/hFmhiTUWEiH81zY8ouwp+QWRxiHw1ywPg5cuwBfxxIrFSihZgFO5oFm01vyMLsw82X1PrHjRFVEoX51kq1IYcjmj6DDTqnVIWaL/AIfCXlQhmlbyrr4Ng0H1gsp3G2O2/ZuhtbJ890aYkZ3LkSebUsl6ADzsjNpCkeU167YD6i8c0cBjRyWPiRvqLyKwskFd/LwO24FYG6OsskYy8zuEILQ5YKNEgLEGmXgo/wCluBjXqrz9PpURYyWJ0kavDkCgExsSNivm3FXeOcV6BLrkkZH8Q5p2jm0HyhhstLvV0t6qseuPeiZ1i00s8ZbL5hWUsWCMfMD5B33249N+cFZbpsUn5i5oBA3lJBaawAapfKo7+4OCOm5/SHy7QnMGRW8CNtOhCR57LGkFeb96wqi12dHE+2a5PJnNqojioIjxCGXjww+os7A3qIrTsACe9YG6ZmI8vJJl80jGGwxj2csSAIlOi7vZTvVqPXC3OiSCfWzaYptCytl3IXTdFTLuTR3JHO9YadT6EB54otEYUhJIrYOQAxUn5mPcPtRU7YZ/ZRNekLOsSz5aWPMJGYSiEIGYSFALFso2Xyml1HtgzrHS1lVDcrFgHbMPIJSdVgBgvljUmxQ3GDWz+RfLNM7aHYlfBQfMo2OuMbWx3v6YR/DHX5IEfKxx61mY2SCXVdNAAKCPcn1JxwvJLth/wfFMctLAMwkSxhgQX0nVvV1uVsGsLunZAlJ1ErnLxuRJpsyjYeZVPl1E7AkG9ycSw/DBLGabMxxxq1h7DM3rtwCNvXvtiRPiKKHU0cKSSO16yx+VCdJIqrPO1c84aNsVzG/S/hyJBIssOwJjErsbkRiG8RVu0NWDVA7EYX5PqseUUQEidUYFdLC/EJJFDcbWBZb1wkzHV5cyGSWQ0e24XnvvbVwSxOxwHkco5/MZaVWrevnPlA/ckk4EhJ5EqosPWvi7MMpVCIlJpQgo1ZY7n5bAFgViqTZolg1DbYV/r64Nz0JaMSgigWUrdFd9j6EUFH2xaI+hZSbIeNHOkUkaEmJnWyyjfV3Nm6r2wcStCKTm7Kn07o7TzBIbIKl9uaGxH/cDzj34h6R+HbSfFVgPMkgW1PrqUaWU+247842yE7xaZIXKMr2jjtt5udiDY59MbfEPWJ80Q80hdlFLwAAedgBvikbYW4uIpOcfR4d+X0/2xLKNaav1IArj1ThW9/Q4F0kkUCT6AWf2FnFg6L0uRH1OVR2BVYz5nc1enQL07CyWra8GUUTgmKelqDIGO6xqXJ/7eBv79sNcj02SRfEoBOWdzpUHk+Y88r8oPGJsjno0i8SKBFeRgC0nnB02W0pWkC7AO/OIc1mHkoyMXPYMbC16Dgb6xQHbGeTtlY67Js/LGIEi1+K8bHS4GkIhJtN92W7I2Fb9sV7MPsgvm3P/AJcf0rB+ZNKT67fvtf7Bj98BdUmV3tRQ0gV6ECsNCNsWc7PpXKGwpPJTHJ+vCSVjlIiXLOWYEtSLZIv257Y6xlk0hB6LV+mOO/Fuf8PPiRUQFLBRSfzR31n39PbFJK6NmWnEVZiDS+lmVgQqsymxuLjkvnjY3wcAZuzTEUflf2Yd/vth9nleaPxC3iqFdmOlUAjY3aL8zLGwABIAoGsKBZ+b9Xkc/wAw+R/uKs4l+lmCcQDxP8+fteDxKCQ54fyyX69j/rgIREsVrzA74ZZbLhQVsb1q9wMehg8KeZWkZ5ZVAHiGlmRu+xP+Tf6/fA0MxR1KgsykUBvZv5T6g9x3Bwd1A35auxpvufSv6DFw+BPgwZdPFlFyNZG/yD0+uMv8RrwY7ds3+Bg/PtoQde6Z1KdPEZUACjTEm2hR/Cg2HfE/+H3V4pIxlc89JGfylohi7eXTtua53rFq+KPiGPL/AJYtpCLCDkD1OOY/h2adpSSoZ9QUAWNx39ffHn+F5GXMm5Kj0M8MePovM8raxIJI4kjnQoUosryAxtZPlC+Us6UfMRgSRJZnizFLqk1IZZ5FAfSzDWi8G1AJAFDcYiyPXXjzmjUwjmZwPECa1djuSQNO57+jY0zHR0TNNHLMkaqNQZR4lM7BvDAX9Qa29NzjXSMnC18gsdNXKZlYy5/DSDS8gj2SXcqAOCCvBHYYJ6zIgeFsukoFBlmccyblBRFeYArR9ceu4zMUrIwKoxuRzpYyrp8N0QeRRVgrtd3WAZvxWdjUTF1cG0fTpRR3sCuD3++Oa+jpZeKpB3XZMvJlneD8yd0JnRNtHcArVBkO23ocJshms5moI8tCGZIhSsvlDXdhnJomj23ODc82ViBkDPM7MokMRATUo4JGwv13OE+f+LMxJsjeDGOEjBAr0LEW31wYbJSm/YW/QoMv/wD3Mwob/wC1Fu/3O7f0GBpfiTwxpysKQruLPmcg9z2vnck84SzQjUNAJD0QO5Pp+/8AngyfoE6RNOU/LBAJHYn1F/1w6oR/8gGYzRatW+kEAn0/aj9cQkEg1v237f3ti2fA0MLtJHLoWVq0M50qFBOpQf4ve8D/ABTkI1zLpG4kUDdgRXHBI5Pvh7VaFcG1yC3+E2jUSU+ncB621aeSu1xni/TfCSaTyCidLVq7mh/MffY/QYbR9blEHgHMyGEiiu3l/lDHfTgTIJ5W3ZQN1Nih6gg8oa/fEckX2HJFOqNJB+IcaCQNNsQuwr9WkHn19cQjpyBq/wCZ7jyr/vhpmMm71LSxRqu0sh0LXoOGYfQYPy4RcsskGXXPSSvItuh0RiNUNCK97Goi/MQGrbBhFpbBigytrBJLtEmrRzpACINt2Y0o4/UTjyfLwoWaeYSvyIstWm/5pSAo+ig4vOa+FfxOYlied4objEUSBRGrOgYowJG4NgLRNKT9NOkdDyyfh/D3llhaWpU1aV8OTnzAXaivSjfbDObRZY2tCzIRlfBOXiRI2Ad6canJU6l8w8Qug302ASNxWPBnVhmKG5G0NrzDIFVyykxyhErXs2ix2Y3xhuvQdBV9crCWRNDKitKoeIOdyQE2I4JHNnbCrqvQtGYihjct4oi0M1V+YaF6SRQPNX7YhKUhmmlpCbMsrsjKrLSUE1BkBFXoPJU0Od8D+nBNbEdyP/i//I4tCdBiaQhZZfCjjkeUmKm/LbQwTlWskb3tvdEEYKy/wevivG0sm0saIVTtIjOpYOQRVLY33J232XjIX8crOd9UO6gHgWfvsP6C/vgBIS3ygk+gxceudChheNjI0gkjDhdIU8la2J28u2+AvHI2jVYx7c/c4f8AI4aRmyTjF7Z3HpsehQp30EqO5oepxxP47FZ+cfzD+oxmMxp9o35v0GnTevlIljYMxjJKealKsD+W66bZQbIFjCfO5xnYhaAkIDfb0A++MxmGhFPKkyUv7djlItC8kkCrPfCDrXWGU6F2Nbt/tj3GY+h83+lh+GjzvDSnkfLZev8ADD4cVkXOSsXZ/kU8J78c4unxB1AwxkqN+xx7jMfm/lTll8lqbs+rxpQxfE51mIwTqNln5Y839fT2wL03KGeTwlOkgSNZF2I11V9xYxmMx7+OKUUkePkm7Ceq9QVoolWCGNTqNAFibCglnJsmqr0rBXw/8MPmgZmkWKLYAR3r3277cDc748xmKJE22+wz/icGUmMGXguQA65ZTqPB4qrP00/TFY6n1mfMm5pGI50jZfbyih+94zGYZIE+jbobBm8BvlmGn/tYWVYfTBuS+Gw0Xisb3cUDW0baT+k7k7j0xmMxPqYkN9gjRmKV0jY2hEsbECwQAaNet0cOMz8SZbMIUjyzRzSLoZtdovcsF7k784zGYX9wy9iqHMRqdPhBq2JYAk+4HGIs31AOCFUKFJo0Lr0obYzGYq9HLom6R0Uyo85fREnzUNT37A0v7n7YjyvW1Rh+FjCnjxZvPJ6cfIv2XGYzC3oATnemEVNmpHlc0QL/AIu2o7gfTB2Q6jNGumFvARjRWI1q7EljwfcC8eYzGacnYrbTDoutThndJChlYa9O2oihqriz3O974ibPy69evzKpRTQ2XzWAK2Hmb9zjMZgTboqpMKn6u7DLiO4/AUqpuyGJ3NgDY7be3Bs4AzfU55Syl9RNay216SSvAs1bVxzj3GYnKTsWcmjM51aWOVJXmlkmXZWLUFHoAOx73d4F/wCNZgtr8UqS4k2/iF02/eiRjzGYaDZ5mfNNPsgeRn0KxLaV0rfYWTX7k4NXpYAtmNegxmMxbGrezvHSm7ls/9k="/>
          <p:cNvSpPr>
            <a:spLocks noChangeAspect="1" noChangeArrowheads="1"/>
          </p:cNvSpPr>
          <p:nvPr/>
        </p:nvSpPr>
        <p:spPr bwMode="auto">
          <a:xfrm>
            <a:off x="9082088" y="-911225"/>
            <a:ext cx="2428875"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 name="AutoShape 4" descr="data:image/jpeg;base64,/9j/4AAQSkZJRgABAQAAAQABAAD/2wCEAAkGBxQTEhQTExQVFhUXGB0bGRcYGCAcHBgdHRwaICAZHxscHSggHx8lHx4XITEhJSkrLi4uHR8zODMsNygtLisBCgoKDg0OGxAQGywlHyQsLCwsLCwsLCwsLCwsLCwsLCwsLCwsLCwsLCwsLCwsLCwsLCwsLCwsLCwsLCwsLCwsLP/AABEIAMYA/wMBIgACEQEDEQH/xAAcAAACAgMBAQAAAAAAAAAAAAAEBQMGAAIHAQj/xABAEAACAgAFAgQEBAQEBgEEAwABAgMRAAQSITEFQRMiUWEGMnGBFCNCkVJiofAHscHRFTNDcoLh8SRTwtIWNJL/xAAbAQADAQEBAQEAAAAAAAAAAAABAgMEAAUGB//EACkRAAICAgICAgECBwAAAAAAAAABAhEDIRIxBEEiURMyQgUUIzNSYWL/2gAMAwEAAhEDEQA/AFHwvmfJp/UhP/8Ak8YeNPfGKvk+lSQq7NKq5hSR4XDafW/1Bq2YbYFOZmlY25Qexo2Odx9sZ5JxJyyJDX4l6u0KqF2d7o/wqOTXruMF9G+HGysYklLePNTFSbCryCfcijik9VX87w1tmoAdyWO49+wx1PMZ0TRh68xKalJFp5aNG9xe1ixh1bVjwd7FFVz3w36B0F8w1AeXucF/D/w0+YYMQVj3snvjpeSyiQoFUAAYCj9jtkfS+mpAgRBXqfXA3VM8KoH642z2e7DFK+Nus+BlpGBpt9P17YproRsj6kZ3V5YzBIiqToZlYvXI03/dY4r8TdUeVyWKgAnSijv6n6cDG0TqXNeIGs6tL7HbfjCKZ7Y0Sb5sYZIFm2XYhlb0F/5/742zOTdpDsQb4rf9hibISATAqmvSdQU8MB2/zx2boHSDFGhZkR3OqTUQx33G9khVUrQwWE4hPlWjHmBBruCP88MOh5cPqWxq0+Xfe7x2fP8AT450KywyPq4ZlNH002NuT3xQ+rdLELNEqAeGqtHJEq62ZjR176tIAq6ob4D60JNaKPncufN7bfT/ANYLyKqqK2qwb1iuD2H0I74cGc3bKj9iaosCN7x4vTYnWo5dAYi45bTT6kSAFT6bjCRmv3E4TXTK5mMyrAUiqeNhWJOmZAyeI1hViXUxPG5AUfUkgYewfDsOseLPFHFZsq+uQ/RQu+Bc7mFVPBhVlj16i7/M5AoEjhVHZfXBckPyQV0iTwgwKkkkkMjCyCukpqO6jk2N8aZvqZ1NTAAhl0AX5WIOkk3sSL27k4UFvQ884YfD8UbS6ZVBBUldTaVsC9/qMJTZK2zTKyLqsMyH1JsH7HG2ZbU1kI3qU8p/YYgz+XVG2PkcahQO135bYAmj3wAGP97HB4h4hLKvFkezYj8E3sL9+2PVzR4O49xf9cSyZYgBmjdQTW9gXVgC/Ub46mNE8TNlEZdvMbv+E36jGRM0z1QF6iFXYDezv33JwW2V8Fl8dRoOxRWqj2JPpuN+MB9QRlk8RF0ixwCADzW/IPrhkUiZkpoEkDMjTRiy6FtAbmq+h3+2NJC8XnFhZErawGQ/MLI3FgCx6YPSGJkbMgV5gCpIChmG4HcjvhRmc2WCqzM4QaVBOyi+B7YYcZSFYJKV1dHAJq6UtW2/cb4aUL9sVJZjvVAemLD0bNGS1NWB27jAYjWw/wBsTKhPGJY8sT24wZDlvfE3Og8S0fHXUoYTCZlZmdGWkOlig3DMARYskAYp46hHrYxldLVpZ1PkNixX0ws+I5jLmJJPFaY3tIaAKg+UKOwF4efBnwNmM0FOkohNksMUrVCuNsrecV58yfBBJZrGnnmgfa8df/w9+AHQJJmaXSGCxrtVmzf1O+LZ8KfBGXyYBC6pOS55xY5swqjHeqGSo2UKi0BQGFuczt7DjEWZzRa/TAROODZ5I/fHHP8AErrPiuyoRoQ6dj+r/wBY6F8bda/C5ZiBbmwgvk1YP2xxKRWDAEglybDdmb9Vf5YFCykkDsQbdWAbTsijv8vPuAWwB0nLeI9egJ/YcYM6npjGhTqut+KAFVXrycC5NWVPEGw1UPqBf+o/fB9AfWjaCRon2OlvMt9xY5/rjqPwt8XwSRCKRY0lUAG7GrfdxfNjasc4za+IyvW7AWDt5jsB98QrEQ90bUjYncEEX9cdGwJ/Z3NJC2oqZS+2gr8oA7mzQ29sc++Jp2XOSpOjRuNsu6Ea7I2sjYxtbE+lbYu8vxfoDBVsbbdrH+3+mKB8XZszSxPJ8w1BQN9t9rwzVbC5qiHo/wAO5iUIyNGqMzJqd9gwvYjtdbYbTZTLpDIrK4cIWGognWpKmOl233bbsRhR8PtIVkSM7in06tI2BBez3Hf64my0pbS0Yd1OoeXYxleAxOxBO9+lYzu2zMrb0hCc4eKB9jyMTN+myBq4HP2xusM03ESVHeuROCRyzN39NhgjoObZXENIVmGhXYKa5PLfLfBOC0xvx7oUTQ3235/3GI4ssxDEDYb7nmuKHc4b9VyfhSOhKnQaJU2v2PBrjC5sueVIN+hxyYOVMaZiaGWG2ID6NyzXIJFPYclX224FYQGE99sSO7d7xE30wyY92eChix5Sb8VHpcksQFf5mIOwWVVB0jjTxitDEuXzDx2UYrexo/t/XDKxkxz065k8JvMVBSTcfJdhrYE3foRtWE+bztpoZbcUC5Ym64/oRiBtRvnfk3z9fXHq5fi8Gx+SA9Rqr29P774xYicFugGNWx1nckRJCBzvgnLTmNw68j+o9MRXj3BD2X/J5kOisvBH9jEte9YqPw11II+hr0tx6A4uIYd+MZ5oomdN+GP8NIIKeb8yT34GLuiKgAACqOAMQzZ4Djc4AlnLcnFxQyfO9lwukkvnHhOImOOOMJxDPKACSa/2GNnbFN+NOtAK0KtpNeY+g7D74VukLJ0iifGfWBmszWvQkZ/Lftfe/wD9sKc907MSsNSkqOHWmB4s6kBuxVbbYJORAi1FGLMNanegt1Z2qiffEPTsoGbT4jRt2C2L+lHnHKaMv5dg8vw1JpMkrJFGCN5TROrsqnzNQ3IAwu6nmFOhIwREmy3yxPMje5I47AYeZhhr0spda+Zxbkeos3z2GAeodBlVC5Qqo7PStR22S7IrnAjJsrGdi78WzyBzs602q+68EDBsmZV2jOkKaAc/xMzWW+94TmMg2L9P3/s4ZZGPW6ntrU6fYX2+14pY7LX1icpqo/IituLu5FWvpRvAXxJtJABzch/rX7YddRyMZcM53rTXIYDeq77gYU9XiM2ZCFa8OEyXqrYGySPfivpguWhGtCzJyUQSFfY6hValI3W+N9jv6YcLkI4RHGukRzCRlad70yItXpjrT/CNXJwFlCAAxqiSNGnj1O/cDATe55qgBufT98Z1IzxytDB83qRJpFLloDFIHNaTZ0ugStgum75N4Xq6qAQl1uQ/DMBzX+mNvCK2CtEEAht62uzgjOeFpXwQzMylZFYA0w3DK1cMLOnnbHbYeUpMFILDxUUC9mVRVNXIB7UMQdRI2bUdZ+YVXGPUy7EEcj24I283/bW19jjMzlvKwLWwPlHJFEhlJ7Vz7g4Kix1jYKJj9R7488h5sf5Yz8K+lmCkqpAZgNgTwL98axR2awzjqw1RjZX0IIxuuVA3O+C4oQSFUbkgAepJrDfI/Dpeg7pH5gGB5QMG8xvagw0tXGJcmBOxAw9u2ImFHBMkRUkGrBo0bG3v3GImwysN0CuMQuuCJDX+2IjGx4H74eKKpEYx4p3sY9OUfmv6/wCmIWjIPmBGHoeiU3pNmu/ucXP4dz4mi0tZdfmHqOxGKSyoeL++CMhK8T64yCa9eR6YEo2hkfWDNiMnHjNiLVjgHrNiFnxjPgbMSgDfgC8BnAXWs8U0ohXxJG0IWNLqonc/bFLzUkEYBJXxH87B08SRZ42U+GTqoKKPsbwo691uSWWWM0qE1WkE96azwSDW2EsZ07b3sPX2Fdz2GFuzNLLbodp1Lx5gH/LjdjUa8BmpXjBuwL82n3NYzPdNfITqZIgitcT6iWADDaVWO4NUbHGlh3x7lPh/NMb8MxSrTqzbESAgo1UeT2IxOsUmdhaRYGkb/qSMxaUFT5nDE7KDfkUDY4VNBjFnnxV0mJRrySTGNWUrI5pdXDeGrDW4sA7WOcQwdBkzz+Nl1RhIA7lmFxP/ANRSTuFIFjtzgjocGXk8SPMyeBLEKjbUQzFeFF8jgFe14G6RqaSY5ZYyJAVj8Rmjo7aiET5gd7DUKwVKg8q2JczlFGpNSSIj+HsPmS9nB+uF/RukFpxv+WsguzRYC9h39sXCPJQwqZn81KJkLroQqpZWhEV+YjzFSL7XhfmOlxiKTMEDwDK0aHUdcTElgWUbVpqt96xyk0KpSQdmYJGk1BVADRlQ7BQAuoudRqrJAO9mhhR1GWNmGly76QJWF6Qt7xr3NcliN/tiNOmjzBCW8tB22UsRqC792UGvU40iyumnsGvMPTTtT6edN2jfw4dtsDcpdBMuTQwxyI4d2Lo8Q2ZD8wYeoZL3wF2kBqiQVI/mAKn6FdvS8TyEF9I1M16fDQWwCvVDsGWzTbgjbDvJ/CuZfdgsCnbzG2NghgF4Ct81djxib4R7ZWHj/wChDGW2ukoA6mG/l21VzqGoBl7jcY26f055doYmkAqzuF2ZvKGPIHlYNYI4xe8h8K5dKZw0z/xSmxv30jbsMNp5EjXzMsaDiyFX6Dt6YlLP6gjTHBRSP/4bO63LNEhr5FU6d1CsdiACaF+pxX+r9GlyzVIoIPyuPlaufSj7Yv8Am+t6JtOkMp4CkEtZAAHfftg3q/TVniaF+Dwf4WHDAfXbCrPNP5Id44taOWdMmVWpgGR9m1UNN7B1LWqsOCxHF42z2X0MVoeXuotT6Mu1sp7MeaxDNC0bOjCmViGB9Rz9v9Dg9ZhJCdZXXHQBJ+dD8tlm1O4PlAAAAxu7VmZr0LwO44FW3IBPqRsO3fBOb6pJIAruSoFUNtVkklq+Y2eTiSbqUvg/h/EPgWTpUCiSdyzaRe/AwvmNKT+31uv8yT9sQoz9EEkwFkccAfTGkYeTbtjXMc6R2FYs+Q6MRAZ45YmEY/Mi1fmjcC9BG49wcOh4pCcZNV5avoMbKwvSpteASPr64YSClJPANk12vgYWKC4D2UQ3pHLN736YdItZqun05ON3iB2NEe+BnQ9na/5+P8sbZfMm9J2Yf3YwQNgWd6fVsnHphd9MWU1frY4P++EnUowGscegxwyPqlmxExxsRiORq4/fCnEcj19cJ/iFWaMxKwBkBDfxaT6DvuR9sOI0uycc0+L+ttHnwoe1RdLihw5UkAkEKQQputt8c+qFnLigOHIQzpLHMZhm4rjVQKFfpZmo2L9MRyQGaMLHDodbLqkbAxyIu7M5uth3I9sMGBymYXMeKqOqtG4T84+HpGiTcm9TUtn3OFf/ABORpJEaZ41na5XGptd15vDU+YsBVEH0xJaIpwXXY16V1lRDFKfGM7ERyuVJRQWrVf6idjyBzeCoWlSVwZ3y8WZ1BwWXXqTlm8vlV1sjTsSPU4Qdai/DCXLU9OQymTkx9iU4Uk377YWR58itW4FA3uQvffvXa8Cmc8jss+ZT8OizwJGUlJUuSXqWMt+s0yll5o1ZGEedzDyzSOiFWZi4VDd0v5gHuVtq342wyaEiIwK5dS6NTbRE6j4cpPZJU8pO2lxgds3GAtkkLprw9mAXXpJb5fFT5G51o2GUQ8GwCXJSeMXkbfVQOoMXFKVF3xIppWOxawd9sGALFup0JdhpDbNocKj6P4kso69xvgM5knyhQgIKkL2Vq1IG502CwH6SdsXb4N6AnhJmZVDyS266hYUWaajyxqyTgzccatlYYr6K5k8pLMFEMDOAoFv5URRqtATRIVtLI12Btxh7k/gzULzUpcncxx0qXpCkn60Lqr3PfFvO5rb6XwPWu2K3mviqMxZkw2ZoQSEkXTqohWq/mq+MZueTI6ijTwhEc5TJxxLUKLGNztVn6sTf74Fm6pDUml1do0LMkZ1NS80L37YQSdQedUEuoRyXlc1EBvBKf+XKqjejzf8ApjXpfSM0DBquJ4ZPDMzOAHiB/wCVHEvIdRZLG8H+XW+b2d+T6GEnV/EnjiiljijkgEqysoYyebToW6Hl7jChVlzQ8epJJIZHgJgCBJE2PiKstrfYnDRshAkTRiMSI0rmITAFRJ5i0aC9QAAY1sDWPBmSfDJPgrGpKqYjRjY/lyrEh2JIohuBhouMV8Tu+zfoxkhTTOSXslFA1vFEKABZRWxvcYIhzwJKt5Rr0LsaJ7HXx5hxW2/rjV49cSSy6Ym0g0wZQoJAKswIJVtjTHaxjeHJRjRGSxMKr5bOg8lXCg6SAbA9Kxnm022xlorfx70o7ZpRuKWX6fpevUcHFQyOaaKQOl6gNwGK6h+pLXemAo1jrs0YYFXFhtiD3B7f+8cm6x01svM0RJ8u6t/Eh+Uj/XGrxstriTyxraJup5ZQda/Iyh0OkA6T/LqOhRWkWNRo4WSsL5+Wy3psKHIF4b9GmZx+GOol2LRVdiShYCAeZnAABJpavAU+UJYJ5U1vp1SGgN6ssSSdJ2J4xaSMk17FAbcH3F/S8WaOJQLK+u59L2H7VzhH1TKLFI0aypKBt4ifIduBfNHDDIZq0824/UDz2BP7V+2Ajo6Zv1mM+ERv8wNe2NpIPJl5QPI0aj6OuxX2N9vfEmYdQxUNriO3FEjsSPXEPTc/JlGbQsc8b/NFJZU+hobqd+RhyrQPLl7F2bs2O3/rvhXnTRQ+n9Rh/nevQMo0ZJ0Ym2QzkxfYFdX2vFfSMs2p+PT0/lF9sE6g2U0xWxtwfXC/PG1J+mCZHGo2PpeA861L9TsPQY4Y+oJG9MaJFjdExMq4UBFIdIJPABJ+2+OE9Qzgkmkl7uxN9+dv8hjs/wAUTlMuxHzN5Fv+Jth+/H3GOMdXymh7X5GGpR7jZlPurWMJyXKjPneiLJZnQwLAleGHqD/tz9sTZ4KqeHR8VW8sg28pIIIPp6e+AAD98HGdXVVkDWoIVlO9XsCp2IGOnHdmeL2OOoZvLy5UkvGsrqmmMLcgZLBHibsQ3NNXznfFV4u9vX1H984YDJBtlkUj0albj0OxP3w56T8Kh1ZmlViotVQ2qnevFlao0AO5UFj6YKaHT5MSdSyU8cUMjuCD/wBNW1FFNFRIBsoJDUrd8Yr2FYcHj+ljD/otyxyZOTWQbZRpJIbklYwVXVep/ElNKCKGK1ChileFjwdPIIBB3ojYg+o22OGTRqJgtcf3/wDOL/8AAHUxJB4B+aHj1MZJo1/KbB9sc/e8T9H6mcvMko/SfMP4kPzL+39cLmhyjopCVMunUulTyZ6Z4biYLCVzDM2kbG4wtU+rex2xvm+mQsszzmNi6qZY49lEinQZ1kNFeQG9MPM4obwp1kfwwp0lU8QjV5ldUN0fmBNcYWf8LOkySKiBl1PbOdCcyQ+GLWnrV9T7Yyxyvp6LNX0FiRSjvGFVjQk0nUTpUhNTACxtscaeAs9imOkWrvzG/wCl17A0friWLNxxyREtI65haE5IZQsYoRmqqgx7XtvhSOoO6o7ldrDHQzpTMfDlVEPmujGTwGHvhHFt2FDGWGN5EYlS+oatCbO60dBevKdQogHc7YiyZBd/B8OEFVY7W0i72TZGkK2pa3ojGuZSOy0rOiuLRGYq4ksguka922YH1274jzuYhUuJEVgsgDeIRqt1Ul4463U3qPA2fvgV6OIzFJLJM8YEkMgUmNi35quv6BVIwIJ1dzseBiVYAkkZtjKFaMxo3lbhiDqNKapqvm6GI5C0iPDM+lydGrXVOpBRoY1HyHymz2vGT5Zlud5dCCIFi488bofK+obPVstHkEXh0tUGyf8AFOW8qsABTLS6g17o1sKFFSCLsG8J/inIDNZYTRi3jBZdtyn6o/etyMOs/kvy32Ekj0wLKNGqgFauAiiyfbEmQlJQBgFdDodRwGXmv5SCGB9DhE1F2g+qZyKMmwQe9g9xx3+4/fDPNL40YlXTZ2lVRwQK3CIFjRuFS7POCPivpggnIX5JBrX233XC/p2Y0NTC0fytsGK2f+Ygal1jambjfHoRfKNoyTjWgB8spqrG2w9fsTz2+2PI0ZTYo/36YO6jB4TFdiQa8tEXe9Moph21et+mB1l39L9cTcmjM9MKOZDAarHuBuL9RW9euN0ACtIGVhtYJ4Ptvt9cATIQNSkgjv3+mB/xI/WgP7g4aLHWS+w3MaSCwWthZu7vtgZwug0xJFUtc49XOR1Wkmm1Dcd+2NFmDuqLpQk1rdtl/bD2VUrIpH0quoj6d8Ksw+o3g3NxgOy61ejWtflb3GAWSjgjH1oqY9VcbAY2CWPr/lgHFQ+Op9kXlRbSL3MbCiR7reoe4xTuqZXWhXbXZYFeC4Xf/wAZI9Lj+a8PviDNmbNyxxkeKjEKBxIgALLvtXIP1wJluhNZjZ1RTekFhrXTpcR77BgT5SCaDVjHJvmZsu3RRoIWYhYgWJ4AG/8Af1w26L8MyTkhisSqTbudI8pGpRfcWCb7HbFtjzWUy0uiQRnLzFpTJpLNG+mjCdI5IGoAiwSfrhN1KVw5jykTrGzRlS7W4cOPDcBvkJBCnVdjnFlLQixKt7Bs/wBEfKESmEkWU0ldYIIpZA1VvvQrbBnRs3MHEEvG5iI0HR38NWkPhp6lipOxwxl6Pmcz+bJN+KkC/mRpIU8Gtm8q7a08wo3ZB7HCCHpzmbwIAxkR9LO7AAEbqxDbWDRodrwknTsM7hJNdBPxLlCHTMLoIdqOrUyF+QxMtNNYC6iqhfIAMLPizKiaFc3HqJUASE7/APaHYKsUbA7CJLIsE4tRVZYpGl0gsCkjFiKcE2pna3bfzBIVAoKO+E3S6jkeCYmqIBZAtGrsCY6ItS25dgTuO+KGiyrpJqAbb0I9CMRsPbjEmZyv4ecxkgo3ysDasOxViBqA3XUNjV48cUa7DfFl0c0Xj/D3rFqcoT5lBeM9iDuy/UE7e2LjMNSOLG6kb8AEHc+29/tjjOWzLxOksZIdDa16j/cAj746VmM280ZeO5YcxA2mLa1cKQyBzsDwaPoK3xizYalaNOOWqJsl06NXVblJBUzNfk8VVUBmJ4eqAC8g73WPenZvQkUpVUhNio0NQjVR1PfIJ3WubxoOkOKk8p0ppGpS5IUAoVW68VQSm/NA7cYjaE+NCz5dAsj6dTNb6ghIcxr+WDt6k4Sxgfo2XnePTINSMzrqu5YnR2HiAtyhIVgm5F7GsF5rMaJY2KNLOYSHWFQdSaiNTFqoBteke5xH1DJq0zvPHPKpVPCMTN5CAdQpW8rE22s7Y86f4jrqlLx5mAeHLQD6lNMtjhr2YEd7wX0calBIuX/D2kbEq7KoEiooNR216PPSn69sZlYvG8WOX82OOekZqqTSosNXzBWLL7ke2JOhRaZJfDMzRNpZnkBBMxJ1EBgDWnTqoUDgONxlY4kzGaRBGNo41AL7kjVZLNd78DAfWjifK5lIWbLO/wApBiHJKP8AoIH6lNj6VjbM5aYyu6tHEhXSzm3Z6NhqNKrDcb3d+2K7nPjEAn8LAqltzI4Fkn2H+pxWOqdZklP5srOQflBpR9h5cPDC5bFlkSGfxt1hJ5lWM6liBXV/EzVdeo2G/ucV6R+dRFe/+2NELvehdlDHbsq/MSewFi/S8Osv8JMtmdq06gyjm0ovGG7u0REiVyFxsguKoi3y2Cpn1niEbFjLGNKbMSyAGr8wChOAoG/JxL06eKMSieDxXAGkM+kISPmIXY8gjveJ+qdOhQKsT6iC6sRsGKmklB5DMh8wrm8JWyRU2p/f+6++Jyasz5GkyQLQH0GPJUBG+NGmYbuvteNkkDXX7d+MTpkSCGGMOpdSyAjUoNEre9Hsa4wwzE4dpMrk0uGeRBGZAA5qqGvgD19RgRl4/u/rhl0z8RmFjyERQDWzozbPYFlFf7bLzhoystBibqEKqBlxCfxCE+I4YnfuoUDCySOxf9PT2w/aT8OviJK4zep1cEbKvlFg+psivbCvO5ExBCzoxkXUQDbJe/mHYn0xZGhH031DO+GUArUzbWewGDJpQiO/ARd/bazgPNQxzyKtnVC4Y7eg4xB8Wz6MlMR8zgge97YBxyzPdUzEjeIrqpjpoyoAYenmG9eow1ys8+dj1hgqlwSXoLr2Vo3oaiG2Kn/t9MVAzNpAvYCh/wC/vhh0TPzxErC7BXZT20+J+m72AJ2vsawk8fJWTyJMsUvSkjjDa0Y0SpL7JLE3lRhR1al8mrk7Y06j1/KzxU2Xc5lmPkQaDGp5GofNuOa9N9sTN0eSRmLuuuQnQjG21EDXG2kEDT5WscevOPMnn44ZxDKUOWa2/EyAl4wVA8LWu2oEHf6euIwdEYyadAvS5czNJKNbwiYVIWKokjRhVYav49PmNEbBjhb1zp0+XUEI6Le+wKm70uGA4IG9++DOsZ1dUi5OORo3eMqz95A9I6VuC1lDq2YVhtP07MZorNNI0x020WXbSYiNiDGdrXcG7usNxTC42q9iT4cz4SRXGyuasECmA2GsqxVTwdIsjTgz4pyRGmZRpN//AG9Oo82Ee5ZCGpmd6FAYTmFo5JIZAQ4O506S49a23G24xYel5pXiMbafN5ZVY14jdia1TzahTaRpHbjAhLdDYm+mI/iOD8VlTmAp1xbOzMSSdvnkdt2rSRFGooscVmGXWosbrsb7+hxa4Ly2aZG1AAEWdCOFeyrW4YRWNRc1qAVRzhB13p34WYc+G+42YKfUKXAZlU7aiADyMXg/RZg49K3/ANO+LZ/h71jRI2Wf5JWGk9lkqqA/mG31xVZD+3t6Y9ZGQoTakgOpsEFeQQR324NYfLDlGgRlxdnR85AfEmiKzy5ghmikDaVRTYW9wqeG+xFGx9aw06jl3aNCBqkiZJKH/UKinC3sLBYYqWR+NFYxNmY3MsXyyRafMpABVlbsaBNdwDiXPfHbN5cvDXq0h1EenlHl/rjz5Yp9I0c4+y352FShtii86w+ivvxxtisT/EeVy2pY/EzEjnU76vmbYeZzwQBQCjFK6n1Z5Tc8rO38IN19FHlH9cARSPIdMS0bC9juxAFtwLJAB9SMWj42vkdLJ9Fh6t8WZmS/P4CHsuxP/kfMcVps0LJFsT3c7H99zht0z4aZyHmbQpILG7IQOY3e+AYn06l9DhvlMnl4SilFcsyo4FmzIxhlTUf0k6JY2B2O22LxjGPRFtsrOV6XNMNRsIPMSRQCqwV20jcmOwzD0w8j+HocvZn87JeqOzuVYLLHt3ZHjkjbvxglM5POEaJSddWVHLtl3G541uqra3TYzLdPR9zJZchRo3H5scZhZmJ3VnjaM1RBbBvYKN4s+FKxwx+cNGA1bsVZ4i6qNyZIwA61RK4FTJSSL+ZJo1JEF1/zwOqEqN9JcGME7qdu+GBkjVSQRCposV8zxiQsyM1764MwCpA5U3vhfmOvlWrwAiSBr1N2k0s4U/wiVRIhsEXVb4FoHKK7BOu5D8nxoww0kMSWpijHQwKdmilUo3sVOK+uYZhzvz9R6VgvrZk8RvEdmLW1ty2rcmhtuQONrwuUEbjt/YwrpmbJJPYTFmi3pfbbkemPEkU76a7fS/8ATEci1TDgnb2Pp/fbE2XAvUVtTeoe/fYb/TC6FNiMRsDtRKm9iL2PrYxOhsHkAHYEdu2NWHeu4/8AnCpqzkwtJMtAcvLGPFkIYSxyi0VyNPP6u5FegvnAMOQjjAmzcczJKoaPQQpe+W35Xt9sE9K6kcsZPy0lWWMoA/Ck8EbXtfYj3xPF8PO8nh5yUwaIhoLbiiRSrRoDk7DFUaYSO9dNdxJKkkek8q13qB/2wj/xLzGiGJNSrbA2d+Pbvh70Wd5Iy0oCyhtJ0natqr98Ur/GSHWiUWLLqBWjpFjZiRzdVWGdFeih5YrJIkcSeLLK2ldey2eNu3/kcFZPINJmnyubd4WWNygQA1IhBAoeUA8isMevZcyx5PNaUjLRxkeHsdcdGmrbUwBA9Kwx6vF4WahzcR8sgWaOzqY3QlWtjZXzDbasJKZJtGsBzGYhV2cIrkMp4bxgSrKwXch9Jsn0xOemwxDVDIVMpYxhiQxKJdBK06Wk2II+U87WPMuvjSZlMpJIMsX8QlrEkbkBiQpBYghSTxZsd8Ht0iFXaR7bcO5cEDz6QXWjanSNxuBvviPvRmrdg+f6jlpcsS6acwxKmKIGLw+27NsSNiCD6UMLsnm81mBKcuSusg5mSEaSaUKG8xvzUSxWgWBw46b0mGxA7BZ/Dd3zBawEJOkoH2JIoHfy0Nt8V7NdbijePwh4vhSF1IBVWUgmSIqRZ84EoNbWdqwVyvZZvW2AZqF4XUSMWV73cn5gdx5t/S/Y32w6yzrD4brNraQaZokDLpQ2RbgFrVuVXci8GdZhzeabVmPDjVgXSMDxEsjy6nBtdQ2B4vFY1FkDL7EBht9D6EEc/wAo9cCXxdkf0PRYviHIAxIUUBktlj0GPUDRaoRb0xpzJIRsPc4TzwjNZZiSGlSj4hNFtvIZJXYtIWBOmKJRVgdsNuiZwGILIqoeCmo1JVUSkZM07GtwxC1frgF4HymYOkMAwJGnSj6WI8tjV4J1H3ZUXFE0ujXF2rKjlXtdJBBHF7GvQ/TG8eVKjjSt3vso969cT/EghGZZ8vNGRuXEZbSp3sK77ycWXIFk4Jyvw7PISXDBgWXSfMS6oHEd3Q1xksh4JHri6lrYKFr5hF4859eFsD05OJoem5melVaBKgD5RbglRzw9EBjte3OLFF0/L5cEqwLAMyyabPlAlhlAJ4rVHIvf+mNznCx0QxgLpkAA3ITxY5NJJ2CxuzaWNaR7YCaO4i7IfDEYCl5DTBWB4pZVYLIFIvVHKpRk9NzgtupRiMCOKlcEFeAqyQlnjFb0JE8RG3KknEuXyDKS8pJKM5eJfM9xTO7jbyqxhKuKHmGJC6Zat1Vo6Ck0zPIi3GwvhZ4HKE8BxWA2MjXNQzys2s8+KRq21OYoHoLzqZdZB4YqeMbDJJdpplbUGV5PKgYs02XOnbyyU8Rs7Mo4wFnuryRL4kUUhUHQs8ikHyOHibTyrR20ZB2aqscYG6fmYHXxMxIWlWUDwCfI8TknyKBv4btr0nbkd9lbEeRdIavmxIKy5aQ6U0BAAqKSDCWsBQ8MmqMg/pYXeJuoZWZWbxh4alWZcvG3mIMiNIolI0rpl88YrYswHegm+I0SnhFrGxCJsoCNQ8MgCyoIJ35JHGA8zm55wAtv4aghI1pQq2Rai9iS3Pf6YlKeyTyWRdZVIg0KFmkZhrB8xkDHWrue0q3pYDa98D9G6Wcw5ilkMZVNaKaOoX5lvsarnfE8sRjIzKgLFIvmVj5nBoMFHJ4523xN1I3CzRsqqlsVUBQ0bfKwa7LCthZsg8YdIWML2MFnhgQPoC6UWjRlKs2rxInkACgr5QLq7OE/VshHFKZIyjxvqYBVbShPCDVyNzvif8PLmo1j8dUEcah/EfRGoH/U08vywI5sA4gyczDKSwqkcml20Ss1uE/lXkA8jbvhZKkU4wp2Fo2rLiBo7YqAVTZY1UHRIWJK2zUGquOcVSVK3XamKmjekj0PviwdKcEqSAdPFnlWGnUbu2QkkCjuBifqvTTM6+GpkemVyp8mgE+G+sj/AJnNjfBi00SStCCLMa3Cu1Acn7YxDYvntY9sOY/h/LodE2aAkI8qqLAJ41ex4J25wofMecAgLXlNcX71zXAPvhJRtk2tkU8GpSPUff8AbBOWjWeOV8xmT4kWhUSQk6lOwC8ny77dhjVhsP74wHno/wBQ3I5/u/72wYOy0XR9JdDy7pGgkIZySzEDk3z9PbFQ+LOoxmTM5actokVfCoWfEBO/IHpzi9ZCfUqNvutkY5J8ZvqzUqmgGIVT6Oo2v0JG37YpN0WyyqInfqUyQ/hmACh9fmQXq/lY8V7euB1zCyNTDS/ZlJAvkCt6HbasaReZShu+VB7MLtfvgMk+/wBcKldnnSyST2Oui9UZZAHZqJAJJo+Vg1Ejft96rvh7J8WRxsxQvJTUqhAoKfqQubIGq2G3fTioztqAkHJ2b1DDg/fGubQNT1WrkfzDmvQHnAigrK10WbO5lZihkjjeNCZURF0h4z/zU9S68/YbYc9ShSGOLNQsqxkho4QAxFDyknm3sqR2BrFQ6JmCV0LfiRnxI/QkbtH9CBjXqcpVdEekRSnUp4IvlL9AxxK5Rk0UjmfHotfSs5LEmYigijjivV4pfU0UdEhQo+YIdVDiqGAundOihd/Hk8Q6j5Dal1dI2SYLWx1Eg+hA9MEZ7IyxJ5GlVxEAfDCsjbqStg7Ei9JPfkUcMcmYSjxzzqgjjV48xfnliYflsLJG1FWUAbgeuK1yWy8YuXZVcl1ERyMyt+TqK+J4hj8Rb76QXr1Aq98GSyidHTLxtIYgWRwnhxKTVqifqdxqGpyTtY5wuzLa5Gkhi8SEXp1Jp2IBbSByL1N9xiXoJCzRJKpMLEyxxyO0Sq+k2TQtjQoD398LGuhVOSfH0IM50PXE0yRtpAU6qNaW20nbccC/WsPMsJpEiLMwTwcqWdjSUrSorkj0JVdQ4sYfZVf/AKd1kk16lRRIfEVVGqiqQBLJX+Nh3G+2F34STXJCI3m0u4jVBSmF1CyRkfoIOiQdtS4ZOux1Lj2wbL5CNV/OcvSrrA8oAjT8PmBfJaNmD33B3wRmM0qfNT6WOqOIVHrB8KRNqGmeKnBsjULrBbQpsc0ztKxXxYm/LAuozMT2OgAtXlYkbYhzOdXwvAgRrCL4hJWmK2gJBsWwJJHahjnKujpZP8RY2YzDQq8DU4JUpt4oEIKrNxv+WdDHe9P2wwGXhyZjEsaF2hUk3rYFSSSjEnUCKpRpAqqwwyaNPJJpQRPC6KqHY2UI0IRsAWuSzt5qwk6zmp8tKzzpq1HhqYqY2tgNNbsNIsAWDjk3Ls5cq2Rz9TafVCUdCyMuplGp2La7sAAb6TWAukzIsciNG2uMMzBSB4oDUbJsqEFXW5GHOaaXNouktJppowKAF9qrgjynvhbmMvmZP/q40YrHqYtQWNEreP6jzIRue+CotMP4+MrIc1lwswjdFWFiL0EEGxakObujQLbcg7YYfDefKv8Ah0jI1eeGMSbeKoIKyy1qoeY6eCarBPUMvD/w4GONjdhXlYFY0JoslGz5qUEixiLK/iJ8iiWkVOpV2VVEjqRpthbMb2GwvucFpAdIybIQGQIz+HFIHKPH+YE3/MgPG4YKym/KScD9G6hlonkEiK6RBzF4484N+VVKgixe4OHfU8p+Ng1KR5gDEojoswsyKSdgQxBB1V9cJD8Nqih83OI2onRHTMwHFUPm9aBHvgRlujnNroRw59jIdNl2NiwCX3orVHkcV6YZ5XpDNK0qMkaouuQS+Ure1b83tiMfEMcO2UhCbV4km73/ABVZF/XjC3PMcw/iNKpkIGoOKP8A4nisdKFvZGW3sZ9PzeTVd4TJNrbSCfyx22O9XvW2FXU+vSysWNKdIWl2IrtfNjffEMmQkUEldNEb7bWaB5498Mui5OGXOiOclVNjavM4ApbYgAseLIHHrgpJMCd9Fficg7E3/fOLBmcqJoo8yq0VpZkAoc0kgHoxpT6GsT/GHw3+EcL2ejHbAtTchtO1gmvTGZPNeBNuuuNU8J0H6lItwL/ULWvQ3jsjp6G409irT/f+n+WIpItVKCRq49gBZP38uGPUcj4MhQnUoAKNzrU/K4+1D6ocBu+7NsCAAPqTZ/oBiUfoV6PpDLxgBa40X9jvjjnxWjfiZQaGpt9/lflG+husdhyMlqpog6Bt6Y5r8UQLKjtvaCibFaGb5r7kPp3+uK5Okas6+JS80dxINiSQf5XX/Q1/XGma38w2VhdejD5l/ffBDeb5ti/kb+WRflb6Gv64DRgAyPde3KsO/wC2FizzZ/RmVfcg/K/J9+x+xxLCDZjba9j7MOManLXekqw9Loj7HHspJUOeR5W//FvvgujkmRLKyvqA0spsD0PNfTtiwNCJUOn5GIdWA1FG/WhUb6SbwizHmAcc8MPccH7jEvR8rJLMEivU29htNAEWdvS+2+Flj5bOVp0XT4Xzsqw/hFmhiTUWEiH81zY8ouwp+QWRxiHw1ywPg5cuwBfxxIrFSihZgFO5oFm01vyMLsw82X1PrHjRFVEoX51kq1IYcjmj6DDTqnVIWaL/AIfCXlQhmlbyrr4Ng0H1gsp3G2O2/ZuhtbJ890aYkZ3LkSebUsl6ADzsjNpCkeU167YD6i8c0cBjRyWPiRvqLyKwskFd/LwO24FYG6OsskYy8zuEILQ5YKNEgLEGmXgo/wCluBjXqrz9PpURYyWJ0kavDkCgExsSNivm3FXeOcV6BLrkkZH8Q5p2jm0HyhhstLvV0t6qseuPeiZ1i00s8ZbL5hWUsWCMfMD5B33249N+cFZbpsUn5i5oBA3lJBaawAapfKo7+4OCOm5/SHy7QnMGRW8CNtOhCR57LGkFeb96wqi12dHE+2a5PJnNqojioIjxCGXjww+os7A3qIrTsACe9YG6ZmI8vJJl80jGGwxj2csSAIlOi7vZTvVqPXC3OiSCfWzaYptCytl3IXTdFTLuTR3JHO9YadT6EB54otEYUhJIrYOQAxUn5mPcPtRU7YZ/ZRNekLOsSz5aWPMJGYSiEIGYSFALFso2Xyml1HtgzrHS1lVDcrFgHbMPIJSdVgBgvljUmxQ3GDWz+RfLNM7aHYlfBQfMo2OuMbWx3v6YR/DHX5IEfKxx61mY2SCXVdNAAKCPcn1JxwvJLth/wfFMctLAMwkSxhgQX0nVvV1uVsGsLunZAlJ1ErnLxuRJpsyjYeZVPl1E7AkG9ycSw/DBLGabMxxxq1h7DM3rtwCNvXvtiRPiKKHU0cKSSO16yx+VCdJIqrPO1c84aNsVzG/S/hyJBIssOwJjErsbkRiG8RVu0NWDVA7EYX5PqseUUQEidUYFdLC/EJJFDcbWBZb1wkzHV5cyGSWQ0e24XnvvbVwSxOxwHkco5/MZaVWrevnPlA/ckk4EhJ5EqosPWvi7MMpVCIlJpQgo1ZY7n5bAFgViqTZolg1DbYV/r64Nz0JaMSgigWUrdFd9j6EUFH2xaI+hZSbIeNHOkUkaEmJnWyyjfV3Nm6r2wcStCKTm7Kn07o7TzBIbIKl9uaGxH/cDzj34h6R+HbSfFVgPMkgW1PrqUaWU+247842yE7xaZIXKMr2jjtt5udiDY59MbfEPWJ80Q80hdlFLwAAedgBvikbYW4uIpOcfR4d+X0/2xLKNaav1IArj1ThW9/Q4F0kkUCT6AWf2FnFg6L0uRH1OVR2BVYz5nc1enQL07CyWra8GUUTgmKelqDIGO6xqXJ/7eBv79sNcj02SRfEoBOWdzpUHk+Y88r8oPGJsjno0i8SKBFeRgC0nnB02W0pWkC7AO/OIc1mHkoyMXPYMbC16Dgb6xQHbGeTtlY67Js/LGIEi1+K8bHS4GkIhJtN92W7I2Fb9sV7MPsgvm3P/AJcf0rB+ZNKT67fvtf7Bj98BdUmV3tRQ0gV6ECsNCNsWc7PpXKGwpPJTHJ+vCSVjlIiXLOWYEtSLZIv257Y6xlk0hB6LV+mOO/Fuf8PPiRUQFLBRSfzR31n39PbFJK6NmWnEVZiDS+lmVgQqsymxuLjkvnjY3wcAZuzTEUflf2Yd/vth9nleaPxC3iqFdmOlUAjY3aL8zLGwABIAoGsKBZ+b9Xkc/wAw+R/uKs4l+lmCcQDxP8+fteDxKCQ54fyyX69j/rgIREsVrzA74ZZbLhQVsb1q9wMehg8KeZWkZ5ZVAHiGlmRu+xP+Tf6/fA0MxR1KgsykUBvZv5T6g9x3Bwd1A35auxpvufSv6DFw+BPgwZdPFlFyNZG/yD0+uMv8RrwY7ds3+Bg/PtoQde6Z1KdPEZUACjTEm2hR/Cg2HfE/+H3V4pIxlc89JGfylohi7eXTtua53rFq+KPiGPL/AJYtpCLCDkD1OOY/h2adpSSoZ9QUAWNx39ffHn+F5GXMm5Kj0M8MePovM8raxIJI4kjnQoUosryAxtZPlC+Us6UfMRgSRJZnizFLqk1IZZ5FAfSzDWi8G1AJAFDcYiyPXXjzmjUwjmZwPECa1djuSQNO57+jY0zHR0TNNHLMkaqNQZR4lM7BvDAX9Qa29NzjXSMnC18gsdNXKZlYy5/DSDS8gj2SXcqAOCCvBHYYJ6zIgeFsukoFBlmccyblBRFeYArR9ceu4zMUrIwKoxuRzpYyrp8N0QeRRVgrtd3WAZvxWdjUTF1cG0fTpRR3sCuD3++Oa+jpZeKpB3XZMvJlneD8yd0JnRNtHcArVBkO23ocJshms5moI8tCGZIhSsvlDXdhnJomj23ODc82ViBkDPM7MokMRATUo4JGwv13OE+f+LMxJsjeDGOEjBAr0LEW31wYbJSm/YW/QoMv/wD3Mwob/wC1Fu/3O7f0GBpfiTwxpysKQruLPmcg9z2vnck84SzQjUNAJD0QO5Pp+/8AngyfoE6RNOU/LBAJHYn1F/1w6oR/8gGYzRatW+kEAn0/aj9cQkEg1v237f3ti2fA0MLtJHLoWVq0M50qFBOpQf4ve8D/ABTkI1zLpG4kUDdgRXHBI5Pvh7VaFcG1yC3+E2jUSU+ncB621aeSu1xni/TfCSaTyCidLVq7mh/MffY/QYbR9blEHgHMyGEiiu3l/lDHfTgTIJ5W3ZQN1Nih6gg8oa/fEckX2HJFOqNJB+IcaCQNNsQuwr9WkHn19cQjpyBq/wCZ7jyr/vhpmMm71LSxRqu0sh0LXoOGYfQYPy4RcsskGXXPSSvItuh0RiNUNCK97Goi/MQGrbBhFpbBigytrBJLtEmrRzpACINt2Y0o4/UTjyfLwoWaeYSvyIstWm/5pSAo+ig4vOa+FfxOYlied4objEUSBRGrOgYowJG4NgLRNKT9NOkdDyyfh/D3llhaWpU1aV8OTnzAXaivSjfbDObRZY2tCzIRlfBOXiRI2Ad6canJU6l8w8Qug302ASNxWPBnVhmKG5G0NrzDIFVyykxyhErXs2ix2Y3xhuvQdBV9crCWRNDKitKoeIOdyQE2I4JHNnbCrqvQtGYihjct4oi0M1V+YaF6SRQPNX7YhKUhmmlpCbMsrsjKrLSUE1BkBFXoPJU0Od8D+nBNbEdyP/i//I4tCdBiaQhZZfCjjkeUmKm/LbQwTlWskb3tvdEEYKy/wevivG0sm0saIVTtIjOpYOQRVLY33J232XjIX8crOd9UO6gHgWfvsP6C/vgBIS3ygk+gxceudChheNjI0gkjDhdIU8la2J28u2+AvHI2jVYx7c/c4f8AI4aRmyTjF7Z3HpsehQp30EqO5oepxxP47FZ+cfzD+oxmMxp9o35v0GnTevlIljYMxjJKealKsD+W66bZQbIFjCfO5xnYhaAkIDfb0A++MxmGhFPKkyUv7djlItC8kkCrPfCDrXWGU6F2Nbt/tj3GY+h83+lh+GjzvDSnkfLZev8ADD4cVkXOSsXZ/kU8J78c4unxB1AwxkqN+xx7jMfm/lTll8lqbs+rxpQxfE51mIwTqNln5Y839fT2wL03KGeTwlOkgSNZF2I11V9xYxmMx7+OKUUkePkm7Ceq9QVoolWCGNTqNAFibCglnJsmqr0rBXw/8MPmgZmkWKLYAR3r3277cDc748xmKJE22+wz/icGUmMGXguQA65ZTqPB4qrP00/TFY6n1mfMm5pGI50jZfbyih+94zGYZIE+jbobBm8BvlmGn/tYWVYfTBuS+Gw0Xisb3cUDW0baT+k7k7j0xmMxPqYkN9gjRmKV0jY2hEsbECwQAaNet0cOMz8SZbMIUjyzRzSLoZtdovcsF7k784zGYX9wy9iqHMRqdPhBq2JYAk+4HGIs31AOCFUKFJo0Lr0obYzGYq9HLom6R0Uyo85fREnzUNT37A0v7n7YjyvW1Rh+FjCnjxZvPJ6cfIv2XGYzC3oATnemEVNmpHlc0QL/AIu2o7gfTB2Q6jNGumFvARjRWI1q7EljwfcC8eYzGacnYrbTDoutThndJChlYa9O2oihqriz3O974ibPy69evzKpRTQ2XzWAK2Hmb9zjMZgTboqpMKn6u7DLiO4/AUqpuyGJ3NgDY7be3Bs4AzfU55Syl9RNay216SSvAs1bVxzj3GYnKTsWcmjM51aWOVJXmlkmXZWLUFHoAOx73d4F/wCNZgtr8UqS4k2/iF02/eiRjzGYaDZ5mfNNPsgeRn0KxLaV0rfYWTX7k4NXpYAtmNegxmMxbGrezvHSm7ls/9k="/>
          <p:cNvSpPr>
            <a:spLocks noChangeAspect="1" noChangeArrowheads="1"/>
          </p:cNvSpPr>
          <p:nvPr/>
        </p:nvSpPr>
        <p:spPr bwMode="auto">
          <a:xfrm>
            <a:off x="9234488" y="-758825"/>
            <a:ext cx="2428875"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6" name="AutoShape 14" descr="data:image/jpeg;base64,/9j/4AAQSkZJRgABAQAAAQABAAD/2wCEAAkGBxQTEhQRERIWFBIXGBgWGBUXFxUXFxgYGBcbFhUZFhkZHSggGholGxcYIjEiJSktLi4uFx83ODMsNyotLisBCgoKDg0OGxAQGywkICQvLC8vNDQsLCwsLDQsLCwsLCwsOCwsLCw0LCwsLCwsLSwsLCwsLCwsLCwsLCwsLCwsLP/AABEIALoBDwMBIgACEQEDEQH/xAAcAAEAAgMBAQEAAAAAAAAAAAAABQYDBAcCAQj/xAA5EAACAQMDAgQEBAQGAwEBAAABAhEAAyEEEjEFQQYTIlEyQmFxI1KBkQcUofByscHR4fEzQ2KDJP/EABkBAQADAQEAAAAAAAAAAAAAAAACAwQBBf/EACoRAAIBAwMDAwMFAAAAAAAAAAABAgMRIQQSMRMiQVFhoQUywSRScYHw/9oADAMBAAIRAxEAPwDuFKUrgFKUoBSlKAUpSgFKUoBSlKAUpSgFKUoBSlKAUpSgFKUoBSlKAUpSgFK8XbgUFmIAHJJgCqrrfGaMxtacqCIHm3QwQllYoLa8uTHuMGRNcbS5ONpFtpXOfDvje6lw2dd3PxxBXceYAzbnAIroiOCAQZByCPaurJGE1JYPVKUoTFKUoBSlKAUpSgFKUoBSlKAUpSgFKUoBSlKAUpSgFKUoBSlKAUpSgFKVXPEXjTTaWVZ99wcouY/xHt9ufpQ42lyWInvVR8U+PbOlBVAbr9jxbB4y3zHHCz+lUq/43bW3ja3eWATsQxsuRK4xG6PUNxIlarPiLo3/ALbQaMymSZJloHZxu3Fe8yuIFE8kHJvCwZOueNtTqQ0sQJyRuACypAVQ0DgzMkgwaj9Pq1vW/wCWvuUMg274MFWggebGCOPVEj7VG6ZmglTPbaczI/4ry6Y3KZUzgdp7fpXbIJF16xq3fZ5yMt1Qba+sEEgLtuS8kzKj8p7HBqw+CfFjWfwLstbBII5KZiVjG3nA/T60HpHVlIW1fgqI8u4wDbD+VwcNaz7SJkVLNdS1ct7rextqeaqkeWwgndaMSVPO6YiBHJqNrcGWalCW+53q24IBBkHvXqqdo/GNlQiBH2/MxIx9gDmrbp76uodCGU5BFdTTNUKsJ/a7mSlKULBSlKAUpSgFKUoBSlKAUpSgFKUoBSlKAUpSgFKUoBSlaXU+qWrCl7rhfpyx+woDdqK6316zpkLXCSQCdi5YwJP0GB3rmXin+KFx5t6UeUv5sFzxyeExPGfrVBv9Rvb0uG4wdcqQcj175+p3Zz/oKFanudkv7Oh+NPGupZD5abLBHxI+ZkjJgEpBWTjJA4yeZXLpY+s4+n+1XTpHU01CbSAtwCWtjg9vMtA47mU49R5moDrPTDYYXEE25BjmM4IB+U+/YmD2JLgjZN5InUWwDg7gYP27/wC2fpVr6F1vzQLV4jzDAVzgXIyA/wCVx2biR9arK3FEbR6SMrEx9f8AI/rWO9agSDKHg9v37j610m0mWLr/AEUg+dZB3SZWMsckiPzjMr82SM1AaUk+tTuYyWHpgie0c/05qw9D615kW7jAXo2o7GFujEW7pHDYG1/oJ7T4630ncTdsyLkkMh+Ld3UiMXI7DDg45NDnsV+7ZBG5fhPI4j+/apbQ64BV0+oJayZ8u8JJtMTMgfMhPI7c1GXdRJVh8fDSMGMcHvjjjNaeq1CJl2jvGZ9zA5/vmuK6DinyXKxqX07bHgiJVhlSp4ZT3B5/euieHvF2ks2BuvFm5KBW3DMtOI7zXL/Chu3LLretE2lAexbZtl2SxVjakGV3ECONxz3rZDXNO/mWbjKpELdXiHXKHn1DIInlScVFv05MkYdGTa4Z3zR6tLqC5bYMjZBFZ65l4Vd9JaW4rhkcybe8NuHvydrD/iukaXUB1DrwQD+4mkZXNdOopoy0pSpFgpSlAKUpQClKUApSlAKUpQClKUApSvF26FBZiFUckmAKA91ra/X27KG5edUUd2Mft7mqv1nxsF3Jpk3OFJBeVBPqHpEcAqZJiPrXH/EnXL9+6xu71YYIZi0e+3AAX2jnHNE0yDl+06L4i/iigDJplMyFDGA0ENudQZAAgc5M8Dmq0Li6uyzu2/cdxJb1W7h+W43MCYVyYgcciqQiAqfVDD37jM/91k6V1F7L707wGQ8OPZh7+x5Bg0tci0/Jk6r05rL7WHpOFYgifcH2YTkftMisbzhGYFDw3sce+R/rVy8u3qrQKyytgT8at+RyZIYDCt7ED4SYqGu0bWm8tzKE4IGGjmJ4IkAj/uhJMwB2tuGVirKZV1MR7f8AVXHp3VF1Fsyg8wCXtqBkfNdsqxhl7MneIqpxgI/wnKv/AMzFfLFt0cMr7LiwykTn68e04PbFEGrm/wBT6YbR8y36rbAHBJAVog/VPvxgGZk6akAFlEqfiQ5j6j3FWfp2uW+rekBxJu2hzJw12yDk8nevByefig+tdNNmblth5LAGVOMnBUnJU474Jg12xxSNB2ABQQynIjBE59R/Qe9T3ROsm5ts3GAvEbLbsSFuiMWr0GR/8vyD+s1TTLdvEppbRusPmgBB+pIBb6cmrN4d8PKg/mL9yWVhnKou0FbyoEYXNy7ipnaCTwcVx2DaNbr/AEy7efzNKhK+oXifiQqwB3J8zCYleY45JzdO8OWLaC6bpa4fUt4+p4EqpVP/AFw4zJJEc1aundOu6hlYAhPLKG+x9TqXypJ/8clTkA5AkiandLpdNoFEsXuZgFQW+xTgCRBDcwCpmKzOuljydVOU/wCCI6J0C7eAe+PKDLBABBYrhiyg77mAGZSwGZhoNSusuaW0hsJaF5iNu1YMQxIhxgQzblKRzBgivqfzWsMKDZtGMD4iBxubvHb6dqs/RPC1uzlgGb++ajGlOb3SwWqMYKyyVjw/4Xuuo3wiflHcfU8n+g+ldB0OlFtAg4FZ1UDAEV9rWklwVxio8IUpShIUpSgFKUoBSlKAUpSgFKUoBXxjGTgDvVc694102mYWy++5IBVSIWTEu3A+3Nc/bxg+vubQxUL6hZlRuHuoAILLAYbicNxg1xuxFzXgu3ifxzb04i0jXn/NBFoTxL9/0rm+u8UXdRv/AJl3Jb0jyyoW2hEOVXPqicn96kdXoEVCfjsXOWkghi0+rJ+dgQ0yCYJYYqvXej3AzhfUF4M+okzC7efMj5YFVqalhmTUOqmmuC0aBkgW2wGINq7JJB2BUG6BuUhQJ5MENDDMR4i6J5k4CXV75iPvP/jJI/wHtBMeum6V0tbDIZtx43KoJyQPmEKzQm/mfTBqT6VrTdXybx23UCtbuGAYI9OCc9zwZEe4mEZOLb8F0ZXSvyc5YAEo4Ft0JGeZBgzAzn++9CvmCQAHEY4kRz/zVr690UXN21dl63tG04AGQAMx5RJhW+X4TjiroN52klLq4BOeBtIIxBwf7zV64uWcjpfUWsOWAkH03LZ+F19mxgicEcfuDa7lu3ftqJL23xbuE+sPn8O52W4vyuZDDB5G6quQTu2gOvxA8f39v+ayaLqYss0JvtOIuWm+FwcQB+b2P/VdONWF6w1ljbuSUaYIBz2lfYgiCO37E6b3CQB2BkGPV7DNW/WJbv2uTcQiUuAqGkDCXCcJdHAYwH4J9650/wAM6i8Fe7+HbfaVRCrO4uMotkkwqhgSBuIyOO1LhMjbGtdbqjT7nvgyq28mf/rmB7/6Vcri29TbdLghSs3FXaqLeALbpMom9pUZYErMLINbnSOjW7D+XaU5aBC3FhmA2+Y0neD3HwrKHaDNT2j8K7imo1jhTbAOxQoClDOT7KcFCdxB+IwAKatSMfI2yk8EJ0xGvotnRp5ZUspuWvSmASyi0MqrbQ2ZaZEmrD07w9Y0qeZqXV2O4mJ2NvEkLyXBCyG7EZFZr/WgPwtJbBk/EB6RncI/NDHcrmD962el+E7l5hd1TFic5+pkwP7FUrqVfZFypxg7vLNS51e7fPl6VCiCRviCZkGAMKCIkDBIkRUv0XweAfMvHc3OcnOatGh6eloQgrbrRToxhwHNsxWLCoIUAD6VlpSrCIpSlAKUpQClKUApSlAKUpQClRvWuu2NKu6/cC+y8s3+Ff7Fcw6//Ei/qG8nRIyyYxJuH7suEH2z9a45KKuzl82WWdK6z4hs6fDtuuHi2sT3iScKMHJPY1zrxP4p1WqY6fTpcRT3BCoy8Sz8gSCIkHHFanSOk3izXdXcD7ix8nDKm48gwNpHbbxJzkzatFoHumEWAMTEKO1eJX+r3l09Mt0vg9Cn9Pdt1d2j8nIes9Ju2XVbsQwkMDKHsQMc4yOcjtWmd1txBKsDuVgTyDII+xFfoDV+C7N6w9m+SxYYYR+G0YZJHInvg5EVxXr3Q7mkvNp9RO8SUcfDctzAZSRz9JwcTwT6mllW6adZWkY60KSlalwWfw510XVbcBvAJvWx8w481P8AIr2k1nv9MFsP5ab7dyDbuAn0jdBR1kBxncMgyveM8+s3ntOGVilxDKsJkH/Yj96vvROuq6l+E/8AdaHNlhJF6zA3bDAJ5I7e1SnG2UU2Rqpe3lQ9gskl2ZUJlQTBO0yBuDzB+GQOMa3TdZG62hNsKpZSN4thgfXceCGgruOTAkCM1JdT6atvcNisjkuLkpaRUAhVkcme0cM0TJIiL2nt+iFKtHpchjZbaR6trLuYEggp9R7xVcXFozzUkyx2Ln8wq7pS6s+VedQi3MQybZnyznBkwBmQYrnXukeZLouy8hAZCciPhUt3GPS/f4TmK3rxIuXNsq0NcLMHe6igL6EDmFcTgggezAAGtnUdUS4rPsfzbQgttQ77ZlYuLhXWYDLIgkFZnbUqb2uxapqxznVajJa5jtkcR2j3kH9jX3R6K9eh1tm3aJgXGBLtzJtqB6gBk/QHNTrdL05ZrmoYXrl1/jRr1wWhDKW9ajeNwB2jtHeBVn8N6e9qLZFq8ltxDXLuWbcWYKzncGtnC5CngElSIq11EldnFLc7RI3pmkXS20S07XWUi4Sh5QjezMfUoQjapQhmE4IiTZehdCvXPXfJS0WZxZyDvZ1uKSSx3Fws7mABbsCa31saTRHdtm9iODcUgRgZFpp5jDhu814W3qdZgL5drjasiRgx/h3ZAOBJwKy75VH2I0RpWzNntuoWNODb06+bcOGbLbiQJLsZJBGGTgEYimk6JqNWwe+xCCCFEgCMDvk/X+pqzdF8LWrIBIlvep9VAwOKtp6eMcyyybn4WCL6X0G1ZA2rmpYClK0FYpSlAKUpQClKUApSlAKUpQClYtTqEtqXuMEUcsxAA/eqF4u/iRbshremZTeEZcNjcJWFA5zwxBGCRBErnG7F36l1K1YQ3L1xUX3J5+gHJP0FUbq/j03Lh0+jIDqfVwXKiC4tyY37DIgMZwRVGXp+s17+dqLjKh4Z8sR/8LiBH2571Z+kdDtWTFlC1w4LmWdu3PYfQV5Os+rUqXZDul7GzT6GrVV59q+SP1/Qbl9t93UXArgF7cyeIAnsY+Ikkn+lTfR+jKg8vT2o94GT9Wb/AHqx9P8ADhPqvHaPyg5/U1YNIiLKW127YkRHPBnvWOOi1WtalqHtj6f78mnr0dMttJXfqQGk6JDDcpZu/ZV75MyZ4xOfpxYtNb2qFgCPyiB+gr2zgEAmCcD698Vr9S6hasWzdv3Ft2xyzGB/yfoK9uhpqVCO2mrHn1a06jvJm1VO/iYmjfTFNXcVLuTYIP4m+IGwDJB4Paq31z+KIusbGjJsKwKrqrizDnCxbPCz8x/aqx1nppvqztI1C4uFySZMkZbLWW3EqflJiACQNBS5WwVx0Lel8OMg9j78dq+6LUNZK3rTFbi4IPBBwVI7gg/X9Oaw3rxgIwO9CRPcQcgiJn7/ANa0rurG8L6nuEgBVBLEngCuWscbR0zo3UbT2oIH8qTDI2f5a52//InIPCzHBIGHrWgcXBbPra44AvFt0GVyEX/xqogEwRn2ioXwh0m8jPduMlsMhCofhgSXN2SANu0kqwLRPpjie0qnzAlvc24K1kbPNChXKai20GbluFVhuj4cYxWecbPcsEZJSVjxrNI1r1s670QGGAQNbUfiKL3xearny9g9W3GAakFe7eISwhU23Um8SA6AhDcuBRKkkEhj6plTtnNSHTehMqC5rbofaE2gsQqAKAJdT8LKI3CeBJNH6yWizoLeBEXCu1VIiGCgfFGD2buKzdRvEMsthRtl4RDarwZ5flA3RJO08Da5PpEGd6EcMP1ArN07w1qLV0i0rIzAqzyYIPIUDkferT0bwm28XdQxZ/r2+gHYVcUtgdq2QhJxtUIOlBT3RKp0XwcqQ931Nzkyfr9qtVmwqiFECslKtSSwiYpSlAKUpQClKUApSlAKUpQClKqniPx5ptKdgbzrsxtQiF99zf6CTQjKSjllpdwASSABkk4AH1NUbxP/ABKsWJTTxeuCczCAjnPzfpj61RvGnXtXqbiWmG1HcpbVXBtt6iLbNAwSpnkiAO8itjpHg+3bIe+fOuDsRFsH6L3/AF/asWs19LSq8+XwvUvoaWrXfbhep9tdW1HUL+64n/8AMCSl0YKkQyFQT6juGQsYwTipq1063KMUDXFA9REsW7kexJ/uZqX0XTGcThU98/pA7fSYFTmh0SW+AN8AicvxyB27/wBea8jZrNfz2Q+Weh+m0ruu6REaXpLtl8DH1Yzx9uantEq2htS3L9yOSO8nP+3HE16LQ0wBIb0ACWn8xzAmB2z/AFj9TrSgBVS23afLtnOwdwwndA5A7/cV62k+nUdN9iz6vkxV9XOrzx6EneutJ3EHHwjATDSxaZIggf5d61NVr/QLtogqBu5CqqlZMEwJ7gtjB71VvEfi6zalVfz7ikFUtlQbZyQHaCFPaMnLCIgjnfUvE+ovnzLottYJYnTIItkTJ3DJLTmScHNbzLcuPiXxsLLBrX47scPkWlYCZUk7mDKJCiFwYY7ao/WOsXb7i9futeDT8UQvaFVYCj/bmrDbtWrtpbY9Vi4CLTGPSZk2LpnDAwUbscTwTSutaZtM2y4SLeSpaBuzmf8A6BgEfbsRXDilc83b4g2/iX5fpP6ZqweGurFylhj+OobybhzuTJezej/1mPiOBBmIBqq6HTXb+02l22iwXzH+YkxtRRO4nsADV46J4YW3suJcIvsXdWuAEMsgIU2sdtskgmZIE8QY5J2I8mp4g6H5+otbbi2VuKFypYl4kpuBHAIAOAYiRxWz0Xp1iwfwbXqKNNpSl1iSdjhnyT+GGdQGHxFSDzVm0/Tr99t9spZtHy2RyHdWEMUuNuIZnDGA0RkTIGZG4dLo87d9+IkBBeMExuKiEdexHxL71knqEn25LY0nL2I7Q+G3ulLlwixaG1xZCiAdoVGOSu0oApaBEZUd5C51azpx5GlXe3spMA/KWP51PcYYHNeLWn1WsOR5don4BgZ+In7kT7fSrT0Tw1bsgSAW/v8A2rkaM6jvUwWJxh9pWtF4fv6thc1J9IO5UGEWTJ2j9T/zVz6Z0i3ZACqJ96kFUDgRX2tcYRirIg23yKUpUjgpSlAKUpQClKUApSlAKUpQClKUBVP4iaa8+m/BuMgE7gpK7vaSMxzXMtEovavZas27FpkAe3dbcCgI3lXZfjJgjI+9d1vWwwKkSDgiuRePfDTW23Wm2ZJRxyp5xVco5uUVU093jyRgt7y2hvElwJstuUsyT+GpIJi8BBQ5jAIIq3fw81du4TptT6tUg3KT8N20DAuAH5wcMPeD3qkdU1KaptNEpqFIS5CqoAUby6E8kEMQWbkcLUldtm6q3bd3bqEi7bvIQCwAhbwQZgxtdOO0YqLpU5tOaTa4J0dTJXjB4Otva2jbMD5WJLEnESMZn27DtWleuhJ9MnZu2fFcYYDQSZJCgSPv8VQ3TfH+mfTFtVdXTahPTctzuYOO9sDNxG5G2cGPeqT4m/iA9xja0yeQMlbpKm7JHqKci2Mn3ORxFXEy4+Iespa8tkvHzACx06Q1y+sTuCYmZyGgc9wDVG8U9b1N6wLlg+TZO5yiE7yvLh3wwKkEsggcnIDVTDc2t5m5hfDby5ZizH3mZP8AX71cekdUW9bN6IAg6m2syh7am1HPEtAkZ/XtyLduSo39SCFeQHGCO5/b6RzWtcvEyR6QeYOKkvFfTvIuqLSNcFwSBbX0AnIg+zDMfKKdN8F3ry77roTu2+Wrjy1IIP4jZ3TgQs/EDODHLhysfPB+vd7r2raG9YYE3pB2LAJQhgRtckBQe31irN1Dp9u8bd66g1G22XQkBhcVSw23AwVmfYASQAAbagisnTCzui6GwFYJ8LQqn0xbABlQVJLI7EMZOTVs0PQ0tL5moccu0+nHmQLuSBMOWDWwIM9yay1ayiKcXMgemaS8wKaYSpuAG7cuCVtkKLeVlVIG5RtkYEiQSbCnTrGlBe/cLkksN4QEQxPpRVH4iMSZMg7p+2G51trkWtFaG2Cu6IRQRDi2v5DggEYqQ6R4QLEXdSxuOYktn/qq9tStzhFyjGn7sjn6hqNUdthDaTPqzuO4Q238qkwY4nuaneieEUSHuepvrk/r/ferJpNGlsQixWxWqnRjDg5KTZ4tWgogCBXulKsIilKUApSlAKUpQClKUApSlAKUpQClKUApSlAK0+qdPS/bNtxIPH0PYitylDjVzl3UfA7qWO5FtjMwAuO7En+5qma25dssjW3MWySg5USfUB32mOPriMV3TrnThfstbPfI+hHFcp6j0p1JUg7hPZvcj2qDdnhHm6qM4SXTiRHWenLrLQ1GnH4gwV7hjny2J7Y9JOO3eqhevyqqRMTDdx78VZLGpOlvE7dyH03EPzLxH3HP6Vh8QdH8/Ul7Lra077V/mTDhrjiQrANKmTsLH5gak3Y1UK2+PuVm5qUU/iM24xAAlj+hMAVN+FbF/wAz+YUBFTcCiFmvMW+DeRhVLFQC52TG4EAxP9L8P6bTFlLK93CSGLagmJcr6otjaZxJ9JG7IiT6J4Ua69y5tfT2XKhbbkkMCQ4tusglG+VjGfeq6lWMY5ZZaUn2mst/be2aYG7ch/w1YCVK7nUtO0w0kW7YkENEzib6b4ZuPt/mLot2FAZbKKqwrepZ248tWYiMkfQVuB9JoZSyk3W5CwX5JG5s7GVuwxBGK+2en6rWNNw+Xaydi4GY3T75EmsSlUq4pqyNKpKOZmXU9etoTa0tvzHJMgZQSTuV3+cAgFTjBEV90Phq9qW8zVuT32/KMAcDnA5q0dG8O2rAEKJFTIFaqWmjDLyxKo3hGl0/pdu0IVR963qUrQVilKUApSlAKUpQClKUApSlAKUpQClKUApSlAKUpQClKUApSlAKj+rWD5btbVTdAO3cJH7d6kK+Ghxq5+dup27j3bjXPimTIIP6Vk6frSB5F52Ww2GdRvZV3BgPigW1b1YyJMd66l4m6Cqv/MLaW4vzo3BFVbW6EX7n4Fi2nsLawi+5kfEx+mPrVcm32nnRhOnLGX+CbOn02kBu3GRnLeYjAIxkglWtKAJRlwZ79+9ax1Gq1h2WVNmyRE53lTB2k9l5gdpjNSfQvBIWHvSz/X/IDsPtVx02lVBCgAVRDSK+6buev1LKyViu9C8IW7WXEt37z955qz27YAgCBXqla0ksIqFKUoBSlKAUpSgFKUoBSlKAUpSgFKUoBSlKAUpSgFKUoBSlKAUpSgFKUoBSlKA+MsiDkVgs6NFMqoBrYpQClKUApSlAKUpQClKUApSlAKUpQClKUApSlAKUpQClKUApSlAKUpQClKUApSlAf//Z"/>
          <p:cNvSpPr>
            <a:spLocks noChangeAspect="1" noChangeArrowheads="1"/>
          </p:cNvSpPr>
          <p:nvPr/>
        </p:nvSpPr>
        <p:spPr bwMode="auto">
          <a:xfrm>
            <a:off x="9082088" y="-858838"/>
            <a:ext cx="2581275"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AutoShape 6" descr="data:image/jpeg;base64,/9j/4AAQSkZJRgABAQAAAQABAAD/2wCEAAkGBhQQERQUEhQWFRQUFxYYFhYYFBoXHhcXFBgYGRcWGBYXGyYeHBojGhYYHy8gJCcpLCwsHCAxNTAqNSYrLCkBCQoKDgwOGg8PGCwcHCIpKSkpKSksLywpKSkpKSkpKSopKSksLCkpKSkpKSwpLCwsLiwpKSkpKSkpKSkpKSkpKf/AABEIAJABGAMBIgACEQEDEQH/xAAcAAEAAgMBAQEAAAAAAAAAAAAABgcBBAUDAgj/xABUEAACAQIEBAMDBAoMCwkAAAABAgMAEQQFEiEGEzFBByJRMmFxFFKB0yMzQkNTkZKhsdEVFhckVWKCg5PBw9I0NVRyhJSio8Lw8SVEY2RzdKSy4f/EABgBAQEBAQEAAAAAAAAAAAAAAAABAgME/8QAHxEBAAIBBQEBAQAAAAAAAAAAAAEREgIhMVFhQRMD/9oADAMBAAIRAxEAPwC8aUpQYvWb1ws+zaRZI4YCiu4Zmdxq0KhUfawQWLE2G4GxrlZznM+FiLviEJ6BRhwLn+kNFqeUypVGYnxpxCORrTYkC2H1nb1PMUX+F6wPG6fu4/1QfX0ZtelYvVHN41T2+2Wv/wCUG3++rz/dmn74gj/Qk+uoXC9r0qik8aZSbfKV/l4TQPylZ7fG1WVkmZTYlFYThbgXHKRgCRfY33BG4I2Iv6UVKr1muA2ImglQzTxvC11YsgiKNYlSG1aSDa1j7q7iyAgEbg9/1UH3SlKBSlKBSlKBSlKBSlKBSlKDF6zequ8VM/xsM2nDYgYaOPD82WRgLamkZI0HlY6mKkDbtXOXxSwR64vMVJ7GOOw9fuaC4b0vVRHxKwX8IY/8iPf/AGK8T4p4Mf8AeszP8mIf8FBcd6zVFZ14ooyx/JMVjlYSoZeaIzqiHtqulfaPbtXTPirg/wAPmP8Asf3KC4qxeqYfxbwo6PmTfy4x/wANcLPfELFvefBYnER4cFI2STQzrIQTf2dwwG1qD9C0qtPBfinEY6PE/KZTKYmiCkgA2YPfoB82rLoFKUoFRnP85mOITC4bSrMA0kh3KKxYAKvziFJue3xqS1G8cTHjRIwGkrZLLuxsAwJ7sLAj3MasLEXw4WXZlg0xLIGbmbgyMb6zexuQb2v0vXK4+xAIeNDqaMNv7ymsW99hW3muRQtijKgVT3P3QB7aR19wPrXpLkvNWRiDcvqW46qFK/C9iT9Fc4damqUnh4ozq1liNJ0lT9321e6vCPDqQ2piGA8nl9o36X+FbGJwnKLJ0Kkqb+ouO/bavjFzx7csvbSurVa+oDzW/qrVPPfTzSFeWxLHmAjStrgrY3N/ca+HVeXck69VtOnbTb2r+t69MVJHzLIX5QNrkDUFJ82w6nr+KsSyxc62tjAGtrC+Yp6hTtelLs1pY00KVY6vNrBFgtiLWPfvVu+DOcmPDaHuV1SFT6KrCwBPYsWH0iqaxEg3t0P6D0q8fD/hd0y9T0YxqVBH3RJlO38oVeGo3lKM5ziPCG87uZJhfQG8qAW8qqTpuB+OvXKikZV4GusrKXjHskPbzIvRWUkEgdg1aOcRxYyNDKNEqDqQQP0etdTIsoEUcdjc38h6CxtqIHW2kEfSaWs0kskgUEk2ABJPoBua5mUcSRYpGkTWqLY6pEKAqejKzbFSB1BrpTX0mwBNjYE2BPYE2O1Vy3COLeCeMIIYzLDImGEwYEqSZlRypCox0kBgRcdKMrA/ZGPSG5iaW9k61sd7bG9j/wDteGDzyOSNJL6A99KyWRjY2OxPuqH5TwVIJMOzxWVZ5JHR5I303jCqyrGioCWAuoBtYGuenA+JSIq2HinZ8M0K6pFHIfW51KSDcNqDXG4IA6UFhYPN0llliQktCIy22xEoLKVPfYVvVGOEcjlw8krSgAPFhEFmB80EJR+n8apPQKUpQcrMOJIYHdJCwMcJnayk/Yw2knbvftXxDxTC84gXWXspJEbFVLrrVWe1lYqCbGuJxdkOImmZ4EVxNhWw7XcJyy0gcOQQdQtcWHpX0ckxAx0EkcaoqBUkmEv26FUsUkiK31h7EG+w/FQdnI+KoMbqEJa6AEhkZNiSAwv1W4IuPSuxUE4D4YxGElZpVCKY9LfZeaZHDsysNvIoUkab1OhQVb4yQj5Pi2tuI8CAe9jiZ7j4VU+R5ImIViWkUq1rKgIsRcG/r1q2fGM/vfGD/wALAH/5OIqmstxUaMpkV2XmKXVHKakHtL23PrQdz9pq/hX690H66yeCh15jW/8ATrRzXNsNJMrQQzRQ6LGM4hiTJc+bVc7bjb3V4HNY+UqchuYD5pflEtyAST5b2GxFB1hwYveV/wCjFP2mJfaST3+Ra465rHyDGcODIdVpjNJqW52surTcDbcV95bmkMZvLhhMNFgrSMBrJFnNjfpt9NB0cVwkiI7a5CVRmAKpuR29akfgWobGThkBHIHVb3IkG+4tcA2quJiGLEKq3JIVb2APRQTv09atDwdzLXjXVE0qMMbLf2nDLqI7AdKCX+GkITF5goAFmi2At93iR2+FWFUE4DW2YZmP40P52xJ/rqd0ClKUCtbH4FZk0tqFiCCpsQR0INbNKCPY2AwldRDg3szAAi1rAkWHc9hWlLilazCRfdZh+upaaxUp1j+sxypTivgwSyGVCsgPa5VvgdOzAdj6dajQ4Nbf7AT/ADpH6K/SAFZpv25TU/H5ubgFj97P9OP7lYbgFughb486/wBG6V+krVirv2bPz7kPheWlXmIFF73dtQUD+KAL1b8GKEelEBKoLXI3Y9z9NSO1LU+rs4kOL5jqgTc3JYr0AG/Xudq7EUAG+5J7n9A9BX3WaIzSsUoM0rFKDNKxes0ClKUClKUClKUFX+KCCSSWF2Kxy4aIhrDTzIZ5HVWbqLgm3qahSeFmIKgrhpbkC2p1AF+t7G/0VZ3HvAcmZNZZAkZRVcaiCxR3deiHYFr1x18N8y/hOcfz7fVUEMg8JcZrGvDLyxe+mQg+7ZmrbHhFMT/g7AenNH5t6lTeHOY7f9pz+/8AfL7/AO6r5/c3zH+E5/8AWH+roIuvhJKR/g7/AAMqitZfCPHX/wAHhsL6fOST6ajqtUxXw1zAD/GWI6/5S4/s6fubZh/CWI/1qT6ughOK8H8aR9jhAba95Vt77V5SYSbIg0gJjxjKigEB1SNna79LMGCWt1BBqd/ubZh/CM5/0uX6utPH+DuJnB5uKaU7WaSeRyAuogbx+rGg9/BHMpcS2OlnYs7tB5ioW4tKb2At3q1KiPAHBr5csiuUOsRgaWdj5NfUuB84WA99S6gUpSgwa1sZmMcNuY6rfpc9fgOprZNQrB4h4cI2NmvJMy6ibdFJ8iKOijubetSZpYi5SOOFZ35mpigACAOyg3uS1lI9bb+laXEWOhwcJkfV6Acx7k+7zb1yMi4vbEqx0lCFYrffdV1av807ix71zeOcScTg43YbqXBA9Sl/0KRUnVs1jMS5WJ8QlfdEZPjNKf8A62Fap42Pzjt188/9+oMcCRi2kDHknoDa+/a3SmHy8pinfUeSTsDa5B93akaUzlOzxxt1YevnnP8Aa18HjM/Pf8c/1tQjA4Ax4l3LMYS3lBO5Un8V6+8vy7l4h3ZyYmY2BIvpPf0q4H6Smg4yJ++Sfjm+trK8ZG9xLJt75jv9MtqhOX5aYp3ZmLRM23TVY999tq+cqwBimdpHJjZiALgGxOx32uBSjOU7bjmT8M/W3st9ZWU49l/Csf5DH+0qBZTgDDK5kctGzEdd7E9bHa4pk+XGKR+YxaNiw6+a19j8d6YplKwB4gy/hT/Rsf7SvpfEKT8IT8I2+tqvsmy0wswkcsrXAsd7Ho2/emTZYYdSyuSGuBY773s2/fptSoJ1ysL90OQ9Hv8Azb/W19L4hPt5x3+9v9bVeZRlnJDLJISHuot17+YX7719ZVlvLR0kcnWCoIIuPQ2Pf1pRnK6uGeKFxanfUy9QC62HrYsb/EGpM+GVlvvbr7bD896pTwuwMkE8h1aisT23+Crf4k1amay60WEHSZNIYDspNj+m1L3Wrb+HzPQzK5BQAFXvf4g29PX310YpwwupBB7g3/OKrHB57CmMaDkcpFZo0f7typ0l7jpv29Kk+QYhzMjIv2OdCZAOiuvsuO12AIPvtVuOIJ00ldKwah+ReIqT8wzIsKxxmUtzRIAgcpZ7KCj3sQp6ijKY0qPDjrC2Yl3BUxhlMUgYGW4jGgrclrbW93rXo/GmGWQRl21a0j+1vYSSW0xl9Ng/mFxfag7tKiGXcfK7tzlEUaxyuW1FvteIaALYC5JsCLdzatyTjGNjCIgWMmIWB1dWjaPWjMCUYBgbLtcUEjpQUoFKUoFKUoFKUoFKUoMGuHFl9opcOCCACApAOlD0t6iu6a8ZcMCdRG46EbH8dCEOyrh0QoyKHGsWJKaQAeoUe+3WvbPuHymBdRc6Sr26mwuCPxE1IcHO+uRXB8reU2O6kDqQLXvethnvseh9xrGLd2/O+Z8OzPCyokmu6lHVSVK9zcCvHF8OzHCiPTKJVIs3LaxHe9xe9XXjODYGJZeYhPXQzL+YVpNwOnaXE/lv+umVGFqhxWQTPhlQLLzVI30NpK97m171943h6Z8Oiqk3NVgb8s6WXuOl7/1Va54KT8Lifyn/AF15NwYo++Yr8p/11c/DD1VuY8NzvBGipMJEYXPLbSy2+F7/ANVeeZcNTyQxqqTCRDckxmzC3ra971Z78HL8/Fn6XrxbhBfnYv8AG9TPww9VtmHDk0sUQVJw6HzExtpYW2Owve96zmfDE8scQWOYOntExtZha1+nUVY44PB/yv8AKcfpr6bgkemKPf22pGqekw9VvmvC08qxaI5g6XDXjazCws3S9/dWc04WnlEZSOcOuzXiaxHY9L3qxxwUPm4r8tqz+0kfNxX0O1aynox9V1mvCs8vLZI5wyAhwYmsR2YWHWs5pwhiZWjZIpwVFmvG1j/GWw6/11ZCcDIeq4n6ZGrZg4Ah2uJ/pkb9VMp6MfWnwDkrxcxpQUZtNkPtBFOq7DquprWB9KkOb4Jr6lB1DpY2Pu37V08qypMOmiNdK3vYDv6k9Sfea3Ch/wCRSrLpBcZkhxMolMISYizMvtG4sSd7A27ipXlOEKlAptHEunSOjNb17hf016xYQysxLMEB0hBdb26k7XIrpJGAABsB0qkzb6NRmLghVwBwmuxO/NWMA6g+tGK381jbqd6k9KMof+0mWSYzTYgNIXwznTDpA+TMWCjznre16+5+C5C5C4gLAcSmK5fKudausjLzNY8pZfTa/epbSgg8vhoHVg03tKwH2IbMcT8pVrFzcA+XT3G9bOA4E5fLYvGHSdJjy4dAIjV1VLFyfvjG5J62tUvpQYFZpSgUpSgUpSgUpSgUpSgUpSgxalZpQYtSs0oMUrNKDFKzSgxasV9VWOJiMuJxjyYjFBVxRiVI8U0SIqxQtsFU3JaTpQWZSqhz1Fiil04vGrNy9UY+XTSbkEqbBNNrA9TVbpxjir3OJxJ2tb5TJa9739r0oj9T0r878I56+IkkGJxmLRFQFdOKlF2LDYsocjYHtUzjytGUEYvGkG2/7Iy9GAIP2v0N6otWlVPNhIkNjise3TYY+Xa4vfdPd0619y5fCFOrF45GIbQPl8z+yOpsm25GxpSrVpX5aj4xxFt58Vf/AN5L1+F67fB+ay4rEET4zFrEq3bTipbkm4XzC5Av7qg/RV6Xqr/2HQqrJNj5FcEqy5jMOhIsdSjuppFkgYXEuPNhcj9kZ9vd7NqC0L0BqFcK5WYsSrCXEMJIZfsc2JedRokg0uNY2azkVNRQZpSlApSlApSlApSlApSlApSlApSlApSlBg1DcPxlK2YthdMbKspj0qH5ioIg/OY+xo1HR63IqYk1wE4PjXEtiVeRZHkdyRp3DxpGYz5fZ8isO4Peg2srzZpcRioiFCwNGFIvch01G/br6Vr5Vm00smMiZYtUDKI7agDrTUusnf0vYVsZFkPybmMZXmklZS7vpv5FCqLKAOnevfB5SsUs0oZiZyjMDaw0LpFtvT1oNbhTNXxWGSWQKHLOCFvbyMy7aiT2rs1z8lylcLEIkLMoLG7Wvd2LHoB3Nb4NBmqpzfMUw5x8kjaUGNdSRHrN5IcKosARbvv2q1qpPj4fvbMrW/xiv548PQQ/jnP0xWIR8O8nLEKIb3UkoCCSLm964eHwgbT5upsbdtv+lI79WFwAAD0Av7qwWXc7g3Jvft2FqD4QOoYq7LcdVZhfr101bGQ8U4aXkwwuWnMaqQ8baS0Ue/mJtayE796rjC4clG2sD7I9Lda2OHUePFRsCLllUEqGsJGCHY7ey5q2LIzniWLDOI5pJEaVVZeVHrOgMyk3BsCSDUP454jw+JTDpheephMgdmUrrVwDchX8zFlJ+mvTxTwhjxUSi944dF9JUX5slhcgX2I3F6i0GOQbEMLf8m9vfSxj9jF8p1CxUk367VpiR4ydLMhPoxUn42IrprmUewsfxd61MdKrezf33qCyMB4hYQYXDx83ExGJAHIjLa3teRrh/nkm9dlM6Y4RMRh5CyzPpV5I7khQ+sctybbgb1SVzawO3p2+NW7wrBHLlWHV2lVVkcqVVb/d7+bZlIuCR0NqCdcNSl2wrNbU2GlJsAovqw17AdKlIqNZFEEfCqurSuGlA1EFrBsNYtba9SYUEU4+z98HHAyScoPNod+UJbLypG2S4udSDvWJM9xCwZe0gWOSeaNJltcaWR2Nvm30qfdc12szyqHElBKNXKYuFv3ZGjNx3Gl2FaacHQBoWvIwgAEaNKzKNIYKShNiQGIvQR7J+N5cRiMUUs0Iw7SYaNQCzaG0gkDe7EX09gR612uC80lnjk58haVCoeNoBCYmKgkWDHUDfY1sPwbhSzsIghkj5Z5f2Py3vddAFmvbzDfYelbOT5RFhdaoWZnOt2eQu7baQSTvYAWoOpSlKBSlKBSlKBSlKBSlKBSlKCv5c7khixeJVlEjY5YBzLlI41dYh5biwsxb6a8MdneIleOISxs8WOhRZ0UhHEkMjaWRXNyvdb2PlqUYrhGKQyXLBZZop2TYrzIipvYjo2ldQ72rpw5TCgCrFGqq2tQEUBX+cLDZt+o3oIbh+LMTLy4jJBC98UHndLqxwspjsqFwATbUdzYGtaXjnFvE0qcqMR4WPEMrIW1MXKlVOoWQgXB3P6anU2SwOul4YmXUWsY1I1Mbs1rdSdye9ej5bE17xodShDdFN0HRTtuo9OlBCH41xTYplSNOWkyRcttALKwW7cxpAwazXACEEDrXd4VcrNjYbkpHMClyTpEyB2S5PQNc/TXXkymEuJDFHzFFlfQupbdLNa4rzynKFw/M0lmaWRpHZrXLNYW2AFgAAB6Cg6FUr4gD955nt0zOPf8AmoKuqqmz7JWxsWZwI6oxzAPdw1tMeHgJHlBN/T4Ggp1MVYAWFgpA/leta5FTN/DOS4/fOHGw6LOb3Fw1+X0INYTwxlIuMVhyP82f6qgi8OJcLYb7iurw3MWxMYb8JGRv6SL8SRvXZg4AZRY4jD32+5n79PvXpXSyjgkwyo8jwyRqSxRVmDOSrBVDlFsNWk+0OhoPnxqxt8ZEAjLphazGxDBptQZbE7XUjexquKtPizhR8e8b86FGVNB5ha5ZpHe68tWFiD091RqTw2kXrisP0v0m7bHfldbigiQaxHu3rF/6/wA9SLGcFNHNDEZ4TzuYQwWWy8sKTq8lzfVYWHxr1bgNh1xUA3t9rn7fzdBGNVXJwXjmOV4YCFiVMqgkBgRrYs62JIA2BuBUHj8O3IBGLw1ibAkTDcC/eLbaprk8fyPApDzlLIXBkQuqnm8xlVTs1xp70E/ymTVLhz0PImuOlvPhtqkQqKcLSFhgmYkscLISSSSTqw25J6mpXQVrnhBw+bysfOJ447n7mKMRFB8PMzfTWeN8ecxaKHB6plRHmLRFdpN0huWYCwbUT1NrbVPIMsjSaSVQQ8oUPvs2i+k29QCRety1BWGOzZ8RiMLjIb648GZnjH3arLpnit8NdveB762OHhpgyWRfbYyRH3xMkjMD6gMiH3VY9q05cqjaZJmBLxqypubKHtqIXpc2AvQbtKUoFKUoFKUoFKUoFKUoFKUoFKUoFKUoFKUoFQqHIsQJsarxEwzTiaORJU1G8caMhR/Z9jrU1pQQt+GXIAKz2AAA1QDZemwNq+v2uOQAY5bC1rNAOm++9TKlBDW4ZJP2qX6HhHp7/dXsMg3v8nkJG4+yRd/pqWUoIjJkDHpFKN/nw/i618Nw4xt9jlGnpvB09Ov/AFqY0oK7zXg6eXGYSUI3Lh5+u7RBvsiKF0gGxF16Gt88LN+Dk7j7x39+qprSghC8JkbCKS3XrBufUm968sVwq2jSMKZQW1FZJkjCkAgMGiOq+5FvQmp5SgjGQYPELMokw8cMEULImibWSWaLy6SNgBH1vUnFKUClKUClKUClKUClKUClKUClKUH/2Q=="/>
          <p:cNvSpPr>
            <a:spLocks noChangeAspect="1" noChangeArrowheads="1"/>
          </p:cNvSpPr>
          <p:nvPr/>
        </p:nvSpPr>
        <p:spPr bwMode="auto">
          <a:xfrm>
            <a:off x="9082088" y="-668338"/>
            <a:ext cx="2667000" cy="1371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8" name="AutoShape 8" descr="data:image/jpeg;base64,/9j/4AAQSkZJRgABAQAAAQABAAD/2wCEAAkGBhQQERQUEhQWFRQUFxYYFhYYFBoXHhcXFBgYGRcWGBYXGyYeHBojGhYYHy8gJCcpLCwsHCAxNTAqNSYrLCkBCQoKDgwOGg8PGCwcHCIpKSkpKSksLywpKSkpKSkpKSopKSksLCkpKSkpKSwpLCwsLiwpKSkpKSkpKSkpKSkpKf/AABEIAJABGAMBIgACEQEDEQH/xAAcAAEAAgMBAQEAAAAAAAAAAAAABgcBBAUDAgj/xABUEAACAQIEBAMDBAoMCwkAAAABAgMAEQQFEiEGEzFBByJRMmFxFFKB0yMzQkNTkZKhsdEVFhckVWKCg5PBw9I0NVRyhJSio8Lw8SVEY2RzdKSy4f/EABgBAQEBAQEAAAAAAAAAAAAAAAABAgME/8QAHxEBAAIBBQEBAQAAAAAAAAAAAAEREgIhMVFhQRMD/9oADAMBAAIRAxEAPwC8aUpQYvWb1ws+zaRZI4YCiu4Zmdxq0KhUfawQWLE2G4GxrlZznM+FiLviEJ6BRhwLn+kNFqeUypVGYnxpxCORrTYkC2H1nb1PMUX+F6wPG6fu4/1QfX0ZtelYvVHN41T2+2Wv/wCUG3++rz/dmn74gj/Qk+uoXC9r0qik8aZSbfKV/l4TQPylZ7fG1WVkmZTYlFYThbgXHKRgCRfY33BG4I2Iv6UVKr1muA2ImglQzTxvC11YsgiKNYlSG1aSDa1j7q7iyAgEbg9/1UH3SlKBSlKBSlKBSlKBSlKBSlKDF6zequ8VM/xsM2nDYgYaOPD82WRgLamkZI0HlY6mKkDbtXOXxSwR64vMVJ7GOOw9fuaC4b0vVRHxKwX8IY/8iPf/AGK8T4p4Mf8AeszP8mIf8FBcd6zVFZ14ooyx/JMVjlYSoZeaIzqiHtqulfaPbtXTPirg/wAPmP8Asf3KC4qxeqYfxbwo6PmTfy4x/wANcLPfELFvefBYnER4cFI2STQzrIQTf2dwwG1qD9C0qtPBfinEY6PE/KZTKYmiCkgA2YPfoB82rLoFKUoFRnP85mOITC4bSrMA0kh3KKxYAKvziFJue3xqS1G8cTHjRIwGkrZLLuxsAwJ7sLAj3MasLEXw4WXZlg0xLIGbmbgyMb6zexuQb2v0vXK4+xAIeNDqaMNv7ymsW99hW3muRQtijKgVT3P3QB7aR19wPrXpLkvNWRiDcvqW46qFK/C9iT9Fc4damqUnh4ozq1liNJ0lT9321e6vCPDqQ2piGA8nl9o36X+FbGJwnKLJ0Kkqb+ouO/bavjFzx7csvbSurVa+oDzW/qrVPPfTzSFeWxLHmAjStrgrY3N/ca+HVeXck69VtOnbTb2r+t69MVJHzLIX5QNrkDUFJ82w6nr+KsSyxc62tjAGtrC+Yp6hTtelLs1pY00KVY6vNrBFgtiLWPfvVu+DOcmPDaHuV1SFT6KrCwBPYsWH0iqaxEg3t0P6D0q8fD/hd0y9T0YxqVBH3RJlO38oVeGo3lKM5ziPCG87uZJhfQG8qAW8qqTpuB+OvXKikZV4GusrKXjHskPbzIvRWUkEgdg1aOcRxYyNDKNEqDqQQP0etdTIsoEUcdjc38h6CxtqIHW2kEfSaWs0kskgUEk2ABJPoBua5mUcSRYpGkTWqLY6pEKAqejKzbFSB1BrpTX0mwBNjYE2BPYE2O1Vy3COLeCeMIIYzLDImGEwYEqSZlRypCox0kBgRcdKMrA/ZGPSG5iaW9k61sd7bG9j/wDteGDzyOSNJL6A99KyWRjY2OxPuqH5TwVIJMOzxWVZ5JHR5I303jCqyrGioCWAuoBtYGuenA+JSIq2HinZ8M0K6pFHIfW51KSDcNqDXG4IA6UFhYPN0llliQktCIy22xEoLKVPfYVvVGOEcjlw8krSgAPFhEFmB80EJR+n8apPQKUpQcrMOJIYHdJCwMcJnayk/Yw2knbvftXxDxTC84gXWXspJEbFVLrrVWe1lYqCbGuJxdkOImmZ4EVxNhWw7XcJyy0gcOQQdQtcWHpX0ckxAx0EkcaoqBUkmEv26FUsUkiK31h7EG+w/FQdnI+KoMbqEJa6AEhkZNiSAwv1W4IuPSuxUE4D4YxGElZpVCKY9LfZeaZHDsysNvIoUkab1OhQVb4yQj5Pi2tuI8CAe9jiZ7j4VU+R5ImIViWkUq1rKgIsRcG/r1q2fGM/vfGD/wALAH/5OIqmstxUaMpkV2XmKXVHKakHtL23PrQdz9pq/hX690H66yeCh15jW/8ATrRzXNsNJMrQQzRQ6LGM4hiTJc+bVc7bjb3V4HNY+UqchuYD5pflEtyAST5b2GxFB1hwYveV/wCjFP2mJfaST3+Ra465rHyDGcODIdVpjNJqW52surTcDbcV95bmkMZvLhhMNFgrSMBrJFnNjfpt9NB0cVwkiI7a5CVRmAKpuR29akfgWobGThkBHIHVb3IkG+4tcA2quJiGLEKq3JIVb2APRQTv09atDwdzLXjXVE0qMMbLf2nDLqI7AdKCX+GkITF5goAFmi2At93iR2+FWFUE4DW2YZmP40P52xJ/rqd0ClKUCtbH4FZk0tqFiCCpsQR0INbNKCPY2AwldRDg3szAAi1rAkWHc9hWlLilazCRfdZh+upaaxUp1j+sxypTivgwSyGVCsgPa5VvgdOzAdj6dajQ4Nbf7AT/ADpH6K/SAFZpv25TU/H5ubgFj97P9OP7lYbgFughb486/wBG6V+krVirv2bPz7kPheWlXmIFF73dtQUD+KAL1b8GKEelEBKoLXI3Y9z9NSO1LU+rs4kOL5jqgTc3JYr0AG/Xudq7EUAG+5J7n9A9BX3WaIzSsUoM0rFKDNKxes0ClKUClKUClKUFX+KCCSSWF2Kxy4aIhrDTzIZ5HVWbqLgm3qahSeFmIKgrhpbkC2p1AF+t7G/0VZ3HvAcmZNZZAkZRVcaiCxR3deiHYFr1x18N8y/hOcfz7fVUEMg8JcZrGvDLyxe+mQg+7ZmrbHhFMT/g7AenNH5t6lTeHOY7f9pz+/8AfL7/AO6r5/c3zH+E5/8AWH+roIuvhJKR/g7/AAMqitZfCPHX/wAHhsL6fOST6ajqtUxXw1zAD/GWI6/5S4/s6fubZh/CWI/1qT6ughOK8H8aR9jhAba95Vt77V5SYSbIg0gJjxjKigEB1SNna79LMGCWt1BBqd/ubZh/CM5/0uX6utPH+DuJnB5uKaU7WaSeRyAuogbx+rGg9/BHMpcS2OlnYs7tB5ioW4tKb2At3q1KiPAHBr5csiuUOsRgaWdj5NfUuB84WA99S6gUpSgwa1sZmMcNuY6rfpc9fgOprZNQrB4h4cI2NmvJMy6ibdFJ8iKOijubetSZpYi5SOOFZ35mpigACAOyg3uS1lI9bb+laXEWOhwcJkfV6Acx7k+7zb1yMi4vbEqx0lCFYrffdV1av807ix71zeOcScTg43YbqXBA9Sl/0KRUnVs1jMS5WJ8QlfdEZPjNKf8A62Fap42Pzjt188/9+oMcCRi2kDHknoDa+/a3SmHy8pinfUeSTsDa5B93akaUzlOzxxt1YevnnP8Aa18HjM/Pf8c/1tQjA4Ax4l3LMYS3lBO5Un8V6+8vy7l4h3ZyYmY2BIvpPf0q4H6Smg4yJ++Sfjm+trK8ZG9xLJt75jv9MtqhOX5aYp3ZmLRM23TVY999tq+cqwBimdpHJjZiALgGxOx32uBSjOU7bjmT8M/W3st9ZWU49l/Csf5DH+0qBZTgDDK5kctGzEdd7E9bHa4pk+XGKR+YxaNiw6+a19j8d6YplKwB4gy/hT/Rsf7SvpfEKT8IT8I2+tqvsmy0wswkcsrXAsd7Ho2/emTZYYdSyuSGuBY773s2/fptSoJ1ysL90OQ9Hv8Azb/W19L4hPt5x3+9v9bVeZRlnJDLJISHuot17+YX7719ZVlvLR0kcnWCoIIuPQ2Pf1pRnK6uGeKFxanfUy9QC62HrYsb/EGpM+GVlvvbr7bD896pTwuwMkE8h1aisT23+Crf4k1amay60WEHSZNIYDspNj+m1L3Wrb+HzPQzK5BQAFXvf4g29PX310YpwwupBB7g3/OKrHB57CmMaDkcpFZo0f7typ0l7jpv29Kk+QYhzMjIv2OdCZAOiuvsuO12AIPvtVuOIJ00ldKwah+ReIqT8wzIsKxxmUtzRIAgcpZ7KCj3sQp6ijKY0qPDjrC2Yl3BUxhlMUgYGW4jGgrclrbW93rXo/GmGWQRl21a0j+1vYSSW0xl9Ng/mFxfag7tKiGXcfK7tzlEUaxyuW1FvteIaALYC5JsCLdzatyTjGNjCIgWMmIWB1dWjaPWjMCUYBgbLtcUEjpQUoFKUoFKUoFKUoFKUoMGuHFl9opcOCCACApAOlD0t6iu6a8ZcMCdRG46EbH8dCEOyrh0QoyKHGsWJKaQAeoUe+3WvbPuHymBdRc6Sr26mwuCPxE1IcHO+uRXB8reU2O6kDqQLXvethnvseh9xrGLd2/O+Z8OzPCyokmu6lHVSVK9zcCvHF8OzHCiPTKJVIs3LaxHe9xe9XXjODYGJZeYhPXQzL+YVpNwOnaXE/lv+umVGFqhxWQTPhlQLLzVI30NpK97m171943h6Z8Oiqk3NVgb8s6WXuOl7/1Va54KT8Lifyn/AF15NwYo++Yr8p/11c/DD1VuY8NzvBGipMJEYXPLbSy2+F7/ANVeeZcNTyQxqqTCRDckxmzC3ra971Z78HL8/Fn6XrxbhBfnYv8AG9TPww9VtmHDk0sUQVJw6HzExtpYW2Owve96zmfDE8scQWOYOntExtZha1+nUVY44PB/yv8AKcfpr6bgkemKPf22pGqekw9VvmvC08qxaI5g6XDXjazCws3S9/dWc04WnlEZSOcOuzXiaxHY9L3qxxwUPm4r8tqz+0kfNxX0O1aynox9V1mvCs8vLZI5wyAhwYmsR2YWHWs5pwhiZWjZIpwVFmvG1j/GWw6/11ZCcDIeq4n6ZGrZg4Ah2uJ/pkb9VMp6MfWnwDkrxcxpQUZtNkPtBFOq7DquprWB9KkOb4Jr6lB1DpY2Pu37V08qypMOmiNdK3vYDv6k9Sfea3Ch/wCRSrLpBcZkhxMolMISYizMvtG4sSd7A27ipXlOEKlAptHEunSOjNb17hf016xYQysxLMEB0hBdb26k7XIrpJGAABsB0qkzb6NRmLghVwBwmuxO/NWMA6g+tGK381jbqd6k9KMof+0mWSYzTYgNIXwznTDpA+TMWCjznre16+5+C5C5C4gLAcSmK5fKudausjLzNY8pZfTa/epbSgg8vhoHVg03tKwH2IbMcT8pVrFzcA+XT3G9bOA4E5fLYvGHSdJjy4dAIjV1VLFyfvjG5J62tUvpQYFZpSgUpSgUpSgUpSgUpSgUpSgxalZpQYtSs0oMUrNKDFKzSgxasV9VWOJiMuJxjyYjFBVxRiVI8U0SIqxQtsFU3JaTpQWZSqhz1Fiil04vGrNy9UY+XTSbkEqbBNNrA9TVbpxjir3OJxJ2tb5TJa9739r0oj9T0r878I56+IkkGJxmLRFQFdOKlF2LDYsocjYHtUzjytGUEYvGkG2/7Iy9GAIP2v0N6otWlVPNhIkNjise3TYY+Xa4vfdPd0619y5fCFOrF45GIbQPl8z+yOpsm25GxpSrVpX5aj4xxFt58Vf/AN5L1+F67fB+ay4rEET4zFrEq3bTipbkm4XzC5Av7qg/RV6Xqr/2HQqrJNj5FcEqy5jMOhIsdSjuppFkgYXEuPNhcj9kZ9vd7NqC0L0BqFcK5WYsSrCXEMJIZfsc2JedRokg0uNY2azkVNRQZpSlApSlApSlApSlApSlApSlApSlApSlBg1DcPxlK2YthdMbKspj0qH5ioIg/OY+xo1HR63IqYk1wE4PjXEtiVeRZHkdyRp3DxpGYz5fZ8isO4Peg2srzZpcRioiFCwNGFIvch01G/br6Vr5Vm00smMiZYtUDKI7agDrTUusnf0vYVsZFkPybmMZXmklZS7vpv5FCqLKAOnevfB5SsUs0oZiZyjMDaw0LpFtvT1oNbhTNXxWGSWQKHLOCFvbyMy7aiT2rs1z8lylcLEIkLMoLG7Wvd2LHoB3Nb4NBmqpzfMUw5x8kjaUGNdSRHrN5IcKosARbvv2q1qpPj4fvbMrW/xiv548PQQ/jnP0xWIR8O8nLEKIb3UkoCCSLm964eHwgbT5upsbdtv+lI79WFwAAD0Av7qwWXc7g3Jvft2FqD4QOoYq7LcdVZhfr101bGQ8U4aXkwwuWnMaqQ8baS0Ue/mJtayE796rjC4clG2sD7I9Lda2OHUePFRsCLllUEqGsJGCHY7ey5q2LIzniWLDOI5pJEaVVZeVHrOgMyk3BsCSDUP454jw+JTDpheephMgdmUrrVwDchX8zFlJ+mvTxTwhjxUSi944dF9JUX5slhcgX2I3F6i0GOQbEMLf8m9vfSxj9jF8p1CxUk367VpiR4ydLMhPoxUn42IrprmUewsfxd61MdKrezf33qCyMB4hYQYXDx83ExGJAHIjLa3teRrh/nkm9dlM6Y4RMRh5CyzPpV5I7khQ+sctybbgb1SVzawO3p2+NW7wrBHLlWHV2lVVkcqVVb/d7+bZlIuCR0NqCdcNSl2wrNbU2GlJsAovqw17AdKlIqNZFEEfCqurSuGlA1EFrBsNYtba9SYUEU4+z98HHAyScoPNod+UJbLypG2S4udSDvWJM9xCwZe0gWOSeaNJltcaWR2Nvm30qfdc12szyqHElBKNXKYuFv3ZGjNx3Gl2FaacHQBoWvIwgAEaNKzKNIYKShNiQGIvQR7J+N5cRiMUUs0Iw7SYaNQCzaG0gkDe7EX09gR612uC80lnjk58haVCoeNoBCYmKgkWDHUDfY1sPwbhSzsIghkj5Z5f2Py3vddAFmvbzDfYelbOT5RFhdaoWZnOt2eQu7baQSTvYAWoOpSlKBSlKBSlKBSlKBSlKBSlKCv5c7khixeJVlEjY5YBzLlI41dYh5biwsxb6a8MdneIleOISxs8WOhRZ0UhHEkMjaWRXNyvdb2PlqUYrhGKQyXLBZZop2TYrzIipvYjo2ldQ72rpw5TCgCrFGqq2tQEUBX+cLDZt+o3oIbh+LMTLy4jJBC98UHndLqxwspjsqFwATbUdzYGtaXjnFvE0qcqMR4WPEMrIW1MXKlVOoWQgXB3P6anU2SwOul4YmXUWsY1I1Mbs1rdSdye9ej5bE17xodShDdFN0HRTtuo9OlBCH41xTYplSNOWkyRcttALKwW7cxpAwazXACEEDrXd4VcrNjYbkpHMClyTpEyB2S5PQNc/TXXkymEuJDFHzFFlfQupbdLNa4rzynKFw/M0lmaWRpHZrXLNYW2AFgAAB6Cg6FUr4gD955nt0zOPf8AmoKuqqmz7JWxsWZwI6oxzAPdw1tMeHgJHlBN/T4Ggp1MVYAWFgpA/leta5FTN/DOS4/fOHGw6LOb3Fw1+X0INYTwxlIuMVhyP82f6qgi8OJcLYb7iurw3MWxMYb8JGRv6SL8SRvXZg4AZRY4jD32+5n79PvXpXSyjgkwyo8jwyRqSxRVmDOSrBVDlFsNWk+0OhoPnxqxt8ZEAjLphazGxDBptQZbE7XUjexquKtPizhR8e8b86FGVNB5ha5ZpHe68tWFiD091RqTw2kXrisP0v0m7bHfldbigiQaxHu3rF/6/wA9SLGcFNHNDEZ4TzuYQwWWy8sKTq8lzfVYWHxr1bgNh1xUA3t9rn7fzdBGNVXJwXjmOV4YCFiVMqgkBgRrYs62JIA2BuBUHj8O3IBGLw1ibAkTDcC/eLbaprk8fyPApDzlLIXBkQuqnm8xlVTs1xp70E/ymTVLhz0PImuOlvPhtqkQqKcLSFhgmYkscLISSSSTqw25J6mpXQVrnhBw+bysfOJ447n7mKMRFB8PMzfTWeN8ecxaKHB6plRHmLRFdpN0huWYCwbUT1NrbVPIMsjSaSVQQ8oUPvs2i+k29QCRety1BWGOzZ8RiMLjIb648GZnjH3arLpnit8NdveB762OHhpgyWRfbYyRH3xMkjMD6gMiH3VY9q05cqjaZJmBLxqypubKHtqIXpc2AvQbtKUoFKUoFKUoFKUoFKUoFKUoFKUoFKUoFKUoFQqHIsQJsarxEwzTiaORJU1G8caMhR/Z9jrU1pQQt+GXIAKz2AAA1QDZemwNq+v2uOQAY5bC1rNAOm++9TKlBDW4ZJP2qX6HhHp7/dXsMg3v8nkJG4+yRd/pqWUoIjJkDHpFKN/nw/i618Nw4xt9jlGnpvB09Ov/AFqY0oK7zXg6eXGYSUI3Lh5+u7RBvsiKF0gGxF16Gt88LN+Dk7j7x39+qprSghC8JkbCKS3XrBufUm968sVwq2jSMKZQW1FZJkjCkAgMGiOq+5FvQmp5SgjGQYPELMokw8cMEULImibWSWaLy6SNgBH1vUnFKUClKUClKUClKUClKUClKUClKUH/2Q=="/>
          <p:cNvSpPr>
            <a:spLocks noChangeAspect="1" noChangeArrowheads="1"/>
          </p:cNvSpPr>
          <p:nvPr/>
        </p:nvSpPr>
        <p:spPr bwMode="auto">
          <a:xfrm>
            <a:off x="9234488" y="-515938"/>
            <a:ext cx="2667000" cy="1371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9" name="مستطيل مستدير الزوايا 8">
            <a:hlinkClick r:id="" action="ppaction://hlinkshowjump?jump=firstslide"/>
          </p:cNvPr>
          <p:cNvSpPr/>
          <p:nvPr/>
        </p:nvSpPr>
        <p:spPr>
          <a:xfrm>
            <a:off x="6515008" y="6542115"/>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الفهرس العام</a:t>
            </a:r>
          </a:p>
        </p:txBody>
      </p:sp>
      <p:sp>
        <p:nvSpPr>
          <p:cNvPr id="10" name="مستطيل مستدير الزوايا 9">
            <a:hlinkClick r:id="rId2" action="ppaction://hlinksldjump"/>
          </p:cNvPr>
          <p:cNvSpPr/>
          <p:nvPr/>
        </p:nvSpPr>
        <p:spPr>
          <a:xfrm>
            <a:off x="5115730" y="6542115"/>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فهرس الباب</a:t>
            </a:r>
          </a:p>
        </p:txBody>
      </p:sp>
      <p:sp>
        <p:nvSpPr>
          <p:cNvPr id="11" name="مستطيل مستدير الزوايا 10">
            <a:hlinkClick r:id="rId3" action="ppaction://hlinksldjump"/>
          </p:cNvPr>
          <p:cNvSpPr/>
          <p:nvPr/>
        </p:nvSpPr>
        <p:spPr>
          <a:xfrm>
            <a:off x="3702422" y="6542316"/>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التالي</a:t>
            </a:r>
          </a:p>
        </p:txBody>
      </p:sp>
      <p:sp>
        <p:nvSpPr>
          <p:cNvPr id="12" name="مستطيل مستدير الزوايا 11">
            <a:hlinkClick r:id="rId4" action="ppaction://hlinksldjump"/>
          </p:cNvPr>
          <p:cNvSpPr/>
          <p:nvPr/>
        </p:nvSpPr>
        <p:spPr>
          <a:xfrm>
            <a:off x="2298870" y="6542316"/>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السابق</a:t>
            </a:r>
          </a:p>
        </p:txBody>
      </p:sp>
      <p:sp>
        <p:nvSpPr>
          <p:cNvPr id="13" name="مستطيل 12"/>
          <p:cNvSpPr/>
          <p:nvPr/>
        </p:nvSpPr>
        <p:spPr>
          <a:xfrm>
            <a:off x="778675" y="703263"/>
            <a:ext cx="7704856" cy="5262979"/>
          </a:xfrm>
          <a:prstGeom prst="rect">
            <a:avLst/>
          </a:prstGeom>
        </p:spPr>
        <p:txBody>
          <a:bodyPr wrap="square">
            <a:spAutoFit/>
          </a:bodyPr>
          <a:lstStyle/>
          <a:p>
            <a:pPr marL="285750" lvl="0" indent="-285750" algn="justLow">
              <a:buFont typeface="Arial" panose="020B0604020202020204" pitchFamily="34" charset="0"/>
              <a:buChar char="•"/>
            </a:pPr>
            <a:r>
              <a:rPr lang="ar-SA" sz="2400" b="1" dirty="0">
                <a:latin typeface="Times New Roman" pitchFamily="18" charset="0"/>
                <a:cs typeface="Times New Roman" pitchFamily="18" charset="0"/>
              </a:rPr>
              <a:t>يطلق عليه جهاز نقطة الاتصال </a:t>
            </a:r>
            <a:r>
              <a:rPr lang="en-US" sz="2400" b="1" dirty="0">
                <a:latin typeface="Times New Roman" pitchFamily="18" charset="0"/>
                <a:cs typeface="Times New Roman" pitchFamily="18" charset="0"/>
              </a:rPr>
              <a:t>Access Point</a:t>
            </a:r>
            <a:r>
              <a:rPr lang="ar-SA" sz="2400" b="1"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p>
            <a:pPr marL="285750" lvl="0" indent="-285750" algn="justLow">
              <a:buFont typeface="Arial" panose="020B0604020202020204" pitchFamily="34" charset="0"/>
              <a:buChar char="•"/>
            </a:pPr>
            <a:r>
              <a:rPr lang="ar-SA" sz="2400" b="1" dirty="0">
                <a:solidFill>
                  <a:srgbClr val="4A32DC"/>
                </a:solidFill>
                <a:latin typeface="Times New Roman" pitchFamily="18" charset="0"/>
                <a:cs typeface="Times New Roman" pitchFamily="18" charset="0"/>
              </a:rPr>
              <a:t>يرتبط بجانب بالشبكة المحلية أو بالإنترنت من خلال قناة سلكية نحو كيبل الشبكة المحلية او سلك هاتفي  </a:t>
            </a:r>
            <a:r>
              <a:rPr lang="en-US" sz="2400" b="1" dirty="0">
                <a:solidFill>
                  <a:srgbClr val="4A32DC"/>
                </a:solidFill>
                <a:latin typeface="Times New Roman" pitchFamily="18" charset="0"/>
                <a:cs typeface="Times New Roman" pitchFamily="18" charset="0"/>
              </a:rPr>
              <a:t>DSL </a:t>
            </a:r>
            <a:r>
              <a:rPr lang="ar-SA" sz="2400" b="1" dirty="0">
                <a:solidFill>
                  <a:srgbClr val="4A32DC"/>
                </a:solidFill>
                <a:latin typeface="Times New Roman" pitchFamily="18" charset="0"/>
                <a:cs typeface="Times New Roman" pitchFamily="18" charset="0"/>
              </a:rPr>
              <a:t>.</a:t>
            </a:r>
            <a:endParaRPr lang="en-US" sz="2400" b="1" dirty="0">
              <a:solidFill>
                <a:srgbClr val="4A32DC"/>
              </a:solidFill>
              <a:latin typeface="Times New Roman" pitchFamily="18" charset="0"/>
              <a:cs typeface="Times New Roman" pitchFamily="18" charset="0"/>
            </a:endParaRPr>
          </a:p>
          <a:p>
            <a:pPr marL="285750" lvl="0" indent="-285750" algn="justLow">
              <a:buFont typeface="Arial" panose="020B0604020202020204" pitchFamily="34" charset="0"/>
              <a:buChar char="•"/>
            </a:pPr>
            <a:r>
              <a:rPr lang="ar-SA" sz="2400" b="1" dirty="0">
                <a:solidFill>
                  <a:srgbClr val="C00000"/>
                </a:solidFill>
                <a:latin typeface="Times New Roman" pitchFamily="18" charset="0"/>
                <a:cs typeface="Times New Roman" pitchFamily="18" charset="0"/>
              </a:rPr>
              <a:t>من الجانب الآخر يتصل بأجهزة الحاسب من خلال إرسال لاسلكي كشبكة </a:t>
            </a:r>
            <a:r>
              <a:rPr lang="en-US" sz="2400" b="1" dirty="0">
                <a:solidFill>
                  <a:srgbClr val="C00000"/>
                </a:solidFill>
                <a:latin typeface="Times New Roman" pitchFamily="18" charset="0"/>
                <a:cs typeface="Times New Roman" pitchFamily="18" charset="0"/>
              </a:rPr>
              <a:t>Wi Fi</a:t>
            </a:r>
            <a:r>
              <a:rPr lang="ar-SA" sz="2400" b="1" dirty="0">
                <a:solidFill>
                  <a:srgbClr val="C00000"/>
                </a:solidFill>
                <a:latin typeface="Times New Roman" pitchFamily="18" charset="0"/>
                <a:cs typeface="Times New Roman" pitchFamily="18" charset="0"/>
              </a:rPr>
              <a:t> .</a:t>
            </a:r>
            <a:endParaRPr lang="en-US" sz="2400" b="1" dirty="0">
              <a:solidFill>
                <a:srgbClr val="C00000"/>
              </a:solidFill>
              <a:latin typeface="Times New Roman" pitchFamily="18" charset="0"/>
              <a:cs typeface="Times New Roman" pitchFamily="18" charset="0"/>
            </a:endParaRPr>
          </a:p>
          <a:p>
            <a:pPr marL="285750" lvl="0" indent="-285750" algn="justLow">
              <a:buFont typeface="Arial" panose="020B0604020202020204" pitchFamily="34" charset="0"/>
              <a:buChar char="•"/>
            </a:pPr>
            <a:r>
              <a:rPr lang="ar-SA" sz="2400" b="1" dirty="0">
                <a:solidFill>
                  <a:srgbClr val="006600"/>
                </a:solidFill>
                <a:latin typeface="Times New Roman" pitchFamily="18" charset="0"/>
                <a:cs typeface="Times New Roman" pitchFamily="18" charset="0"/>
              </a:rPr>
              <a:t>كما قد يتصل بالإنترنت من خلال شبكة واي ماكس أو بالإرسال اللاسلكي لشبكة هاتف جوال.</a:t>
            </a:r>
            <a:endParaRPr lang="en-US" sz="2400" b="1" dirty="0">
              <a:solidFill>
                <a:srgbClr val="006600"/>
              </a:solidFill>
              <a:latin typeface="Times New Roman" pitchFamily="18" charset="0"/>
              <a:cs typeface="Times New Roman" pitchFamily="18" charset="0"/>
            </a:endParaRPr>
          </a:p>
          <a:p>
            <a:pPr marL="285750" lvl="0" indent="-285750" algn="justLow">
              <a:buFont typeface="Arial" panose="020B0604020202020204" pitchFamily="34" charset="0"/>
              <a:buChar char="•"/>
            </a:pPr>
            <a:r>
              <a:rPr lang="ar-SA" sz="2400" b="1" dirty="0">
                <a:solidFill>
                  <a:srgbClr val="0070C0"/>
                </a:solidFill>
                <a:latin typeface="Times New Roman" pitchFamily="18" charset="0"/>
                <a:cs typeface="Times New Roman" pitchFamily="18" charset="0"/>
              </a:rPr>
              <a:t>عادة يحوي جهاز نقطة الاتصال دائرة للمودم لتعديل الإشارات الرقمية الصادرة عن الحاسب بما يتناسب مع البيئة الهاتفية لأسلاك الهاتف.</a:t>
            </a:r>
            <a:endParaRPr lang="en-US" sz="2400" b="1" dirty="0">
              <a:solidFill>
                <a:srgbClr val="0070C0"/>
              </a:solidFill>
              <a:latin typeface="Times New Roman" pitchFamily="18" charset="0"/>
              <a:cs typeface="Times New Roman" pitchFamily="18" charset="0"/>
            </a:endParaRPr>
          </a:p>
          <a:p>
            <a:pPr marL="285750" lvl="0" indent="-285750" algn="justLow">
              <a:buFont typeface="Arial" panose="020B0604020202020204" pitchFamily="34" charset="0"/>
              <a:buChar char="•"/>
            </a:pPr>
            <a:r>
              <a:rPr lang="ar-SA" sz="2400" b="1" dirty="0">
                <a:solidFill>
                  <a:srgbClr val="FF0000"/>
                </a:solidFill>
                <a:latin typeface="Times New Roman" pitchFamily="18" charset="0"/>
                <a:cs typeface="Times New Roman" pitchFamily="18" charset="0"/>
              </a:rPr>
              <a:t>يضم في الوقت نفسه دائرة المحول ( </a:t>
            </a:r>
            <a:r>
              <a:rPr lang="ar-SA" sz="2400" b="1" dirty="0">
                <a:latin typeface="Times New Roman" pitchFamily="18" charset="0"/>
                <a:cs typeface="Times New Roman" pitchFamily="18" charset="0"/>
              </a:rPr>
              <a:t>الموجه</a:t>
            </a:r>
            <a:r>
              <a:rPr lang="ar-SA" sz="2400" b="1" dirty="0">
                <a:solidFill>
                  <a:srgbClr val="FF0000"/>
                </a:solidFill>
                <a:latin typeface="Times New Roman" pitchFamily="18" charset="0"/>
                <a:cs typeface="Times New Roman" pitchFamily="18" charset="0"/>
              </a:rPr>
              <a:t> ) لنقل وتوجيه المظاريف الصادرة عن أجهزة الحاسب والمتصلة بجهاز نقطة الاتصال لاسلكيا وفق مداولة الارتباط الشبكي. ولاستخدام وتحديد عناوين </a:t>
            </a:r>
            <a:r>
              <a:rPr lang="en-US" sz="2400" b="1" dirty="0">
                <a:solidFill>
                  <a:srgbClr val="FF0000"/>
                </a:solidFill>
                <a:latin typeface="Times New Roman" pitchFamily="18" charset="0"/>
                <a:cs typeface="Times New Roman" pitchFamily="18" charset="0"/>
              </a:rPr>
              <a:t>IP </a:t>
            </a:r>
            <a:r>
              <a:rPr lang="ar-SA" sz="2400" b="1" dirty="0">
                <a:solidFill>
                  <a:srgbClr val="FF0000"/>
                </a:solidFill>
                <a:latin typeface="Times New Roman" pitchFamily="18" charset="0"/>
                <a:cs typeface="Times New Roman" pitchFamily="18" charset="0"/>
              </a:rPr>
              <a:t> لأجهزة الحاسب المتصلة لاسلكيا .</a:t>
            </a:r>
            <a:endParaRPr lang="en-US" sz="2400" b="1" dirty="0">
              <a:solidFill>
                <a:srgbClr val="FF0000"/>
              </a:solidFill>
              <a:latin typeface="Times New Roman" pitchFamily="18" charset="0"/>
              <a:cs typeface="Times New Roman" pitchFamily="18" charset="0"/>
            </a:endParaRPr>
          </a:p>
          <a:p>
            <a:pPr marL="285750" indent="-285750" algn="justLow">
              <a:buFont typeface="Arial" panose="020B0604020202020204" pitchFamily="34" charset="0"/>
              <a:buChar char="•"/>
            </a:pPr>
            <a:r>
              <a:rPr lang="ar-SA" sz="2400" b="1"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119848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out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out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out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out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barn(outVertical)">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barn(outVertical)">
                                      <p:cBhvr>
                                        <p:cTn id="32" dur="5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barn(outVertical)">
                                      <p:cBhvr>
                                        <p:cTn id="37"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مستدير الزوايا 13"/>
          <p:cNvSpPr/>
          <p:nvPr/>
        </p:nvSpPr>
        <p:spPr>
          <a:xfrm>
            <a:off x="1547664" y="548680"/>
            <a:ext cx="60486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a:r>
              <a:rPr lang="ar-SA" sz="2800" dirty="0">
                <a:latin typeface="Times New Roman" pitchFamily="18" charset="0"/>
                <a:cs typeface="PT Bold Heading" panose="02010400000000000000" pitchFamily="2" charset="-78"/>
              </a:rPr>
              <a:t>الارتباط بالشبكات الحاسوبية اللاسلكية</a:t>
            </a:r>
            <a:endParaRPr lang="en-US" sz="2800" b="1" dirty="0">
              <a:latin typeface="Times New Roman" pitchFamily="18" charset="0"/>
              <a:ea typeface="Calibri"/>
              <a:cs typeface="PT Bold Heading" panose="02010400000000000000" pitchFamily="2" charset="-78"/>
            </a:endParaRPr>
          </a:p>
        </p:txBody>
      </p:sp>
      <p:sp>
        <p:nvSpPr>
          <p:cNvPr id="15" name="مستطيل 14"/>
          <p:cNvSpPr/>
          <p:nvPr/>
        </p:nvSpPr>
        <p:spPr>
          <a:xfrm>
            <a:off x="990732" y="1628800"/>
            <a:ext cx="7162538" cy="646331"/>
          </a:xfrm>
          <a:prstGeom prst="rect">
            <a:avLst/>
          </a:prstGeom>
        </p:spPr>
        <p:txBody>
          <a:bodyPr wrap="none">
            <a:spAutoFit/>
          </a:bodyPr>
          <a:lstStyle/>
          <a:p>
            <a:pPr lvl="0" algn="ctr"/>
            <a:r>
              <a:rPr lang="ar-SA" sz="3600" dirty="0">
                <a:solidFill>
                  <a:srgbClr val="C00000"/>
                </a:solidFill>
                <a:latin typeface="Times New Roman" pitchFamily="18" charset="0"/>
                <a:cs typeface="PT Bold Heading" panose="02010400000000000000" pitchFamily="2" charset="-78"/>
              </a:rPr>
              <a:t>دائرة مودم اتصال لاسلكي لجهاز الحاسب </a:t>
            </a:r>
          </a:p>
        </p:txBody>
      </p:sp>
      <p:pic>
        <p:nvPicPr>
          <p:cNvPr id="4098" name="Picture 2" descr="https://encrypted-tbn0.gstatic.com/images?q=tbn:ANd9GcQHGvYz49OP0twKEnr70DOYdvU1QkfGJ1Xd5FS_DaJTaPp5iUJ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390" y="2708920"/>
            <a:ext cx="3007221" cy="300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29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31"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QTExQVFhUXGB0bGRcYGCAcHBgdHRwaICAZHxscHSggHx8lHx4XITEhJSkrLi4uHR8zODMsNygtLisBCgoKDg0OGxAQGywlHyQsLCwsLCwsLCwsLCwsLCwsLCwsLCwsLCwsLCwsLCwsLCwsLCwsLCwsLCwsLCwsLCwsLP/AABEIAMYA/wMBIgACEQEDEQH/xAAcAAACAgMBAQAAAAAAAAAAAAAEBQMGAAIHAQj/xABAEAACAgAFAgQEBAQEBgEEAwABAgMRAAQSITEFQRMiUWEGMnGBFCNCkVJiofAHscHRFTNDcoLh8SRTwtIWNJL/xAAbAQADAQEBAQEAAAAAAAAAAAABAgMEAAUGB//EACkRAAICAgICAgECBwAAAAAAAAABAhEDIRIxBEEiURMyQgUUIzNSYWL/2gAMAwEAAhEDEQA/AFHwvmfJp/UhP/8Ak8YeNPfGKvk+lSQq7NKq5hSR4XDafW/1Bq2YbYFOZmlY25Qexo2Odx9sZ5JxJyyJDX4l6u0KqF2d7o/wqOTXruMF9G+HGysYklLePNTFSbCryCfcijik9VX87w1tmoAdyWO49+wx1PMZ0TRh68xKalJFp5aNG9xe1ixh1bVjwd7FFVz3w36B0F8w1AeXucF/D/w0+YYMQVj3snvjpeSyiQoFUAAYCj9jtkfS+mpAgRBXqfXA3VM8KoH642z2e7DFK+Nus+BlpGBpt9P17YproRsj6kZ3V5YzBIiqToZlYvXI03/dY4r8TdUeVyWKgAnSijv6n6cDG0TqXNeIGs6tL7HbfjCKZ7Y0Sb5sYZIFm2XYhlb0F/5/742zOTdpDsQb4rf9hibISATAqmvSdQU8MB2/zx2boHSDFGhZkR3OqTUQx33G9khVUrQwWE4hPlWjHmBBruCP88MOh5cPqWxq0+Xfe7x2fP8AT450KywyPq4ZlNH002NuT3xQ+rdLELNEqAeGqtHJEq62ZjR176tIAq6ob4D60JNaKPncufN7bfT/ANYLyKqqK2qwb1iuD2H0I74cGc3bKj9iaosCN7x4vTYnWo5dAYi45bTT6kSAFT6bjCRmv3E4TXTK5mMyrAUiqeNhWJOmZAyeI1hViXUxPG5AUfUkgYewfDsOseLPFHFZsq+uQ/RQu+Bc7mFVPBhVlj16i7/M5AoEjhVHZfXBckPyQV0iTwgwKkkkkMjCyCukpqO6jk2N8aZvqZ1NTAAhl0AX5WIOkk3sSL27k4UFvQ884YfD8UbS6ZVBBUldTaVsC9/qMJTZK2zTKyLqsMyH1JsH7HG2ZbU1kI3qU8p/YYgz+XVG2PkcahQO135bYAmj3wAGP97HB4h4hLKvFkezYj8E3sL9+2PVzR4O49xf9cSyZYgBmjdQTW9gXVgC/Ub46mNE8TNlEZdvMbv+E36jGRM0z1QF6iFXYDezv33JwW2V8Fl8dRoOxRWqj2JPpuN+MB9QRlk8RF0ixwCADzW/IPrhkUiZkpoEkDMjTRiy6FtAbmq+h3+2NJC8XnFhZErawGQ/MLI3FgCx6YPSGJkbMgV5gCpIChmG4HcjvhRmc2WCqzM4QaVBOyi+B7YYcZSFYJKV1dHAJq6UtW2/cb4aUL9sVJZjvVAemLD0bNGS1NWB27jAYjWw/wBsTKhPGJY8sT24wZDlvfE3Og8S0fHXUoYTCZlZmdGWkOlig3DMARYskAYp46hHrYxldLVpZ1PkNixX0ws+I5jLmJJPFaY3tIaAKg+UKOwF4efBnwNmM0FOkohNksMUrVCuNsrecV58yfBBJZrGnnmgfa8df/w9+AHQJJmaXSGCxrtVmzf1O+LZ8KfBGXyYBC6pOS55xY5swqjHeqGSo2UKi0BQGFuczt7DjEWZzRa/TAROODZ5I/fHHP8AErrPiuyoRoQ6dj+r/wBY6F8bda/C5ZiBbmwgvk1YP2xxKRWDAEglybDdmb9Vf5YFCykkDsQbdWAbTsijv8vPuAWwB0nLeI9egJ/YcYM6npjGhTqut+KAFVXrycC5NWVPEGw1UPqBf+o/fB9AfWjaCRon2OlvMt9xY5/rjqPwt8XwSRCKRY0lUAG7GrfdxfNjasc4za+IyvW7AWDt5jsB98QrEQ90bUjYncEEX9cdGwJ/Z3NJC2oqZS+2gr8oA7mzQ29sc++Jp2XOSpOjRuNsu6Ea7I2sjYxtbE+lbYu8vxfoDBVsbbdrH+3+mKB8XZszSxPJ8w1BQN9t9rwzVbC5qiHo/wAO5iUIyNGqMzJqd9gwvYjtdbYbTZTLpDIrK4cIWGognWpKmOl233bbsRhR8PtIVkSM7in06tI2BBez3Hf64my0pbS0Yd1OoeXYxleAxOxBO9+lYzu2zMrb0hCc4eKB9jyMTN+myBq4HP2xusM03ESVHeuROCRyzN39NhgjoObZXENIVmGhXYKa5PLfLfBOC0xvx7oUTQ3235/3GI4ssxDEDYb7nmuKHc4b9VyfhSOhKnQaJU2v2PBrjC5sueVIN+hxyYOVMaZiaGWG2ID6NyzXIJFPYclX224FYQGE99sSO7d7xE30wyY92eChix5Sb8VHpcksQFf5mIOwWVVB0jjTxitDEuXzDx2UYrexo/t/XDKxkxz065k8JvMVBSTcfJdhrYE3foRtWE+bztpoZbcUC5Ym64/oRiBtRvnfk3z9fXHq5fi8Gx+SA9Rqr29P774xYicFugGNWx1nckRJCBzvgnLTmNw68j+o9MRXj3BD2X/J5kOisvBH9jEte9YqPw11II+hr0tx6A4uIYd+MZ5oomdN+GP8NIIKeb8yT34GLuiKgAACqOAMQzZ4Djc4AlnLcnFxQyfO9lwukkvnHhOImOOOMJxDPKACSa/2GNnbFN+NOtAK0KtpNeY+g7D74VukLJ0iifGfWBmszWvQkZ/Lftfe/wD9sKc907MSsNSkqOHWmB4s6kBuxVbbYJORAi1FGLMNanegt1Z2qiffEPTsoGbT4jRt2C2L+lHnHKaMv5dg8vw1JpMkrJFGCN5TROrsqnzNQ3IAwu6nmFOhIwREmy3yxPMje5I47AYeZhhr0spda+Zxbkeos3z2GAeodBlVC5Qqo7PStR22S7IrnAjJsrGdi78WzyBzs602q+68EDBsmZV2jOkKaAc/xMzWW+94TmMg2L9P3/s4ZZGPW6ntrU6fYX2+14pY7LX1icpqo/IituLu5FWvpRvAXxJtJABzch/rX7YddRyMZcM53rTXIYDeq77gYU9XiM2ZCFa8OEyXqrYGySPfivpguWhGtCzJyUQSFfY6hValI3W+N9jv6YcLkI4RHGukRzCRlad70yItXpjrT/CNXJwFlCAAxqiSNGnj1O/cDATe55qgBufT98Z1IzxytDB83qRJpFLloDFIHNaTZ0ugStgum75N4Xq6qAQl1uQ/DMBzX+mNvCK2CtEEAht62uzgjOeFpXwQzMylZFYA0w3DK1cMLOnnbHbYeUpMFILDxUUC9mVRVNXIB7UMQdRI2bUdZ+YVXGPUy7EEcj24I283/bW19jjMzlvKwLWwPlHJFEhlJ7Vz7g4Kix1jYKJj9R7488h5sf5Yz8K+lmCkqpAZgNgTwL98axR2awzjqw1RjZX0IIxuuVA3O+C4oQSFUbkgAepJrDfI/Dpeg7pH5gGB5QMG8xvagw0tXGJcmBOxAw9u2ImFHBMkRUkGrBo0bG3v3GImwysN0CuMQuuCJDX+2IjGx4H74eKKpEYx4p3sY9OUfmv6/wCmIWjIPmBGHoeiU3pNmu/ucXP4dz4mi0tZdfmHqOxGKSyoeL++CMhK8T64yCa9eR6YEo2hkfWDNiMnHjNiLVjgHrNiFnxjPgbMSgDfgC8BnAXWs8U0ohXxJG0IWNLqonc/bFLzUkEYBJXxH87B08SRZ42U+GTqoKKPsbwo691uSWWWM0qE1WkE96azwSDW2EsZ07b3sPX2Fdz2GFuzNLLbodp1Lx5gH/LjdjUa8BmpXjBuwL82n3NYzPdNfITqZIgitcT6iWADDaVWO4NUbHGlh3x7lPh/NMb8MxSrTqzbESAgo1UeT2IxOsUmdhaRYGkb/qSMxaUFT5nDE7KDfkUDY4VNBjFnnxV0mJRrySTGNWUrI5pdXDeGrDW4sA7WOcQwdBkzz+Nl1RhIA7lmFxP/ANRSTuFIFjtzgjocGXk8SPMyeBLEKjbUQzFeFF8jgFe14G6RqaSY5ZYyJAVj8Rmjo7aiET5gd7DUKwVKg8q2JczlFGpNSSIj+HsPmS9nB+uF/RukFpxv+WsguzRYC9h39sXCPJQwqZn81KJkLroQqpZWhEV+YjzFSL7XhfmOlxiKTMEDwDK0aHUdcTElgWUbVpqt96xyk0KpSQdmYJGk1BVADRlQ7BQAuoudRqrJAO9mhhR1GWNmGly76QJWF6Qt7xr3NcliN/tiNOmjzBCW8tB22UsRqC792UGvU40iyumnsGvMPTTtT6edN2jfw4dtsDcpdBMuTQwxyI4d2Lo8Q2ZD8wYeoZL3wF2kBqiQVI/mAKn6FdvS8TyEF9I1M16fDQWwCvVDsGWzTbgjbDvJ/CuZfdgsCnbzG2NghgF4Ct81djxib4R7ZWHj/wChDGW2ukoA6mG/l21VzqGoBl7jcY26f055doYmkAqzuF2ZvKGPIHlYNYI4xe8h8K5dKZw0z/xSmxv30jbsMNp5EjXzMsaDiyFX6Dt6YlLP6gjTHBRSP/4bO63LNEhr5FU6d1CsdiACaF+pxX+r9GlyzVIoIPyuPlaufSj7Yv8Am+t6JtOkMp4CkEtZAAHfftg3q/TVniaF+Dwf4WHDAfXbCrPNP5Id44taOWdMmVWpgGR9m1UNN7B1LWqsOCxHF42z2X0MVoeXuotT6Mu1sp7MeaxDNC0bOjCmViGB9Rz9v9Dg9ZhJCdZXXHQBJ+dD8tlm1O4PlAAAAxu7VmZr0LwO44FW3IBPqRsO3fBOb6pJIAruSoFUNtVkklq+Y2eTiSbqUvg/h/EPgWTpUCiSdyzaRe/AwvmNKT+31uv8yT9sQoz9EEkwFkccAfTGkYeTbtjXMc6R2FYs+Q6MRAZ45YmEY/Mi1fmjcC9BG49wcOh4pCcZNV5avoMbKwvSpteASPr64YSClJPANk12vgYWKC4D2UQ3pHLN736YdItZqun05ON3iB2NEe+BnQ9na/5+P8sbZfMm9J2Yf3YwQNgWd6fVsnHphd9MWU1frY4P++EnUowGscegxwyPqlmxExxsRiORq4/fCnEcj19cJ/iFWaMxKwBkBDfxaT6DvuR9sOI0uycc0+L+ttHnwoe1RdLihw5UkAkEKQQputt8c+qFnLigOHIQzpLHMZhm4rjVQKFfpZmo2L9MRyQGaMLHDodbLqkbAxyIu7M5uth3I9sMGBymYXMeKqOqtG4T84+HpGiTcm9TUtn3OFf/ABORpJEaZ41na5XGptd15vDU+YsBVEH0xJaIpwXXY16V1lRDFKfGM7ERyuVJRQWrVf6idjyBzeCoWlSVwZ3y8WZ1BwWXXqTlm8vlV1sjTsSPU4Qdai/DCXLU9OQymTkx9iU4Uk377YWR58itW4FA3uQvffvXa8Cmc8jss+ZT8OizwJGUlJUuSXqWMt+s0yll5o1ZGEedzDyzSOiFWZi4VDd0v5gHuVtq342wyaEiIwK5dS6NTbRE6j4cpPZJU8pO2lxgds3GAtkkLprw9mAXXpJb5fFT5G51o2GUQ8GwCXJSeMXkbfVQOoMXFKVF3xIppWOxawd9sGALFup0JdhpDbNocKj6P4kso69xvgM5knyhQgIKkL2Vq1IG502CwH6SdsXb4N6AnhJmZVDyS266hYUWaajyxqyTgzccatlYYr6K5k8pLMFEMDOAoFv5URRqtATRIVtLI12Btxh7k/gzULzUpcncxx0qXpCkn60Lqr3PfFvO5rb6XwPWu2K3mviqMxZkw2ZoQSEkXTqohWq/mq+MZueTI6ijTwhEc5TJxxLUKLGNztVn6sTf74Fm6pDUml1do0LMkZ1NS80L37YQSdQedUEuoRyXlc1EBvBKf+XKqjejzf8ApjXpfSM0DBquJ4ZPDMzOAHiB/wCVHEvIdRZLG8H+XW+b2d+T6GEnV/EnjiiljijkgEqysoYyebToW6Hl7jChVlzQ8epJJIZHgJgCBJE2PiKstrfYnDRshAkTRiMSI0rmITAFRJ5i0aC9QAAY1sDWPBmSfDJPgrGpKqYjRjY/lyrEh2JIohuBhouMV8Tu+zfoxkhTTOSXslFA1vFEKABZRWxvcYIhzwJKt5Rr0LsaJ7HXx5hxW2/rjV49cSSy6Ym0g0wZQoJAKswIJVtjTHaxjeHJRjRGSxMKr5bOg8lXCg6SAbA9Kxnm022xlorfx70o7ZpRuKWX6fpevUcHFQyOaaKQOl6gNwGK6h+pLXemAo1jrs0YYFXFhtiD3B7f+8cm6x01svM0RJ8u6t/Eh+Uj/XGrxstriTyxraJup5ZQda/Iyh0OkA6T/LqOhRWkWNRo4WSsL5+Wy3psKHIF4b9GmZx+GOol2LRVdiShYCAeZnAABJpavAU+UJYJ5U1vp1SGgN6ssSSdJ2J4xaSMk17FAbcH3F/S8WaOJQLK+u59L2H7VzhH1TKLFI0aypKBt4ifIduBfNHDDIZq0824/UDz2BP7V+2Ajo6Zv1mM+ERv8wNe2NpIPJl5QPI0aj6OuxX2N9vfEmYdQxUNriO3FEjsSPXEPTc/JlGbQsc8b/NFJZU+hobqd+RhyrQPLl7F2bs2O3/rvhXnTRQ+n9Rh/nevQMo0ZJ0Ym2QzkxfYFdX2vFfSMs2p+PT0/lF9sE6g2U0xWxtwfXC/PG1J+mCZHGo2PpeA861L9TsPQY4Y+oJG9MaJFjdExMq4UBFIdIJPABJ+2+OE9Qzgkmkl7uxN9+dv8hjs/wAUTlMuxHzN5Fv+Jth+/H3GOMdXymh7X5GGpR7jZlPurWMJyXKjPneiLJZnQwLAleGHqD/tz9sTZ4KqeHR8VW8sg28pIIIPp6e+AAD98HGdXVVkDWoIVlO9XsCp2IGOnHdmeL2OOoZvLy5UkvGsrqmmMLcgZLBHibsQ3NNXznfFV4u9vX1H984YDJBtlkUj0albj0OxP3w56T8Kh1ZmlViotVQ2qnevFlao0AO5UFj6YKaHT5MSdSyU8cUMjuCD/wBNW1FFNFRIBsoJDUrd8Yr2FYcHj+ljD/otyxyZOTWQbZRpJIbklYwVXVep/ElNKCKGK1ChileFjwdPIIBB3ojYg+o22OGTRqJgtcf3/wDOL/8AAHUxJB4B+aHj1MZJo1/KbB9sc/e8T9H6mcvMko/SfMP4kPzL+39cLmhyjopCVMunUulTyZ6Z4biYLCVzDM2kbG4wtU+rex2xvm+mQsszzmNi6qZY49lEinQZ1kNFeQG9MPM4obwp1kfwwp0lU8QjV5ldUN0fmBNcYWf8LOkySKiBl1PbOdCcyQ+GLWnrV9T7Yyxyvp6LNX0FiRSjvGFVjQk0nUTpUhNTACxtscaeAs9imOkWrvzG/wCl17A0friWLNxxyREtI65haE5IZQsYoRmqqgx7XtvhSOoO6o7ldrDHQzpTMfDlVEPmujGTwGHvhHFt2FDGWGN5EYlS+oatCbO60dBevKdQogHc7YiyZBd/B8OEFVY7W0i72TZGkK2pa3ojGuZSOy0rOiuLRGYq4ksguka922YH1274jzuYhUuJEVgsgDeIRqt1Ul4463U3qPA2fvgV6OIzFJLJM8YEkMgUmNi35quv6BVIwIJ1dzseBiVYAkkZtjKFaMxo3lbhiDqNKapqvm6GI5C0iPDM+lydGrXVOpBRoY1HyHymz2vGT5Zlud5dCCIFi488bofK+obPVstHkEXh0tUGyf8AFOW8qsABTLS6g17o1sKFFSCLsG8J/inIDNZYTRi3jBZdtyn6o/etyMOs/kvy32Ekj0wLKNGqgFauAiiyfbEmQlJQBgFdDodRwGXmv5SCGB9DhE1F2g+qZyKMmwQe9g9xx3+4/fDPNL40YlXTZ2lVRwQK3CIFjRuFS7POCPivpggnIX5JBrX233XC/p2Y0NTC0fytsGK2f+Ygal1jambjfHoRfKNoyTjWgB8spqrG2w9fsTz2+2PI0ZTYo/36YO6jB4TFdiQa8tEXe9Moph21et+mB1l39L9cTcmjM9MKOZDAarHuBuL9RW9euN0ACtIGVhtYJ4Ptvt9cATIQNSkgjv3+mB/xI/WgP7g4aLHWS+w3MaSCwWthZu7vtgZwug0xJFUtc49XOR1Wkmm1Dcd+2NFmDuqLpQk1rdtl/bD2VUrIpH0quoj6d8Ksw+o3g3NxgOy61ejWtflb3GAWSjgjH1oqY9VcbAY2CWPr/lgHFQ+Op9kXlRbSL3MbCiR7reoe4xTuqZXWhXbXZYFeC4Xf/wAZI9Lj+a8PviDNmbNyxxkeKjEKBxIgALLvtXIP1wJluhNZjZ1RTekFhrXTpcR77BgT5SCaDVjHJvmZsu3RRoIWYhYgWJ4AG/8Af1w26L8MyTkhisSqTbudI8pGpRfcWCb7HbFtjzWUy0uiQRnLzFpTJpLNG+mjCdI5IGoAiwSfrhN1KVw5jykTrGzRlS7W4cOPDcBvkJBCnVdjnFlLQixKt7Bs/wBEfKESmEkWU0ldYIIpZA1VvvQrbBnRs3MHEEvG5iI0HR38NWkPhp6lipOxwxl6Pmcz+bJN+KkC/mRpIU8Gtm8q7a08wo3ZB7HCCHpzmbwIAxkR9LO7AAEbqxDbWDRodrwknTsM7hJNdBPxLlCHTMLoIdqOrUyF+QxMtNNYC6iqhfIAMLPizKiaFc3HqJUASE7/APaHYKsUbA7CJLIsE4tRVZYpGl0gsCkjFiKcE2pna3bfzBIVAoKO+E3S6jkeCYmqIBZAtGrsCY6ItS25dgTuO+KGiyrpJqAbb0I9CMRsPbjEmZyv4ecxkgo3ysDasOxViBqA3XUNjV48cUa7DfFl0c0Xj/D3rFqcoT5lBeM9iDuy/UE7e2LjMNSOLG6kb8AEHc+29/tjjOWzLxOksZIdDa16j/cAj746VmM280ZeO5YcxA2mLa1cKQyBzsDwaPoK3xizYalaNOOWqJsl06NXVblJBUzNfk8VVUBmJ4eqAC8g73WPenZvQkUpVUhNio0NQjVR1PfIJ3WubxoOkOKk8p0ppGpS5IUAoVW68VQSm/NA7cYjaE+NCz5dAsj6dTNb6ghIcxr+WDt6k4Sxgfo2XnePTINSMzrqu5YnR2HiAtyhIVgm5F7GsF5rMaJY2KNLOYSHWFQdSaiNTFqoBteke5xH1DJq0zvPHPKpVPCMTN5CAdQpW8rE22s7Y86f4jrqlLx5mAeHLQD6lNMtjhr2YEd7wX0calBIuX/D2kbEq7KoEiooNR216PPSn69sZlYvG8WOX82OOekZqqTSosNXzBWLL7ke2JOhRaZJfDMzRNpZnkBBMxJ1EBgDWnTqoUDgONxlY4kzGaRBGNo41AL7kjVZLNd78DAfWjifK5lIWbLO/wApBiHJKP8AoIH6lNj6VjbM5aYyu6tHEhXSzm3Z6NhqNKrDcb3d+2K7nPjEAn8LAqltzI4Fkn2H+pxWOqdZklP5srOQflBpR9h5cPDC5bFlkSGfxt1hJ5lWM6liBXV/EzVdeo2G/ucV6R+dRFe/+2NELvehdlDHbsq/MSewFi/S8Osv8JMtmdq06gyjm0ovGG7u0REiVyFxsguKoi3y2Cpn1niEbFjLGNKbMSyAGr8wChOAoG/JxL06eKMSieDxXAGkM+kISPmIXY8gjveJ+qdOhQKsT6iC6sRsGKmklB5DMh8wrm8JWyRU2p/f+6++Jyasz5GkyQLQH0GPJUBG+NGmYbuvteNkkDXX7d+MTpkSCGGMOpdSyAjUoNEre9Hsa4wwzE4dpMrk0uGeRBGZAA5qqGvgD19RgRl4/u/rhl0z8RmFjyERQDWzozbPYFlFf7bLzhoystBibqEKqBlxCfxCE+I4YnfuoUDCySOxf9PT2w/aT8OviJK4zep1cEbKvlFg+psivbCvO5ExBCzoxkXUQDbJe/mHYn0xZGhH031DO+GUArUzbWewGDJpQiO/ARd/bazgPNQxzyKtnVC4Y7eg4xB8Wz6MlMR8zgge97YBxyzPdUzEjeIrqpjpoyoAYenmG9eow1ys8+dj1hgqlwSXoLr2Vo3oaiG2Kn/t9MVAzNpAvYCh/wC/vhh0TPzxErC7BXZT20+J+m72AJ2vsawk8fJWTyJMsUvSkjjDa0Y0SpL7JLE3lRhR1al8mrk7Y06j1/KzxU2Xc5lmPkQaDGp5GofNuOa9N9sTN0eSRmLuuuQnQjG21EDXG2kEDT5WscevOPMnn44ZxDKUOWa2/EyAl4wVA8LWu2oEHf6euIwdEYyadAvS5czNJKNbwiYVIWKokjRhVYav49PmNEbBjhb1zp0+XUEI6Le+wKm70uGA4IG9++DOsZ1dUi5OORo3eMqz95A9I6VuC1lDq2YVhtP07MZorNNI0x020WXbSYiNiDGdrXcG7usNxTC42q9iT4cz4SRXGyuasECmA2GsqxVTwdIsjTgz4pyRGmZRpN//AG9Oo82Ee5ZCGpmd6FAYTmFo5JIZAQ4O506S49a23G24xYel5pXiMbafN5ZVY14jdia1TzahTaRpHbjAhLdDYm+mI/iOD8VlTmAp1xbOzMSSdvnkdt2rSRFGooscVmGXWosbrsb7+hxa4Ly2aZG1AAEWdCOFeyrW4YRWNRc1qAVRzhB13p34WYc+G+42YKfUKXAZlU7aiADyMXg/RZg49K3/ANO+LZ/h71jRI2Wf5JWGk9lkqqA/mG31xVZD+3t6Y9ZGQoTakgOpsEFeQQR324NYfLDlGgRlxdnR85AfEmiKzy5ghmikDaVRTYW9wqeG+xFGx9aw06jl3aNCBqkiZJKH/UKinC3sLBYYqWR+NFYxNmY3MsXyyRafMpABVlbsaBNdwDiXPfHbN5cvDXq0h1EenlHl/rjz5Yp9I0c4+y352FShtii86w+ivvxxtisT/EeVy2pY/EzEjnU76vmbYeZzwQBQCjFK6n1Z5Tc8rO38IN19FHlH9cARSPIdMS0bC9juxAFtwLJAB9SMWj42vkdLJ9Fh6t8WZmS/P4CHsuxP/kfMcVps0LJFsT3c7H99zht0z4aZyHmbQpILG7IQOY3e+AYn06l9DhvlMnl4SilFcsyo4FmzIxhlTUf0k6JY2B2O22LxjGPRFtsrOV6XNMNRsIPMSRQCqwV20jcmOwzD0w8j+HocvZn87JeqOzuVYLLHt3ZHjkjbvxglM5POEaJSddWVHLtl3G541uqra3TYzLdPR9zJZchRo3H5scZhZmJ3VnjaM1RBbBvYKN4s+FKxwx+cNGA1bsVZ4i6qNyZIwA61RK4FTJSSL+ZJo1JEF1/zwOqEqN9JcGME7qdu+GBkjVSQRCposV8zxiQsyM1764MwCpA5U3vhfmOvlWrwAiSBr1N2k0s4U/wiVRIhsEXVb4FoHKK7BOu5D8nxoww0kMSWpijHQwKdmilUo3sVOK+uYZhzvz9R6VgvrZk8RvEdmLW1ty2rcmhtuQONrwuUEbjt/YwrpmbJJPYTFmi3pfbbkemPEkU76a7fS/8ATEci1TDgnb2Pp/fbE2XAvUVtTeoe/fYb/TC6FNiMRsDtRKm9iL2PrYxOhsHkAHYEdu2NWHeu4/8AnCpqzkwtJMtAcvLGPFkIYSxyi0VyNPP6u5FegvnAMOQjjAmzcczJKoaPQQpe+W35Xt9sE9K6kcsZPy0lWWMoA/Ck8EbXtfYj3xPF8PO8nh5yUwaIhoLbiiRSrRoDk7DFUaYSO9dNdxJKkkek8q13qB/2wj/xLzGiGJNSrbA2d+Pbvh70Wd5Iy0oCyhtJ0natqr98Ur/GSHWiUWLLqBWjpFjZiRzdVWGdFeih5YrJIkcSeLLK2ldey2eNu3/kcFZPINJmnyubd4WWNygQA1IhBAoeUA8isMevZcyx5PNaUjLRxkeHsdcdGmrbUwBA9Kwx6vF4WahzcR8sgWaOzqY3QlWtjZXzDbasJKZJtGsBzGYhV2cIrkMp4bxgSrKwXch9Jsn0xOemwxDVDIVMpYxhiQxKJdBK06Wk2II+U87WPMuvjSZlMpJIMsX8QlrEkbkBiQpBYghSTxZsd8Ht0iFXaR7bcO5cEDz6QXWjanSNxuBvviPvRmrdg+f6jlpcsS6acwxKmKIGLw+27NsSNiCD6UMLsnm81mBKcuSusg5mSEaSaUKG8xvzUSxWgWBw46b0mGxA7BZ/Dd3zBawEJOkoH2JIoHfy0Nt8V7NdbijePwh4vhSF1IBVWUgmSIqRZ84EoNbWdqwVyvZZvW2AZqF4XUSMWV73cn5gdx5t/S/Y32w6yzrD4brNraQaZokDLpQ2RbgFrVuVXci8GdZhzeabVmPDjVgXSMDxEsjy6nBtdQ2B4vFY1FkDL7EBht9D6EEc/wAo9cCXxdkf0PRYviHIAxIUUBktlj0GPUDRaoRb0xpzJIRsPc4TzwjNZZiSGlSj4hNFtvIZJXYtIWBOmKJRVgdsNuiZwGILIqoeCmo1JVUSkZM07GtwxC1frgF4HymYOkMAwJGnSj6WI8tjV4J1H3ZUXFE0ujXF2rKjlXtdJBBHF7GvQ/TG8eVKjjSt3vso969cT/EghGZZ8vNGRuXEZbSp3sK77ycWXIFk4Jyvw7PISXDBgWXSfMS6oHEd3Q1xksh4JHri6lrYKFr5hF4859eFsD05OJoem5melVaBKgD5RbglRzw9EBjte3OLFF0/L5cEqwLAMyyabPlAlhlAJ4rVHIvf+mNznCx0QxgLpkAA3ITxY5NJJ2CxuzaWNaR7YCaO4i7IfDEYCl5DTBWB4pZVYLIFIvVHKpRk9NzgtupRiMCOKlcEFeAqyQlnjFb0JE8RG3KknEuXyDKS8pJKM5eJfM9xTO7jbyqxhKuKHmGJC6Zat1Vo6Ck0zPIi3GwvhZ4HKE8BxWA2MjXNQzys2s8+KRq21OYoHoLzqZdZB4YqeMbDJJdpplbUGV5PKgYs02XOnbyyU8Rs7Mo4wFnuryRL4kUUhUHQs8ikHyOHibTyrR20ZB2aqscYG6fmYHXxMxIWlWUDwCfI8TknyKBv4btr0nbkd9lbEeRdIavmxIKy5aQ6U0BAAqKSDCWsBQ8MmqMg/pYXeJuoZWZWbxh4alWZcvG3mIMiNIolI0rpl88YrYswHegm+I0SnhFrGxCJsoCNQ8MgCyoIJ35JHGA8zm55wAtv4aghI1pQq2Rai9iS3Pf6YlKeyTyWRdZVIg0KFmkZhrB8xkDHWrue0q3pYDa98D9G6Wcw5ilkMZVNaKaOoX5lvsarnfE8sRjIzKgLFIvmVj5nBoMFHJ4523xN1I3CzRsqqlsVUBQ0bfKwa7LCthZsg8YdIWML2MFnhgQPoC6UWjRlKs2rxInkACgr5QLq7OE/VshHFKZIyjxvqYBVbShPCDVyNzvif8PLmo1j8dUEcah/EfRGoH/U08vywI5sA4gyczDKSwqkcml20Ss1uE/lXkA8jbvhZKkU4wp2Fo2rLiBo7YqAVTZY1UHRIWJK2zUGquOcVSVK3XamKmjekj0PviwdKcEqSAdPFnlWGnUbu2QkkCjuBifqvTTM6+GpkemVyp8mgE+G+sj/AJnNjfBi00SStCCLMa3Cu1Acn7YxDYvntY9sOY/h/LodE2aAkI8qqLAJ41ex4J25wofMecAgLXlNcX71zXAPvhJRtk2tkU8GpSPUff8AbBOWjWeOV8xmT4kWhUSQk6lOwC8ny77dhjVhsP74wHno/wBQ3I5/u/72wYOy0XR9JdDy7pGgkIZySzEDk3z9PbFQ+LOoxmTM5actokVfCoWfEBO/IHpzi9ZCfUqNvutkY5J8ZvqzUqmgGIVT6Oo2v0JG37YpN0WyyqInfqUyQ/hmACh9fmQXq/lY8V7euB1zCyNTDS/ZlJAvkCt6HbasaReZShu+VB7MLtfvgMk+/wBcKldnnSyST2Oui9UZZAHZqJAJJo+Vg1Ejft96rvh7J8WRxsxQvJTUqhAoKfqQubIGq2G3fTioztqAkHJ2b1DDg/fGubQNT1WrkfzDmvQHnAigrK10WbO5lZihkjjeNCZURF0h4z/zU9S68/YbYc9ShSGOLNQsqxkho4QAxFDyknm3sqR2BrFQ6JmCV0LfiRnxI/QkbtH9CBjXqcpVdEekRSnUp4IvlL9AxxK5Rk0UjmfHotfSs5LEmYigijjivV4pfU0UdEhQo+YIdVDiqGAundOihd/Hk8Q6j5Dal1dI2SYLWx1Eg+hA9MEZ7IyxJ5GlVxEAfDCsjbqStg7Ei9JPfkUcMcmYSjxzzqgjjV48xfnliYflsLJG1FWUAbgeuK1yWy8YuXZVcl1ERyMyt+TqK+J4hj8Rb76QXr1Aq98GSyidHTLxtIYgWRwnhxKTVqifqdxqGpyTtY5wuzLa5Gkhi8SEXp1Jp2IBbSByL1N9xiXoJCzRJKpMLEyxxyO0Sq+k2TQtjQoD398LGuhVOSfH0IM50PXE0yRtpAU6qNaW20nbccC/WsPMsJpEiLMwTwcqWdjSUrSorkj0JVdQ4sYfZVf/AKd1kk16lRRIfEVVGqiqQBLJX+Nh3G+2F34STXJCI3m0u4jVBSmF1CyRkfoIOiQdtS4ZOux1Lj2wbL5CNV/OcvSrrA8oAjT8PmBfJaNmD33B3wRmM0qfNT6WOqOIVHrB8KRNqGmeKnBsjULrBbQpsc0ztKxXxYm/LAuozMT2OgAtXlYkbYhzOdXwvAgRrCL4hJWmK2gJBsWwJJHahjnKujpZP8RY2YzDQq8DU4JUpt4oEIKrNxv+WdDHe9P2wwGXhyZjEsaF2hUk3rYFSSSjEnUCKpRpAqqwwyaNPJJpQRPC6KqHY2UI0IRsAWuSzt5qwk6zmp8tKzzpq1HhqYqY2tgNNbsNIsAWDjk3Ls5cq2Rz9TafVCUdCyMuplGp2La7sAAb6TWAukzIsciNG2uMMzBSB4oDUbJsqEFXW5GHOaaXNouktJppowKAF9qrgjynvhbmMvmZP/q40YrHqYtQWNEreP6jzIRue+CotMP4+MrIc1lwswjdFWFiL0EEGxakObujQLbcg7YYfDefKv8Ah0jI1eeGMSbeKoIKyy1qoeY6eCarBPUMvD/w4GONjdhXlYFY0JoslGz5qUEixiLK/iJ8iiWkVOpV2VVEjqRpthbMb2GwvucFpAdIybIQGQIz+HFIHKPH+YE3/MgPG4YKym/KScD9G6hlonkEiK6RBzF4484N+VVKgixe4OHfU8p+Ng1KR5gDEojoswsyKSdgQxBB1V9cJD8Nqih83OI2onRHTMwHFUPm9aBHvgRlujnNroRw59jIdNl2NiwCX3orVHkcV6YZ5XpDNK0qMkaouuQS+Ure1b83tiMfEMcO2UhCbV4km73/ABVZF/XjC3PMcw/iNKpkIGoOKP8A4nisdKFvZGW3sZ9PzeTVd4TJNrbSCfyx22O9XvW2FXU+vSysWNKdIWl2IrtfNjffEMmQkUEldNEb7bWaB5498Mui5OGXOiOclVNjavM4ApbYgAseLIHHrgpJMCd9Fficg7E3/fOLBmcqJoo8yq0VpZkAoc0kgHoxpT6GsT/GHw3+EcL2ejHbAtTchtO1gmvTGZPNeBNuuuNU8J0H6lItwL/ULWvQ3jsjp6G409irT/f+n+WIpItVKCRq49gBZP38uGPUcj4MhQnUoAKNzrU/K4+1D6ocBu+7NsCAAPqTZ/oBiUfoV6PpDLxgBa40X9jvjjnxWjfiZQaGpt9/lflG+husdhyMlqpog6Bt6Y5r8UQLKjtvaCibFaGb5r7kPp3+uK5Okas6+JS80dxINiSQf5XX/Q1/XGma38w2VhdejD5l/ffBDeb5ti/kb+WRflb6Gv64DRgAyPde3KsO/wC2FizzZ/RmVfcg/K/J9+x+xxLCDZjba9j7MOManLXekqw9Loj7HHspJUOeR5W//FvvgujkmRLKyvqA0spsD0PNfTtiwNCJUOn5GIdWA1FG/WhUb6SbwizHmAcc8MPccH7jEvR8rJLMEivU29htNAEWdvS+2+Flj5bOVp0XT4Xzsqw/hFmhiTUWEiH81zY8ouwp+QWRxiHw1ywPg5cuwBfxxIrFSihZgFO5oFm01vyMLsw82X1PrHjRFVEoX51kq1IYcjmj6DDTqnVIWaL/AIfCXlQhmlbyrr4Ng0H1gsp3G2O2/ZuhtbJ890aYkZ3LkSebUsl6ADzsjNpCkeU167YD6i8c0cBjRyWPiRvqLyKwskFd/LwO24FYG6OsskYy8zuEILQ5YKNEgLEGmXgo/wCluBjXqrz9PpURYyWJ0kavDkCgExsSNivm3FXeOcV6BLrkkZH8Q5p2jm0HyhhstLvV0t6qseuPeiZ1i00s8ZbL5hWUsWCMfMD5B33249N+cFZbpsUn5i5oBA3lJBaawAapfKo7+4OCOm5/SHy7QnMGRW8CNtOhCR57LGkFeb96wqi12dHE+2a5PJnNqojioIjxCGXjww+os7A3qIrTsACe9YG6ZmI8vJJl80jGGwxj2csSAIlOi7vZTvVqPXC3OiSCfWzaYptCytl3IXTdFTLuTR3JHO9YadT6EB54otEYUhJIrYOQAxUn5mPcPtRU7YZ/ZRNekLOsSz5aWPMJGYSiEIGYSFALFso2Xyml1HtgzrHS1lVDcrFgHbMPIJSdVgBgvljUmxQ3GDWz+RfLNM7aHYlfBQfMo2OuMbWx3v6YR/DHX5IEfKxx61mY2SCXVdNAAKCPcn1JxwvJLth/wfFMctLAMwkSxhgQX0nVvV1uVsGsLunZAlJ1ErnLxuRJpsyjYeZVPl1E7AkG9ycSw/DBLGabMxxxq1h7DM3rtwCNvXvtiRPiKKHU0cKSSO16yx+VCdJIqrPO1c84aNsVzG/S/hyJBIssOwJjErsbkRiG8RVu0NWDVA7EYX5PqseUUQEidUYFdLC/EJJFDcbWBZb1wkzHV5cyGSWQ0e24XnvvbVwSxOxwHkco5/MZaVWrevnPlA/ckk4EhJ5EqosPWvi7MMpVCIlJpQgo1ZY7n5bAFgViqTZolg1DbYV/r64Nz0JaMSgigWUrdFd9j6EUFH2xaI+hZSbIeNHOkUkaEmJnWyyjfV3Nm6r2wcStCKTm7Kn07o7TzBIbIKl9uaGxH/cDzj34h6R+HbSfFVgPMkgW1PrqUaWU+247842yE7xaZIXKMr2jjtt5udiDY59MbfEPWJ80Q80hdlFLwAAedgBvikbYW4uIpOcfR4d+X0/2xLKNaav1IArj1ThW9/Q4F0kkUCT6AWf2FnFg6L0uRH1OVR2BVYz5nc1enQL07CyWra8GUUTgmKelqDIGO6xqXJ/7eBv79sNcj02SRfEoBOWdzpUHk+Y88r8oPGJsjno0i8SKBFeRgC0nnB02W0pWkC7AO/OIc1mHkoyMXPYMbC16Dgb6xQHbGeTtlY67Js/LGIEi1+K8bHS4GkIhJtN92W7I2Fb9sV7MPsgvm3P/AJcf0rB+ZNKT67fvtf7Bj98BdUmV3tRQ0gV6ECsNCNsWc7PpXKGwpPJTHJ+vCSVjlIiXLOWYEtSLZIv257Y6xlk0hB6LV+mOO/Fuf8PPiRUQFLBRSfzR31n39PbFJK6NmWnEVZiDS+lmVgQqsymxuLjkvnjY3wcAZuzTEUflf2Yd/vth9nleaPxC3iqFdmOlUAjY3aL8zLGwABIAoGsKBZ+b9Xkc/wAw+R/uKs4l+lmCcQDxP8+fteDxKCQ54fyyX69j/rgIREsVrzA74ZZbLhQVsb1q9wMehg8KeZWkZ5ZVAHiGlmRu+xP+Tf6/fA0MxR1KgsykUBvZv5T6g9x3Bwd1A35auxpvufSv6DFw+BPgwZdPFlFyNZG/yD0+uMv8RrwY7ds3+Bg/PtoQde6Z1KdPEZUACjTEm2hR/Cg2HfE/+H3V4pIxlc89JGfylohi7eXTtua53rFq+KPiGPL/AJYtpCLCDkD1OOY/h2adpSSoZ9QUAWNx39ffHn+F5GXMm5Kj0M8MePovM8raxIJI4kjnQoUosryAxtZPlC+Us6UfMRgSRJZnizFLqk1IZZ5FAfSzDWi8G1AJAFDcYiyPXXjzmjUwjmZwPECa1djuSQNO57+jY0zHR0TNNHLMkaqNQZR4lM7BvDAX9Qa29NzjXSMnC18gsdNXKZlYy5/DSDS8gj2SXcqAOCCvBHYYJ6zIgeFsukoFBlmccyblBRFeYArR9ceu4zMUrIwKoxuRzpYyrp8N0QeRRVgrtd3WAZvxWdjUTF1cG0fTpRR3sCuD3++Oa+jpZeKpB3XZMvJlneD8yd0JnRNtHcArVBkO23ocJshms5moI8tCGZIhSsvlDXdhnJomj23ODc82ViBkDPM7MokMRATUo4JGwv13OE+f+LMxJsjeDGOEjBAr0LEW31wYbJSm/YW/QoMv/wD3Mwob/wC1Fu/3O7f0GBpfiTwxpysKQruLPmcg9z2vnck84SzQjUNAJD0QO5Pp+/8AngyfoE6RNOU/LBAJHYn1F/1w6oR/8gGYzRatW+kEAn0/aj9cQkEg1v237f3ti2fA0MLtJHLoWVq0M50qFBOpQf4ve8D/ABTkI1zLpG4kUDdgRXHBI5Pvh7VaFcG1yC3+E2jUSU+ncB621aeSu1xni/TfCSaTyCidLVq7mh/MffY/QYbR9blEHgHMyGEiiu3l/lDHfTgTIJ5W3ZQN1Nih6gg8oa/fEckX2HJFOqNJB+IcaCQNNsQuwr9WkHn19cQjpyBq/wCZ7jyr/vhpmMm71LSxRqu0sh0LXoOGYfQYPy4RcsskGXXPSSvItuh0RiNUNCK97Goi/MQGrbBhFpbBigytrBJLtEmrRzpACINt2Y0o4/UTjyfLwoWaeYSvyIstWm/5pSAo+ig4vOa+FfxOYlied4objEUSBRGrOgYowJG4NgLRNKT9NOkdDyyfh/D3llhaWpU1aV8OTnzAXaivSjfbDObRZY2tCzIRlfBOXiRI2Ad6canJU6l8w8Qug302ASNxWPBnVhmKG5G0NrzDIFVyykxyhErXs2ix2Y3xhuvQdBV9crCWRNDKitKoeIOdyQE2I4JHNnbCrqvQtGYihjct4oi0M1V+YaF6SRQPNX7YhKUhmmlpCbMsrsjKrLSUE1BkBFXoPJU0Od8D+nBNbEdyP/i//I4tCdBiaQhZZfCjjkeUmKm/LbQwTlWskb3tvdEEYKy/wevivG0sm0saIVTtIjOpYOQRVLY33J232XjIX8crOd9UO6gHgWfvsP6C/vgBIS3ygk+gxceudChheNjI0gkjDhdIU8la2J28u2+AvHI2jVYx7c/c4f8AI4aRmyTjF7Z3HpsehQp30EqO5oepxxP47FZ+cfzD+oxmMxp9o35v0GnTevlIljYMxjJKealKsD+W66bZQbIFjCfO5xnYhaAkIDfb0A++MxmGhFPKkyUv7djlItC8kkCrPfCDrXWGU6F2Nbt/tj3GY+h83+lh+GjzvDSnkfLZev8ADD4cVkXOSsXZ/kU8J78c4unxB1AwxkqN+xx7jMfm/lTll8lqbs+rxpQxfE51mIwTqNln5Y839fT2wL03KGeTwlOkgSNZF2I11V9xYxmMx7+OKUUkePkm7Ceq9QVoolWCGNTqNAFibCglnJsmqr0rBXw/8MPmgZmkWKLYAR3r3277cDc748xmKJE22+wz/icGUmMGXguQA65ZTqPB4qrP00/TFY6n1mfMm5pGI50jZfbyih+94zGYZIE+jbobBm8BvlmGn/tYWVYfTBuS+Gw0Xisb3cUDW0baT+k7k7j0xmMxPqYkN9gjRmKV0jY2hEsbECwQAaNet0cOMz8SZbMIUjyzRzSLoZtdovcsF7k784zGYX9wy9iqHMRqdPhBq2JYAk+4HGIs31AOCFUKFJo0Lr0obYzGYq9HLom6R0Uyo85fREnzUNT37A0v7n7YjyvW1Rh+FjCnjxZvPJ6cfIv2XGYzC3oATnemEVNmpHlc0QL/AIu2o7gfTB2Q6jNGumFvARjRWI1q7EljwfcC8eYzGacnYrbTDoutThndJChlYa9O2oihqriz3O974ibPy69evzKpRTQ2XzWAK2Hmb9zjMZgTboqpMKn6u7DLiO4/AUqpuyGJ3NgDY7be3Bs4AzfU55Syl9RNay216SSvAs1bVxzj3GYnKTsWcmjM51aWOVJXmlkmXZWLUFHoAOx73d4F/wCNZgtr8UqS4k2/iF02/eiRjzGYaDZ5mfNNPsgeRn0KxLaV0rfYWTX7k4NXpYAtmNegxmMxbGrezvHSm7ls/9k="/>
          <p:cNvSpPr>
            <a:spLocks noChangeAspect="1" noChangeArrowheads="1"/>
          </p:cNvSpPr>
          <p:nvPr/>
        </p:nvSpPr>
        <p:spPr bwMode="auto">
          <a:xfrm>
            <a:off x="9082088" y="-911225"/>
            <a:ext cx="2428875"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5" name="AutoShape 4" descr="data:image/jpeg;base64,/9j/4AAQSkZJRgABAQAAAQABAAD/2wCEAAkGBxQTEhQTExQVFhUXGB0bGRcYGCAcHBgdHRwaICAZHxscHSggHx8lHx4XITEhJSkrLi4uHR8zODMsNygtLisBCgoKDg0OGxAQGywlHyQsLCwsLCwsLCwsLCwsLCwsLCwsLCwsLCwsLCwsLCwsLCwsLCwsLCwsLCwsLCwsLCwsLP/AABEIAMYA/wMBIgACEQEDEQH/xAAcAAACAgMBAQAAAAAAAAAAAAAEBQMGAAIHAQj/xABAEAACAgAFAgQEBAQEBgEEAwABAgMRAAQSITEFQRMiUWEGMnGBFCNCkVJiofAHscHRFTNDcoLh8SRTwtIWNJL/xAAbAQADAQEBAQEAAAAAAAAAAAABAgMEAAUGB//EACkRAAICAgICAgECBwAAAAAAAAABAhEDIRIxBEEiURMyQgUUIzNSYWL/2gAMAwEAAhEDEQA/AFHwvmfJp/UhP/8Ak8YeNPfGKvk+lSQq7NKq5hSR4XDafW/1Bq2YbYFOZmlY25Qexo2Odx9sZ5JxJyyJDX4l6u0KqF2d7o/wqOTXruMF9G+HGysYklLePNTFSbCryCfcijik9VX87w1tmoAdyWO49+wx1PMZ0TRh68xKalJFp5aNG9xe1ixh1bVjwd7FFVz3w36B0F8w1AeXucF/D/w0+YYMQVj3snvjpeSyiQoFUAAYCj9jtkfS+mpAgRBXqfXA3VM8KoH642z2e7DFK+Nus+BlpGBpt9P17YproRsj6kZ3V5YzBIiqToZlYvXI03/dY4r8TdUeVyWKgAnSijv6n6cDG0TqXNeIGs6tL7HbfjCKZ7Y0Sb5sYZIFm2XYhlb0F/5/742zOTdpDsQb4rf9hibISATAqmvSdQU8MB2/zx2boHSDFGhZkR3OqTUQx33G9khVUrQwWE4hPlWjHmBBruCP88MOh5cPqWxq0+Xfe7x2fP8AT450KywyPq4ZlNH002NuT3xQ+rdLELNEqAeGqtHJEq62ZjR176tIAq6ob4D60JNaKPncufN7bfT/ANYLyKqqK2qwb1iuD2H0I74cGc3bKj9iaosCN7x4vTYnWo5dAYi45bTT6kSAFT6bjCRmv3E4TXTK5mMyrAUiqeNhWJOmZAyeI1hViXUxPG5AUfUkgYewfDsOseLPFHFZsq+uQ/RQu+Bc7mFVPBhVlj16i7/M5AoEjhVHZfXBckPyQV0iTwgwKkkkkMjCyCukpqO6jk2N8aZvqZ1NTAAhl0AX5WIOkk3sSL27k4UFvQ884YfD8UbS6ZVBBUldTaVsC9/qMJTZK2zTKyLqsMyH1JsH7HG2ZbU1kI3qU8p/YYgz+XVG2PkcahQO135bYAmj3wAGP97HB4h4hLKvFkezYj8E3sL9+2PVzR4O49xf9cSyZYgBmjdQTW9gXVgC/Ub46mNE8TNlEZdvMbv+E36jGRM0z1QF6iFXYDezv33JwW2V8Fl8dRoOxRWqj2JPpuN+MB9QRlk8RF0ixwCADzW/IPrhkUiZkpoEkDMjTRiy6FtAbmq+h3+2NJC8XnFhZErawGQ/MLI3FgCx6YPSGJkbMgV5gCpIChmG4HcjvhRmc2WCqzM4QaVBOyi+B7YYcZSFYJKV1dHAJq6UtW2/cb4aUL9sVJZjvVAemLD0bNGS1NWB27jAYjWw/wBsTKhPGJY8sT24wZDlvfE3Og8S0fHXUoYTCZlZmdGWkOlig3DMARYskAYp46hHrYxldLVpZ1PkNixX0ws+I5jLmJJPFaY3tIaAKg+UKOwF4efBnwNmM0FOkohNksMUrVCuNsrecV58yfBBJZrGnnmgfa8df/w9+AHQJJmaXSGCxrtVmzf1O+LZ8KfBGXyYBC6pOS55xY5swqjHeqGSo2UKi0BQGFuczt7DjEWZzRa/TAROODZ5I/fHHP8AErrPiuyoRoQ6dj+r/wBY6F8bda/C5ZiBbmwgvk1YP2xxKRWDAEglybDdmb9Vf5YFCykkDsQbdWAbTsijv8vPuAWwB0nLeI9egJ/YcYM6npjGhTqut+KAFVXrycC5NWVPEGw1UPqBf+o/fB9AfWjaCRon2OlvMt9xY5/rjqPwt8XwSRCKRY0lUAG7GrfdxfNjasc4za+IyvW7AWDt5jsB98QrEQ90bUjYncEEX9cdGwJ/Z3NJC2oqZS+2gr8oA7mzQ29sc++Jp2XOSpOjRuNsu6Ea7I2sjYxtbE+lbYu8vxfoDBVsbbdrH+3+mKB8XZszSxPJ8w1BQN9t9rwzVbC5qiHo/wAO5iUIyNGqMzJqd9gwvYjtdbYbTZTLpDIrK4cIWGognWpKmOl233bbsRhR8PtIVkSM7in06tI2BBez3Hf64my0pbS0Yd1OoeXYxleAxOxBO9+lYzu2zMrb0hCc4eKB9jyMTN+myBq4HP2xusM03ESVHeuROCRyzN39NhgjoObZXENIVmGhXYKa5PLfLfBOC0xvx7oUTQ3235/3GI4ssxDEDYb7nmuKHc4b9VyfhSOhKnQaJU2v2PBrjC5sueVIN+hxyYOVMaZiaGWG2ID6NyzXIJFPYclX224FYQGE99sSO7d7xE30wyY92eChix5Sb8VHpcksQFf5mIOwWVVB0jjTxitDEuXzDx2UYrexo/t/XDKxkxz065k8JvMVBSTcfJdhrYE3foRtWE+bztpoZbcUC5Ym64/oRiBtRvnfk3z9fXHq5fi8Gx+SA9Rqr29P774xYicFugGNWx1nckRJCBzvgnLTmNw68j+o9MRXj3BD2X/J5kOisvBH9jEte9YqPw11II+hr0tx6A4uIYd+MZ5oomdN+GP8NIIKeb8yT34GLuiKgAACqOAMQzZ4Djc4AlnLcnFxQyfO9lwukkvnHhOImOOOMJxDPKACSa/2GNnbFN+NOtAK0KtpNeY+g7D74VukLJ0iifGfWBmszWvQkZ/Lftfe/wD9sKc907MSsNSkqOHWmB4s6kBuxVbbYJORAi1FGLMNanegt1Z2qiffEPTsoGbT4jRt2C2L+lHnHKaMv5dg8vw1JpMkrJFGCN5TROrsqnzNQ3IAwu6nmFOhIwREmy3yxPMje5I47AYeZhhr0spda+Zxbkeos3z2GAeodBlVC5Qqo7PStR22S7IrnAjJsrGdi78WzyBzs602q+68EDBsmZV2jOkKaAc/xMzWW+94TmMg2L9P3/s4ZZGPW6ntrU6fYX2+14pY7LX1icpqo/IituLu5FWvpRvAXxJtJABzch/rX7YddRyMZcM53rTXIYDeq77gYU9XiM2ZCFa8OEyXqrYGySPfivpguWhGtCzJyUQSFfY6hValI3W+N9jv6YcLkI4RHGukRzCRlad70yItXpjrT/CNXJwFlCAAxqiSNGnj1O/cDATe55qgBufT98Z1IzxytDB83qRJpFLloDFIHNaTZ0ugStgum75N4Xq6qAQl1uQ/DMBzX+mNvCK2CtEEAht62uzgjOeFpXwQzMylZFYA0w3DK1cMLOnnbHbYeUpMFILDxUUC9mVRVNXIB7UMQdRI2bUdZ+YVXGPUy7EEcj24I283/bW19jjMzlvKwLWwPlHJFEhlJ7Vz7g4Kix1jYKJj9R7488h5sf5Yz8K+lmCkqpAZgNgTwL98axR2awzjqw1RjZX0IIxuuVA3O+C4oQSFUbkgAepJrDfI/Dpeg7pH5gGB5QMG8xvagw0tXGJcmBOxAw9u2ImFHBMkRUkGrBo0bG3v3GImwysN0CuMQuuCJDX+2IjGx4H74eKKpEYx4p3sY9OUfmv6/wCmIWjIPmBGHoeiU3pNmu/ucXP4dz4mi0tZdfmHqOxGKSyoeL++CMhK8T64yCa9eR6YEo2hkfWDNiMnHjNiLVjgHrNiFnxjPgbMSgDfgC8BnAXWs8U0ohXxJG0IWNLqonc/bFLzUkEYBJXxH87B08SRZ42U+GTqoKKPsbwo691uSWWWM0qE1WkE96azwSDW2EsZ07b3sPX2Fdz2GFuzNLLbodp1Lx5gH/LjdjUa8BmpXjBuwL82n3NYzPdNfITqZIgitcT6iWADDaVWO4NUbHGlh3x7lPh/NMb8MxSrTqzbESAgo1UeT2IxOsUmdhaRYGkb/qSMxaUFT5nDE7KDfkUDY4VNBjFnnxV0mJRrySTGNWUrI5pdXDeGrDW4sA7WOcQwdBkzz+Nl1RhIA7lmFxP/ANRSTuFIFjtzgjocGXk8SPMyeBLEKjbUQzFeFF8jgFe14G6RqaSY5ZYyJAVj8Rmjo7aiET5gd7DUKwVKg8q2JczlFGpNSSIj+HsPmS9nB+uF/RukFpxv+WsguzRYC9h39sXCPJQwqZn81KJkLroQqpZWhEV+YjzFSL7XhfmOlxiKTMEDwDK0aHUdcTElgWUbVpqt96xyk0KpSQdmYJGk1BVADRlQ7BQAuoudRqrJAO9mhhR1GWNmGly76QJWF6Qt7xr3NcliN/tiNOmjzBCW8tB22UsRqC792UGvU40iyumnsGvMPTTtT6edN2jfw4dtsDcpdBMuTQwxyI4d2Lo8Q2ZD8wYeoZL3wF2kBqiQVI/mAKn6FdvS8TyEF9I1M16fDQWwCvVDsGWzTbgjbDvJ/CuZfdgsCnbzG2NghgF4Ct81djxib4R7ZWHj/wChDGW2ukoA6mG/l21VzqGoBl7jcY26f055doYmkAqzuF2ZvKGPIHlYNYI4xe8h8K5dKZw0z/xSmxv30jbsMNp5EjXzMsaDiyFX6Dt6YlLP6gjTHBRSP/4bO63LNEhr5FU6d1CsdiACaF+pxX+r9GlyzVIoIPyuPlaufSj7Yv8Am+t6JtOkMp4CkEtZAAHfftg3q/TVniaF+Dwf4WHDAfXbCrPNP5Id44taOWdMmVWpgGR9m1UNN7B1LWqsOCxHF42z2X0MVoeXuotT6Mu1sp7MeaxDNC0bOjCmViGB9Rz9v9Dg9ZhJCdZXXHQBJ+dD8tlm1O4PlAAAAxu7VmZr0LwO44FW3IBPqRsO3fBOb6pJIAruSoFUNtVkklq+Y2eTiSbqUvg/h/EPgWTpUCiSdyzaRe/AwvmNKT+31uv8yT9sQoz9EEkwFkccAfTGkYeTbtjXMc6R2FYs+Q6MRAZ45YmEY/Mi1fmjcC9BG49wcOh4pCcZNV5avoMbKwvSpteASPr64YSClJPANk12vgYWKC4D2UQ3pHLN736YdItZqun05ON3iB2NEe+BnQ9na/5+P8sbZfMm9J2Yf3YwQNgWd6fVsnHphd9MWU1frY4P++EnUowGscegxwyPqlmxExxsRiORq4/fCnEcj19cJ/iFWaMxKwBkBDfxaT6DvuR9sOI0uycc0+L+ttHnwoe1RdLihw5UkAkEKQQputt8c+qFnLigOHIQzpLHMZhm4rjVQKFfpZmo2L9MRyQGaMLHDodbLqkbAxyIu7M5uth3I9sMGBymYXMeKqOqtG4T84+HpGiTcm9TUtn3OFf/ABORpJEaZ41na5XGptd15vDU+YsBVEH0xJaIpwXXY16V1lRDFKfGM7ERyuVJRQWrVf6idjyBzeCoWlSVwZ3y8WZ1BwWXXqTlm8vlV1sjTsSPU4Qdai/DCXLU9OQymTkx9iU4Uk377YWR58itW4FA3uQvffvXa8Cmc8jss+ZT8OizwJGUlJUuSXqWMt+s0yll5o1ZGEedzDyzSOiFWZi4VDd0v5gHuVtq342wyaEiIwK5dS6NTbRE6j4cpPZJU8pO2lxgds3GAtkkLprw9mAXXpJb5fFT5G51o2GUQ8GwCXJSeMXkbfVQOoMXFKVF3xIppWOxawd9sGALFup0JdhpDbNocKj6P4kso69xvgM5knyhQgIKkL2Vq1IG502CwH6SdsXb4N6AnhJmZVDyS266hYUWaajyxqyTgzccatlYYr6K5k8pLMFEMDOAoFv5URRqtATRIVtLI12Btxh7k/gzULzUpcncxx0qXpCkn60Lqr3PfFvO5rb6XwPWu2K3mviqMxZkw2ZoQSEkXTqohWq/mq+MZueTI6ijTwhEc5TJxxLUKLGNztVn6sTf74Fm6pDUml1do0LMkZ1NS80L37YQSdQedUEuoRyXlc1EBvBKf+XKqjejzf8ApjXpfSM0DBquJ4ZPDMzOAHiB/wCVHEvIdRZLG8H+XW+b2d+T6GEnV/EnjiiljijkgEqysoYyebToW6Hl7jChVlzQ8epJJIZHgJgCBJE2PiKstrfYnDRshAkTRiMSI0rmITAFRJ5i0aC9QAAY1sDWPBmSfDJPgrGpKqYjRjY/lyrEh2JIohuBhouMV8Tu+zfoxkhTTOSXslFA1vFEKABZRWxvcYIhzwJKt5Rr0LsaJ7HXx5hxW2/rjV49cSSy6Ym0g0wZQoJAKswIJVtjTHaxjeHJRjRGSxMKr5bOg8lXCg6SAbA9Kxnm022xlorfx70o7ZpRuKWX6fpevUcHFQyOaaKQOl6gNwGK6h+pLXemAo1jrs0YYFXFhtiD3B7f+8cm6x01svM0RJ8u6t/Eh+Uj/XGrxstriTyxraJup5ZQda/Iyh0OkA6T/LqOhRWkWNRo4WSsL5+Wy3psKHIF4b9GmZx+GOol2LRVdiShYCAeZnAABJpavAU+UJYJ5U1vp1SGgN6ssSSdJ2J4xaSMk17FAbcH3F/S8WaOJQLK+u59L2H7VzhH1TKLFI0aypKBt4ifIduBfNHDDIZq0824/UDz2BP7V+2Ajo6Zv1mM+ERv8wNe2NpIPJl5QPI0aj6OuxX2N9vfEmYdQxUNriO3FEjsSPXEPTc/JlGbQsc8b/NFJZU+hobqd+RhyrQPLl7F2bs2O3/rvhXnTRQ+n9Rh/nevQMo0ZJ0Ym2QzkxfYFdX2vFfSMs2p+PT0/lF9sE6g2U0xWxtwfXC/PG1J+mCZHGo2PpeA861L9TsPQY4Y+oJG9MaJFjdExMq4UBFIdIJPABJ+2+OE9Qzgkmkl7uxN9+dv8hjs/wAUTlMuxHzN5Fv+Jth+/H3GOMdXymh7X5GGpR7jZlPurWMJyXKjPneiLJZnQwLAleGHqD/tz9sTZ4KqeHR8VW8sg28pIIIPp6e+AAD98HGdXVVkDWoIVlO9XsCp2IGOnHdmeL2OOoZvLy5UkvGsrqmmMLcgZLBHibsQ3NNXznfFV4u9vX1H984YDJBtlkUj0albj0OxP3w56T8Kh1ZmlViotVQ2qnevFlao0AO5UFj6YKaHT5MSdSyU8cUMjuCD/wBNW1FFNFRIBsoJDUrd8Yr2FYcHj+ljD/otyxyZOTWQbZRpJIbklYwVXVep/ElNKCKGK1ChileFjwdPIIBB3ojYg+o22OGTRqJgtcf3/wDOL/8AAHUxJB4B+aHj1MZJo1/KbB9sc/e8T9H6mcvMko/SfMP4kPzL+39cLmhyjopCVMunUulTyZ6Z4biYLCVzDM2kbG4wtU+rex2xvm+mQsszzmNi6qZY49lEinQZ1kNFeQG9MPM4obwp1kfwwp0lU8QjV5ldUN0fmBNcYWf8LOkySKiBl1PbOdCcyQ+GLWnrV9T7Yyxyvp6LNX0FiRSjvGFVjQk0nUTpUhNTACxtscaeAs9imOkWrvzG/wCl17A0friWLNxxyREtI65haE5IZQsYoRmqqgx7XtvhSOoO6o7ldrDHQzpTMfDlVEPmujGTwGHvhHFt2FDGWGN5EYlS+oatCbO60dBevKdQogHc7YiyZBd/B8OEFVY7W0i72TZGkK2pa3ojGuZSOy0rOiuLRGYq4ksguka922YH1274jzuYhUuJEVgsgDeIRqt1Ul4463U3qPA2fvgV6OIzFJLJM8YEkMgUmNi35quv6BVIwIJ1dzseBiVYAkkZtjKFaMxo3lbhiDqNKapqvm6GI5C0iPDM+lydGrXVOpBRoY1HyHymz2vGT5Zlud5dCCIFi488bofK+obPVstHkEXh0tUGyf8AFOW8qsABTLS6g17o1sKFFSCLsG8J/inIDNZYTRi3jBZdtyn6o/etyMOs/kvy32Ekj0wLKNGqgFauAiiyfbEmQlJQBgFdDodRwGXmv5SCGB9DhE1F2g+qZyKMmwQe9g9xx3+4/fDPNL40YlXTZ2lVRwQK3CIFjRuFS7POCPivpggnIX5JBrX233XC/p2Y0NTC0fytsGK2f+Ygal1jambjfHoRfKNoyTjWgB8spqrG2w9fsTz2+2PI0ZTYo/36YO6jB4TFdiQa8tEXe9Moph21et+mB1l39L9cTcmjM9MKOZDAarHuBuL9RW9euN0ACtIGVhtYJ4Ptvt9cATIQNSkgjv3+mB/xI/WgP7g4aLHWS+w3MaSCwWthZu7vtgZwug0xJFUtc49XOR1Wkmm1Dcd+2NFmDuqLpQk1rdtl/bD2VUrIpH0quoj6d8Ksw+o3g3NxgOy61ejWtflb3GAWSjgjH1oqY9VcbAY2CWPr/lgHFQ+Op9kXlRbSL3MbCiR7reoe4xTuqZXWhXbXZYFeC4Xf/wAZI9Lj+a8PviDNmbNyxxkeKjEKBxIgALLvtXIP1wJluhNZjZ1RTekFhrXTpcR77BgT5SCaDVjHJvmZsu3RRoIWYhYgWJ4AG/8Af1w26L8MyTkhisSqTbudI8pGpRfcWCb7HbFtjzWUy0uiQRnLzFpTJpLNG+mjCdI5IGoAiwSfrhN1KVw5jykTrGzRlS7W4cOPDcBvkJBCnVdjnFlLQixKt7Bs/wBEfKESmEkWU0ldYIIpZA1VvvQrbBnRs3MHEEvG5iI0HR38NWkPhp6lipOxwxl6Pmcz+bJN+KkC/mRpIU8Gtm8q7a08wo3ZB7HCCHpzmbwIAxkR9LO7AAEbqxDbWDRodrwknTsM7hJNdBPxLlCHTMLoIdqOrUyF+QxMtNNYC6iqhfIAMLPizKiaFc3HqJUASE7/APaHYKsUbA7CJLIsE4tRVZYpGl0gsCkjFiKcE2pna3bfzBIVAoKO+E3S6jkeCYmqIBZAtGrsCY6ItS25dgTuO+KGiyrpJqAbb0I9CMRsPbjEmZyv4ecxkgo3ysDasOxViBqA3XUNjV48cUa7DfFl0c0Xj/D3rFqcoT5lBeM9iDuy/UE7e2LjMNSOLG6kb8AEHc+29/tjjOWzLxOksZIdDa16j/cAj746VmM280ZeO5YcxA2mLa1cKQyBzsDwaPoK3xizYalaNOOWqJsl06NXVblJBUzNfk8VVUBmJ4eqAC8g73WPenZvQkUpVUhNio0NQjVR1PfIJ3WubxoOkOKk8p0ppGpS5IUAoVW68VQSm/NA7cYjaE+NCz5dAsj6dTNb6ghIcxr+WDt6k4Sxgfo2XnePTINSMzrqu5YnR2HiAtyhIVgm5F7GsF5rMaJY2KNLOYSHWFQdSaiNTFqoBteke5xH1DJq0zvPHPKpVPCMTN5CAdQpW8rE22s7Y86f4jrqlLx5mAeHLQD6lNMtjhr2YEd7wX0calBIuX/D2kbEq7KoEiooNR216PPSn69sZlYvG8WOX82OOekZqqTSosNXzBWLL7ke2JOhRaZJfDMzRNpZnkBBMxJ1EBgDWnTqoUDgONxlY4kzGaRBGNo41AL7kjVZLNd78DAfWjifK5lIWbLO/wApBiHJKP8AoIH6lNj6VjbM5aYyu6tHEhXSzm3Z6NhqNKrDcb3d+2K7nPjEAn8LAqltzI4Fkn2H+pxWOqdZklP5srOQflBpR9h5cPDC5bFlkSGfxt1hJ5lWM6liBXV/EzVdeo2G/ucV6R+dRFe/+2NELvehdlDHbsq/MSewFi/S8Osv8JMtmdq06gyjm0ovGG7u0REiVyFxsguKoi3y2Cpn1niEbFjLGNKbMSyAGr8wChOAoG/JxL06eKMSieDxXAGkM+kISPmIXY8gjveJ+qdOhQKsT6iC6sRsGKmklB5DMh8wrm8JWyRU2p/f+6++Jyasz5GkyQLQH0GPJUBG+NGmYbuvteNkkDXX7d+MTpkSCGGMOpdSyAjUoNEre9Hsa4wwzE4dpMrk0uGeRBGZAA5qqGvgD19RgRl4/u/rhl0z8RmFjyERQDWzozbPYFlFf7bLzhoystBibqEKqBlxCfxCE+I4YnfuoUDCySOxf9PT2w/aT8OviJK4zep1cEbKvlFg+psivbCvO5ExBCzoxkXUQDbJe/mHYn0xZGhH031DO+GUArUzbWewGDJpQiO/ARd/bazgPNQxzyKtnVC4Y7eg4xB8Wz6MlMR8zgge97YBxyzPdUzEjeIrqpjpoyoAYenmG9eow1ys8+dj1hgqlwSXoLr2Vo3oaiG2Kn/t9MVAzNpAvYCh/wC/vhh0TPzxErC7BXZT20+J+m72AJ2vsawk8fJWTyJMsUvSkjjDa0Y0SpL7JLE3lRhR1al8mrk7Y06j1/KzxU2Xc5lmPkQaDGp5GofNuOa9N9sTN0eSRmLuuuQnQjG21EDXG2kEDT5WscevOPMnn44ZxDKUOWa2/EyAl4wVA8LWu2oEHf6euIwdEYyadAvS5czNJKNbwiYVIWKokjRhVYav49PmNEbBjhb1zp0+XUEI6Le+wKm70uGA4IG9++DOsZ1dUi5OORo3eMqz95A9I6VuC1lDq2YVhtP07MZorNNI0x020WXbSYiNiDGdrXcG7usNxTC42q9iT4cz4SRXGyuasECmA2GsqxVTwdIsjTgz4pyRGmZRpN//AG9Oo82Ee5ZCGpmd6FAYTmFo5JIZAQ4O506S49a23G24xYel5pXiMbafN5ZVY14jdia1TzahTaRpHbjAhLdDYm+mI/iOD8VlTmAp1xbOzMSSdvnkdt2rSRFGooscVmGXWosbrsb7+hxa4Ly2aZG1AAEWdCOFeyrW4YRWNRc1qAVRzhB13p34WYc+G+42YKfUKXAZlU7aiADyMXg/RZg49K3/ANO+LZ/h71jRI2Wf5JWGk9lkqqA/mG31xVZD+3t6Y9ZGQoTakgOpsEFeQQR324NYfLDlGgRlxdnR85AfEmiKzy5ghmikDaVRTYW9wqeG+xFGx9aw06jl3aNCBqkiZJKH/UKinC3sLBYYqWR+NFYxNmY3MsXyyRafMpABVlbsaBNdwDiXPfHbN5cvDXq0h1EenlHl/rjz5Yp9I0c4+y352FShtii86w+ivvxxtisT/EeVy2pY/EzEjnU76vmbYeZzwQBQCjFK6n1Z5Tc8rO38IN19FHlH9cARSPIdMS0bC9juxAFtwLJAB9SMWj42vkdLJ9Fh6t8WZmS/P4CHsuxP/kfMcVps0LJFsT3c7H99zht0z4aZyHmbQpILG7IQOY3e+AYn06l9DhvlMnl4SilFcsyo4FmzIxhlTUf0k6JY2B2O22LxjGPRFtsrOV6XNMNRsIPMSRQCqwV20jcmOwzD0w8j+HocvZn87JeqOzuVYLLHt3ZHjkjbvxglM5POEaJSddWVHLtl3G541uqra3TYzLdPR9zJZchRo3H5scZhZmJ3VnjaM1RBbBvYKN4s+FKxwx+cNGA1bsVZ4i6qNyZIwA61RK4FTJSSL+ZJo1JEF1/zwOqEqN9JcGME7qdu+GBkjVSQRCposV8zxiQsyM1764MwCpA5U3vhfmOvlWrwAiSBr1N2k0s4U/wiVRIhsEXVb4FoHKK7BOu5D8nxoww0kMSWpijHQwKdmilUo3sVOK+uYZhzvz9R6VgvrZk8RvEdmLW1ty2rcmhtuQONrwuUEbjt/YwrpmbJJPYTFmi3pfbbkemPEkU76a7fS/8ATEci1TDgnb2Pp/fbE2XAvUVtTeoe/fYb/TC6FNiMRsDtRKm9iL2PrYxOhsHkAHYEdu2NWHeu4/8AnCpqzkwtJMtAcvLGPFkIYSxyi0VyNPP6u5FegvnAMOQjjAmzcczJKoaPQQpe+W35Xt9sE9K6kcsZPy0lWWMoA/Ck8EbXtfYj3xPF8PO8nh5yUwaIhoLbiiRSrRoDk7DFUaYSO9dNdxJKkkek8q13qB/2wj/xLzGiGJNSrbA2d+Pbvh70Wd5Iy0oCyhtJ0natqr98Ur/GSHWiUWLLqBWjpFjZiRzdVWGdFeih5YrJIkcSeLLK2ldey2eNu3/kcFZPINJmnyubd4WWNygQA1IhBAoeUA8isMevZcyx5PNaUjLRxkeHsdcdGmrbUwBA9Kwx6vF4WahzcR8sgWaOzqY3QlWtjZXzDbasJKZJtGsBzGYhV2cIrkMp4bxgSrKwXch9Jsn0xOemwxDVDIVMpYxhiQxKJdBK06Wk2II+U87WPMuvjSZlMpJIMsX8QlrEkbkBiQpBYghSTxZsd8Ht0iFXaR7bcO5cEDz6QXWjanSNxuBvviPvRmrdg+f6jlpcsS6acwxKmKIGLw+27NsSNiCD6UMLsnm81mBKcuSusg5mSEaSaUKG8xvzUSxWgWBw46b0mGxA7BZ/Dd3zBawEJOkoH2JIoHfy0Nt8V7NdbijePwh4vhSF1IBVWUgmSIqRZ84EoNbWdqwVyvZZvW2AZqF4XUSMWV73cn5gdx5t/S/Y32w6yzrD4brNraQaZokDLpQ2RbgFrVuVXci8GdZhzeabVmPDjVgXSMDxEsjy6nBtdQ2B4vFY1FkDL7EBht9D6EEc/wAo9cCXxdkf0PRYviHIAxIUUBktlj0GPUDRaoRb0xpzJIRsPc4TzwjNZZiSGlSj4hNFtvIZJXYtIWBOmKJRVgdsNuiZwGILIqoeCmo1JVUSkZM07GtwxC1frgF4HymYOkMAwJGnSj6WI8tjV4J1H3ZUXFE0ujXF2rKjlXtdJBBHF7GvQ/TG8eVKjjSt3vso969cT/EghGZZ8vNGRuXEZbSp3sK77ycWXIFk4Jyvw7PISXDBgWXSfMS6oHEd3Q1xksh4JHri6lrYKFr5hF4859eFsD05OJoem5melVaBKgD5RbglRzw9EBjte3OLFF0/L5cEqwLAMyyabPlAlhlAJ4rVHIvf+mNznCx0QxgLpkAA3ITxY5NJJ2CxuzaWNaR7YCaO4i7IfDEYCl5DTBWB4pZVYLIFIvVHKpRk9NzgtupRiMCOKlcEFeAqyQlnjFb0JE8RG3KknEuXyDKS8pJKM5eJfM9xTO7jbyqxhKuKHmGJC6Zat1Vo6Ck0zPIi3GwvhZ4HKE8BxWA2MjXNQzys2s8+KRq21OYoHoLzqZdZB4YqeMbDJJdpplbUGV5PKgYs02XOnbyyU8Rs7Mo4wFnuryRL4kUUhUHQs8ikHyOHibTyrR20ZB2aqscYG6fmYHXxMxIWlWUDwCfI8TknyKBv4btr0nbkd9lbEeRdIavmxIKy5aQ6U0BAAqKSDCWsBQ8MmqMg/pYXeJuoZWZWbxh4alWZcvG3mIMiNIolI0rpl88YrYswHegm+I0SnhFrGxCJsoCNQ8MgCyoIJ35JHGA8zm55wAtv4aghI1pQq2Rai9iS3Pf6YlKeyTyWRdZVIg0KFmkZhrB8xkDHWrue0q3pYDa98D9G6Wcw5ilkMZVNaKaOoX5lvsarnfE8sRjIzKgLFIvmVj5nBoMFHJ4523xN1I3CzRsqqlsVUBQ0bfKwa7LCthZsg8YdIWML2MFnhgQPoC6UWjRlKs2rxInkACgr5QLq7OE/VshHFKZIyjxvqYBVbShPCDVyNzvif8PLmo1j8dUEcah/EfRGoH/U08vywI5sA4gyczDKSwqkcml20Ss1uE/lXkA8jbvhZKkU4wp2Fo2rLiBo7YqAVTZY1UHRIWJK2zUGquOcVSVK3XamKmjekj0PviwdKcEqSAdPFnlWGnUbu2QkkCjuBifqvTTM6+GpkemVyp8mgE+G+sj/AJnNjfBi00SStCCLMa3Cu1Acn7YxDYvntY9sOY/h/LodE2aAkI8qqLAJ41ex4J25wofMecAgLXlNcX71zXAPvhJRtk2tkU8GpSPUff8AbBOWjWeOV8xmT4kWhUSQk6lOwC8ny77dhjVhsP74wHno/wBQ3I5/u/72wYOy0XR9JdDy7pGgkIZySzEDk3z9PbFQ+LOoxmTM5actokVfCoWfEBO/IHpzi9ZCfUqNvutkY5J8ZvqzUqmgGIVT6Oo2v0JG37YpN0WyyqInfqUyQ/hmACh9fmQXq/lY8V7euB1zCyNTDS/ZlJAvkCt6HbasaReZShu+VB7MLtfvgMk+/wBcKldnnSyST2Oui9UZZAHZqJAJJo+Vg1Ejft96rvh7J8WRxsxQvJTUqhAoKfqQubIGq2G3fTioztqAkHJ2b1DDg/fGubQNT1WrkfzDmvQHnAigrK10WbO5lZihkjjeNCZURF0h4z/zU9S68/YbYc9ShSGOLNQsqxkho4QAxFDyknm3sqR2BrFQ6JmCV0LfiRnxI/QkbtH9CBjXqcpVdEekRSnUp4IvlL9AxxK5Rk0UjmfHotfSs5LEmYigijjivV4pfU0UdEhQo+YIdVDiqGAundOihd/Hk8Q6j5Dal1dI2SYLWx1Eg+hA9MEZ7IyxJ5GlVxEAfDCsjbqStg7Ei9JPfkUcMcmYSjxzzqgjjV48xfnliYflsLJG1FWUAbgeuK1yWy8YuXZVcl1ERyMyt+TqK+J4hj8Rb76QXr1Aq98GSyidHTLxtIYgWRwnhxKTVqifqdxqGpyTtY5wuzLa5Gkhi8SEXp1Jp2IBbSByL1N9xiXoJCzRJKpMLEyxxyO0Sq+k2TQtjQoD398LGuhVOSfH0IM50PXE0yRtpAU6qNaW20nbccC/WsPMsJpEiLMwTwcqWdjSUrSorkj0JVdQ4sYfZVf/AKd1kk16lRRIfEVVGqiqQBLJX+Nh3G+2F34STXJCI3m0u4jVBSmF1CyRkfoIOiQdtS4ZOux1Lj2wbL5CNV/OcvSrrA8oAjT8PmBfJaNmD33B3wRmM0qfNT6WOqOIVHrB8KRNqGmeKnBsjULrBbQpsc0ztKxXxYm/LAuozMT2OgAtXlYkbYhzOdXwvAgRrCL4hJWmK2gJBsWwJJHahjnKujpZP8RY2YzDQq8DU4JUpt4oEIKrNxv+WdDHe9P2wwGXhyZjEsaF2hUk3rYFSSSjEnUCKpRpAqqwwyaNPJJpQRPC6KqHY2UI0IRsAWuSzt5qwk6zmp8tKzzpq1HhqYqY2tgNNbsNIsAWDjk3Ls5cq2Rz9TafVCUdCyMuplGp2La7sAAb6TWAukzIsciNG2uMMzBSB4oDUbJsqEFXW5GHOaaXNouktJppowKAF9qrgjynvhbmMvmZP/q40YrHqYtQWNEreP6jzIRue+CotMP4+MrIc1lwswjdFWFiL0EEGxakObujQLbcg7YYfDefKv8Ah0jI1eeGMSbeKoIKyy1qoeY6eCarBPUMvD/w4GONjdhXlYFY0JoslGz5qUEixiLK/iJ8iiWkVOpV2VVEjqRpthbMb2GwvucFpAdIybIQGQIz+HFIHKPH+YE3/MgPG4YKym/KScD9G6hlonkEiK6RBzF4484N+VVKgixe4OHfU8p+Ng1KR5gDEojoswsyKSdgQxBB1V9cJD8Nqih83OI2onRHTMwHFUPm9aBHvgRlujnNroRw59jIdNl2NiwCX3orVHkcV6YZ5XpDNK0qMkaouuQS+Ure1b83tiMfEMcO2UhCbV4km73/ABVZF/XjC3PMcw/iNKpkIGoOKP8A4nisdKFvZGW3sZ9PzeTVd4TJNrbSCfyx22O9XvW2FXU+vSysWNKdIWl2IrtfNjffEMmQkUEldNEb7bWaB5498Mui5OGXOiOclVNjavM4ApbYgAseLIHHrgpJMCd9Fficg7E3/fOLBmcqJoo8yq0VpZkAoc0kgHoxpT6GsT/GHw3+EcL2ejHbAtTchtO1gmvTGZPNeBNuuuNU8J0H6lItwL/ULWvQ3jsjp6G409irT/f+n+WIpItVKCRq49gBZP38uGPUcj4MhQnUoAKNzrU/K4+1D6ocBu+7NsCAAPqTZ/oBiUfoV6PpDLxgBa40X9jvjjnxWjfiZQaGpt9/lflG+husdhyMlqpog6Bt6Y5r8UQLKjtvaCibFaGb5r7kPp3+uK5Okas6+JS80dxINiSQf5XX/Q1/XGma38w2VhdejD5l/ffBDeb5ti/kb+WRflb6Gv64DRgAyPde3KsO/wC2FizzZ/RmVfcg/K/J9+x+xxLCDZjba9j7MOManLXekqw9Loj7HHspJUOeR5W//FvvgujkmRLKyvqA0spsD0PNfTtiwNCJUOn5GIdWA1FG/WhUb6SbwizHmAcc8MPccH7jEvR8rJLMEivU29htNAEWdvS+2+Flj5bOVp0XT4Xzsqw/hFmhiTUWEiH81zY8ouwp+QWRxiHw1ywPg5cuwBfxxIrFSihZgFO5oFm01vyMLsw82X1PrHjRFVEoX51kq1IYcjmj6DDTqnVIWaL/AIfCXlQhmlbyrr4Ng0H1gsp3G2O2/ZuhtbJ890aYkZ3LkSebUsl6ADzsjNpCkeU167YD6i8c0cBjRyWPiRvqLyKwskFd/LwO24FYG6OsskYy8zuEILQ5YKNEgLEGmXgo/wCluBjXqrz9PpURYyWJ0kavDkCgExsSNivm3FXeOcV6BLrkkZH8Q5p2jm0HyhhstLvV0t6qseuPeiZ1i00s8ZbL5hWUsWCMfMD5B33249N+cFZbpsUn5i5oBA3lJBaawAapfKo7+4OCOm5/SHy7QnMGRW8CNtOhCR57LGkFeb96wqi12dHE+2a5PJnNqojioIjxCGXjww+os7A3qIrTsACe9YG6ZmI8vJJl80jGGwxj2csSAIlOi7vZTvVqPXC3OiSCfWzaYptCytl3IXTdFTLuTR3JHO9YadT6EB54otEYUhJIrYOQAxUn5mPcPtRU7YZ/ZRNekLOsSz5aWPMJGYSiEIGYSFALFso2Xyml1HtgzrHS1lVDcrFgHbMPIJSdVgBgvljUmxQ3GDWz+RfLNM7aHYlfBQfMo2OuMbWx3v6YR/DHX5IEfKxx61mY2SCXVdNAAKCPcn1JxwvJLth/wfFMctLAMwkSxhgQX0nVvV1uVsGsLunZAlJ1ErnLxuRJpsyjYeZVPl1E7AkG9ycSw/DBLGabMxxxq1h7DM3rtwCNvXvtiRPiKKHU0cKSSO16yx+VCdJIqrPO1c84aNsVzG/S/hyJBIssOwJjErsbkRiG8RVu0NWDVA7EYX5PqseUUQEidUYFdLC/EJJFDcbWBZb1wkzHV5cyGSWQ0e24XnvvbVwSxOxwHkco5/MZaVWrevnPlA/ckk4EhJ5EqosPWvi7MMpVCIlJpQgo1ZY7n5bAFgViqTZolg1DbYV/r64Nz0JaMSgigWUrdFd9j6EUFH2xaI+hZSbIeNHOkUkaEmJnWyyjfV3Nm6r2wcStCKTm7Kn07o7TzBIbIKl9uaGxH/cDzj34h6R+HbSfFVgPMkgW1PrqUaWU+247842yE7xaZIXKMr2jjtt5udiDY59MbfEPWJ80Q80hdlFLwAAedgBvikbYW4uIpOcfR4d+X0/2xLKNaav1IArj1ThW9/Q4F0kkUCT6AWf2FnFg6L0uRH1OVR2BVYz5nc1enQL07CyWra8GUUTgmKelqDIGO6xqXJ/7eBv79sNcj02SRfEoBOWdzpUHk+Y88r8oPGJsjno0i8SKBFeRgC0nnB02W0pWkC7AO/OIc1mHkoyMXPYMbC16Dgb6xQHbGeTtlY67Js/LGIEi1+K8bHS4GkIhJtN92W7I2Fb9sV7MPsgvm3P/AJcf0rB+ZNKT67fvtf7Bj98BdUmV3tRQ0gV6ECsNCNsWc7PpXKGwpPJTHJ+vCSVjlIiXLOWYEtSLZIv257Y6xlk0hB6LV+mOO/Fuf8PPiRUQFLBRSfzR31n39PbFJK6NmWnEVZiDS+lmVgQqsymxuLjkvnjY3wcAZuzTEUflf2Yd/vth9nleaPxC3iqFdmOlUAjY3aL8zLGwABIAoGsKBZ+b9Xkc/wAw+R/uKs4l+lmCcQDxP8+fteDxKCQ54fyyX69j/rgIREsVrzA74ZZbLhQVsb1q9wMehg8KeZWkZ5ZVAHiGlmRu+xP+Tf6/fA0MxR1KgsykUBvZv5T6g9x3Bwd1A35auxpvufSv6DFw+BPgwZdPFlFyNZG/yD0+uMv8RrwY7ds3+Bg/PtoQde6Z1KdPEZUACjTEm2hR/Cg2HfE/+H3V4pIxlc89JGfylohi7eXTtua53rFq+KPiGPL/AJYtpCLCDkD1OOY/h2adpSSoZ9QUAWNx39ffHn+F5GXMm5Kj0M8MePovM8raxIJI4kjnQoUosryAxtZPlC+Us6UfMRgSRJZnizFLqk1IZZ5FAfSzDWi8G1AJAFDcYiyPXXjzmjUwjmZwPECa1djuSQNO57+jY0zHR0TNNHLMkaqNQZR4lM7BvDAX9Qa29NzjXSMnC18gsdNXKZlYy5/DSDS8gj2SXcqAOCCvBHYYJ6zIgeFsukoFBlmccyblBRFeYArR9ceu4zMUrIwKoxuRzpYyrp8N0QeRRVgrtd3WAZvxWdjUTF1cG0fTpRR3sCuD3++Oa+jpZeKpB3XZMvJlneD8yd0JnRNtHcArVBkO23ocJshms5moI8tCGZIhSsvlDXdhnJomj23ODc82ViBkDPM7MokMRATUo4JGwv13OE+f+LMxJsjeDGOEjBAr0LEW31wYbJSm/YW/QoMv/wD3Mwob/wC1Fu/3O7f0GBpfiTwxpysKQruLPmcg9z2vnck84SzQjUNAJD0QO5Pp+/8AngyfoE6RNOU/LBAJHYn1F/1w6oR/8gGYzRatW+kEAn0/aj9cQkEg1v237f3ti2fA0MLtJHLoWVq0M50qFBOpQf4ve8D/ABTkI1zLpG4kUDdgRXHBI5Pvh7VaFcG1yC3+E2jUSU+ncB621aeSu1xni/TfCSaTyCidLVq7mh/MffY/QYbR9blEHgHMyGEiiu3l/lDHfTgTIJ5W3ZQN1Nih6gg8oa/fEckX2HJFOqNJB+IcaCQNNsQuwr9WkHn19cQjpyBq/wCZ7jyr/vhpmMm71LSxRqu0sh0LXoOGYfQYPy4RcsskGXXPSSvItuh0RiNUNCK97Goi/MQGrbBhFpbBigytrBJLtEmrRzpACINt2Y0o4/UTjyfLwoWaeYSvyIstWm/5pSAo+ig4vOa+FfxOYlied4objEUSBRGrOgYowJG4NgLRNKT9NOkdDyyfh/D3llhaWpU1aV8OTnzAXaivSjfbDObRZY2tCzIRlfBOXiRI2Ad6canJU6l8w8Qug302ASNxWPBnVhmKG5G0NrzDIFVyykxyhErXs2ix2Y3xhuvQdBV9crCWRNDKitKoeIOdyQE2I4JHNnbCrqvQtGYihjct4oi0M1V+YaF6SRQPNX7YhKUhmmlpCbMsrsjKrLSUE1BkBFXoPJU0Od8D+nBNbEdyP/i//I4tCdBiaQhZZfCjjkeUmKm/LbQwTlWskb3tvdEEYKy/wevivG0sm0saIVTtIjOpYOQRVLY33J232XjIX8crOd9UO6gHgWfvsP6C/vgBIS3ygk+gxceudChheNjI0gkjDhdIU8la2J28u2+AvHI2jVYx7c/c4f8AI4aRmyTjF7Z3HpsehQp30EqO5oepxxP47FZ+cfzD+oxmMxp9o35v0GnTevlIljYMxjJKealKsD+W66bZQbIFjCfO5xnYhaAkIDfb0A++MxmGhFPKkyUv7djlItC8kkCrPfCDrXWGU6F2Nbt/tj3GY+h83+lh+GjzvDSnkfLZev8ADD4cVkXOSsXZ/kU8J78c4unxB1AwxkqN+xx7jMfm/lTll8lqbs+rxpQxfE51mIwTqNln5Y839fT2wL03KGeTwlOkgSNZF2I11V9xYxmMx7+OKUUkePkm7Ceq9QVoolWCGNTqNAFibCglnJsmqr0rBXw/8MPmgZmkWKLYAR3r3277cDc748xmKJE22+wz/icGUmMGXguQA65ZTqPB4qrP00/TFY6n1mfMm5pGI50jZfbyih+94zGYZIE+jbobBm8BvlmGn/tYWVYfTBuS+Gw0Xisb3cUDW0baT+k7k7j0xmMxPqYkN9gjRmKV0jY2hEsbECwQAaNet0cOMz8SZbMIUjyzRzSLoZtdovcsF7k784zGYX9wy9iqHMRqdPhBq2JYAk+4HGIs31AOCFUKFJo0Lr0obYzGYq9HLom6R0Uyo85fREnzUNT37A0v7n7YjyvW1Rh+FjCnjxZvPJ6cfIv2XGYzC3oATnemEVNmpHlc0QL/AIu2o7gfTB2Q6jNGumFvARjRWI1q7EljwfcC8eYzGacnYrbTDoutThndJChlYa9O2oihqriz3O974ibPy69evzKpRTQ2XzWAK2Hmb9zjMZgTboqpMKn6u7DLiO4/AUqpuyGJ3NgDY7be3Bs4AzfU55Syl9RNay216SSvAs1bVxzj3GYnKTsWcmjM51aWOVJXmlkmXZWLUFHoAOx73d4F/wCNZgtr8UqS4k2/iF02/eiRjzGYaDZ5mfNNPsgeRn0KxLaV0rfYWTX7k4NXpYAtmNegxmMxbGrezvHSm7ls/9k="/>
          <p:cNvSpPr>
            <a:spLocks noChangeAspect="1" noChangeArrowheads="1"/>
          </p:cNvSpPr>
          <p:nvPr/>
        </p:nvSpPr>
        <p:spPr bwMode="auto">
          <a:xfrm>
            <a:off x="9234488" y="-758825"/>
            <a:ext cx="2428875"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6" name="AutoShape 14" descr="data:image/jpeg;base64,/9j/4AAQSkZJRgABAQAAAQABAAD/2wCEAAkGBxQTEhQRERIWFBIXGBgWGBUXFxUXFxgYGBcbFhUZFhkZHSggGholGxcYIjEiJSktLi4uFx83ODMsNyotLisBCgoKDg0OGxAQGywkICQvLC8vNDQsLCwsLDQsLCwsLCwsOCwsLCw0LCwsLCwsLSwsLCwsLCwsLCwsLCwsLCwsLP/AABEIALoBDwMBIgACEQEDEQH/xAAcAAEAAgMBAQEAAAAAAAAAAAAABQYDBAcCAQj/xAA5EAACAQMDAgQEBAQGAwEBAAABAhEAAyEEEjEFQQYTIlEyQmFxI1KBkQcUofByscHR4fEzQ2KDJP/EABkBAQADAQEAAAAAAAAAAAAAAAACAwQBBf/EACoRAAIBAwMDAwMFAAAAAAAAAAABAgMRIQQSMRMiQVFhoQUywSRScYHw/9oADAMBAAIRAxEAPwDuFKUrgFKUoBSlKAUpSgFKUoBSlKAUpSgFKUoBSlKAUpSgFKUoBSlKAUpSgFK8XbgUFmIAHJJgCqrrfGaMxtacqCIHm3QwQllYoLa8uTHuMGRNcbS5ONpFtpXOfDvje6lw2dd3PxxBXceYAzbnAIroiOCAQZByCPaurJGE1JYPVKUoTFKUoBSlKAUpSgFKUoBSlKAUpSgFKUoBSlKAUpSgFKUoBSlKAUpSgFKVXPEXjTTaWVZ99wcouY/xHt9ufpQ42lyWInvVR8U+PbOlBVAbr9jxbB4y3zHHCz+lUq/43bW3ja3eWATsQxsuRK4xG6PUNxIlarPiLo3/ALbQaMymSZJloHZxu3Fe8yuIFE8kHJvCwZOueNtTqQ0sQJyRuACypAVQ0DgzMkgwaj9Pq1vW/wCWvuUMg274MFWggebGCOPVEj7VG6ZmglTPbaczI/4ry6Y3KZUzgdp7fpXbIJF16xq3fZ5yMt1Qba+sEEgLtuS8kzKj8p7HBqw+CfFjWfwLstbBII5KZiVjG3nA/T60HpHVlIW1fgqI8u4wDbD+VwcNaz7SJkVLNdS1ct7rextqeaqkeWwgndaMSVPO6YiBHJqNrcGWalCW+53q24IBBkHvXqqdo/GNlQiBH2/MxIx9gDmrbp76uodCGU5BFdTTNUKsJ/a7mSlKULBSlKAUpSgFKUoBSlKAUpSgFKUoBSlKAUpSgFKUoBSlaXU+qWrCl7rhfpyx+woDdqK6316zpkLXCSQCdi5YwJP0GB3rmXin+KFx5t6UeUv5sFzxyeExPGfrVBv9Rvb0uG4wdcqQcj175+p3Zz/oKFanudkv7Oh+NPGupZD5abLBHxI+ZkjJgEpBWTjJA4yeZXLpY+s4+n+1XTpHU01CbSAtwCWtjg9vMtA47mU49R5moDrPTDYYXEE25BjmM4IB+U+/YmD2JLgjZN5InUWwDg7gYP27/wC2fpVr6F1vzQLV4jzDAVzgXIyA/wCVx2biR9arK3FEbR6SMrEx9f8AI/rWO9agSDKHg9v37j610m0mWLr/AEUg+dZB3SZWMsckiPzjMr82SM1AaUk+tTuYyWHpgie0c/05qw9D615kW7jAXo2o7GFujEW7pHDYG1/oJ7T4630ncTdsyLkkMh+Ld3UiMXI7DDg45NDnsV+7ZBG5fhPI4j+/apbQ64BV0+oJayZ8u8JJtMTMgfMhPI7c1GXdRJVh8fDSMGMcHvjjjNaeq1CJl2jvGZ9zA5/vmuK6DinyXKxqX07bHgiJVhlSp4ZT3B5/euieHvF2ks2BuvFm5KBW3DMtOI7zXL/Chu3LLretE2lAexbZtl2SxVjakGV3ECONxz3rZDXNO/mWbjKpELdXiHXKHn1DIInlScVFv05MkYdGTa4Z3zR6tLqC5bYMjZBFZ65l4Vd9JaW4rhkcybe8NuHvydrD/iukaXUB1DrwQD+4mkZXNdOopoy0pSpFgpSlAKUpQClKUApSlAKUpQClKUApSvF26FBZiFUckmAKA91ra/X27KG5edUUd2Mft7mqv1nxsF3Jpk3OFJBeVBPqHpEcAqZJiPrXH/EnXL9+6xu71YYIZi0e+3AAX2jnHNE0yDl+06L4i/iigDJplMyFDGA0ENudQZAAgc5M8Dmq0Li6uyzu2/cdxJb1W7h+W43MCYVyYgcciqQiAqfVDD37jM/91k6V1F7L707wGQ8OPZh7+x5Bg0tci0/Jk6r05rL7WHpOFYgifcH2YTkftMisbzhGYFDw3sce+R/rVy8u3qrQKyytgT8at+RyZIYDCt7ED4SYqGu0bWm8tzKE4IGGjmJ4IkAj/uhJMwB2tuGVirKZV1MR7f8AVXHp3VF1Fsyg8wCXtqBkfNdsqxhl7MneIqpxgI/wnKv/AMzFfLFt0cMr7LiwykTn68e04PbFEGrm/wBT6YbR8y36rbAHBJAVog/VPvxgGZk6akAFlEqfiQ5j6j3FWfp2uW+rekBxJu2hzJw12yDk8nevByefig+tdNNmblth5LAGVOMnBUnJU474Jg12xxSNB2ABQQynIjBE59R/Qe9T3ROsm5ts3GAvEbLbsSFuiMWr0GR/8vyD+s1TTLdvEppbRusPmgBB+pIBb6cmrN4d8PKg/mL9yWVhnKou0FbyoEYXNy7ipnaCTwcVx2DaNbr/AEy7efzNKhK+oXifiQqwB3J8zCYleY45JzdO8OWLaC6bpa4fUt4+p4EqpVP/AFw4zJJEc1aundOu6hlYAhPLKG+x9TqXypJ/8clTkA5AkiandLpdNoFEsXuZgFQW+xTgCRBDcwCpmKzOuljydVOU/wCCI6J0C7eAe+PKDLBABBYrhiyg77mAGZSwGZhoNSusuaW0hsJaF5iNu1YMQxIhxgQzblKRzBgivqfzWsMKDZtGMD4iBxubvHb6dqs/RPC1uzlgGb++ajGlOb3SwWqMYKyyVjw/4Xuuo3wiflHcfU8n+g+ldB0OlFtAg4FZ1UDAEV9rWklwVxio8IUpShIUpSgFKUoBSlKAUpSgFKUoBXxjGTgDvVc694102mYWy++5IBVSIWTEu3A+3Nc/bxg+vubQxUL6hZlRuHuoAILLAYbicNxg1xuxFzXgu3ifxzb04i0jXn/NBFoTxL9/0rm+u8UXdRv/AJl3Jb0jyyoW2hEOVXPqicn96kdXoEVCfjsXOWkghi0+rJ+dgQ0yCYJYYqvXej3AzhfUF4M+okzC7efMj5YFVqalhmTUOqmmuC0aBkgW2wGINq7JJB2BUG6BuUhQJ5MENDDMR4i6J5k4CXV75iPvP/jJI/wHtBMeum6V0tbDIZtx43KoJyQPmEKzQm/mfTBqT6VrTdXybx23UCtbuGAYI9OCc9zwZEe4mEZOLb8F0ZXSvyc5YAEo4Ft0JGeZBgzAzn++9CvmCQAHEY4kRz/zVr690UXN21dl63tG04AGQAMx5RJhW+X4TjiroN52klLq4BOeBtIIxBwf7zV64uWcjpfUWsOWAkH03LZ+F19mxgicEcfuDa7lu3ftqJL23xbuE+sPn8O52W4vyuZDDB5G6quQTu2gOvxA8f39v+ayaLqYss0JvtOIuWm+FwcQB+b2P/VdONWF6w1ljbuSUaYIBz2lfYgiCO37E6b3CQB2BkGPV7DNW/WJbv2uTcQiUuAqGkDCXCcJdHAYwH4J9650/wAM6i8Fe7+HbfaVRCrO4uMotkkwqhgSBuIyOO1LhMjbGtdbqjT7nvgyq28mf/rmB7/6Vcri29TbdLghSs3FXaqLeALbpMom9pUZYErMLINbnSOjW7D+XaU5aBC3FhmA2+Y0neD3HwrKHaDNT2j8K7imo1jhTbAOxQoClDOT7KcFCdxB+IwAKatSMfI2yk8EJ0xGvotnRp5ZUspuWvSmASyi0MqrbQ2ZaZEmrD07w9Y0qeZqXV2O4mJ2NvEkLyXBCyG7EZFZr/WgPwtJbBk/EB6RncI/NDHcrmD962el+E7l5hd1TFic5+pkwP7FUrqVfZFypxg7vLNS51e7fPl6VCiCRviCZkGAMKCIkDBIkRUv0XweAfMvHc3OcnOatGh6eloQgrbrRToxhwHNsxWLCoIUAD6VlpSrCIpSlAKUpQClKUApSlAKUpQClRvWuu2NKu6/cC+y8s3+Ff7Fcw6//Ei/qG8nRIyyYxJuH7suEH2z9a45KKuzl82WWdK6z4hs6fDtuuHi2sT3iScKMHJPY1zrxP4p1WqY6fTpcRT3BCoy8Sz8gSCIkHHFanSOk3izXdXcD7ix8nDKm48gwNpHbbxJzkzatFoHumEWAMTEKO1eJX+r3l09Mt0vg9Cn9Pdt1d2j8nIes9Ju2XVbsQwkMDKHsQMc4yOcjtWmd1txBKsDuVgTyDII+xFfoDV+C7N6w9m+SxYYYR+G0YZJHInvg5EVxXr3Q7mkvNp9RO8SUcfDctzAZSRz9JwcTwT6mllW6adZWkY60KSlalwWfw510XVbcBvAJvWx8w481P8AIr2k1nv9MFsP5ab7dyDbuAn0jdBR1kBxncMgyveM8+s3ntOGVilxDKsJkH/Yj96vvROuq6l+E/8AdaHNlhJF6zA3bDAJ5I7e1SnG2UU2Rqpe3lQ9gskl2ZUJlQTBO0yBuDzB+GQOMa3TdZG62hNsKpZSN4thgfXceCGgruOTAkCM1JdT6atvcNisjkuLkpaRUAhVkcme0cM0TJIiL2nt+iFKtHpchjZbaR6trLuYEggp9R7xVcXFozzUkyx2Ln8wq7pS6s+VedQi3MQybZnyznBkwBmQYrnXukeZLouy8hAZCciPhUt3GPS/f4TmK3rxIuXNsq0NcLMHe6igL6EDmFcTgggezAAGtnUdUS4rPsfzbQgttQ77ZlYuLhXWYDLIgkFZnbUqb2uxapqxznVajJa5jtkcR2j3kH9jX3R6K9eh1tm3aJgXGBLtzJtqB6gBk/QHNTrdL05ZrmoYXrl1/jRr1wWhDKW9ajeNwB2jtHeBVn8N6e9qLZFq8ltxDXLuWbcWYKzncGtnC5CngElSIq11EldnFLc7RI3pmkXS20S07XWUi4Sh5QjezMfUoQjapQhmE4IiTZehdCvXPXfJS0WZxZyDvZ1uKSSx3Fws7mABbsCa31saTRHdtm9iODcUgRgZFpp5jDhu814W3qdZgL5drjasiRgx/h3ZAOBJwKy75VH2I0RpWzNntuoWNODb06+bcOGbLbiQJLsZJBGGTgEYimk6JqNWwe+xCCCFEgCMDvk/X+pqzdF8LWrIBIlvep9VAwOKtp6eMcyyybn4WCL6X0G1ZA2rmpYClK0FYpSlAKUpQClKUApSlAKUpQClYtTqEtqXuMEUcsxAA/eqF4u/iRbshremZTeEZcNjcJWFA5zwxBGCRBErnG7F36l1K1YQ3L1xUX3J5+gHJP0FUbq/j03Lh0+jIDqfVwXKiC4tyY37DIgMZwRVGXp+s17+dqLjKh4Z8sR/8LiBH2571Z+kdDtWTFlC1w4LmWdu3PYfQV5Os+rUqXZDul7GzT6GrVV59q+SP1/Qbl9t93UXArgF7cyeIAnsY+Ikkn+lTfR+jKg8vT2o94GT9Wb/AHqx9P8ADhPqvHaPyg5/U1YNIiLKW127YkRHPBnvWOOi1WtalqHtj6f78mnr0dMttJXfqQGk6JDDcpZu/ZV75MyZ4xOfpxYtNb2qFgCPyiB+gr2zgEAmCcD698Vr9S6hasWzdv3Ft2xyzGB/yfoK9uhpqVCO2mrHn1a06jvJm1VO/iYmjfTFNXcVLuTYIP4m+IGwDJB4Paq31z+KIusbGjJsKwKrqrizDnCxbPCz8x/aqx1nppvqztI1C4uFySZMkZbLWW3EqflJiACQNBS5WwVx0Lel8OMg9j78dq+6LUNZK3rTFbi4IPBBwVI7gg/X9Oaw3rxgIwO9CRPcQcgiJn7/ANa0rurG8L6nuEgBVBLEngCuWscbR0zo3UbT2oIH8qTDI2f5a52//InIPCzHBIGHrWgcXBbPra44AvFt0GVyEX/xqogEwRn2ioXwh0m8jPduMlsMhCofhgSXN2SANu0kqwLRPpjie0qnzAlvc24K1kbPNChXKai20GbluFVhuj4cYxWecbPcsEZJSVjxrNI1r1s670QGGAQNbUfiKL3xearny9g9W3GAakFe7eISwhU23Um8SA6AhDcuBRKkkEhj6plTtnNSHTehMqC5rbofaE2gsQqAKAJdT8LKI3CeBJNH6yWizoLeBEXCu1VIiGCgfFGD2buKzdRvEMsthRtl4RDarwZ5flA3RJO08Da5PpEGd6EcMP1ArN07w1qLV0i0rIzAqzyYIPIUDkferT0bwm28XdQxZ/r2+gHYVcUtgdq2QhJxtUIOlBT3RKp0XwcqQ931Nzkyfr9qtVmwqiFECslKtSSwiYpSlAKUpQClKUApSlAKUpQClKqniPx5ptKdgbzrsxtQiF99zf6CTQjKSjllpdwASSABkk4AH1NUbxP/ABKsWJTTxeuCczCAjnPzfpj61RvGnXtXqbiWmG1HcpbVXBtt6iLbNAwSpnkiAO8itjpHg+3bIe+fOuDsRFsH6L3/AF/asWs19LSq8+XwvUvoaWrXfbhep9tdW1HUL+64n/8AMCSl0YKkQyFQT6juGQsYwTipq1063KMUDXFA9REsW7kexJ/uZqX0XTGcThU98/pA7fSYFTmh0SW+AN8AicvxyB27/wBea8jZrNfz2Q+Weh+m0ruu6REaXpLtl8DH1Yzx9uantEq2htS3L9yOSO8nP+3HE16LQ0wBIb0ACWn8xzAmB2z/AFj9TrSgBVS23afLtnOwdwwndA5A7/cV62k+nUdN9iz6vkxV9XOrzx6EneutJ3EHHwjATDSxaZIggf5d61NVr/QLtogqBu5CqqlZMEwJ7gtjB71VvEfi6zalVfz7ikFUtlQbZyQHaCFPaMnLCIgjnfUvE+ovnzLottYJYnTIItkTJ3DJLTmScHNbzLcuPiXxsLLBrX47scPkWlYCZUk7mDKJCiFwYY7ao/WOsXb7i9futeDT8UQvaFVYCj/bmrDbtWrtpbY9Vi4CLTGPSZk2LpnDAwUbscTwTSutaZtM2y4SLeSpaBuzmf8A6BgEfbsRXDilc83b4g2/iX5fpP6ZqweGurFylhj+OobybhzuTJezej/1mPiOBBmIBqq6HTXb+02l22iwXzH+YkxtRRO4nsADV46J4YW3suJcIvsXdWuAEMsgIU2sdtskgmZIE8QY5J2I8mp4g6H5+otbbi2VuKFypYl4kpuBHAIAOAYiRxWz0Xp1iwfwbXqKNNpSl1iSdjhnyT+GGdQGHxFSDzVm0/Tr99t9spZtHy2RyHdWEMUuNuIZnDGA0RkTIGZG4dLo87d9+IkBBeMExuKiEdexHxL71knqEn25LY0nL2I7Q+G3ulLlwixaG1xZCiAdoVGOSu0oApaBEZUd5C51azpx5GlXe3spMA/KWP51PcYYHNeLWn1WsOR5don4BgZ+In7kT7fSrT0Tw1bsgSAW/v8A2rkaM6jvUwWJxh9pWtF4fv6thc1J9IO5UGEWTJ2j9T/zVz6Z0i3ZACqJ96kFUDgRX2tcYRirIg23yKUpUjgpSlAKUpQClKUApSlAKUpQClKUBVP4iaa8+m/BuMgE7gpK7vaSMxzXMtEovavZas27FpkAe3dbcCgI3lXZfjJgjI+9d1vWwwKkSDgiuRePfDTW23Wm2ZJRxyp5xVco5uUVU093jyRgt7y2hvElwJstuUsyT+GpIJi8BBQ5jAIIq3fw81du4TptT6tUg3KT8N20DAuAH5wcMPeD3qkdU1KaptNEpqFIS5CqoAUby6E8kEMQWbkcLUldtm6q3bd3bqEi7bvIQCwAhbwQZgxtdOO0YqLpU5tOaTa4J0dTJXjB4Otva2jbMD5WJLEnESMZn27DtWleuhJ9MnZu2fFcYYDQSZJCgSPv8VQ3TfH+mfTFtVdXTahPTctzuYOO9sDNxG5G2cGPeqT4m/iA9xja0yeQMlbpKm7JHqKci2Mn3ORxFXEy4+Iespa8tkvHzACx06Q1y+sTuCYmZyGgc9wDVG8U9b1N6wLlg+TZO5yiE7yvLh3wwKkEsggcnIDVTDc2t5m5hfDby5ZizH3mZP8AX71cekdUW9bN6IAg6m2syh7am1HPEtAkZ/XtyLduSo39SCFeQHGCO5/b6RzWtcvEyR6QeYOKkvFfTvIuqLSNcFwSBbX0AnIg+zDMfKKdN8F3ry77roTu2+Wrjy1IIP4jZ3TgQs/EDODHLhysfPB+vd7r2raG9YYE3pB2LAJQhgRtckBQe31irN1Dp9u8bd66g1G22XQkBhcVSw23AwVmfYASQAAbagisnTCzui6GwFYJ8LQqn0xbABlQVJLI7EMZOTVs0PQ0tL5moccu0+nHmQLuSBMOWDWwIM9yay1ayiKcXMgemaS8wKaYSpuAG7cuCVtkKLeVlVIG5RtkYEiQSbCnTrGlBe/cLkksN4QEQxPpRVH4iMSZMg7p+2G51trkWtFaG2Cu6IRQRDi2v5DggEYqQ6R4QLEXdSxuOYktn/qq9tStzhFyjGn7sjn6hqNUdthDaTPqzuO4Q238qkwY4nuaneieEUSHuepvrk/r/ferJpNGlsQixWxWqnRjDg5KTZ4tWgogCBXulKsIilKUApSlAKUpQClKUApSlAKUpQClKUApSlAK0+qdPS/bNtxIPH0PYitylDjVzl3UfA7qWO5FtjMwAuO7En+5qma25dssjW3MWySg5USfUB32mOPriMV3TrnThfstbPfI+hHFcp6j0p1JUg7hPZvcj2qDdnhHm6qM4SXTiRHWenLrLQ1GnH4gwV7hjny2J7Y9JOO3eqhevyqqRMTDdx78VZLGpOlvE7dyH03EPzLxH3HP6Vh8QdH8/Ul7Lra077V/mTDhrjiQrANKmTsLH5gak3Y1UK2+PuVm5qUU/iM24xAAlj+hMAVN+FbF/wAz+YUBFTcCiFmvMW+DeRhVLFQC52TG4EAxP9L8P6bTFlLK93CSGLagmJcr6otjaZxJ9JG7IiT6J4Ua69y5tfT2XKhbbkkMCQ4tusglG+VjGfeq6lWMY5ZZaUn2mst/be2aYG7ch/w1YCVK7nUtO0w0kW7YkENEzib6b4ZuPt/mLot2FAZbKKqwrepZ248tWYiMkfQVuB9JoZSyk3W5CwX5JG5s7GVuwxBGK+2en6rWNNw+Xaydi4GY3T75EmsSlUq4pqyNKpKOZmXU9etoTa0tvzHJMgZQSTuV3+cAgFTjBEV90Phq9qW8zVuT32/KMAcDnA5q0dG8O2rAEKJFTIFaqWmjDLyxKo3hGl0/pdu0IVR963qUrQVilKUApSlAKUpQClKUApSlAKUpQClKUApSlAKUpQClKUApSlAKj+rWD5btbVTdAO3cJH7d6kK+Ghxq5+dup27j3bjXPimTIIP6Vk6frSB5F52Ww2GdRvZV3BgPigW1b1YyJMd66l4m6Cqv/MLaW4vzo3BFVbW6EX7n4Fi2nsLawi+5kfEx+mPrVcm32nnRhOnLGX+CbOn02kBu3GRnLeYjAIxkglWtKAJRlwZ79+9ax1Gq1h2WVNmyRE53lTB2k9l5gdpjNSfQvBIWHvSz/X/IDsPtVx02lVBCgAVRDSK+6buev1LKyViu9C8IW7WXEt37z955qz27YAgCBXqla0ksIqFKUoBSlKAUpSgFKUoBSlKAUpSgFKUoBSlKAUpSgFKUoBSlKAUpSgFKUoBSlKA+MsiDkVgs6NFMqoBrYpQClKUApSlAKUpQClKUApSlAKUpQClKUApSlAKUpQClKUApSlAKUpQClKUApSlAf//Z"/>
          <p:cNvSpPr>
            <a:spLocks noChangeAspect="1" noChangeArrowheads="1"/>
          </p:cNvSpPr>
          <p:nvPr/>
        </p:nvSpPr>
        <p:spPr bwMode="auto">
          <a:xfrm>
            <a:off x="9082088" y="-858838"/>
            <a:ext cx="2581275"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AutoShape 6" descr="data:image/jpeg;base64,/9j/4AAQSkZJRgABAQAAAQABAAD/2wCEAAkGBhQQERQUEhQWFRQUFxYYFhYYFBoXHhcXFBgYGRcWGBYXGyYeHBojGhYYHy8gJCcpLCwsHCAxNTAqNSYrLCkBCQoKDgwOGg8PGCwcHCIpKSkpKSksLywpKSkpKSkpKSopKSksLCkpKSkpKSwpLCwsLiwpKSkpKSkpKSkpKSkpKf/AABEIAJABGAMBIgACEQEDEQH/xAAcAAEAAgMBAQEAAAAAAAAAAAAABgcBBAUDAgj/xABUEAACAQIEBAMDBAoMCwkAAAABAgMAEQQFEiEGEzFBByJRMmFxFFKB0yMzQkNTkZKhsdEVFhckVWKCg5PBw9I0NVRyhJSio8Lw8SVEY2RzdKSy4f/EABgBAQEBAQEAAAAAAAAAAAAAAAABAgME/8QAHxEBAAIBBQEBAQAAAAAAAAAAAAEREgIhMVFhQRMD/9oADAMBAAIRAxEAPwC8aUpQYvWb1ws+zaRZI4YCiu4Zmdxq0KhUfawQWLE2G4GxrlZznM+FiLviEJ6BRhwLn+kNFqeUypVGYnxpxCORrTYkC2H1nb1PMUX+F6wPG6fu4/1QfX0ZtelYvVHN41T2+2Wv/wCUG3++rz/dmn74gj/Qk+uoXC9r0qik8aZSbfKV/l4TQPylZ7fG1WVkmZTYlFYThbgXHKRgCRfY33BG4I2Iv6UVKr1muA2ImglQzTxvC11YsgiKNYlSG1aSDa1j7q7iyAgEbg9/1UH3SlKBSlKBSlKBSlKBSlKBSlKDF6zequ8VM/xsM2nDYgYaOPD82WRgLamkZI0HlY6mKkDbtXOXxSwR64vMVJ7GOOw9fuaC4b0vVRHxKwX8IY/8iPf/AGK8T4p4Mf8AeszP8mIf8FBcd6zVFZ14ooyx/JMVjlYSoZeaIzqiHtqulfaPbtXTPirg/wAPmP8Asf3KC4qxeqYfxbwo6PmTfy4x/wANcLPfELFvefBYnER4cFI2STQzrIQTf2dwwG1qD9C0qtPBfinEY6PE/KZTKYmiCkgA2YPfoB82rLoFKUoFRnP85mOITC4bSrMA0kh3KKxYAKvziFJue3xqS1G8cTHjRIwGkrZLLuxsAwJ7sLAj3MasLEXw4WXZlg0xLIGbmbgyMb6zexuQb2v0vXK4+xAIeNDqaMNv7ymsW99hW3muRQtijKgVT3P3QB7aR19wPrXpLkvNWRiDcvqW46qFK/C9iT9Fc4damqUnh4ozq1liNJ0lT9321e6vCPDqQ2piGA8nl9o36X+FbGJwnKLJ0Kkqb+ouO/bavjFzx7csvbSurVa+oDzW/qrVPPfTzSFeWxLHmAjStrgrY3N/ca+HVeXck69VtOnbTb2r+t69MVJHzLIX5QNrkDUFJ82w6nr+KsSyxc62tjAGtrC+Yp6hTtelLs1pY00KVY6vNrBFgtiLWPfvVu+DOcmPDaHuV1SFT6KrCwBPYsWH0iqaxEg3t0P6D0q8fD/hd0y9T0YxqVBH3RJlO38oVeGo3lKM5ziPCG87uZJhfQG8qAW8qqTpuB+OvXKikZV4GusrKXjHskPbzIvRWUkEgdg1aOcRxYyNDKNEqDqQQP0etdTIsoEUcdjc38h6CxtqIHW2kEfSaWs0kskgUEk2ABJPoBua5mUcSRYpGkTWqLY6pEKAqejKzbFSB1BrpTX0mwBNjYE2BPYE2O1Vy3COLeCeMIIYzLDImGEwYEqSZlRypCox0kBgRcdKMrA/ZGPSG5iaW9k61sd7bG9j/wDteGDzyOSNJL6A99KyWRjY2OxPuqH5TwVIJMOzxWVZ5JHR5I303jCqyrGioCWAuoBtYGuenA+JSIq2HinZ8M0K6pFHIfW51KSDcNqDXG4IA6UFhYPN0llliQktCIy22xEoLKVPfYVvVGOEcjlw8krSgAPFhEFmB80EJR+n8apPQKUpQcrMOJIYHdJCwMcJnayk/Yw2knbvftXxDxTC84gXWXspJEbFVLrrVWe1lYqCbGuJxdkOImmZ4EVxNhWw7XcJyy0gcOQQdQtcWHpX0ckxAx0EkcaoqBUkmEv26FUsUkiK31h7EG+w/FQdnI+KoMbqEJa6AEhkZNiSAwv1W4IuPSuxUE4D4YxGElZpVCKY9LfZeaZHDsysNvIoUkab1OhQVb4yQj5Pi2tuI8CAe9jiZ7j4VU+R5ImIViWkUq1rKgIsRcG/r1q2fGM/vfGD/wALAH/5OIqmstxUaMpkV2XmKXVHKakHtL23PrQdz9pq/hX690H66yeCh15jW/8ATrRzXNsNJMrQQzRQ6LGM4hiTJc+bVc7bjb3V4HNY+UqchuYD5pflEtyAST5b2GxFB1hwYveV/wCjFP2mJfaST3+Ra465rHyDGcODIdVpjNJqW52surTcDbcV95bmkMZvLhhMNFgrSMBrJFnNjfpt9NB0cVwkiI7a5CVRmAKpuR29akfgWobGThkBHIHVb3IkG+4tcA2quJiGLEKq3JIVb2APRQTv09atDwdzLXjXVE0qMMbLf2nDLqI7AdKCX+GkITF5goAFmi2At93iR2+FWFUE4DW2YZmP40P52xJ/rqd0ClKUCtbH4FZk0tqFiCCpsQR0INbNKCPY2AwldRDg3szAAi1rAkWHc9hWlLilazCRfdZh+upaaxUp1j+sxypTivgwSyGVCsgPa5VvgdOzAdj6dajQ4Nbf7AT/ADpH6K/SAFZpv25TU/H5ubgFj97P9OP7lYbgFughb486/wBG6V+krVirv2bPz7kPheWlXmIFF73dtQUD+KAL1b8GKEelEBKoLXI3Y9z9NSO1LU+rs4kOL5jqgTc3JYr0AG/Xudq7EUAG+5J7n9A9BX3WaIzSsUoM0rFKDNKxes0ClKUClKUClKUFX+KCCSSWF2Kxy4aIhrDTzIZ5HVWbqLgm3qahSeFmIKgrhpbkC2p1AF+t7G/0VZ3HvAcmZNZZAkZRVcaiCxR3deiHYFr1x18N8y/hOcfz7fVUEMg8JcZrGvDLyxe+mQg+7ZmrbHhFMT/g7AenNH5t6lTeHOY7f9pz+/8AfL7/AO6r5/c3zH+E5/8AWH+roIuvhJKR/g7/AAMqitZfCPHX/wAHhsL6fOST6ajqtUxXw1zAD/GWI6/5S4/s6fubZh/CWI/1qT6ughOK8H8aR9jhAba95Vt77V5SYSbIg0gJjxjKigEB1SNna79LMGCWt1BBqd/ubZh/CM5/0uX6utPH+DuJnB5uKaU7WaSeRyAuogbx+rGg9/BHMpcS2OlnYs7tB5ioW4tKb2At3q1KiPAHBr5csiuUOsRgaWdj5NfUuB84WA99S6gUpSgwa1sZmMcNuY6rfpc9fgOprZNQrB4h4cI2NmvJMy6ibdFJ8iKOijubetSZpYi5SOOFZ35mpigACAOyg3uS1lI9bb+laXEWOhwcJkfV6Acx7k+7zb1yMi4vbEqx0lCFYrffdV1av807ix71zeOcScTg43YbqXBA9Sl/0KRUnVs1jMS5WJ8QlfdEZPjNKf8A62Fap42Pzjt188/9+oMcCRi2kDHknoDa+/a3SmHy8pinfUeSTsDa5B93akaUzlOzxxt1YevnnP8Aa18HjM/Pf8c/1tQjA4Ax4l3LMYS3lBO5Un8V6+8vy7l4h3ZyYmY2BIvpPf0q4H6Smg4yJ++Sfjm+trK8ZG9xLJt75jv9MtqhOX5aYp3ZmLRM23TVY999tq+cqwBimdpHJjZiALgGxOx32uBSjOU7bjmT8M/W3st9ZWU49l/Csf5DH+0qBZTgDDK5kctGzEdd7E9bHa4pk+XGKR+YxaNiw6+a19j8d6YplKwB4gy/hT/Rsf7SvpfEKT8IT8I2+tqvsmy0wswkcsrXAsd7Ho2/emTZYYdSyuSGuBY773s2/fptSoJ1ysL90OQ9Hv8Azb/W19L4hPt5x3+9v9bVeZRlnJDLJISHuot17+YX7719ZVlvLR0kcnWCoIIuPQ2Pf1pRnK6uGeKFxanfUy9QC62HrYsb/EGpM+GVlvvbr7bD896pTwuwMkE8h1aisT23+Crf4k1amay60WEHSZNIYDspNj+m1L3Wrb+HzPQzK5BQAFXvf4g29PX310YpwwupBB7g3/OKrHB57CmMaDkcpFZo0f7typ0l7jpv29Kk+QYhzMjIv2OdCZAOiuvsuO12AIPvtVuOIJ00ldKwah+ReIqT8wzIsKxxmUtzRIAgcpZ7KCj3sQp6ijKY0qPDjrC2Yl3BUxhlMUgYGW4jGgrclrbW93rXo/GmGWQRl21a0j+1vYSSW0xl9Ng/mFxfag7tKiGXcfK7tzlEUaxyuW1FvteIaALYC5JsCLdzatyTjGNjCIgWMmIWB1dWjaPWjMCUYBgbLtcUEjpQUoFKUoFKUoFKUoFKUoMGuHFl9opcOCCACApAOlD0t6iu6a8ZcMCdRG46EbH8dCEOyrh0QoyKHGsWJKaQAeoUe+3WvbPuHymBdRc6Sr26mwuCPxE1IcHO+uRXB8reU2O6kDqQLXvethnvseh9xrGLd2/O+Z8OzPCyokmu6lHVSVK9zcCvHF8OzHCiPTKJVIs3LaxHe9xe9XXjODYGJZeYhPXQzL+YVpNwOnaXE/lv+umVGFqhxWQTPhlQLLzVI30NpK97m171943h6Z8Oiqk3NVgb8s6WXuOl7/1Va54KT8Lifyn/AF15NwYo++Yr8p/11c/DD1VuY8NzvBGipMJEYXPLbSy2+F7/ANVeeZcNTyQxqqTCRDckxmzC3ra971Z78HL8/Fn6XrxbhBfnYv8AG9TPww9VtmHDk0sUQVJw6HzExtpYW2Owve96zmfDE8scQWOYOntExtZha1+nUVY44PB/yv8AKcfpr6bgkemKPf22pGqekw9VvmvC08qxaI5g6XDXjazCws3S9/dWc04WnlEZSOcOuzXiaxHY9L3qxxwUPm4r8tqz+0kfNxX0O1aynox9V1mvCs8vLZI5wyAhwYmsR2YWHWs5pwhiZWjZIpwVFmvG1j/GWw6/11ZCcDIeq4n6ZGrZg4Ah2uJ/pkb9VMp6MfWnwDkrxcxpQUZtNkPtBFOq7DquprWB9KkOb4Jr6lB1DpY2Pu37V08qypMOmiNdK3vYDv6k9Sfea3Ch/wCRSrLpBcZkhxMolMISYizMvtG4sSd7A27ipXlOEKlAptHEunSOjNb17hf016xYQysxLMEB0hBdb26k7XIrpJGAABsB0qkzb6NRmLghVwBwmuxO/NWMA6g+tGK381jbqd6k9KMof+0mWSYzTYgNIXwznTDpA+TMWCjznre16+5+C5C5C4gLAcSmK5fKudausjLzNY8pZfTa/epbSgg8vhoHVg03tKwH2IbMcT8pVrFzcA+XT3G9bOA4E5fLYvGHSdJjy4dAIjV1VLFyfvjG5J62tUvpQYFZpSgUpSgUpSgUpSgUpSgUpSgxalZpQYtSs0oMUrNKDFKzSgxasV9VWOJiMuJxjyYjFBVxRiVI8U0SIqxQtsFU3JaTpQWZSqhz1Fiil04vGrNy9UY+XTSbkEqbBNNrA9TVbpxjir3OJxJ2tb5TJa9739r0oj9T0r878I56+IkkGJxmLRFQFdOKlF2LDYsocjYHtUzjytGUEYvGkG2/7Iy9GAIP2v0N6otWlVPNhIkNjise3TYY+Xa4vfdPd0619y5fCFOrF45GIbQPl8z+yOpsm25GxpSrVpX5aj4xxFt58Vf/AN5L1+F67fB+ay4rEET4zFrEq3bTipbkm4XzC5Av7qg/RV6Xqr/2HQqrJNj5FcEqy5jMOhIsdSjuppFkgYXEuPNhcj9kZ9vd7NqC0L0BqFcK5WYsSrCXEMJIZfsc2JedRokg0uNY2azkVNRQZpSlApSlApSlApSlApSlApSlApSlApSlBg1DcPxlK2YthdMbKspj0qH5ioIg/OY+xo1HR63IqYk1wE4PjXEtiVeRZHkdyRp3DxpGYz5fZ8isO4Peg2srzZpcRioiFCwNGFIvch01G/br6Vr5Vm00smMiZYtUDKI7agDrTUusnf0vYVsZFkPybmMZXmklZS7vpv5FCqLKAOnevfB5SsUs0oZiZyjMDaw0LpFtvT1oNbhTNXxWGSWQKHLOCFvbyMy7aiT2rs1z8lylcLEIkLMoLG7Wvd2LHoB3Nb4NBmqpzfMUw5x8kjaUGNdSRHrN5IcKosARbvv2q1qpPj4fvbMrW/xiv548PQQ/jnP0xWIR8O8nLEKIb3UkoCCSLm964eHwgbT5upsbdtv+lI79WFwAAD0Av7qwWXc7g3Jvft2FqD4QOoYq7LcdVZhfr101bGQ8U4aXkwwuWnMaqQ8baS0Ue/mJtayE796rjC4clG2sD7I9Lda2OHUePFRsCLllUEqGsJGCHY7ey5q2LIzniWLDOI5pJEaVVZeVHrOgMyk3BsCSDUP454jw+JTDpheephMgdmUrrVwDchX8zFlJ+mvTxTwhjxUSi944dF9JUX5slhcgX2I3F6i0GOQbEMLf8m9vfSxj9jF8p1CxUk367VpiR4ydLMhPoxUn42IrprmUewsfxd61MdKrezf33qCyMB4hYQYXDx83ExGJAHIjLa3teRrh/nkm9dlM6Y4RMRh5CyzPpV5I7khQ+sctybbgb1SVzawO3p2+NW7wrBHLlWHV2lVVkcqVVb/d7+bZlIuCR0NqCdcNSl2wrNbU2GlJsAovqw17AdKlIqNZFEEfCqurSuGlA1EFrBsNYtba9SYUEU4+z98HHAyScoPNod+UJbLypG2S4udSDvWJM9xCwZe0gWOSeaNJltcaWR2Nvm30qfdc12szyqHElBKNXKYuFv3ZGjNx3Gl2FaacHQBoWvIwgAEaNKzKNIYKShNiQGIvQR7J+N5cRiMUUs0Iw7SYaNQCzaG0gkDe7EX09gR612uC80lnjk58haVCoeNoBCYmKgkWDHUDfY1sPwbhSzsIghkj5Z5f2Py3vddAFmvbzDfYelbOT5RFhdaoWZnOt2eQu7baQSTvYAWoOpSlKBSlKBSlKBSlKBSlKBSlKCv5c7khixeJVlEjY5YBzLlI41dYh5biwsxb6a8MdneIleOISxs8WOhRZ0UhHEkMjaWRXNyvdb2PlqUYrhGKQyXLBZZop2TYrzIipvYjo2ldQ72rpw5TCgCrFGqq2tQEUBX+cLDZt+o3oIbh+LMTLy4jJBC98UHndLqxwspjsqFwATbUdzYGtaXjnFvE0qcqMR4WPEMrIW1MXKlVOoWQgXB3P6anU2SwOul4YmXUWsY1I1Mbs1rdSdye9ej5bE17xodShDdFN0HRTtuo9OlBCH41xTYplSNOWkyRcttALKwW7cxpAwazXACEEDrXd4VcrNjYbkpHMClyTpEyB2S5PQNc/TXXkymEuJDFHzFFlfQupbdLNa4rzynKFw/M0lmaWRpHZrXLNYW2AFgAAB6Cg6FUr4gD955nt0zOPf8AmoKuqqmz7JWxsWZwI6oxzAPdw1tMeHgJHlBN/T4Ggp1MVYAWFgpA/leta5FTN/DOS4/fOHGw6LOb3Fw1+X0INYTwxlIuMVhyP82f6qgi8OJcLYb7iurw3MWxMYb8JGRv6SL8SRvXZg4AZRY4jD32+5n79PvXpXSyjgkwyo8jwyRqSxRVmDOSrBVDlFsNWk+0OhoPnxqxt8ZEAjLphazGxDBptQZbE7XUjexquKtPizhR8e8b86FGVNB5ha5ZpHe68tWFiD091RqTw2kXrisP0v0m7bHfldbigiQaxHu3rF/6/wA9SLGcFNHNDEZ4TzuYQwWWy8sKTq8lzfVYWHxr1bgNh1xUA3t9rn7fzdBGNVXJwXjmOV4YCFiVMqgkBgRrYs62JIA2BuBUHj8O3IBGLw1ibAkTDcC/eLbaprk8fyPApDzlLIXBkQuqnm8xlVTs1xp70E/ymTVLhz0PImuOlvPhtqkQqKcLSFhgmYkscLISSSSTqw25J6mpXQVrnhBw+bysfOJ447n7mKMRFB8PMzfTWeN8ecxaKHB6plRHmLRFdpN0huWYCwbUT1NrbVPIMsjSaSVQQ8oUPvs2i+k29QCRety1BWGOzZ8RiMLjIb648GZnjH3arLpnit8NdveB762OHhpgyWRfbYyRH3xMkjMD6gMiH3VY9q05cqjaZJmBLxqypubKHtqIXpc2AvQbtKUoFKUoFKUoFKUoFKUoFKUoFKUoFKUoFKUoFQqHIsQJsarxEwzTiaORJU1G8caMhR/Z9jrU1pQQt+GXIAKz2AAA1QDZemwNq+v2uOQAY5bC1rNAOm++9TKlBDW4ZJP2qX6HhHp7/dXsMg3v8nkJG4+yRd/pqWUoIjJkDHpFKN/nw/i618Nw4xt9jlGnpvB09Ov/AFqY0oK7zXg6eXGYSUI3Lh5+u7RBvsiKF0gGxF16Gt88LN+Dk7j7x39+qprSghC8JkbCKS3XrBufUm968sVwq2jSMKZQW1FZJkjCkAgMGiOq+5FvQmp5SgjGQYPELMokw8cMEULImibWSWaLy6SNgBH1vUnFKUClKUClKUClKUClKUClKUClKUH/2Q=="/>
          <p:cNvSpPr>
            <a:spLocks noChangeAspect="1" noChangeArrowheads="1"/>
          </p:cNvSpPr>
          <p:nvPr/>
        </p:nvSpPr>
        <p:spPr bwMode="auto">
          <a:xfrm>
            <a:off x="9082088" y="-668338"/>
            <a:ext cx="2667000" cy="1371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8" name="AutoShape 8" descr="data:image/jpeg;base64,/9j/4AAQSkZJRgABAQAAAQABAAD/2wCEAAkGBhQQERQUEhQWFRQUFxYYFhYYFBoXHhcXFBgYGRcWGBYXGyYeHBojGhYYHy8gJCcpLCwsHCAxNTAqNSYrLCkBCQoKDgwOGg8PGCwcHCIpKSkpKSksLywpKSkpKSkpKSopKSksLCkpKSkpKSwpLCwsLiwpKSkpKSkpKSkpKSkpKf/AABEIAJABGAMBIgACEQEDEQH/xAAcAAEAAgMBAQEAAAAAAAAAAAAABgcBBAUDAgj/xABUEAACAQIEBAMDBAoMCwkAAAABAgMAEQQFEiEGEzFBByJRMmFxFFKB0yMzQkNTkZKhsdEVFhckVWKCg5PBw9I0NVRyhJSio8Lw8SVEY2RzdKSy4f/EABgBAQEBAQEAAAAAAAAAAAAAAAABAgME/8QAHxEBAAIBBQEBAQAAAAAAAAAAAAEREgIhMVFhQRMD/9oADAMBAAIRAxEAPwC8aUpQYvWb1ws+zaRZI4YCiu4Zmdxq0KhUfawQWLE2G4GxrlZznM+FiLviEJ6BRhwLn+kNFqeUypVGYnxpxCORrTYkC2H1nb1PMUX+F6wPG6fu4/1QfX0ZtelYvVHN41T2+2Wv/wCUG3++rz/dmn74gj/Qk+uoXC9r0qik8aZSbfKV/l4TQPylZ7fG1WVkmZTYlFYThbgXHKRgCRfY33BG4I2Iv6UVKr1muA2ImglQzTxvC11YsgiKNYlSG1aSDa1j7q7iyAgEbg9/1UH3SlKBSlKBSlKBSlKBSlKBSlKDF6zequ8VM/xsM2nDYgYaOPD82WRgLamkZI0HlY6mKkDbtXOXxSwR64vMVJ7GOOw9fuaC4b0vVRHxKwX8IY/8iPf/AGK8T4p4Mf8AeszP8mIf8FBcd6zVFZ14ooyx/JMVjlYSoZeaIzqiHtqulfaPbtXTPirg/wAPmP8Asf3KC4qxeqYfxbwo6PmTfy4x/wANcLPfELFvefBYnER4cFI2STQzrIQTf2dwwG1qD9C0qtPBfinEY6PE/KZTKYmiCkgA2YPfoB82rLoFKUoFRnP85mOITC4bSrMA0kh3KKxYAKvziFJue3xqS1G8cTHjRIwGkrZLLuxsAwJ7sLAj3MasLEXw4WXZlg0xLIGbmbgyMb6zexuQb2v0vXK4+xAIeNDqaMNv7ymsW99hW3muRQtijKgVT3P3QB7aR19wPrXpLkvNWRiDcvqW46qFK/C9iT9Fc4damqUnh4ozq1liNJ0lT9321e6vCPDqQ2piGA8nl9o36X+FbGJwnKLJ0Kkqb+ouO/bavjFzx7csvbSurVa+oDzW/qrVPPfTzSFeWxLHmAjStrgrY3N/ca+HVeXck69VtOnbTb2r+t69MVJHzLIX5QNrkDUFJ82w6nr+KsSyxc62tjAGtrC+Yp6hTtelLs1pY00KVY6vNrBFgtiLWPfvVu+DOcmPDaHuV1SFT6KrCwBPYsWH0iqaxEg3t0P6D0q8fD/hd0y9T0YxqVBH3RJlO38oVeGo3lKM5ziPCG87uZJhfQG8qAW8qqTpuB+OvXKikZV4GusrKXjHskPbzIvRWUkEgdg1aOcRxYyNDKNEqDqQQP0etdTIsoEUcdjc38h6CxtqIHW2kEfSaWs0kskgUEk2ABJPoBua5mUcSRYpGkTWqLY6pEKAqejKzbFSB1BrpTX0mwBNjYE2BPYE2O1Vy3COLeCeMIIYzLDImGEwYEqSZlRypCox0kBgRcdKMrA/ZGPSG5iaW9k61sd7bG9j/wDteGDzyOSNJL6A99KyWRjY2OxPuqH5TwVIJMOzxWVZ5JHR5I303jCqyrGioCWAuoBtYGuenA+JSIq2HinZ8M0K6pFHIfW51KSDcNqDXG4IA6UFhYPN0llliQktCIy22xEoLKVPfYVvVGOEcjlw8krSgAPFhEFmB80EJR+n8apPQKUpQcrMOJIYHdJCwMcJnayk/Yw2knbvftXxDxTC84gXWXspJEbFVLrrVWe1lYqCbGuJxdkOImmZ4EVxNhWw7XcJyy0gcOQQdQtcWHpX0ckxAx0EkcaoqBUkmEv26FUsUkiK31h7EG+w/FQdnI+KoMbqEJa6AEhkZNiSAwv1W4IuPSuxUE4D4YxGElZpVCKY9LfZeaZHDsysNvIoUkab1OhQVb4yQj5Pi2tuI8CAe9jiZ7j4VU+R5ImIViWkUq1rKgIsRcG/r1q2fGM/vfGD/wALAH/5OIqmstxUaMpkV2XmKXVHKakHtL23PrQdz9pq/hX690H66yeCh15jW/8ATrRzXNsNJMrQQzRQ6LGM4hiTJc+bVc7bjb3V4HNY+UqchuYD5pflEtyAST5b2GxFB1hwYveV/wCjFP2mJfaST3+Ra465rHyDGcODIdVpjNJqW52surTcDbcV95bmkMZvLhhMNFgrSMBrJFnNjfpt9NB0cVwkiI7a5CVRmAKpuR29akfgWobGThkBHIHVb3IkG+4tcA2quJiGLEKq3JIVb2APRQTv09atDwdzLXjXVE0qMMbLf2nDLqI7AdKCX+GkITF5goAFmi2At93iR2+FWFUE4DW2YZmP40P52xJ/rqd0ClKUCtbH4FZk0tqFiCCpsQR0INbNKCPY2AwldRDg3szAAi1rAkWHc9hWlLilazCRfdZh+upaaxUp1j+sxypTivgwSyGVCsgPa5VvgdOzAdj6dajQ4Nbf7AT/ADpH6K/SAFZpv25TU/H5ubgFj97P9OP7lYbgFughb486/wBG6V+krVirv2bPz7kPheWlXmIFF73dtQUD+KAL1b8GKEelEBKoLXI3Y9z9NSO1LU+rs4kOL5jqgTc3JYr0AG/Xudq7EUAG+5J7n9A9BX3WaIzSsUoM0rFKDNKxes0ClKUClKUClKUFX+KCCSSWF2Kxy4aIhrDTzIZ5HVWbqLgm3qahSeFmIKgrhpbkC2p1AF+t7G/0VZ3HvAcmZNZZAkZRVcaiCxR3deiHYFr1x18N8y/hOcfz7fVUEMg8JcZrGvDLyxe+mQg+7ZmrbHhFMT/g7AenNH5t6lTeHOY7f9pz+/8AfL7/AO6r5/c3zH+E5/8AWH+roIuvhJKR/g7/AAMqitZfCPHX/wAHhsL6fOST6ajqtUxXw1zAD/GWI6/5S4/s6fubZh/CWI/1qT6ughOK8H8aR9jhAba95Vt77V5SYSbIg0gJjxjKigEB1SNna79LMGCWt1BBqd/ubZh/CM5/0uX6utPH+DuJnB5uKaU7WaSeRyAuogbx+rGg9/BHMpcS2OlnYs7tB5ioW4tKb2At3q1KiPAHBr5csiuUOsRgaWdj5NfUuB84WA99S6gUpSgwa1sZmMcNuY6rfpc9fgOprZNQrB4h4cI2NmvJMy6ibdFJ8iKOijubetSZpYi5SOOFZ35mpigACAOyg3uS1lI9bb+laXEWOhwcJkfV6Acx7k+7zb1yMi4vbEqx0lCFYrffdV1av807ix71zeOcScTg43YbqXBA9Sl/0KRUnVs1jMS5WJ8QlfdEZPjNKf8A62Fap42Pzjt188/9+oMcCRi2kDHknoDa+/a3SmHy8pinfUeSTsDa5B93akaUzlOzxxt1YevnnP8Aa18HjM/Pf8c/1tQjA4Ax4l3LMYS3lBO5Un8V6+8vy7l4h3ZyYmY2BIvpPf0q4H6Smg4yJ++Sfjm+trK8ZG9xLJt75jv9MtqhOX5aYp3ZmLRM23TVY999tq+cqwBimdpHJjZiALgGxOx32uBSjOU7bjmT8M/W3st9ZWU49l/Csf5DH+0qBZTgDDK5kctGzEdd7E9bHa4pk+XGKR+YxaNiw6+a19j8d6YplKwB4gy/hT/Rsf7SvpfEKT8IT8I2+tqvsmy0wswkcsrXAsd7Ho2/emTZYYdSyuSGuBY773s2/fptSoJ1ysL90OQ9Hv8Azb/W19L4hPt5x3+9v9bVeZRlnJDLJISHuot17+YX7719ZVlvLR0kcnWCoIIuPQ2Pf1pRnK6uGeKFxanfUy9QC62HrYsb/EGpM+GVlvvbr7bD896pTwuwMkE8h1aisT23+Crf4k1amay60WEHSZNIYDspNj+m1L3Wrb+HzPQzK5BQAFXvf4g29PX310YpwwupBB7g3/OKrHB57CmMaDkcpFZo0f7typ0l7jpv29Kk+QYhzMjIv2OdCZAOiuvsuO12AIPvtVuOIJ00ldKwah+ReIqT8wzIsKxxmUtzRIAgcpZ7KCj3sQp6ijKY0qPDjrC2Yl3BUxhlMUgYGW4jGgrclrbW93rXo/GmGWQRl21a0j+1vYSSW0xl9Ng/mFxfag7tKiGXcfK7tzlEUaxyuW1FvteIaALYC5JsCLdzatyTjGNjCIgWMmIWB1dWjaPWjMCUYBgbLtcUEjpQUoFKUoFKUoFKUoFKUoMGuHFl9opcOCCACApAOlD0t6iu6a8ZcMCdRG46EbH8dCEOyrh0QoyKHGsWJKaQAeoUe+3WvbPuHymBdRc6Sr26mwuCPxE1IcHO+uRXB8reU2O6kDqQLXvethnvseh9xrGLd2/O+Z8OzPCyokmu6lHVSVK9zcCvHF8OzHCiPTKJVIs3LaxHe9xe9XXjODYGJZeYhPXQzL+YVpNwOnaXE/lv+umVGFqhxWQTPhlQLLzVI30NpK97m171943h6Z8Oiqk3NVgb8s6WXuOl7/1Va54KT8Lifyn/AF15NwYo++Yr8p/11c/DD1VuY8NzvBGipMJEYXPLbSy2+F7/ANVeeZcNTyQxqqTCRDckxmzC3ra971Z78HL8/Fn6XrxbhBfnYv8AG9TPww9VtmHDk0sUQVJw6HzExtpYW2Owve96zmfDE8scQWOYOntExtZha1+nUVY44PB/yv8AKcfpr6bgkemKPf22pGqekw9VvmvC08qxaI5g6XDXjazCws3S9/dWc04WnlEZSOcOuzXiaxHY9L3qxxwUPm4r8tqz+0kfNxX0O1aynox9V1mvCs8vLZI5wyAhwYmsR2YWHWs5pwhiZWjZIpwVFmvG1j/GWw6/11ZCcDIeq4n6ZGrZg4Ah2uJ/pkb9VMp6MfWnwDkrxcxpQUZtNkPtBFOq7DquprWB9KkOb4Jr6lB1DpY2Pu37V08qypMOmiNdK3vYDv6k9Sfea3Ch/wCRSrLpBcZkhxMolMISYizMvtG4sSd7A27ipXlOEKlAptHEunSOjNb17hf016xYQysxLMEB0hBdb26k7XIrpJGAABsB0qkzb6NRmLghVwBwmuxO/NWMA6g+tGK381jbqd6k9KMof+0mWSYzTYgNIXwznTDpA+TMWCjznre16+5+C5C5C4gLAcSmK5fKudausjLzNY8pZfTa/epbSgg8vhoHVg03tKwH2IbMcT8pVrFzcA+XT3G9bOA4E5fLYvGHSdJjy4dAIjV1VLFyfvjG5J62tUvpQYFZpSgUpSgUpSgUpSgUpSgUpSgxalZpQYtSs0oMUrNKDFKzSgxasV9VWOJiMuJxjyYjFBVxRiVI8U0SIqxQtsFU3JaTpQWZSqhz1Fiil04vGrNy9UY+XTSbkEqbBNNrA9TVbpxjir3OJxJ2tb5TJa9739r0oj9T0r878I56+IkkGJxmLRFQFdOKlF2LDYsocjYHtUzjytGUEYvGkG2/7Iy9GAIP2v0N6otWlVPNhIkNjise3TYY+Xa4vfdPd0619y5fCFOrF45GIbQPl8z+yOpsm25GxpSrVpX5aj4xxFt58Vf/AN5L1+F67fB+ay4rEET4zFrEq3bTipbkm4XzC5Av7qg/RV6Xqr/2HQqrJNj5FcEqy5jMOhIsdSjuppFkgYXEuPNhcj9kZ9vd7NqC0L0BqFcK5WYsSrCXEMJIZfsc2JedRokg0uNY2azkVNRQZpSlApSlApSlApSlApSlApSlApSlApSlBg1DcPxlK2YthdMbKspj0qH5ioIg/OY+xo1HR63IqYk1wE4PjXEtiVeRZHkdyRp3DxpGYz5fZ8isO4Peg2srzZpcRioiFCwNGFIvch01G/br6Vr5Vm00smMiZYtUDKI7agDrTUusnf0vYVsZFkPybmMZXmklZS7vpv5FCqLKAOnevfB5SsUs0oZiZyjMDaw0LpFtvT1oNbhTNXxWGSWQKHLOCFvbyMy7aiT2rs1z8lylcLEIkLMoLG7Wvd2LHoB3Nb4NBmqpzfMUw5x8kjaUGNdSRHrN5IcKosARbvv2q1qpPj4fvbMrW/xiv548PQQ/jnP0xWIR8O8nLEKIb3UkoCCSLm964eHwgbT5upsbdtv+lI79WFwAAD0Av7qwWXc7g3Jvft2FqD4QOoYq7LcdVZhfr101bGQ8U4aXkwwuWnMaqQ8baS0Ue/mJtayE796rjC4clG2sD7I9Lda2OHUePFRsCLllUEqGsJGCHY7ey5q2LIzniWLDOI5pJEaVVZeVHrOgMyk3BsCSDUP454jw+JTDpheephMgdmUrrVwDchX8zFlJ+mvTxTwhjxUSi944dF9JUX5slhcgX2I3F6i0GOQbEMLf8m9vfSxj9jF8p1CxUk367VpiR4ydLMhPoxUn42IrprmUewsfxd61MdKrezf33qCyMB4hYQYXDx83ExGJAHIjLa3teRrh/nkm9dlM6Y4RMRh5CyzPpV5I7khQ+sctybbgb1SVzawO3p2+NW7wrBHLlWHV2lVVkcqVVb/d7+bZlIuCR0NqCdcNSl2wrNbU2GlJsAovqw17AdKlIqNZFEEfCqurSuGlA1EFrBsNYtba9SYUEU4+z98HHAyScoPNod+UJbLypG2S4udSDvWJM9xCwZe0gWOSeaNJltcaWR2Nvm30qfdc12szyqHElBKNXKYuFv3ZGjNx3Gl2FaacHQBoWvIwgAEaNKzKNIYKShNiQGIvQR7J+N5cRiMUUs0Iw7SYaNQCzaG0gkDe7EX09gR612uC80lnjk58haVCoeNoBCYmKgkWDHUDfY1sPwbhSzsIghkj5Z5f2Py3vddAFmvbzDfYelbOT5RFhdaoWZnOt2eQu7baQSTvYAWoOpSlKBSlKBSlKBSlKBSlKBSlKCv5c7khixeJVlEjY5YBzLlI41dYh5biwsxb6a8MdneIleOISxs8WOhRZ0UhHEkMjaWRXNyvdb2PlqUYrhGKQyXLBZZop2TYrzIipvYjo2ldQ72rpw5TCgCrFGqq2tQEUBX+cLDZt+o3oIbh+LMTLy4jJBC98UHndLqxwspjsqFwATbUdzYGtaXjnFvE0qcqMR4WPEMrIW1MXKlVOoWQgXB3P6anU2SwOul4YmXUWsY1I1Mbs1rdSdye9ej5bE17xodShDdFN0HRTtuo9OlBCH41xTYplSNOWkyRcttALKwW7cxpAwazXACEEDrXd4VcrNjYbkpHMClyTpEyB2S5PQNc/TXXkymEuJDFHzFFlfQupbdLNa4rzynKFw/M0lmaWRpHZrXLNYW2AFgAAB6Cg6FUr4gD955nt0zOPf8AmoKuqqmz7JWxsWZwI6oxzAPdw1tMeHgJHlBN/T4Ggp1MVYAWFgpA/leta5FTN/DOS4/fOHGw6LOb3Fw1+X0INYTwxlIuMVhyP82f6qgi8OJcLYb7iurw3MWxMYb8JGRv6SL8SRvXZg4AZRY4jD32+5n79PvXpXSyjgkwyo8jwyRqSxRVmDOSrBVDlFsNWk+0OhoPnxqxt8ZEAjLphazGxDBptQZbE7XUjexquKtPizhR8e8b86FGVNB5ha5ZpHe68tWFiD091RqTw2kXrisP0v0m7bHfldbigiQaxHu3rF/6/wA9SLGcFNHNDEZ4TzuYQwWWy8sKTq8lzfVYWHxr1bgNh1xUA3t9rn7fzdBGNVXJwXjmOV4YCFiVMqgkBgRrYs62JIA2BuBUHj8O3IBGLw1ibAkTDcC/eLbaprk8fyPApDzlLIXBkQuqnm8xlVTs1xp70E/ymTVLhz0PImuOlvPhtqkQqKcLSFhgmYkscLISSSSTqw25J6mpXQVrnhBw+bysfOJ447n7mKMRFB8PMzfTWeN8ecxaKHB6plRHmLRFdpN0huWYCwbUT1NrbVPIMsjSaSVQQ8oUPvs2i+k29QCRety1BWGOzZ8RiMLjIb648GZnjH3arLpnit8NdveB762OHhpgyWRfbYyRH3xMkjMD6gMiH3VY9q05cqjaZJmBLxqypubKHtqIXpc2AvQbtKUoFKUoFKUoFKUoFKUoFKUoFKUoFKUoFKUoFQqHIsQJsarxEwzTiaORJU1G8caMhR/Z9jrU1pQQt+GXIAKz2AAA1QDZemwNq+v2uOQAY5bC1rNAOm++9TKlBDW4ZJP2qX6HhHp7/dXsMg3v8nkJG4+yRd/pqWUoIjJkDHpFKN/nw/i618Nw4xt9jlGnpvB09Ov/AFqY0oK7zXg6eXGYSUI3Lh5+u7RBvsiKF0gGxF16Gt88LN+Dk7j7x39+qprSghC8JkbCKS3XrBufUm968sVwq2jSMKZQW1FZJkjCkAgMGiOq+5FvQmp5SgjGQYPELMokw8cMEULImibWSWaLy6SNgBH1vUnFKUClKUClKUClKUClKUClKUClKUH/2Q=="/>
          <p:cNvSpPr>
            <a:spLocks noChangeAspect="1" noChangeArrowheads="1"/>
          </p:cNvSpPr>
          <p:nvPr/>
        </p:nvSpPr>
        <p:spPr bwMode="auto">
          <a:xfrm>
            <a:off x="9234488" y="-515938"/>
            <a:ext cx="2667000" cy="1371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9" name="مستطيل مستدير الزوايا 8">
            <a:hlinkClick r:id="" action="ppaction://hlinkshowjump?jump=firstslide"/>
          </p:cNvPr>
          <p:cNvSpPr/>
          <p:nvPr/>
        </p:nvSpPr>
        <p:spPr>
          <a:xfrm>
            <a:off x="6515008" y="6542115"/>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الفهرس العام</a:t>
            </a:r>
          </a:p>
        </p:txBody>
      </p:sp>
      <p:sp>
        <p:nvSpPr>
          <p:cNvPr id="10" name="مستطيل مستدير الزوايا 9">
            <a:hlinkClick r:id="rId2" action="ppaction://hlinksldjump"/>
          </p:cNvPr>
          <p:cNvSpPr/>
          <p:nvPr/>
        </p:nvSpPr>
        <p:spPr>
          <a:xfrm>
            <a:off x="5115730" y="6542115"/>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فهرس الباب</a:t>
            </a:r>
          </a:p>
        </p:txBody>
      </p:sp>
      <p:sp>
        <p:nvSpPr>
          <p:cNvPr id="11" name="مستطيل مستدير الزوايا 10">
            <a:hlinkClick r:id="rId3" action="ppaction://hlinksldjump"/>
          </p:cNvPr>
          <p:cNvSpPr/>
          <p:nvPr/>
        </p:nvSpPr>
        <p:spPr>
          <a:xfrm>
            <a:off x="3702422" y="6542316"/>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التالي</a:t>
            </a:r>
          </a:p>
        </p:txBody>
      </p:sp>
      <p:sp>
        <p:nvSpPr>
          <p:cNvPr id="12" name="مستطيل مستدير الزوايا 11">
            <a:hlinkClick r:id="rId4" action="ppaction://hlinksldjump"/>
          </p:cNvPr>
          <p:cNvSpPr/>
          <p:nvPr/>
        </p:nvSpPr>
        <p:spPr>
          <a:xfrm>
            <a:off x="2298870" y="6542316"/>
            <a:ext cx="972000" cy="2880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a:r>
              <a:rPr lang="ar-SA" sz="1400" b="1" dirty="0">
                <a:solidFill>
                  <a:srgbClr val="C00000"/>
                </a:solidFill>
              </a:rPr>
              <a:t>السابق</a:t>
            </a:r>
          </a:p>
        </p:txBody>
      </p:sp>
      <p:sp>
        <p:nvSpPr>
          <p:cNvPr id="13" name="مستطيل 12"/>
          <p:cNvSpPr/>
          <p:nvPr/>
        </p:nvSpPr>
        <p:spPr>
          <a:xfrm>
            <a:off x="778675" y="703263"/>
            <a:ext cx="7704856" cy="4832092"/>
          </a:xfrm>
          <a:prstGeom prst="rect">
            <a:avLst/>
          </a:prstGeom>
        </p:spPr>
        <p:txBody>
          <a:bodyPr wrap="square">
            <a:spAutoFit/>
          </a:bodyPr>
          <a:lstStyle/>
          <a:p>
            <a:pPr marL="457200" lvl="0" indent="-457200" algn="justLow">
              <a:buFont typeface="Arial" panose="020B0604020202020204" pitchFamily="34" charset="0"/>
              <a:buChar char="•"/>
            </a:pPr>
            <a:r>
              <a:rPr lang="ar-SA" sz="2800" b="1" dirty="0">
                <a:latin typeface="Times New Roman" pitchFamily="18" charset="0"/>
                <a:cs typeface="Times New Roman" pitchFamily="18" charset="0"/>
              </a:rPr>
              <a:t>تخدم جهاز حاسب واحد.</a:t>
            </a:r>
          </a:p>
          <a:p>
            <a:pPr marL="457200" lvl="0" indent="-457200" algn="justLow">
              <a:buFont typeface="Arial" panose="020B0604020202020204" pitchFamily="34" charset="0"/>
              <a:buChar char="•"/>
            </a:pPr>
            <a:endParaRPr lang="en-US" sz="2800" b="1" dirty="0">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800" b="1" dirty="0">
                <a:solidFill>
                  <a:srgbClr val="FF0000"/>
                </a:solidFill>
                <a:latin typeface="Times New Roman" pitchFamily="18" charset="0"/>
                <a:cs typeface="Times New Roman" pitchFamily="18" charset="0"/>
              </a:rPr>
              <a:t>يمكن ان تكون جزءا من لوحة الحاسب المحمول الأساسية أو تكون وحدة خارجية أو منفذ </a:t>
            </a:r>
            <a:r>
              <a:rPr lang="en-US" sz="2800" b="1" dirty="0">
                <a:solidFill>
                  <a:srgbClr val="FF0000"/>
                </a:solidFill>
                <a:latin typeface="Times New Roman" pitchFamily="18" charset="0"/>
                <a:cs typeface="Times New Roman" pitchFamily="18" charset="0"/>
              </a:rPr>
              <a:t>USB</a:t>
            </a:r>
            <a:r>
              <a:rPr lang="ar-SA" sz="2800" b="1" dirty="0">
                <a:solidFill>
                  <a:srgbClr val="FF0000"/>
                </a:solidFill>
                <a:latin typeface="Times New Roman" pitchFamily="18" charset="0"/>
                <a:cs typeface="Times New Roman" pitchFamily="18" charset="0"/>
              </a:rPr>
              <a:t> الموجودة بجهاز الحاسب أو تكون بطاقة للشبكة اللاسلكية توضع داخل الحاسب .</a:t>
            </a:r>
          </a:p>
          <a:p>
            <a:pPr marL="457200" lvl="0" indent="-457200" algn="justLow">
              <a:buFont typeface="Arial" panose="020B0604020202020204" pitchFamily="34" charset="0"/>
              <a:buChar char="•"/>
            </a:pPr>
            <a:endParaRPr lang="en-US" sz="2800" b="1" dirty="0">
              <a:solidFill>
                <a:srgbClr val="FF0000"/>
              </a:solidFill>
              <a:latin typeface="Times New Roman" pitchFamily="18" charset="0"/>
              <a:cs typeface="Times New Roman" pitchFamily="18" charset="0"/>
            </a:endParaRPr>
          </a:p>
          <a:p>
            <a:pPr marL="457200" lvl="0" indent="-457200" algn="justLow">
              <a:buFont typeface="Arial" panose="020B0604020202020204" pitchFamily="34" charset="0"/>
              <a:buChar char="•"/>
            </a:pPr>
            <a:r>
              <a:rPr lang="ar-SA" sz="2800" b="1" dirty="0">
                <a:solidFill>
                  <a:srgbClr val="4A32DC"/>
                </a:solidFill>
                <a:latin typeface="Times New Roman" pitchFamily="18" charset="0"/>
                <a:cs typeface="Times New Roman" pitchFamily="18" charset="0"/>
              </a:rPr>
              <a:t>تقوم بمهمة إرسال لاسلكي وفق أحد مواصفات الشبكة اللاسلكية كشبكة </a:t>
            </a:r>
            <a:r>
              <a:rPr lang="ar-SA" sz="2800" b="1" dirty="0">
                <a:latin typeface="Times New Roman" pitchFamily="18" charset="0"/>
                <a:cs typeface="Times New Roman" pitchFamily="18" charset="0"/>
              </a:rPr>
              <a:t>واي </a:t>
            </a:r>
            <a:r>
              <a:rPr lang="ar-SA" sz="2800" b="1" dirty="0" err="1">
                <a:latin typeface="Times New Roman" pitchFamily="18" charset="0"/>
                <a:cs typeface="Times New Roman" pitchFamily="18" charset="0"/>
              </a:rPr>
              <a:t>فاي</a:t>
            </a:r>
            <a:r>
              <a:rPr lang="ar-SA" sz="2800" b="1" dirty="0">
                <a:latin typeface="Times New Roman" pitchFamily="18" charset="0"/>
                <a:cs typeface="Times New Roman" pitchFamily="18" charset="0"/>
              </a:rPr>
              <a:t> </a:t>
            </a:r>
            <a:r>
              <a:rPr lang="en-US" sz="2800" b="1" dirty="0">
                <a:latin typeface="Times New Roman" pitchFamily="18" charset="0"/>
                <a:cs typeface="Times New Roman" pitchFamily="18" charset="0"/>
              </a:rPr>
              <a:t>Wi fi</a:t>
            </a:r>
            <a:r>
              <a:rPr lang="ar-SA" sz="2800" b="1" dirty="0">
                <a:solidFill>
                  <a:srgbClr val="4A32DC"/>
                </a:solidFill>
                <a:latin typeface="Times New Roman" pitchFamily="18" charset="0"/>
                <a:cs typeface="Times New Roman" pitchFamily="18" charset="0"/>
              </a:rPr>
              <a:t> أو شبكة </a:t>
            </a:r>
            <a:r>
              <a:rPr lang="ar-SA" sz="2800" b="1" dirty="0">
                <a:latin typeface="Times New Roman" pitchFamily="18" charset="0"/>
                <a:cs typeface="Times New Roman" pitchFamily="18" charset="0"/>
              </a:rPr>
              <a:t>واي ماكس</a:t>
            </a:r>
          </a:p>
          <a:p>
            <a:pPr lvl="0" algn="justLow"/>
            <a:r>
              <a:rPr lang="ar-SA" sz="2800" b="1" dirty="0">
                <a:latin typeface="Times New Roman" pitchFamily="18" charset="0"/>
                <a:cs typeface="Times New Roman" pitchFamily="18" charset="0"/>
              </a:rPr>
              <a:t> </a:t>
            </a:r>
            <a:r>
              <a:rPr lang="en-US" sz="2800" b="1" dirty="0">
                <a:latin typeface="Times New Roman" pitchFamily="18" charset="0"/>
                <a:cs typeface="Times New Roman" pitchFamily="18" charset="0"/>
              </a:rPr>
              <a:t>Wi max</a:t>
            </a:r>
            <a:r>
              <a:rPr lang="ar-SA" sz="2800" b="1" dirty="0">
                <a:latin typeface="Times New Roman" pitchFamily="18" charset="0"/>
                <a:cs typeface="Times New Roman" pitchFamily="18" charset="0"/>
              </a:rPr>
              <a:t> </a:t>
            </a:r>
            <a:r>
              <a:rPr lang="ar-SA" sz="2800" b="1" dirty="0">
                <a:solidFill>
                  <a:srgbClr val="4A32DC"/>
                </a:solidFill>
                <a:latin typeface="Times New Roman" pitchFamily="18" charset="0"/>
                <a:cs typeface="Times New Roman" pitchFamily="18" charset="0"/>
              </a:rPr>
              <a:t>أو بالإرسال اللاسلكي لشبكة هاتف جوال وتعديل الإشارات الرقمية الصادرة عن الحاسب بما يتناسب مع البث اللاسلكي .</a:t>
            </a:r>
            <a:endParaRPr lang="en-US" sz="2800" b="1" dirty="0">
              <a:solidFill>
                <a:srgbClr val="4A32DC"/>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18901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out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barn(outVertical)">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barn(outVertical)">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barn(outVertical)">
                                      <p:cBhvr>
                                        <p:cTn id="2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مستطيل 20"/>
          <p:cNvSpPr/>
          <p:nvPr/>
        </p:nvSpPr>
        <p:spPr>
          <a:xfrm>
            <a:off x="2991279" y="476672"/>
            <a:ext cx="3161443" cy="769441"/>
          </a:xfrm>
          <a:prstGeom prst="rect">
            <a:avLst/>
          </a:prstGeom>
        </p:spPr>
        <p:txBody>
          <a:bodyPr wrap="none">
            <a:spAutoFit/>
          </a:bodyPr>
          <a:lstStyle/>
          <a:p>
            <a:pPr lvl="0" algn="ctr"/>
            <a:r>
              <a:rPr lang="ar-SA" sz="4400" dirty="0">
                <a:solidFill>
                  <a:srgbClr val="4A32DC"/>
                </a:solidFill>
                <a:latin typeface="Times New Roman" pitchFamily="18" charset="0"/>
                <a:cs typeface="PT Bold Heading" panose="02010400000000000000" pitchFamily="2" charset="-78"/>
              </a:rPr>
              <a:t>شبكة الإنترنت</a:t>
            </a:r>
          </a:p>
        </p:txBody>
      </p:sp>
      <p:pic>
        <p:nvPicPr>
          <p:cNvPr id="6146" name="Picture 2" descr="http://ardw.net/wp-content/uploads/2013/06/bigstockphoto_Internet_network_7433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5796" y="4581128"/>
            <a:ext cx="3672408" cy="166074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683568" y="1399416"/>
            <a:ext cx="7755154" cy="2639184"/>
          </a:xfrm>
          <a:prstGeom prst="rect">
            <a:avLst/>
          </a:prstGeom>
        </p:spPr>
        <p:txBody>
          <a:bodyPr wrap="square">
            <a:spAutoFit/>
          </a:bodyPr>
          <a:lstStyle/>
          <a:p>
            <a:pPr marL="342900" lvl="0" indent="-342900" algn="justLow">
              <a:buFont typeface="Wingdings"/>
              <a:buChar char=""/>
            </a:pPr>
            <a:r>
              <a:rPr lang="ar-SA" sz="2400" b="1" dirty="0">
                <a:latin typeface="Times New Roman" pitchFamily="18" charset="0"/>
                <a:cs typeface="Times New Roman" pitchFamily="18" charset="0"/>
              </a:rPr>
              <a:t>تعد شبكة الحاسب شبكة  موسعة للحاسب ، حيث ترتبط بها الملايين من شبكات و أجهزة الحاسب.</a:t>
            </a:r>
          </a:p>
          <a:p>
            <a:pPr marL="342900" lvl="0" indent="-342900" algn="justLow">
              <a:buFont typeface="Wingdings"/>
              <a:buChar char=""/>
            </a:pPr>
            <a:endParaRPr lang="en-US" sz="1050" b="1" dirty="0">
              <a:latin typeface="Times New Roman" pitchFamily="18" charset="0"/>
              <a:cs typeface="Times New Roman" pitchFamily="18" charset="0"/>
            </a:endParaRPr>
          </a:p>
          <a:p>
            <a:pPr marL="342900" lvl="0" indent="-342900" algn="justLow">
              <a:buFont typeface="Wingdings"/>
              <a:buChar char=""/>
            </a:pPr>
            <a:r>
              <a:rPr lang="ar-SA" sz="2400" b="1" dirty="0">
                <a:solidFill>
                  <a:srgbClr val="4A32DC"/>
                </a:solidFill>
                <a:latin typeface="Times New Roman" pitchFamily="18" charset="0"/>
                <a:cs typeface="Times New Roman" pitchFamily="18" charset="0"/>
              </a:rPr>
              <a:t>ويستخدمها ما يقارب 40% من سكان العالم عام 2013 م أي حوالي ثلاثة بليون شخص يتوزعون على القارات الخمس في معظم بلدان العالم.</a:t>
            </a:r>
          </a:p>
          <a:p>
            <a:pPr marL="342900" lvl="0" indent="-342900" algn="justLow">
              <a:buFont typeface="Wingdings"/>
              <a:buChar char=""/>
            </a:pPr>
            <a:endParaRPr lang="en-US" sz="1100" b="1" dirty="0">
              <a:solidFill>
                <a:srgbClr val="4A32DC"/>
              </a:solidFill>
              <a:latin typeface="Times New Roman" pitchFamily="18" charset="0"/>
              <a:cs typeface="Times New Roman" pitchFamily="18" charset="0"/>
            </a:endParaRPr>
          </a:p>
          <a:p>
            <a:pPr marL="342900" lvl="0" indent="-342900" algn="justLow">
              <a:buFont typeface="Wingdings"/>
              <a:buChar char=""/>
            </a:pPr>
            <a:r>
              <a:rPr lang="ar-SA" sz="2400" b="1" dirty="0">
                <a:solidFill>
                  <a:srgbClr val="C00000"/>
                </a:solidFill>
                <a:latin typeface="Times New Roman" pitchFamily="18" charset="0"/>
                <a:cs typeface="Times New Roman" pitchFamily="18" charset="0"/>
              </a:rPr>
              <a:t>نشأت في البداية كمشروع لربط أجهزة الحاسبات التابعة لوزارة الدفاع بالولايات المتحدة والتي أطلق عليها اسم شبكة </a:t>
            </a:r>
            <a:r>
              <a:rPr lang="ar-SA" sz="2400" b="1" dirty="0" err="1">
                <a:latin typeface="Times New Roman" pitchFamily="18" charset="0"/>
                <a:cs typeface="Times New Roman" pitchFamily="18" charset="0"/>
              </a:rPr>
              <a:t>أربانت</a:t>
            </a:r>
            <a:r>
              <a:rPr lang="ar-SA" sz="2400" b="1" dirty="0">
                <a:latin typeface="Times New Roman" pitchFamily="18" charset="0"/>
                <a:cs typeface="Times New Roman" pitchFamily="18" charset="0"/>
              </a:rPr>
              <a:t> – </a:t>
            </a:r>
            <a:r>
              <a:rPr lang="en-US" sz="2400" b="1" dirty="0">
                <a:latin typeface="Times New Roman" pitchFamily="18" charset="0"/>
                <a:cs typeface="Times New Roman" pitchFamily="18" charset="0"/>
              </a:rPr>
              <a:t>ARPANET</a:t>
            </a:r>
            <a:r>
              <a:rPr lang="ar-SA" sz="2400" b="1" dirty="0">
                <a:latin typeface="Times New Roman" pitchFamily="18" charset="0"/>
                <a:cs typeface="Times New Roman" pitchFamily="18" charset="0"/>
              </a:rPr>
              <a:t>) .</a:t>
            </a:r>
            <a:endParaRPr lang="en-US"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4349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up)">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up)">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مستطيل 18"/>
          <p:cNvSpPr/>
          <p:nvPr/>
        </p:nvSpPr>
        <p:spPr>
          <a:xfrm>
            <a:off x="2991279" y="476672"/>
            <a:ext cx="3161443" cy="769441"/>
          </a:xfrm>
          <a:prstGeom prst="rect">
            <a:avLst/>
          </a:prstGeom>
        </p:spPr>
        <p:txBody>
          <a:bodyPr wrap="none">
            <a:spAutoFit/>
          </a:bodyPr>
          <a:lstStyle/>
          <a:p>
            <a:pPr lvl="0" algn="ctr"/>
            <a:r>
              <a:rPr lang="ar-SA" sz="4400" dirty="0">
                <a:solidFill>
                  <a:srgbClr val="4A32DC"/>
                </a:solidFill>
                <a:latin typeface="Times New Roman" pitchFamily="18" charset="0"/>
                <a:cs typeface="PT Bold Heading" panose="02010400000000000000" pitchFamily="2" charset="-78"/>
              </a:rPr>
              <a:t>شبكة الإنترنت</a:t>
            </a:r>
          </a:p>
        </p:txBody>
      </p:sp>
      <p:pic>
        <p:nvPicPr>
          <p:cNvPr id="20" name="Picture 2" descr="http://ardw.net/wp-content/uploads/2013/06/bigstockphoto_Internet_network_7433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5796" y="4581128"/>
            <a:ext cx="3672408" cy="1660745"/>
          </a:xfrm>
          <a:prstGeom prst="rect">
            <a:avLst/>
          </a:prstGeom>
          <a:noFill/>
          <a:extLst>
            <a:ext uri="{909E8E84-426E-40DD-AFC4-6F175D3DCCD1}">
              <a14:hiddenFill xmlns:a14="http://schemas.microsoft.com/office/drawing/2010/main">
                <a:solidFill>
                  <a:srgbClr val="FFFFFF"/>
                </a:solidFill>
              </a14:hiddenFill>
            </a:ext>
          </a:extLst>
        </p:spPr>
      </p:pic>
      <p:sp>
        <p:nvSpPr>
          <p:cNvPr id="21" name="مستطيل 20"/>
          <p:cNvSpPr/>
          <p:nvPr/>
        </p:nvSpPr>
        <p:spPr>
          <a:xfrm>
            <a:off x="683568" y="1399416"/>
            <a:ext cx="7755154" cy="3431709"/>
          </a:xfrm>
          <a:prstGeom prst="rect">
            <a:avLst/>
          </a:prstGeom>
        </p:spPr>
        <p:txBody>
          <a:bodyPr wrap="square">
            <a:spAutoFit/>
          </a:bodyPr>
          <a:lstStyle/>
          <a:p>
            <a:pPr marL="342900" indent="-342900" algn="justLow">
              <a:buFont typeface="Wingdings"/>
              <a:buChar char=""/>
            </a:pPr>
            <a:r>
              <a:rPr lang="ar-SA" sz="2400" b="1" dirty="0">
                <a:solidFill>
                  <a:srgbClr val="006600"/>
                </a:solidFill>
                <a:latin typeface="Times New Roman" pitchFamily="18" charset="0"/>
                <a:cs typeface="Times New Roman" pitchFamily="18" charset="0"/>
              </a:rPr>
              <a:t>استمر توسع الشبكة عبر ربط أجهزة الجامعات ومراكز البحوث والشركات وأجهزة الأفراد بها بالولايات المتحدة وخارجها .</a:t>
            </a:r>
          </a:p>
          <a:p>
            <a:pPr marL="342900" indent="-342900" algn="justLow">
              <a:buFont typeface="Wingdings"/>
              <a:buChar char=""/>
            </a:pPr>
            <a:endParaRPr lang="en-US" sz="1100" b="1" dirty="0">
              <a:solidFill>
                <a:srgbClr val="006600"/>
              </a:solidFill>
              <a:latin typeface="Times New Roman" pitchFamily="18" charset="0"/>
              <a:cs typeface="Times New Roman" pitchFamily="18" charset="0"/>
            </a:endParaRPr>
          </a:p>
          <a:p>
            <a:pPr marL="342900" indent="-342900" algn="justLow">
              <a:buFont typeface="Wingdings"/>
              <a:buChar char=""/>
            </a:pPr>
            <a:r>
              <a:rPr lang="ar-SA" sz="2400" b="1" dirty="0">
                <a:latin typeface="Times New Roman" pitchFamily="18" charset="0"/>
                <a:cs typeface="Times New Roman" pitchFamily="18" charset="0"/>
              </a:rPr>
              <a:t>وذلك باستخدام تقنيات وبرمجيات خاصة تعرف باسم مداولات                                (</a:t>
            </a:r>
            <a:r>
              <a:rPr lang="en-US" sz="2400" b="1" dirty="0">
                <a:solidFill>
                  <a:srgbClr val="FF0000"/>
                </a:solidFill>
                <a:latin typeface="Times New Roman" pitchFamily="18" charset="0"/>
                <a:cs typeface="Times New Roman" pitchFamily="18" charset="0"/>
              </a:rPr>
              <a:t>TCP</a:t>
            </a:r>
            <a:r>
              <a:rPr lang="en-US" sz="2400" b="1"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IP</a:t>
            </a:r>
            <a:r>
              <a:rPr lang="ar-SA" sz="2400" b="1" dirty="0">
                <a:latin typeface="Times New Roman" pitchFamily="18" charset="0"/>
                <a:cs typeface="Times New Roman" pitchFamily="18" charset="0"/>
              </a:rPr>
              <a:t>) للربط والموجودة اعتياديا على العديد من اجهزة الحاسب الشخصية دون وجود هيئة لإدارة الشبكة.</a:t>
            </a:r>
          </a:p>
          <a:p>
            <a:pPr marL="342900" indent="-342900" algn="justLow">
              <a:buFont typeface="Wingdings"/>
              <a:buChar char=""/>
            </a:pPr>
            <a:endParaRPr lang="en-US" sz="1100" b="1" dirty="0">
              <a:latin typeface="Times New Roman" pitchFamily="18" charset="0"/>
              <a:cs typeface="Times New Roman" pitchFamily="18" charset="0"/>
            </a:endParaRPr>
          </a:p>
          <a:p>
            <a:pPr marL="342900" indent="-342900" algn="justLow">
              <a:buFont typeface="Wingdings"/>
              <a:buChar char=""/>
            </a:pPr>
            <a:r>
              <a:rPr lang="ar-SA" sz="2400" b="1" dirty="0">
                <a:solidFill>
                  <a:srgbClr val="000099"/>
                </a:solidFill>
                <a:latin typeface="Times New Roman" pitchFamily="18" charset="0"/>
                <a:cs typeface="Times New Roman" pitchFamily="18" charset="0"/>
              </a:rPr>
              <a:t>ومن الجانب التقني تتكون شبكة الإنترنت من مجموعة من خطوط النفل عالية السرعة يطلق عليها الخطوط الهيكلية </a:t>
            </a:r>
            <a:r>
              <a:rPr lang="en-US" sz="2400" b="1" dirty="0">
                <a:solidFill>
                  <a:srgbClr val="000099"/>
                </a:solidFill>
                <a:latin typeface="Times New Roman" pitchFamily="18" charset="0"/>
                <a:cs typeface="Times New Roman" pitchFamily="18" charset="0"/>
              </a:rPr>
              <a:t>Backbones</a:t>
            </a:r>
            <a:r>
              <a:rPr lang="ar-SA" sz="2400" b="1" dirty="0">
                <a:solidFill>
                  <a:srgbClr val="000099"/>
                </a:solidFill>
                <a:latin typeface="Times New Roman" pitchFamily="18" charset="0"/>
                <a:cs typeface="Times New Roman" pitchFamily="18" charset="0"/>
              </a:rPr>
              <a:t> تربط بين أجهزة محولات عالية السرعة.</a:t>
            </a:r>
            <a:endParaRPr lang="en-US" sz="2400" b="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521081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wipe(up)">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wipe(up)">
                                      <p:cBhvr>
                                        <p:cTn id="1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مستطيل 25"/>
          <p:cNvSpPr/>
          <p:nvPr/>
        </p:nvSpPr>
        <p:spPr>
          <a:xfrm>
            <a:off x="2991279" y="476672"/>
            <a:ext cx="3161443" cy="769441"/>
          </a:xfrm>
          <a:prstGeom prst="rect">
            <a:avLst/>
          </a:prstGeom>
        </p:spPr>
        <p:txBody>
          <a:bodyPr wrap="none">
            <a:spAutoFit/>
          </a:bodyPr>
          <a:lstStyle/>
          <a:p>
            <a:pPr lvl="0" algn="ctr"/>
            <a:r>
              <a:rPr lang="ar-SA" sz="4400" dirty="0">
                <a:solidFill>
                  <a:srgbClr val="4A32DC"/>
                </a:solidFill>
                <a:latin typeface="Times New Roman" pitchFamily="18" charset="0"/>
                <a:cs typeface="PT Bold Heading" panose="02010400000000000000" pitchFamily="2" charset="-78"/>
              </a:rPr>
              <a:t>شبكة الإنترنت</a:t>
            </a:r>
          </a:p>
        </p:txBody>
      </p:sp>
      <p:pic>
        <p:nvPicPr>
          <p:cNvPr id="27" name="Picture 2" descr="http://ardw.net/wp-content/uploads/2013/06/bigstockphoto_Internet_network_7433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5796" y="4581128"/>
            <a:ext cx="3672408" cy="1660745"/>
          </a:xfrm>
          <a:prstGeom prst="rect">
            <a:avLst/>
          </a:prstGeom>
          <a:noFill/>
          <a:extLst>
            <a:ext uri="{909E8E84-426E-40DD-AFC4-6F175D3DCCD1}">
              <a14:hiddenFill xmlns:a14="http://schemas.microsoft.com/office/drawing/2010/main">
                <a:solidFill>
                  <a:srgbClr val="FFFFFF"/>
                </a:solidFill>
              </a14:hiddenFill>
            </a:ext>
          </a:extLst>
        </p:spPr>
      </p:pic>
      <p:sp>
        <p:nvSpPr>
          <p:cNvPr id="28" name="مستطيل 27"/>
          <p:cNvSpPr/>
          <p:nvPr/>
        </p:nvSpPr>
        <p:spPr>
          <a:xfrm>
            <a:off x="683568" y="1399416"/>
            <a:ext cx="7755154" cy="3431709"/>
          </a:xfrm>
          <a:prstGeom prst="rect">
            <a:avLst/>
          </a:prstGeom>
        </p:spPr>
        <p:txBody>
          <a:bodyPr wrap="square">
            <a:spAutoFit/>
          </a:bodyPr>
          <a:lstStyle/>
          <a:p>
            <a:pPr marL="342900" lvl="0" indent="-342900" algn="justLow">
              <a:buFont typeface="Wingdings"/>
              <a:buChar char=""/>
            </a:pPr>
            <a:r>
              <a:rPr lang="ar-SA" sz="2400" b="1" dirty="0">
                <a:solidFill>
                  <a:srgbClr val="000099"/>
                </a:solidFill>
                <a:latin typeface="Times New Roman" pitchFamily="18" charset="0"/>
                <a:cs typeface="Times New Roman" pitchFamily="18" charset="0"/>
              </a:rPr>
              <a:t>ثم ترتبط مع الخطوط الهيكلية للشبكات داخل كل دولة والتي بدورها تربط الشبكات المحلية </a:t>
            </a:r>
            <a:r>
              <a:rPr lang="en-US" sz="2400" b="1" dirty="0">
                <a:solidFill>
                  <a:srgbClr val="006600"/>
                </a:solidFill>
                <a:latin typeface="Times New Roman" pitchFamily="18" charset="0"/>
                <a:cs typeface="Times New Roman" pitchFamily="18" charset="0"/>
              </a:rPr>
              <a:t>LANs</a:t>
            </a:r>
            <a:r>
              <a:rPr lang="ar-SA" sz="2400" b="1" dirty="0">
                <a:solidFill>
                  <a:srgbClr val="006600"/>
                </a:solidFill>
                <a:latin typeface="Times New Roman" pitchFamily="18" charset="0"/>
                <a:cs typeface="Times New Roman" pitchFamily="18" charset="0"/>
              </a:rPr>
              <a:t> </a:t>
            </a:r>
            <a:r>
              <a:rPr lang="ar-SA" sz="2400" b="1" dirty="0">
                <a:solidFill>
                  <a:srgbClr val="000099"/>
                </a:solidFill>
                <a:latin typeface="Times New Roman" pitchFamily="18" charset="0"/>
                <a:cs typeface="Times New Roman" pitchFamily="18" charset="0"/>
              </a:rPr>
              <a:t>واللاسلكية المختلفة.</a:t>
            </a:r>
          </a:p>
          <a:p>
            <a:pPr marL="342900" lvl="0" indent="-342900" algn="justLow">
              <a:buFont typeface="Wingdings"/>
              <a:buChar char=""/>
            </a:pPr>
            <a:endParaRPr lang="en-US" sz="1100" b="1" dirty="0">
              <a:latin typeface="Times New Roman" pitchFamily="18" charset="0"/>
              <a:cs typeface="Times New Roman" pitchFamily="18" charset="0"/>
            </a:endParaRPr>
          </a:p>
          <a:p>
            <a:pPr marL="342900" lvl="0" indent="-342900" algn="justLow">
              <a:buFont typeface="Wingdings"/>
              <a:buChar char=""/>
            </a:pPr>
            <a:r>
              <a:rPr lang="ar-SA" sz="2400" b="1" dirty="0">
                <a:solidFill>
                  <a:srgbClr val="006600"/>
                </a:solidFill>
                <a:latin typeface="Times New Roman" pitchFamily="18" charset="0"/>
                <a:cs typeface="Times New Roman" pitchFamily="18" charset="0"/>
              </a:rPr>
              <a:t>يتم هذا الارتباط من خلال تنظيمات وقواعد وإجراءات موحدة بين جميع أجهزة الشبكة يطلق عليها مداولات نموذج  </a:t>
            </a:r>
            <a:r>
              <a:rPr lang="ar-SA" sz="2400" b="1" dirty="0">
                <a:solidFill>
                  <a:srgbClr val="4A32DC"/>
                </a:solidFill>
                <a:latin typeface="Times New Roman" pitchFamily="18" charset="0"/>
                <a:cs typeface="Times New Roman" pitchFamily="18" charset="0"/>
              </a:rPr>
              <a:t>( </a:t>
            </a:r>
            <a:r>
              <a:rPr lang="en-US" sz="2400" b="1" dirty="0">
                <a:solidFill>
                  <a:srgbClr val="4A32DC"/>
                </a:solidFill>
                <a:latin typeface="Times New Roman" pitchFamily="18" charset="0"/>
                <a:cs typeface="Times New Roman" pitchFamily="18" charset="0"/>
              </a:rPr>
              <a:t>TCP\ IP</a:t>
            </a:r>
            <a:r>
              <a:rPr lang="ar-SA" sz="2400" b="1" dirty="0">
                <a:solidFill>
                  <a:srgbClr val="4A32DC"/>
                </a:solidFill>
                <a:latin typeface="Times New Roman" pitchFamily="18" charset="0"/>
                <a:cs typeface="Times New Roman" pitchFamily="18" charset="0"/>
              </a:rPr>
              <a:t>) </a:t>
            </a:r>
            <a:r>
              <a:rPr lang="ar-SA" sz="2400" b="1" dirty="0">
                <a:solidFill>
                  <a:srgbClr val="006600"/>
                </a:solidFill>
                <a:latin typeface="Times New Roman" pitchFamily="18" charset="0"/>
                <a:cs typeface="Times New Roman" pitchFamily="18" charset="0"/>
              </a:rPr>
              <a:t>.</a:t>
            </a:r>
          </a:p>
          <a:p>
            <a:pPr marL="342900" lvl="0" indent="-342900" algn="justLow">
              <a:buFont typeface="Wingdings"/>
              <a:buChar char=""/>
            </a:pPr>
            <a:endParaRPr lang="en-US" sz="1100" b="1" dirty="0">
              <a:latin typeface="Times New Roman" pitchFamily="18" charset="0"/>
              <a:cs typeface="Times New Roman" pitchFamily="18" charset="0"/>
            </a:endParaRPr>
          </a:p>
          <a:p>
            <a:pPr marL="342900" lvl="0" indent="-342900" algn="justLow">
              <a:buFont typeface="Wingdings"/>
              <a:buChar char=""/>
            </a:pPr>
            <a:r>
              <a:rPr lang="ar-SA" sz="2400" b="1" dirty="0">
                <a:latin typeface="Times New Roman" pitchFamily="18" charset="0"/>
                <a:cs typeface="Times New Roman" pitchFamily="18" charset="0"/>
              </a:rPr>
              <a:t>حيث يمكن نموذج  </a:t>
            </a:r>
            <a:r>
              <a:rPr lang="ar-SA" sz="2400" b="1" dirty="0">
                <a:solidFill>
                  <a:srgbClr val="4A32DC"/>
                </a:solidFill>
                <a:latin typeface="Times New Roman" pitchFamily="18" charset="0"/>
                <a:cs typeface="Times New Roman" pitchFamily="18" charset="0"/>
              </a:rPr>
              <a:t>( </a:t>
            </a:r>
            <a:r>
              <a:rPr lang="en-US" sz="2400" b="1" dirty="0">
                <a:solidFill>
                  <a:srgbClr val="4A32DC"/>
                </a:solidFill>
                <a:latin typeface="Times New Roman" pitchFamily="18" charset="0"/>
                <a:cs typeface="Times New Roman" pitchFamily="18" charset="0"/>
              </a:rPr>
              <a:t>TCP\ IP</a:t>
            </a:r>
            <a:r>
              <a:rPr lang="ar-SA" sz="2400" b="1" dirty="0">
                <a:solidFill>
                  <a:srgbClr val="4A32DC"/>
                </a:solidFill>
                <a:latin typeface="Times New Roman" pitchFamily="18" charset="0"/>
                <a:cs typeface="Times New Roman" pitchFamily="18" charset="0"/>
              </a:rPr>
              <a:t>)  </a:t>
            </a:r>
            <a:r>
              <a:rPr lang="ar-SA" sz="2400" b="1" dirty="0">
                <a:latin typeface="Times New Roman" pitchFamily="18" charset="0"/>
                <a:cs typeface="Times New Roman" pitchFamily="18" charset="0"/>
              </a:rPr>
              <a:t>كل الأجهزة والشبكات داخل الإنترنت من تبادل البيانات بشكل مظاريف من المرسل إلى المستقبل مهما تباعدت المسافة وبغض النظر عن كون المرسل والمستقبل داخل شبكة واحدة أو تفصل بينهما مئات الشبكات الأخرى.</a:t>
            </a:r>
            <a:endParaRPr lang="en-US" sz="2400"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177672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up)">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Effect transition="in" filter="wipe(up)">
                                      <p:cBhvr>
                                        <p:cTn id="12" dur="500"/>
                                        <p:tgtEl>
                                          <p:spTgt spid="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Effect transition="in" filter="wipe(up)">
                                      <p:cBhvr>
                                        <p:cTn id="17"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صورة ذات صلة">
            <a:extLst>
              <a:ext uri="{FF2B5EF4-FFF2-40B4-BE49-F238E27FC236}">
                <a16:creationId xmlns:a16="http://schemas.microsoft.com/office/drawing/2014/main" id="{AF5E38CF-F1E5-4B39-89B0-F752C8ACAB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67544" y="3512823"/>
            <a:ext cx="3694187" cy="2823583"/>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04C42BA6-31DE-4B08-A76A-21390C736600}"/>
              </a:ext>
            </a:extLst>
          </p:cNvPr>
          <p:cNvSpPr/>
          <p:nvPr/>
        </p:nvSpPr>
        <p:spPr>
          <a:xfrm>
            <a:off x="791580" y="404664"/>
            <a:ext cx="7560840" cy="1138773"/>
          </a:xfrm>
          <a:prstGeom prst="rect">
            <a:avLst/>
          </a:prstGeom>
        </p:spPr>
        <p:txBody>
          <a:bodyPr wrap="square">
            <a:spAutoFit/>
          </a:bodyPr>
          <a:lstStyle/>
          <a:p>
            <a:pPr algn="ctr"/>
            <a:r>
              <a:rPr lang="ar-SA" sz="4000" b="1" dirty="0">
                <a:solidFill>
                  <a:srgbClr val="000099"/>
                </a:solidFill>
                <a:latin typeface="Times New Roman" pitchFamily="18" charset="0"/>
                <a:cs typeface="Times New Roman" pitchFamily="18" charset="0"/>
              </a:rPr>
              <a:t>عمارة ومداولات شبكة الإنترنت</a:t>
            </a:r>
          </a:p>
          <a:p>
            <a:pPr algn="ctr" rtl="0"/>
            <a:r>
              <a:rPr lang="ar-SA" sz="2800" b="1" dirty="0">
                <a:solidFill>
                  <a:srgbClr val="FF00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Internet Architecture &amp; Protocol</a:t>
            </a:r>
            <a:endParaRPr lang="en-US" sz="2800" b="1" dirty="0">
              <a:solidFill>
                <a:srgbClr val="FF0000"/>
              </a:solidFill>
              <a:latin typeface="Times New Roman" pitchFamily="18" charset="0"/>
              <a:ea typeface="Calibri"/>
              <a:cs typeface="Times New Roman" pitchFamily="18" charset="0"/>
            </a:endParaRPr>
          </a:p>
        </p:txBody>
      </p:sp>
      <p:sp>
        <p:nvSpPr>
          <p:cNvPr id="6" name="مستطيل 5">
            <a:extLst>
              <a:ext uri="{FF2B5EF4-FFF2-40B4-BE49-F238E27FC236}">
                <a16:creationId xmlns:a16="http://schemas.microsoft.com/office/drawing/2014/main" id="{F25B5213-0E5C-4C1A-9778-A58F9B938760}"/>
              </a:ext>
            </a:extLst>
          </p:cNvPr>
          <p:cNvSpPr/>
          <p:nvPr/>
        </p:nvSpPr>
        <p:spPr>
          <a:xfrm>
            <a:off x="898576" y="1916832"/>
            <a:ext cx="7560840" cy="954107"/>
          </a:xfrm>
          <a:prstGeom prst="rect">
            <a:avLst/>
          </a:prstGeom>
        </p:spPr>
        <p:txBody>
          <a:bodyPr wrap="square">
            <a:spAutoFit/>
          </a:bodyPr>
          <a:lstStyle/>
          <a:p>
            <a:r>
              <a:rPr lang="ar-SA" sz="2800" b="1" dirty="0">
                <a:solidFill>
                  <a:srgbClr val="C00000"/>
                </a:solidFill>
                <a:latin typeface="Tahoma" panose="020B0604030504040204" pitchFamily="34" charset="0"/>
                <a:ea typeface="Tahoma" panose="020B0604030504040204" pitchFamily="34" charset="0"/>
                <a:cs typeface="+mj-cs"/>
              </a:rPr>
              <a:t>كيف يتم الربط بين ملايين الأجهزة والشبكات التي تتكون منها الانترنت دون أن يكون هناك تسيق مباشر ؟</a:t>
            </a:r>
            <a:endParaRPr lang="en-US" b="1" dirty="0">
              <a:solidFill>
                <a:srgbClr val="C00000"/>
              </a:solidFill>
              <a:latin typeface="Tahoma" panose="020B0604030504040204" pitchFamily="34" charset="0"/>
              <a:ea typeface="Tahoma" panose="020B0604030504040204" pitchFamily="34" charset="0"/>
              <a:cs typeface="+mj-cs"/>
            </a:endParaRPr>
          </a:p>
        </p:txBody>
      </p:sp>
      <p:sp>
        <p:nvSpPr>
          <p:cNvPr id="8" name="مستطيل 7">
            <a:extLst>
              <a:ext uri="{FF2B5EF4-FFF2-40B4-BE49-F238E27FC236}">
                <a16:creationId xmlns:a16="http://schemas.microsoft.com/office/drawing/2014/main" id="{5CF906B9-FE12-4BCD-B030-7039B4E282C6}"/>
              </a:ext>
            </a:extLst>
          </p:cNvPr>
          <p:cNvSpPr/>
          <p:nvPr/>
        </p:nvSpPr>
        <p:spPr>
          <a:xfrm>
            <a:off x="899592" y="2958043"/>
            <a:ext cx="7560840" cy="646331"/>
          </a:xfrm>
          <a:prstGeom prst="rect">
            <a:avLst/>
          </a:prstGeom>
        </p:spPr>
        <p:txBody>
          <a:bodyPr wrap="square">
            <a:spAutoFit/>
          </a:bodyPr>
          <a:lstStyle/>
          <a:p>
            <a:pPr algn="ctr"/>
            <a:r>
              <a:rPr lang="ar-SA" sz="3600" dirty="0">
                <a:latin typeface="Tahoma" panose="020B0604030504040204" pitchFamily="34" charset="0"/>
                <a:ea typeface="Tahoma" panose="020B0604030504040204" pitchFamily="34" charset="0"/>
                <a:cs typeface="PT Bold Heading" panose="02010400000000000000" pitchFamily="2" charset="-78"/>
              </a:rPr>
              <a:t>الحل بوجود عائلة مداولات </a:t>
            </a:r>
            <a:r>
              <a:rPr lang="en-US" sz="3600" dirty="0">
                <a:latin typeface="Tahoma" panose="020B0604030504040204" pitchFamily="34" charset="0"/>
                <a:ea typeface="Tahoma" panose="020B0604030504040204" pitchFamily="34" charset="0"/>
                <a:cs typeface="PT Bold Heading" panose="02010400000000000000" pitchFamily="2" charset="-78"/>
              </a:rPr>
              <a:t>TCP/IP</a:t>
            </a:r>
            <a:endParaRPr lang="en-US" sz="2400" dirty="0">
              <a:latin typeface="Tahoma" panose="020B0604030504040204" pitchFamily="34" charset="0"/>
              <a:ea typeface="Tahoma" panose="020B0604030504040204" pitchFamily="34" charset="0"/>
              <a:cs typeface="PT Bold Heading" panose="02010400000000000000" pitchFamily="2" charset="-78"/>
            </a:endParaRPr>
          </a:p>
        </p:txBody>
      </p:sp>
    </p:spTree>
    <p:extLst>
      <p:ext uri="{BB962C8B-B14F-4D97-AF65-F5344CB8AC3E}">
        <p14:creationId xmlns:p14="http://schemas.microsoft.com/office/powerpoint/2010/main" val="7518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صورة 13">
            <a:extLst>
              <a:ext uri="{FF2B5EF4-FFF2-40B4-BE49-F238E27FC236}">
                <a16:creationId xmlns:a16="http://schemas.microsoft.com/office/drawing/2014/main" id="{B49703BE-D59B-4361-AD78-BE313EF819BA}"/>
              </a:ext>
            </a:extLst>
          </p:cNvPr>
          <p:cNvPicPr>
            <a:picLocks noChangeAspect="1"/>
          </p:cNvPicPr>
          <p:nvPr/>
        </p:nvPicPr>
        <p:blipFill rotWithShape="1">
          <a:blip r:embed="rId2">
            <a:extLst>
              <a:ext uri="{28A0092B-C50C-407E-A947-70E740481C1C}">
                <a14:useLocalDpi xmlns:a14="http://schemas.microsoft.com/office/drawing/2010/main" val="0"/>
              </a:ext>
            </a:extLst>
          </a:blip>
          <a:srcRect l="9508" t="71588" r="47122" b="5822"/>
          <a:stretch/>
        </p:blipFill>
        <p:spPr>
          <a:xfrm>
            <a:off x="791580" y="404664"/>
            <a:ext cx="7560840" cy="1224136"/>
          </a:xfrm>
          <a:prstGeom prst="rect">
            <a:avLst/>
          </a:prstGeom>
        </p:spPr>
      </p:pic>
      <p:sp>
        <p:nvSpPr>
          <p:cNvPr id="2" name="مستطيل 1">
            <a:extLst>
              <a:ext uri="{FF2B5EF4-FFF2-40B4-BE49-F238E27FC236}">
                <a16:creationId xmlns:a16="http://schemas.microsoft.com/office/drawing/2014/main" id="{8655D894-8A27-450A-9044-C824E0F06949}"/>
              </a:ext>
            </a:extLst>
          </p:cNvPr>
          <p:cNvSpPr/>
          <p:nvPr/>
        </p:nvSpPr>
        <p:spPr>
          <a:xfrm>
            <a:off x="2555776" y="838453"/>
            <a:ext cx="5544616" cy="646331"/>
          </a:xfrm>
          <a:prstGeom prst="rect">
            <a:avLst/>
          </a:prstGeom>
        </p:spPr>
        <p:txBody>
          <a:bodyPr wrap="square">
            <a:spAutoFit/>
          </a:bodyPr>
          <a:lstStyle/>
          <a:p>
            <a:pPr algn="ctr"/>
            <a:r>
              <a:rPr lang="ar-SA" sz="3600" dirty="0">
                <a:solidFill>
                  <a:schemeClr val="bg1"/>
                </a:solidFill>
                <a:latin typeface="Tahoma" panose="020B0604030504040204" pitchFamily="34" charset="0"/>
                <a:ea typeface="Tahoma" panose="020B0604030504040204" pitchFamily="34" charset="0"/>
                <a:cs typeface="PT Bold Heading" panose="02010400000000000000" pitchFamily="2" charset="-78"/>
              </a:rPr>
              <a:t>أفراد عائلة مداولات </a:t>
            </a:r>
            <a:r>
              <a:rPr lang="en-US" sz="3600" dirty="0">
                <a:solidFill>
                  <a:schemeClr val="bg1"/>
                </a:solidFill>
                <a:latin typeface="Tahoma" panose="020B0604030504040204" pitchFamily="34" charset="0"/>
                <a:ea typeface="Tahoma" panose="020B0604030504040204" pitchFamily="34" charset="0"/>
                <a:cs typeface="PT Bold Heading" panose="02010400000000000000" pitchFamily="2" charset="-78"/>
              </a:rPr>
              <a:t>TCP/IP</a:t>
            </a:r>
            <a:endParaRPr lang="en-US" sz="2400" dirty="0">
              <a:solidFill>
                <a:schemeClr val="bg1"/>
              </a:solidFill>
              <a:latin typeface="Tahoma" panose="020B0604030504040204" pitchFamily="34" charset="0"/>
              <a:ea typeface="Tahoma" panose="020B0604030504040204" pitchFamily="34" charset="0"/>
              <a:cs typeface="PT Bold Heading" panose="02010400000000000000" pitchFamily="2" charset="-78"/>
            </a:endParaRPr>
          </a:p>
        </p:txBody>
      </p:sp>
      <p:pic>
        <p:nvPicPr>
          <p:cNvPr id="7184" name="Picture 16" descr="نتيجة بحث الصور عن ‪cartoon   Boys‬‏">
            <a:extLst>
              <a:ext uri="{FF2B5EF4-FFF2-40B4-BE49-F238E27FC236}">
                <a16:creationId xmlns:a16="http://schemas.microsoft.com/office/drawing/2014/main" id="{696EC2CE-2829-48BE-AF23-FD6B3B8E8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642" y="2493787"/>
            <a:ext cx="2881917" cy="3177871"/>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نتيجة بحث الصور عن ‪cartoon   Boys‬‏">
            <a:extLst>
              <a:ext uri="{FF2B5EF4-FFF2-40B4-BE49-F238E27FC236}">
                <a16:creationId xmlns:a16="http://schemas.microsoft.com/office/drawing/2014/main" id="{8D777BA6-14BB-4B0E-BFEB-FE31B2CB2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27" y="2492896"/>
            <a:ext cx="2873949" cy="3178762"/>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صورة ذات صلة">
            <a:extLst>
              <a:ext uri="{FF2B5EF4-FFF2-40B4-BE49-F238E27FC236}">
                <a16:creationId xmlns:a16="http://schemas.microsoft.com/office/drawing/2014/main" id="{6F3A93D7-D60C-44BE-B695-2C1E90959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7363" y="3100488"/>
            <a:ext cx="2756474" cy="3178762"/>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5ED2970A-3E32-4261-8498-A943B95B61A3}"/>
              </a:ext>
            </a:extLst>
          </p:cNvPr>
          <p:cNvSpPr/>
          <p:nvPr/>
        </p:nvSpPr>
        <p:spPr>
          <a:xfrm>
            <a:off x="6012160" y="1752860"/>
            <a:ext cx="1584176" cy="769441"/>
          </a:xfrm>
          <a:prstGeom prst="rect">
            <a:avLst/>
          </a:prstGeom>
        </p:spPr>
        <p:txBody>
          <a:bodyPr wrap="square">
            <a:spAutoFit/>
          </a:bodyPr>
          <a:lstStyle/>
          <a:p>
            <a:pPr algn="ctr"/>
            <a:r>
              <a:rPr lang="en-US" sz="4400" b="1" dirty="0">
                <a:ln w="22225">
                  <a:solidFill>
                    <a:schemeClr val="accent2"/>
                  </a:solidFill>
                  <a:prstDash val="solid"/>
                </a:ln>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TCP</a:t>
            </a:r>
            <a:endParaRPr lang="ar-SA" sz="2800" dirty="0"/>
          </a:p>
        </p:txBody>
      </p:sp>
      <p:sp>
        <p:nvSpPr>
          <p:cNvPr id="17" name="مستطيل 16">
            <a:extLst>
              <a:ext uri="{FF2B5EF4-FFF2-40B4-BE49-F238E27FC236}">
                <a16:creationId xmlns:a16="http://schemas.microsoft.com/office/drawing/2014/main" id="{F31865D4-E5B9-43AE-B66D-59F6EEBC3A2F}"/>
              </a:ext>
            </a:extLst>
          </p:cNvPr>
          <p:cNvSpPr/>
          <p:nvPr/>
        </p:nvSpPr>
        <p:spPr>
          <a:xfrm>
            <a:off x="4067944" y="2257708"/>
            <a:ext cx="937767" cy="769441"/>
          </a:xfrm>
          <a:prstGeom prst="rect">
            <a:avLst/>
          </a:prstGeom>
        </p:spPr>
        <p:txBody>
          <a:bodyPr wrap="square">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IP</a:t>
            </a:r>
            <a:endParaRPr lang="ar-SA"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مستطيل 17">
            <a:extLst>
              <a:ext uri="{FF2B5EF4-FFF2-40B4-BE49-F238E27FC236}">
                <a16:creationId xmlns:a16="http://schemas.microsoft.com/office/drawing/2014/main" id="{F67882B2-1B75-4281-9B3F-AB9D66105679}"/>
              </a:ext>
            </a:extLst>
          </p:cNvPr>
          <p:cNvSpPr/>
          <p:nvPr/>
        </p:nvSpPr>
        <p:spPr>
          <a:xfrm>
            <a:off x="1331640" y="1752860"/>
            <a:ext cx="1833849" cy="76944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4"/>
                </a:solidFill>
                <a:latin typeface="Tahoma" panose="020B0604030504040204" pitchFamily="34" charset="0"/>
                <a:ea typeface="Tahoma" panose="020B0604030504040204" pitchFamily="34" charset="0"/>
                <a:cs typeface="Tahoma" panose="020B0604030504040204" pitchFamily="34" charset="0"/>
              </a:rPr>
              <a:t>HTTP</a:t>
            </a:r>
            <a:endParaRPr lang="ar-SA" sz="4400" b="1" dirty="0">
              <a:ln/>
              <a:solidFill>
                <a:schemeClr val="accent4"/>
              </a:solidFill>
            </a:endParaRPr>
          </a:p>
        </p:txBody>
      </p:sp>
    </p:spTree>
    <p:extLst>
      <p:ext uri="{BB962C8B-B14F-4D97-AF65-F5344CB8AC3E}">
        <p14:creationId xmlns:p14="http://schemas.microsoft.com/office/powerpoint/2010/main" val="286151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7184"/>
                                        </p:tgtEl>
                                        <p:attrNameLst>
                                          <p:attrName>style.visibility</p:attrName>
                                        </p:attrNameLst>
                                      </p:cBhvr>
                                      <p:to>
                                        <p:strVal val="visible"/>
                                      </p:to>
                                    </p:set>
                                    <p:animEffect transition="in" filter="wheel(1)">
                                      <p:cBhvr>
                                        <p:cTn id="15" dur="2000"/>
                                        <p:tgtEl>
                                          <p:spTgt spid="718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par>
                                <p:cTn id="21" presetID="21" presetClass="entr" presetSubtype="1" fill="hold" nodeType="withEffect">
                                  <p:stCondLst>
                                    <p:cond delay="0"/>
                                  </p:stCondLst>
                                  <p:childTnLst>
                                    <p:set>
                                      <p:cBhvr>
                                        <p:cTn id="22" dur="1" fill="hold">
                                          <p:stCondLst>
                                            <p:cond delay="0"/>
                                          </p:stCondLst>
                                        </p:cTn>
                                        <p:tgtEl>
                                          <p:spTgt spid="7188"/>
                                        </p:tgtEl>
                                        <p:attrNameLst>
                                          <p:attrName>style.visibility</p:attrName>
                                        </p:attrNameLst>
                                      </p:cBhvr>
                                      <p:to>
                                        <p:strVal val="visible"/>
                                      </p:to>
                                    </p:set>
                                    <p:animEffect transition="in" filter="wheel(1)">
                                      <p:cBhvr>
                                        <p:cTn id="23" dur="2000"/>
                                        <p:tgtEl>
                                          <p:spTgt spid="718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par>
                                <p:cTn id="29" presetID="21" presetClass="entr" presetSubtype="1" fill="hold" nodeType="withEffect">
                                  <p:stCondLst>
                                    <p:cond delay="0"/>
                                  </p:stCondLst>
                                  <p:childTnLst>
                                    <p:set>
                                      <p:cBhvr>
                                        <p:cTn id="30" dur="1" fill="hold">
                                          <p:stCondLst>
                                            <p:cond delay="0"/>
                                          </p:stCondLst>
                                        </p:cTn>
                                        <p:tgtEl>
                                          <p:spTgt spid="7192"/>
                                        </p:tgtEl>
                                        <p:attrNameLst>
                                          <p:attrName>style.visibility</p:attrName>
                                        </p:attrNameLst>
                                      </p:cBhvr>
                                      <p:to>
                                        <p:strVal val="visible"/>
                                      </p:to>
                                    </p:set>
                                    <p:animEffect transition="in" filter="wheel(1)">
                                      <p:cBhvr>
                                        <p:cTn id="31" dur="2000"/>
                                        <p:tgtEl>
                                          <p:spTgt spid="7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نتيجة بحث الصور عن ‪boy school png‬‏">
            <a:extLst>
              <a:ext uri="{FF2B5EF4-FFF2-40B4-BE49-F238E27FC236}">
                <a16:creationId xmlns:a16="http://schemas.microsoft.com/office/drawing/2014/main" id="{AC6196A8-006D-4C8C-BC6A-10150EB3C7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157933"/>
            <a:ext cx="1872208" cy="4124395"/>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6ED1BADA-5319-4B4A-9940-2371461F48ED}"/>
              </a:ext>
            </a:extLst>
          </p:cNvPr>
          <p:cNvSpPr/>
          <p:nvPr/>
        </p:nvSpPr>
        <p:spPr>
          <a:xfrm>
            <a:off x="755576" y="764704"/>
            <a:ext cx="7668344" cy="3108543"/>
          </a:xfrm>
          <a:prstGeom prst="rect">
            <a:avLst/>
          </a:prstGeom>
        </p:spPr>
        <p:txBody>
          <a:bodyPr wrap="square">
            <a:spAutoFit/>
          </a:bodyPr>
          <a:lstStyle/>
          <a:p>
            <a:pPr marL="342900" lvl="0" indent="-342900" algn="justLow">
              <a:buFont typeface="Wingdings"/>
              <a:buChar char=""/>
            </a:pPr>
            <a:r>
              <a:rPr lang="ar-SA" sz="2800" b="1" dirty="0">
                <a:latin typeface="Times New Roman" pitchFamily="18" charset="0"/>
                <a:ea typeface="Monotype Koufi" pitchFamily="2" charset="-78"/>
                <a:cs typeface="Times New Roman" pitchFamily="18" charset="0"/>
              </a:rPr>
              <a:t>العناصر الأساسية للشبكة هي </a:t>
            </a:r>
            <a:r>
              <a:rPr lang="ar-SA" sz="2800" b="1" dirty="0">
                <a:solidFill>
                  <a:srgbClr val="4A32DC"/>
                </a:solidFill>
                <a:latin typeface="Times New Roman" pitchFamily="18" charset="0"/>
                <a:ea typeface="Monotype Koufi" pitchFamily="2" charset="-78"/>
                <a:cs typeface="Times New Roman" pitchFamily="18" charset="0"/>
              </a:rPr>
              <a:t>الوحدات ووسائل الاتصالات المرتبطة بينها .</a:t>
            </a:r>
            <a:endParaRPr lang="en-US" sz="2800" b="1" dirty="0">
              <a:solidFill>
                <a:srgbClr val="4A32DC"/>
              </a:solidFill>
              <a:latin typeface="Times New Roman" pitchFamily="18" charset="0"/>
              <a:ea typeface="Monotype Koufi" pitchFamily="2" charset="-78"/>
              <a:cs typeface="Times New Roman" pitchFamily="18" charset="0"/>
            </a:endParaRPr>
          </a:p>
          <a:p>
            <a:pPr marL="342900" lvl="0" indent="-342900" algn="justLow">
              <a:buFont typeface="Wingdings"/>
              <a:buChar char=""/>
            </a:pPr>
            <a:r>
              <a:rPr lang="ar-SA" sz="2800" b="1" dirty="0">
                <a:latin typeface="Times New Roman" pitchFamily="18" charset="0"/>
                <a:ea typeface="Monotype Koufi" pitchFamily="2" charset="-78"/>
                <a:cs typeface="Times New Roman" pitchFamily="18" charset="0"/>
              </a:rPr>
              <a:t>هدف الشبكة هو </a:t>
            </a:r>
            <a:r>
              <a:rPr lang="ar-SA" sz="2800" b="1" dirty="0">
                <a:solidFill>
                  <a:srgbClr val="FF0000"/>
                </a:solidFill>
                <a:latin typeface="Times New Roman" pitchFamily="18" charset="0"/>
                <a:ea typeface="Monotype Koufi" pitchFamily="2" charset="-78"/>
                <a:cs typeface="Times New Roman" pitchFamily="18" charset="0"/>
              </a:rPr>
              <a:t>تبادل المعلومات </a:t>
            </a:r>
            <a:r>
              <a:rPr lang="ar-SA" sz="2800" b="1" dirty="0">
                <a:latin typeface="Times New Roman" pitchFamily="18" charset="0"/>
                <a:ea typeface="Monotype Koufi" pitchFamily="2" charset="-78"/>
                <a:cs typeface="Times New Roman" pitchFamily="18" charset="0"/>
              </a:rPr>
              <a:t>و </a:t>
            </a:r>
            <a:r>
              <a:rPr lang="ar-SA" sz="2800" b="1" dirty="0">
                <a:solidFill>
                  <a:srgbClr val="FF0000"/>
                </a:solidFill>
                <a:latin typeface="Times New Roman" pitchFamily="18" charset="0"/>
                <a:ea typeface="Monotype Koufi" pitchFamily="2" charset="-78"/>
                <a:cs typeface="Times New Roman" pitchFamily="18" charset="0"/>
              </a:rPr>
              <a:t>الاشتراك بالمصادر </a:t>
            </a:r>
            <a:r>
              <a:rPr lang="ar-SA" sz="2800" b="1" dirty="0">
                <a:latin typeface="Times New Roman" pitchFamily="18" charset="0"/>
                <a:ea typeface="Monotype Koufi" pitchFamily="2" charset="-78"/>
                <a:cs typeface="Times New Roman" pitchFamily="18" charset="0"/>
              </a:rPr>
              <a:t>عبر الشبكة .</a:t>
            </a:r>
            <a:endParaRPr lang="en-US" sz="2800" b="1" dirty="0">
              <a:solidFill>
                <a:srgbClr val="FF0000"/>
              </a:solidFill>
              <a:latin typeface="Times New Roman" pitchFamily="18" charset="0"/>
              <a:ea typeface="Monotype Koufi" pitchFamily="2" charset="-78"/>
              <a:cs typeface="Times New Roman" pitchFamily="18" charset="0"/>
            </a:endParaRPr>
          </a:p>
          <a:p>
            <a:pPr marL="342900" lvl="0" indent="-342900" algn="justLow">
              <a:buFont typeface="Wingdings"/>
              <a:buChar char=""/>
            </a:pPr>
            <a:r>
              <a:rPr lang="ar-SA" sz="2800" b="1" dirty="0">
                <a:latin typeface="Times New Roman" pitchFamily="18" charset="0"/>
                <a:ea typeface="Monotype Koufi" pitchFamily="2" charset="-78"/>
                <a:cs typeface="Times New Roman" pitchFamily="18" charset="0"/>
              </a:rPr>
              <a:t>كل شبكة الإلكترونية تصمم لغرض محدد خاص بها.</a:t>
            </a:r>
          </a:p>
          <a:p>
            <a:pPr marL="342900" indent="-342900" algn="justLow">
              <a:buFont typeface="Wingdings"/>
              <a:buChar char=""/>
            </a:pPr>
            <a:r>
              <a:rPr lang="ar-SA" sz="2800" b="1" dirty="0">
                <a:latin typeface="Times New Roman" pitchFamily="18" charset="0"/>
                <a:ea typeface="Monotype Koufi" pitchFamily="2" charset="-78"/>
                <a:cs typeface="Times New Roman" pitchFamily="18" charset="0"/>
              </a:rPr>
              <a:t>تتنوع الشبكات الإلكترونية إلى :</a:t>
            </a:r>
            <a:endParaRPr lang="en-US" sz="2800" b="1" dirty="0">
              <a:latin typeface="Times New Roman" pitchFamily="18" charset="0"/>
              <a:ea typeface="Monotype Koufi" pitchFamily="2" charset="-78"/>
              <a:cs typeface="Times New Roman" pitchFamily="18" charset="0"/>
            </a:endParaRPr>
          </a:p>
          <a:p>
            <a:pPr lvl="0" algn="justLow"/>
            <a:endParaRPr lang="ar-SA" sz="2800" b="1" dirty="0">
              <a:latin typeface="Times New Roman" pitchFamily="18" charset="0"/>
              <a:ea typeface="Monotype Koufi" pitchFamily="2" charset="-78"/>
              <a:cs typeface="Times New Roman" pitchFamily="18" charset="0"/>
            </a:endParaRPr>
          </a:p>
        </p:txBody>
      </p:sp>
    </p:spTree>
    <p:extLst>
      <p:ext uri="{BB962C8B-B14F-4D97-AF65-F5344CB8AC3E}">
        <p14:creationId xmlns:p14="http://schemas.microsoft.com/office/powerpoint/2010/main" val="10415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B99D9E1-F740-475C-8634-C949F78FEC6B}"/>
              </a:ext>
            </a:extLst>
          </p:cNvPr>
          <p:cNvPicPr>
            <a:picLocks noChangeAspect="1"/>
          </p:cNvPicPr>
          <p:nvPr/>
        </p:nvPicPr>
        <p:blipFill rotWithShape="1">
          <a:blip r:embed="rId2">
            <a:extLst>
              <a:ext uri="{28A0092B-C50C-407E-A947-70E740481C1C}">
                <a14:useLocalDpi xmlns:a14="http://schemas.microsoft.com/office/drawing/2010/main" val="0"/>
              </a:ext>
            </a:extLst>
          </a:blip>
          <a:srcRect l="9508" t="71588" r="47122" b="5822"/>
          <a:stretch/>
        </p:blipFill>
        <p:spPr>
          <a:xfrm>
            <a:off x="791580" y="404664"/>
            <a:ext cx="7560840" cy="1224136"/>
          </a:xfrm>
          <a:prstGeom prst="rect">
            <a:avLst/>
          </a:prstGeom>
        </p:spPr>
      </p:pic>
      <p:sp>
        <p:nvSpPr>
          <p:cNvPr id="3" name="مستطيل 2">
            <a:extLst>
              <a:ext uri="{FF2B5EF4-FFF2-40B4-BE49-F238E27FC236}">
                <a16:creationId xmlns:a16="http://schemas.microsoft.com/office/drawing/2014/main" id="{D5180FFC-EA0E-4475-91C8-BB6670E6052E}"/>
              </a:ext>
            </a:extLst>
          </p:cNvPr>
          <p:cNvSpPr/>
          <p:nvPr/>
        </p:nvSpPr>
        <p:spPr>
          <a:xfrm>
            <a:off x="2555776" y="838453"/>
            <a:ext cx="5544616" cy="646331"/>
          </a:xfrm>
          <a:prstGeom prst="rect">
            <a:avLst/>
          </a:prstGeom>
        </p:spPr>
        <p:txBody>
          <a:bodyPr wrap="square">
            <a:spAutoFit/>
          </a:bodyPr>
          <a:lstStyle/>
          <a:p>
            <a:pPr algn="ctr"/>
            <a:r>
              <a:rPr lang="ar-SA" sz="3600" dirty="0">
                <a:solidFill>
                  <a:schemeClr val="bg1"/>
                </a:solidFill>
                <a:latin typeface="Tahoma" panose="020B0604030504040204" pitchFamily="34" charset="0"/>
                <a:ea typeface="Tahoma" panose="020B0604030504040204" pitchFamily="34" charset="0"/>
                <a:cs typeface="PT Bold Heading" panose="02010400000000000000" pitchFamily="2" charset="-78"/>
              </a:rPr>
              <a:t>أين تسكن هذه العائلة ؟</a:t>
            </a:r>
            <a:endParaRPr lang="en-US" sz="2400" dirty="0">
              <a:solidFill>
                <a:schemeClr val="bg1"/>
              </a:solidFill>
              <a:latin typeface="Tahoma" panose="020B0604030504040204" pitchFamily="34" charset="0"/>
              <a:ea typeface="Tahoma" panose="020B0604030504040204" pitchFamily="34" charset="0"/>
              <a:cs typeface="PT Bold Heading" panose="02010400000000000000" pitchFamily="2" charset="-78"/>
            </a:endParaRPr>
          </a:p>
        </p:txBody>
      </p:sp>
      <p:pic>
        <p:nvPicPr>
          <p:cNvPr id="1026" name="Picture 2" descr="صورة ذات صلة">
            <a:extLst>
              <a:ext uri="{FF2B5EF4-FFF2-40B4-BE49-F238E27FC236}">
                <a16:creationId xmlns:a16="http://schemas.microsoft.com/office/drawing/2014/main" id="{F3DB653C-37C9-4CF7-8138-446027809F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4464" y="2657024"/>
            <a:ext cx="2315928" cy="1543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نتيجة بحث الصور عن ‪wifi  png‬‏">
            <a:extLst>
              <a:ext uri="{FF2B5EF4-FFF2-40B4-BE49-F238E27FC236}">
                <a16:creationId xmlns:a16="http://schemas.microsoft.com/office/drawing/2014/main" id="{F39AE3E4-2E31-4CAA-BC6A-31273B17B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2472784"/>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5488C4F1-E797-438A-85BA-DF2556A9E102}"/>
              </a:ext>
            </a:extLst>
          </p:cNvPr>
          <p:cNvSpPr/>
          <p:nvPr/>
        </p:nvSpPr>
        <p:spPr>
          <a:xfrm>
            <a:off x="5538272" y="4365104"/>
            <a:ext cx="2808312" cy="646331"/>
          </a:xfrm>
          <a:prstGeom prst="rect">
            <a:avLst/>
          </a:prstGeom>
        </p:spPr>
        <p:txBody>
          <a:bodyPr wrap="square">
            <a:spAutoFit/>
          </a:bodyPr>
          <a:lstStyle/>
          <a:p>
            <a:pPr algn="ctr"/>
            <a:r>
              <a:rPr lang="ar-SA" sz="3600" b="1" dirty="0">
                <a:solidFill>
                  <a:srgbClr val="128BFE"/>
                </a:solidFill>
                <a:latin typeface="Tahoma" panose="020B0604030504040204" pitchFamily="34" charset="0"/>
                <a:ea typeface="Tahoma" panose="020B0604030504040204" pitchFamily="34" charset="0"/>
                <a:cs typeface="+mj-cs"/>
              </a:rPr>
              <a:t>الحاسبات</a:t>
            </a:r>
            <a:endParaRPr lang="en-US" sz="2400" b="1" dirty="0">
              <a:solidFill>
                <a:srgbClr val="128BFE"/>
              </a:solidFill>
              <a:latin typeface="Tahoma" panose="020B0604030504040204" pitchFamily="34" charset="0"/>
              <a:ea typeface="Tahoma" panose="020B0604030504040204" pitchFamily="34" charset="0"/>
              <a:cs typeface="+mj-cs"/>
            </a:endParaRPr>
          </a:p>
        </p:txBody>
      </p:sp>
      <p:sp>
        <p:nvSpPr>
          <p:cNvPr id="7" name="مستطيل 6">
            <a:extLst>
              <a:ext uri="{FF2B5EF4-FFF2-40B4-BE49-F238E27FC236}">
                <a16:creationId xmlns:a16="http://schemas.microsoft.com/office/drawing/2014/main" id="{FE9D8915-2F76-4DF0-84F0-75CFEFBAB89F}"/>
              </a:ext>
            </a:extLst>
          </p:cNvPr>
          <p:cNvSpPr/>
          <p:nvPr/>
        </p:nvSpPr>
        <p:spPr>
          <a:xfrm>
            <a:off x="1475656" y="4365104"/>
            <a:ext cx="2808312" cy="646331"/>
          </a:xfrm>
          <a:prstGeom prst="rect">
            <a:avLst/>
          </a:prstGeom>
        </p:spPr>
        <p:txBody>
          <a:bodyPr wrap="square">
            <a:spAutoFit/>
          </a:bodyPr>
          <a:lstStyle/>
          <a:p>
            <a:pPr algn="ctr"/>
            <a:r>
              <a:rPr lang="ar-SA" sz="3600" b="1" dirty="0">
                <a:solidFill>
                  <a:srgbClr val="128BFE"/>
                </a:solidFill>
                <a:latin typeface="Tahoma" panose="020B0604030504040204" pitchFamily="34" charset="0"/>
                <a:ea typeface="Tahoma" panose="020B0604030504040204" pitchFamily="34" charset="0"/>
                <a:cs typeface="+mj-cs"/>
              </a:rPr>
              <a:t>محولات الشبكة</a:t>
            </a:r>
            <a:endParaRPr lang="en-US" sz="2400" b="1" dirty="0">
              <a:solidFill>
                <a:srgbClr val="128BFE"/>
              </a:solidFill>
              <a:latin typeface="Tahoma" panose="020B0604030504040204" pitchFamily="34" charset="0"/>
              <a:ea typeface="Tahoma" panose="020B0604030504040204" pitchFamily="34" charset="0"/>
              <a:cs typeface="+mj-cs"/>
            </a:endParaRPr>
          </a:p>
        </p:txBody>
      </p:sp>
    </p:spTree>
    <p:extLst>
      <p:ext uri="{BB962C8B-B14F-4D97-AF65-F5344CB8AC3E}">
        <p14:creationId xmlns:p14="http://schemas.microsoft.com/office/powerpoint/2010/main" val="9079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anim calcmode="lin" valueType="num">
                                      <p:cBhvr>
                                        <p:cTn id="13" dur="2000" fill="hold"/>
                                        <p:tgtEl>
                                          <p:spTgt spid="1026"/>
                                        </p:tgtEl>
                                        <p:attrNameLst>
                                          <p:attrName>ppt_w</p:attrName>
                                        </p:attrNameLst>
                                      </p:cBhvr>
                                      <p:tavLst>
                                        <p:tav tm="0" fmla="#ppt_w*sin(2.5*pi*$)">
                                          <p:val>
                                            <p:fltVal val="0"/>
                                          </p:val>
                                        </p:tav>
                                        <p:tav tm="100000">
                                          <p:val>
                                            <p:fltVal val="1"/>
                                          </p:val>
                                        </p:tav>
                                      </p:tavLst>
                                    </p:anim>
                                    <p:anim calcmode="lin" valueType="num">
                                      <p:cBhvr>
                                        <p:cTn id="14" dur="2000" fill="hold"/>
                                        <p:tgtEl>
                                          <p:spTgt spid="102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anim calcmode="lin" valueType="num">
                                      <p:cBhvr>
                                        <p:cTn id="25" dur="2000" fill="hold"/>
                                        <p:tgtEl>
                                          <p:spTgt spid="7"/>
                                        </p:tgtEl>
                                        <p:attrNameLst>
                                          <p:attrName>ppt_w</p:attrName>
                                        </p:attrNameLst>
                                      </p:cBhvr>
                                      <p:tavLst>
                                        <p:tav tm="0" fmla="#ppt_w*sin(2.5*pi*$)">
                                          <p:val>
                                            <p:fltVal val="0"/>
                                          </p:val>
                                        </p:tav>
                                        <p:tav tm="100000">
                                          <p:val>
                                            <p:fltVal val="1"/>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2000"/>
                                        <p:tgtEl>
                                          <p:spTgt spid="1028"/>
                                        </p:tgtEl>
                                      </p:cBhvr>
                                    </p:animEffect>
                                    <p:anim calcmode="lin" valueType="num">
                                      <p:cBhvr>
                                        <p:cTn id="30" dur="2000" fill="hold"/>
                                        <p:tgtEl>
                                          <p:spTgt spid="1028"/>
                                        </p:tgtEl>
                                        <p:attrNameLst>
                                          <p:attrName>ppt_w</p:attrName>
                                        </p:attrNameLst>
                                      </p:cBhvr>
                                      <p:tavLst>
                                        <p:tav tm="0" fmla="#ppt_w*sin(2.5*pi*$)">
                                          <p:val>
                                            <p:fltVal val="0"/>
                                          </p:val>
                                        </p:tav>
                                        <p:tav tm="100000">
                                          <p:val>
                                            <p:fltVal val="1"/>
                                          </p:val>
                                        </p:tav>
                                      </p:tavLst>
                                    </p:anim>
                                    <p:anim calcmode="lin" valueType="num">
                                      <p:cBhvr>
                                        <p:cTn id="31"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4328F6F-D6A3-446F-8245-005E185B6BA9}"/>
              </a:ext>
            </a:extLst>
          </p:cNvPr>
          <p:cNvPicPr>
            <a:picLocks noChangeAspect="1"/>
          </p:cNvPicPr>
          <p:nvPr/>
        </p:nvPicPr>
        <p:blipFill rotWithShape="1">
          <a:blip r:embed="rId2">
            <a:extLst>
              <a:ext uri="{28A0092B-C50C-407E-A947-70E740481C1C}">
                <a14:useLocalDpi xmlns:a14="http://schemas.microsoft.com/office/drawing/2010/main" val="0"/>
              </a:ext>
            </a:extLst>
          </a:blip>
          <a:srcRect l="9508" t="71588" r="47122" b="5822"/>
          <a:stretch/>
        </p:blipFill>
        <p:spPr>
          <a:xfrm>
            <a:off x="791580" y="404664"/>
            <a:ext cx="7560840" cy="1224136"/>
          </a:xfrm>
          <a:prstGeom prst="rect">
            <a:avLst/>
          </a:prstGeom>
        </p:spPr>
      </p:pic>
      <p:sp>
        <p:nvSpPr>
          <p:cNvPr id="3" name="مستطيل 2">
            <a:extLst>
              <a:ext uri="{FF2B5EF4-FFF2-40B4-BE49-F238E27FC236}">
                <a16:creationId xmlns:a16="http://schemas.microsoft.com/office/drawing/2014/main" id="{66D55B01-BC59-4AB9-82C0-E0175CEF81EE}"/>
              </a:ext>
            </a:extLst>
          </p:cNvPr>
          <p:cNvSpPr/>
          <p:nvPr/>
        </p:nvSpPr>
        <p:spPr>
          <a:xfrm>
            <a:off x="2555776" y="838453"/>
            <a:ext cx="5544616" cy="646331"/>
          </a:xfrm>
          <a:prstGeom prst="rect">
            <a:avLst/>
          </a:prstGeom>
        </p:spPr>
        <p:txBody>
          <a:bodyPr wrap="square">
            <a:spAutoFit/>
          </a:bodyPr>
          <a:lstStyle/>
          <a:p>
            <a:pPr algn="ctr"/>
            <a:r>
              <a:rPr lang="ar-SA" sz="3600" dirty="0">
                <a:solidFill>
                  <a:schemeClr val="bg1"/>
                </a:solidFill>
                <a:latin typeface="Tahoma" panose="020B0604030504040204" pitchFamily="34" charset="0"/>
                <a:ea typeface="Tahoma" panose="020B0604030504040204" pitchFamily="34" charset="0"/>
                <a:cs typeface="PT Bold Heading" panose="02010400000000000000" pitchFamily="2" charset="-78"/>
              </a:rPr>
              <a:t>ما الهدف من وجودها ؟</a:t>
            </a:r>
            <a:endParaRPr lang="en-US" sz="2400" dirty="0">
              <a:solidFill>
                <a:schemeClr val="bg1"/>
              </a:solidFill>
              <a:latin typeface="Tahoma" panose="020B0604030504040204" pitchFamily="34" charset="0"/>
              <a:ea typeface="Tahoma" panose="020B0604030504040204" pitchFamily="34" charset="0"/>
              <a:cs typeface="PT Bold Heading" panose="02010400000000000000" pitchFamily="2" charset="-78"/>
            </a:endParaRPr>
          </a:p>
        </p:txBody>
      </p:sp>
      <p:sp>
        <p:nvSpPr>
          <p:cNvPr id="4" name="مستطيل 3">
            <a:extLst>
              <a:ext uri="{FF2B5EF4-FFF2-40B4-BE49-F238E27FC236}">
                <a16:creationId xmlns:a16="http://schemas.microsoft.com/office/drawing/2014/main" id="{AC7EEC4D-05D8-4DDB-867C-54DB77D9D682}"/>
              </a:ext>
            </a:extLst>
          </p:cNvPr>
          <p:cNvSpPr/>
          <p:nvPr/>
        </p:nvSpPr>
        <p:spPr>
          <a:xfrm>
            <a:off x="1007604" y="1936760"/>
            <a:ext cx="7128792" cy="1200329"/>
          </a:xfrm>
          <a:prstGeom prst="rect">
            <a:avLst/>
          </a:prstGeom>
        </p:spPr>
        <p:txBody>
          <a:bodyPr wrap="square">
            <a:spAutoFit/>
          </a:bodyPr>
          <a:lstStyle/>
          <a:p>
            <a:pPr algn="justLow"/>
            <a:r>
              <a:rPr lang="ar-SA" sz="3600" b="1" dirty="0">
                <a:solidFill>
                  <a:srgbClr val="128BFE"/>
                </a:solidFill>
                <a:latin typeface="Tahoma" panose="020B0604030504040204" pitchFamily="34" charset="0"/>
                <a:ea typeface="Tahoma" panose="020B0604030504040204" pitchFamily="34" charset="0"/>
                <a:cs typeface="+mj-cs"/>
              </a:rPr>
              <a:t>ضمان سلامة نقل البيانات وتنفيذ التطبيقات</a:t>
            </a:r>
          </a:p>
          <a:p>
            <a:pPr algn="justLow"/>
            <a:r>
              <a:rPr lang="ar-SA" sz="3600" b="1" dirty="0">
                <a:solidFill>
                  <a:srgbClr val="128BFE"/>
                </a:solidFill>
                <a:latin typeface="Tahoma" panose="020B0604030504040204" pitchFamily="34" charset="0"/>
                <a:ea typeface="Tahoma" panose="020B0604030504040204" pitchFamily="34" charset="0"/>
                <a:cs typeface="+mj-cs"/>
              </a:rPr>
              <a:t>مثل..</a:t>
            </a:r>
            <a:endParaRPr lang="en-US" sz="2400" b="1" dirty="0">
              <a:solidFill>
                <a:srgbClr val="128BFE"/>
              </a:solidFill>
              <a:latin typeface="Tahoma" panose="020B0604030504040204" pitchFamily="34" charset="0"/>
              <a:ea typeface="Tahoma" panose="020B0604030504040204" pitchFamily="34" charset="0"/>
              <a:cs typeface="+mj-cs"/>
            </a:endParaRPr>
          </a:p>
        </p:txBody>
      </p:sp>
      <p:pic>
        <p:nvPicPr>
          <p:cNvPr id="2050" name="Picture 2" descr="صورة ذات صلة">
            <a:extLst>
              <a:ext uri="{FF2B5EF4-FFF2-40B4-BE49-F238E27FC236}">
                <a16:creationId xmlns:a16="http://schemas.microsoft.com/office/drawing/2014/main" id="{0AC1FE7D-6994-4D33-90CB-EA5D084B8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054" y="3137089"/>
            <a:ext cx="3029322" cy="2120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صورة ذات صلة">
            <a:extLst>
              <a:ext uri="{FF2B5EF4-FFF2-40B4-BE49-F238E27FC236}">
                <a16:creationId xmlns:a16="http://schemas.microsoft.com/office/drawing/2014/main" id="{A83BF0D5-271E-448A-ACD1-1EE5AA18A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968325"/>
            <a:ext cx="2246751" cy="2246751"/>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1A962D06-847B-464E-AE29-FA5C27A7371C}"/>
              </a:ext>
            </a:extLst>
          </p:cNvPr>
          <p:cNvSpPr/>
          <p:nvPr/>
        </p:nvSpPr>
        <p:spPr>
          <a:xfrm>
            <a:off x="4896036" y="5138028"/>
            <a:ext cx="3204356" cy="523220"/>
          </a:xfrm>
          <a:prstGeom prst="rect">
            <a:avLst/>
          </a:prstGeom>
        </p:spPr>
        <p:txBody>
          <a:bodyPr wrap="square">
            <a:spAutoFit/>
          </a:bodyPr>
          <a:lstStyle/>
          <a:p>
            <a:pPr algn="ctr"/>
            <a:r>
              <a:rPr lang="ar-SA" sz="2800" b="1" dirty="0">
                <a:latin typeface="Tahoma" panose="020B0604030504040204" pitchFamily="34" charset="0"/>
                <a:ea typeface="Tahoma" panose="020B0604030504040204" pitchFamily="34" charset="0"/>
                <a:cs typeface="+mj-cs"/>
              </a:rPr>
              <a:t>تصفح مواقع الإنترنت</a:t>
            </a:r>
            <a:endParaRPr lang="en-US" b="1" dirty="0">
              <a:latin typeface="Tahoma" panose="020B0604030504040204" pitchFamily="34" charset="0"/>
              <a:ea typeface="Tahoma" panose="020B0604030504040204" pitchFamily="34" charset="0"/>
              <a:cs typeface="+mj-cs"/>
            </a:endParaRPr>
          </a:p>
        </p:txBody>
      </p:sp>
      <p:sp>
        <p:nvSpPr>
          <p:cNvPr id="9" name="مستطيل 8">
            <a:extLst>
              <a:ext uri="{FF2B5EF4-FFF2-40B4-BE49-F238E27FC236}">
                <a16:creationId xmlns:a16="http://schemas.microsoft.com/office/drawing/2014/main" id="{22132B08-3851-45CB-ADB2-5412C6143F85}"/>
              </a:ext>
            </a:extLst>
          </p:cNvPr>
          <p:cNvSpPr/>
          <p:nvPr/>
        </p:nvSpPr>
        <p:spPr>
          <a:xfrm>
            <a:off x="827584" y="5157192"/>
            <a:ext cx="3204356" cy="523220"/>
          </a:xfrm>
          <a:prstGeom prst="rect">
            <a:avLst/>
          </a:prstGeom>
        </p:spPr>
        <p:txBody>
          <a:bodyPr wrap="square">
            <a:spAutoFit/>
          </a:bodyPr>
          <a:lstStyle/>
          <a:p>
            <a:pPr algn="ctr"/>
            <a:r>
              <a:rPr lang="ar-SA" sz="2800" b="1" dirty="0">
                <a:latin typeface="Tahoma" panose="020B0604030504040204" pitchFamily="34" charset="0"/>
                <a:ea typeface="Tahoma" panose="020B0604030504040204" pitchFamily="34" charset="0"/>
                <a:cs typeface="+mj-cs"/>
              </a:rPr>
              <a:t>فتح البريد الإلكتروني</a:t>
            </a:r>
            <a:endParaRPr lang="en-US" b="1" dirty="0">
              <a:latin typeface="Tahoma" panose="020B0604030504040204" pitchFamily="34" charset="0"/>
              <a:ea typeface="Tahoma" panose="020B0604030504040204" pitchFamily="34" charset="0"/>
              <a:cs typeface="+mj-cs"/>
            </a:endParaRPr>
          </a:p>
        </p:txBody>
      </p:sp>
    </p:spTree>
    <p:extLst>
      <p:ext uri="{BB962C8B-B14F-4D97-AF65-F5344CB8AC3E}">
        <p14:creationId xmlns:p14="http://schemas.microsoft.com/office/powerpoint/2010/main" val="396732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randombar(horizontal)">
                                      <p:cBhvr>
                                        <p:cTn id="3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CF776E0-DFB4-4E19-9041-0A73F5F8FCA6}"/>
              </a:ext>
            </a:extLst>
          </p:cNvPr>
          <p:cNvPicPr>
            <a:picLocks noChangeAspect="1"/>
          </p:cNvPicPr>
          <p:nvPr/>
        </p:nvPicPr>
        <p:blipFill rotWithShape="1">
          <a:blip r:embed="rId2">
            <a:extLst>
              <a:ext uri="{28A0092B-C50C-407E-A947-70E740481C1C}">
                <a14:useLocalDpi xmlns:a14="http://schemas.microsoft.com/office/drawing/2010/main" val="0"/>
              </a:ext>
            </a:extLst>
          </a:blip>
          <a:srcRect l="9508" t="71588" r="47122" b="5822"/>
          <a:stretch/>
        </p:blipFill>
        <p:spPr>
          <a:xfrm>
            <a:off x="791580" y="404664"/>
            <a:ext cx="7560840" cy="1224136"/>
          </a:xfrm>
          <a:prstGeom prst="rect">
            <a:avLst/>
          </a:prstGeom>
        </p:spPr>
      </p:pic>
      <p:sp>
        <p:nvSpPr>
          <p:cNvPr id="3" name="مستطيل 2">
            <a:extLst>
              <a:ext uri="{FF2B5EF4-FFF2-40B4-BE49-F238E27FC236}">
                <a16:creationId xmlns:a16="http://schemas.microsoft.com/office/drawing/2014/main" id="{7A2B8FBE-69FB-4A1E-9D42-3637B192344C}"/>
              </a:ext>
            </a:extLst>
          </p:cNvPr>
          <p:cNvSpPr/>
          <p:nvPr/>
        </p:nvSpPr>
        <p:spPr>
          <a:xfrm>
            <a:off x="2555776" y="838453"/>
            <a:ext cx="5544616" cy="584775"/>
          </a:xfrm>
          <a:prstGeom prst="rect">
            <a:avLst/>
          </a:prstGeom>
        </p:spPr>
        <p:txBody>
          <a:bodyPr wrap="square">
            <a:spAutoFit/>
          </a:bodyPr>
          <a:lstStyle/>
          <a:p>
            <a:pPr algn="ctr"/>
            <a:r>
              <a:rPr lang="ar-SA" sz="3200" dirty="0">
                <a:solidFill>
                  <a:schemeClr val="bg1"/>
                </a:solidFill>
                <a:latin typeface="Tahoma" panose="020B0604030504040204" pitchFamily="34" charset="0"/>
                <a:ea typeface="Tahoma" panose="020B0604030504040204" pitchFamily="34" charset="0"/>
                <a:cs typeface="PT Bold Heading" panose="02010400000000000000" pitchFamily="2" charset="-78"/>
              </a:rPr>
              <a:t>ما هي عمل مداولات </a:t>
            </a:r>
            <a:r>
              <a:rPr lang="en-US" sz="3200" dirty="0">
                <a:solidFill>
                  <a:schemeClr val="bg1"/>
                </a:solidFill>
                <a:latin typeface="Tahoma" panose="020B0604030504040204" pitchFamily="34" charset="0"/>
                <a:ea typeface="Tahoma" panose="020B0604030504040204" pitchFamily="34" charset="0"/>
                <a:cs typeface="PT Bold Heading" panose="02010400000000000000" pitchFamily="2" charset="-78"/>
              </a:rPr>
              <a:t>TCP/IP</a:t>
            </a:r>
            <a:r>
              <a:rPr lang="ar-SA" sz="3200" dirty="0">
                <a:solidFill>
                  <a:schemeClr val="bg1"/>
                </a:solidFill>
                <a:latin typeface="Tahoma" panose="020B0604030504040204" pitchFamily="34" charset="0"/>
                <a:ea typeface="Tahoma" panose="020B0604030504040204" pitchFamily="34" charset="0"/>
                <a:cs typeface="PT Bold Heading" panose="02010400000000000000" pitchFamily="2" charset="-78"/>
              </a:rPr>
              <a:t> ؟</a:t>
            </a:r>
            <a:endParaRPr lang="en-US" sz="2000" dirty="0">
              <a:solidFill>
                <a:schemeClr val="bg1"/>
              </a:solidFill>
              <a:latin typeface="Tahoma" panose="020B0604030504040204" pitchFamily="34" charset="0"/>
              <a:ea typeface="Tahoma" panose="020B0604030504040204" pitchFamily="34" charset="0"/>
              <a:cs typeface="PT Bold Heading" panose="02010400000000000000" pitchFamily="2" charset="-78"/>
            </a:endParaRPr>
          </a:p>
        </p:txBody>
      </p:sp>
      <p:pic>
        <p:nvPicPr>
          <p:cNvPr id="5" name="Picture 2" descr="صورة ذات صلة">
            <a:extLst>
              <a:ext uri="{FF2B5EF4-FFF2-40B4-BE49-F238E27FC236}">
                <a16:creationId xmlns:a16="http://schemas.microsoft.com/office/drawing/2014/main" id="{259CDF87-B856-4782-AF0A-32CAB31A4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238" y="4109864"/>
            <a:ext cx="3073524" cy="2049016"/>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3C514445-08D0-4240-BB9C-DC9BC321942A}"/>
              </a:ext>
            </a:extLst>
          </p:cNvPr>
          <p:cNvSpPr/>
          <p:nvPr/>
        </p:nvSpPr>
        <p:spPr>
          <a:xfrm>
            <a:off x="4283968" y="2567806"/>
            <a:ext cx="3888432" cy="1077218"/>
          </a:xfrm>
          <a:prstGeom prst="rect">
            <a:avLst/>
          </a:prstGeom>
        </p:spPr>
        <p:txBody>
          <a:bodyPr wrap="square">
            <a:spAutoFit/>
          </a:bodyPr>
          <a:lstStyle/>
          <a:p>
            <a:pPr algn="ctr"/>
            <a:r>
              <a:rPr lang="ar-SA" sz="3200" b="1" dirty="0">
                <a:latin typeface="Tahoma" panose="020B0604030504040204" pitchFamily="34" charset="0"/>
                <a:ea typeface="Tahoma" panose="020B0604030504040204" pitchFamily="34" charset="0"/>
                <a:cs typeface="+mj-cs"/>
              </a:rPr>
              <a:t>يريد  يوسف أن يتصفح موقع نور على جهازه</a:t>
            </a:r>
            <a:endParaRPr lang="en-US" sz="2000" b="1" dirty="0">
              <a:latin typeface="Tahoma" panose="020B0604030504040204" pitchFamily="34" charset="0"/>
              <a:ea typeface="Tahoma" panose="020B0604030504040204" pitchFamily="34" charset="0"/>
              <a:cs typeface="+mj-cs"/>
            </a:endParaRPr>
          </a:p>
        </p:txBody>
      </p:sp>
      <p:sp>
        <p:nvSpPr>
          <p:cNvPr id="7" name="فقاعة التفكير: على شكل سحابة 6">
            <a:extLst>
              <a:ext uri="{FF2B5EF4-FFF2-40B4-BE49-F238E27FC236}">
                <a16:creationId xmlns:a16="http://schemas.microsoft.com/office/drawing/2014/main" id="{79B2CC8D-1575-4BD7-AB31-96CB3CECCF8C}"/>
              </a:ext>
            </a:extLst>
          </p:cNvPr>
          <p:cNvSpPr/>
          <p:nvPr/>
        </p:nvSpPr>
        <p:spPr>
          <a:xfrm>
            <a:off x="791579" y="2608454"/>
            <a:ext cx="3153899" cy="1737042"/>
          </a:xfrm>
          <a:prstGeom prst="cloudCallout">
            <a:avLst>
              <a:gd name="adj1" fmla="val 53279"/>
              <a:gd name="adj2" fmla="val 566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8" name="Picture 4" descr="نتيجة بحث الصور عن نظام نور">
            <a:extLst>
              <a:ext uri="{FF2B5EF4-FFF2-40B4-BE49-F238E27FC236}">
                <a16:creationId xmlns:a16="http://schemas.microsoft.com/office/drawing/2014/main" id="{F5FC77CC-2EA0-4CAA-ADF3-D8EA17EC86F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96"/>
          <a:stretch/>
        </p:blipFill>
        <p:spPr bwMode="auto">
          <a:xfrm>
            <a:off x="1547664" y="2924638"/>
            <a:ext cx="1649749" cy="104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3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21"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777D7A0-62D8-40F6-8013-3FBDCB51B677}"/>
              </a:ext>
            </a:extLst>
          </p:cNvPr>
          <p:cNvSpPr/>
          <p:nvPr/>
        </p:nvSpPr>
        <p:spPr>
          <a:xfrm>
            <a:off x="1115616" y="692696"/>
            <a:ext cx="6912767" cy="1200329"/>
          </a:xfrm>
          <a:prstGeom prst="rect">
            <a:avLst/>
          </a:prstGeom>
        </p:spPr>
        <p:txBody>
          <a:bodyPr wrap="square">
            <a:spAutoFit/>
          </a:bodyPr>
          <a:lstStyle/>
          <a:p>
            <a:pPr algn="ctr"/>
            <a:r>
              <a:rPr lang="ar-SA" sz="2800" dirty="0">
                <a:solidFill>
                  <a:srgbClr val="FF0000"/>
                </a:solidFill>
                <a:latin typeface="Tahoma" panose="020B0604030504040204" pitchFamily="34" charset="0"/>
                <a:ea typeface="Tahoma" panose="020B0604030504040204" pitchFamily="34" charset="0"/>
                <a:cs typeface="PT Bold Heading" panose="02010400000000000000" pitchFamily="2" charset="-78"/>
              </a:rPr>
              <a:t>أولا</a:t>
            </a:r>
            <a:r>
              <a:rPr lang="ar-SA" sz="2800" b="1" dirty="0">
                <a:solidFill>
                  <a:srgbClr val="FF0000"/>
                </a:solidFill>
                <a:latin typeface="Tahoma" panose="020B0604030504040204" pitchFamily="34" charset="0"/>
                <a:ea typeface="Tahoma" panose="020B0604030504040204" pitchFamily="34" charset="0"/>
                <a:cs typeface="+mj-cs"/>
              </a:rPr>
              <a:t> : </a:t>
            </a:r>
            <a:r>
              <a:rPr lang="ar-SA" sz="2800" b="1" dirty="0">
                <a:latin typeface="Tahoma" panose="020B0604030504040204" pitchFamily="34" charset="0"/>
                <a:ea typeface="Tahoma" panose="020B0604030504040204" pitchFamily="34" charset="0"/>
                <a:cs typeface="+mj-cs"/>
              </a:rPr>
              <a:t>يقوم الأخ الأول </a:t>
            </a:r>
            <a:r>
              <a:rPr lang="en-US" sz="44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IP</a:t>
            </a:r>
            <a:r>
              <a:rPr lang="ar-SA" sz="2800" b="1" dirty="0">
                <a:latin typeface="Tahoma" panose="020B0604030504040204" pitchFamily="34" charset="0"/>
                <a:ea typeface="Tahoma" panose="020B0604030504040204" pitchFamily="34" charset="0"/>
                <a:cs typeface="+mj-cs"/>
              </a:rPr>
              <a:t> بقراءة عنوان جهاز المرسل </a:t>
            </a:r>
            <a:r>
              <a:rPr lang="en-US" sz="2800" b="1" dirty="0">
                <a:solidFill>
                  <a:srgbClr val="FF0000"/>
                </a:solidFill>
                <a:latin typeface="Tahoma" panose="020B0604030504040204" pitchFamily="34" charset="0"/>
                <a:ea typeface="Tahoma" panose="020B0604030504040204" pitchFamily="34" charset="0"/>
                <a:cs typeface="+mj-cs"/>
              </a:rPr>
              <a:t>A</a:t>
            </a:r>
            <a:r>
              <a:rPr lang="ar-SA" sz="2800" b="1" dirty="0">
                <a:latin typeface="Tahoma" panose="020B0604030504040204" pitchFamily="34" charset="0"/>
                <a:ea typeface="Tahoma" panose="020B0604030504040204" pitchFamily="34" charset="0"/>
                <a:cs typeface="+mj-cs"/>
              </a:rPr>
              <a:t> وعنوان جهاز المستقبل </a:t>
            </a:r>
            <a:r>
              <a:rPr lang="en-US" sz="2800" b="1" dirty="0">
                <a:solidFill>
                  <a:srgbClr val="000099"/>
                </a:solidFill>
                <a:latin typeface="Tahoma" panose="020B0604030504040204" pitchFamily="34" charset="0"/>
                <a:ea typeface="Tahoma" panose="020B0604030504040204" pitchFamily="34" charset="0"/>
                <a:cs typeface="+mj-cs"/>
              </a:rPr>
              <a:t>B</a:t>
            </a:r>
            <a:endParaRPr lang="en-US" b="1" dirty="0">
              <a:solidFill>
                <a:srgbClr val="000099"/>
              </a:solidFill>
              <a:latin typeface="Tahoma" panose="020B0604030504040204" pitchFamily="34" charset="0"/>
              <a:ea typeface="Tahoma" panose="020B0604030504040204" pitchFamily="34" charset="0"/>
              <a:cs typeface="+mj-cs"/>
            </a:endParaRPr>
          </a:p>
        </p:txBody>
      </p:sp>
      <p:pic>
        <p:nvPicPr>
          <p:cNvPr id="4098" name="Picture 2" descr="نتيجة بحث الصور عن الشبكة العنكبوتية">
            <a:extLst>
              <a:ext uri="{FF2B5EF4-FFF2-40B4-BE49-F238E27FC236}">
                <a16:creationId xmlns:a16="http://schemas.microsoft.com/office/drawing/2014/main" id="{119F0B3C-1774-4137-B72A-11159C73A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86135" y="4213214"/>
            <a:ext cx="1605862" cy="14691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صورة ذات صلة">
            <a:extLst>
              <a:ext uri="{FF2B5EF4-FFF2-40B4-BE49-F238E27FC236}">
                <a16:creationId xmlns:a16="http://schemas.microsoft.com/office/drawing/2014/main" id="{5381B133-E63D-4A24-8A29-0D2EE00FC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208" y="4090709"/>
            <a:ext cx="17621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descr="صورة ذات صلة">
            <a:extLst>
              <a:ext uri="{FF2B5EF4-FFF2-40B4-BE49-F238E27FC236}">
                <a16:creationId xmlns:a16="http://schemas.microsoft.com/office/drawing/2014/main" id="{5296C35D-3845-4408-B2A2-61FBF28C94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927" y="2471167"/>
            <a:ext cx="1805881" cy="208254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6162675-745A-4BC5-911B-101D32942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459" y="4097743"/>
            <a:ext cx="4965079" cy="2082540"/>
          </a:xfrm>
          <a:prstGeom prst="rect">
            <a:avLst/>
          </a:prstGeom>
        </p:spPr>
      </p:pic>
      <p:pic>
        <p:nvPicPr>
          <p:cNvPr id="10" name="صورة 9">
            <a:extLst>
              <a:ext uri="{FF2B5EF4-FFF2-40B4-BE49-F238E27FC236}">
                <a16:creationId xmlns:a16="http://schemas.microsoft.com/office/drawing/2014/main" id="{913F061F-6FFB-4B53-BC1A-5287E60A9B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1624" y="3861048"/>
            <a:ext cx="2800747" cy="2792676"/>
          </a:xfrm>
          <a:prstGeom prst="rect">
            <a:avLst/>
          </a:prstGeom>
        </p:spPr>
      </p:pic>
      <p:sp>
        <p:nvSpPr>
          <p:cNvPr id="11" name="مستطيل 10">
            <a:extLst>
              <a:ext uri="{FF2B5EF4-FFF2-40B4-BE49-F238E27FC236}">
                <a16:creationId xmlns:a16="http://schemas.microsoft.com/office/drawing/2014/main" id="{DC39BA45-E7F2-45BA-9A5A-37F94C86D985}"/>
              </a:ext>
            </a:extLst>
          </p:cNvPr>
          <p:cNvSpPr/>
          <p:nvPr/>
        </p:nvSpPr>
        <p:spPr>
          <a:xfrm>
            <a:off x="648184" y="3365261"/>
            <a:ext cx="2451010" cy="461665"/>
          </a:xfrm>
          <a:prstGeom prst="rect">
            <a:avLst/>
          </a:prstGeom>
        </p:spPr>
        <p:txBody>
          <a:bodyPr wrap="square">
            <a:spAutoFit/>
          </a:bodyPr>
          <a:lstStyle/>
          <a:p>
            <a:r>
              <a:rPr lang="ar-SA" sz="2400" b="1" dirty="0">
                <a:solidFill>
                  <a:srgbClr val="FF0000"/>
                </a:solidFill>
                <a:latin typeface="Tahoma" panose="020B0604030504040204" pitchFamily="34" charset="0"/>
                <a:ea typeface="Tahoma" panose="020B0604030504040204" pitchFamily="34" charset="0"/>
              </a:rPr>
              <a:t>جهاز</a:t>
            </a:r>
            <a:r>
              <a:rPr lang="en-US" sz="2400" b="1" dirty="0">
                <a:solidFill>
                  <a:srgbClr val="FF0000"/>
                </a:solidFill>
                <a:latin typeface="Tahoma" panose="020B0604030504040204" pitchFamily="34" charset="0"/>
                <a:ea typeface="Tahoma" panose="020B0604030504040204" pitchFamily="34" charset="0"/>
              </a:rPr>
              <a:t>A </a:t>
            </a:r>
            <a:r>
              <a:rPr lang="ar-SA" sz="2400" b="1" dirty="0">
                <a:solidFill>
                  <a:srgbClr val="FF0000"/>
                </a:solidFill>
                <a:latin typeface="Tahoma" panose="020B0604030504040204" pitchFamily="34" charset="0"/>
                <a:ea typeface="Tahoma" panose="020B0604030504040204" pitchFamily="34" charset="0"/>
              </a:rPr>
              <a:t> موقع نور</a:t>
            </a:r>
            <a:endParaRPr lang="ar-SA" sz="1200" dirty="0"/>
          </a:p>
        </p:txBody>
      </p:sp>
      <p:sp>
        <p:nvSpPr>
          <p:cNvPr id="15" name="مستطيل 14">
            <a:extLst>
              <a:ext uri="{FF2B5EF4-FFF2-40B4-BE49-F238E27FC236}">
                <a16:creationId xmlns:a16="http://schemas.microsoft.com/office/drawing/2014/main" id="{8F25F589-1B8D-454F-ACB9-0F22735CD0B9}"/>
              </a:ext>
            </a:extLst>
          </p:cNvPr>
          <p:cNvSpPr/>
          <p:nvPr/>
        </p:nvSpPr>
        <p:spPr>
          <a:xfrm>
            <a:off x="5684399" y="3392349"/>
            <a:ext cx="2514793" cy="461665"/>
          </a:xfrm>
          <a:prstGeom prst="rect">
            <a:avLst/>
          </a:prstGeom>
        </p:spPr>
        <p:txBody>
          <a:bodyPr wrap="square">
            <a:spAutoFit/>
          </a:bodyPr>
          <a:lstStyle/>
          <a:p>
            <a:r>
              <a:rPr lang="ar-SA" sz="2400" b="1" dirty="0">
                <a:solidFill>
                  <a:srgbClr val="000099"/>
                </a:solidFill>
                <a:latin typeface="Tahoma" panose="020B0604030504040204" pitchFamily="34" charset="0"/>
                <a:ea typeface="Tahoma" panose="020B0604030504040204" pitchFamily="34" charset="0"/>
              </a:rPr>
              <a:t>جهاز </a:t>
            </a:r>
            <a:r>
              <a:rPr lang="en-US" sz="2400" b="1" dirty="0">
                <a:solidFill>
                  <a:srgbClr val="000099"/>
                </a:solidFill>
                <a:latin typeface="Tahoma" panose="020B0604030504040204" pitchFamily="34" charset="0"/>
                <a:ea typeface="Tahoma" panose="020B0604030504040204" pitchFamily="34" charset="0"/>
              </a:rPr>
              <a:t>B </a:t>
            </a:r>
            <a:r>
              <a:rPr lang="ar-SA" sz="2400" b="1" dirty="0">
                <a:solidFill>
                  <a:srgbClr val="000099"/>
                </a:solidFill>
                <a:latin typeface="Tahoma" panose="020B0604030504040204" pitchFamily="34" charset="0"/>
                <a:ea typeface="Tahoma" panose="020B0604030504040204" pitchFamily="34" charset="0"/>
              </a:rPr>
              <a:t> جهاز يوسف</a:t>
            </a:r>
            <a:endParaRPr lang="ar-SA" dirty="0">
              <a:solidFill>
                <a:srgbClr val="000099"/>
              </a:solidFill>
            </a:endParaRPr>
          </a:p>
        </p:txBody>
      </p:sp>
      <p:pic>
        <p:nvPicPr>
          <p:cNvPr id="4110" name="Picture 14" descr="نتيجة بحث الصور عن ‪PAD WOOD CLIPART‬‏">
            <a:extLst>
              <a:ext uri="{FF2B5EF4-FFF2-40B4-BE49-F238E27FC236}">
                <a16:creationId xmlns:a16="http://schemas.microsoft.com/office/drawing/2014/main" id="{3FB0A478-6471-426F-84F5-FA7CCF2776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364" y="2636912"/>
            <a:ext cx="3289548" cy="783385"/>
          </a:xfrm>
          <a:prstGeom prst="rect">
            <a:avLst/>
          </a:prstGeom>
          <a:noFill/>
          <a:extLst>
            <a:ext uri="{909E8E84-426E-40DD-AFC4-6F175D3DCCD1}">
              <a14:hiddenFill xmlns:a14="http://schemas.microsoft.com/office/drawing/2010/main">
                <a:solidFill>
                  <a:srgbClr val="FFFFFF"/>
                </a:solidFill>
              </a14:hiddenFill>
            </a:ext>
          </a:extLst>
        </p:spPr>
      </p:pic>
      <p:sp>
        <p:nvSpPr>
          <p:cNvPr id="22" name="مستطيل 21">
            <a:extLst>
              <a:ext uri="{FF2B5EF4-FFF2-40B4-BE49-F238E27FC236}">
                <a16:creationId xmlns:a16="http://schemas.microsoft.com/office/drawing/2014/main" id="{3438B721-7DC4-418D-A966-1CB1DDD52371}"/>
              </a:ext>
            </a:extLst>
          </p:cNvPr>
          <p:cNvSpPr/>
          <p:nvPr/>
        </p:nvSpPr>
        <p:spPr>
          <a:xfrm>
            <a:off x="683568" y="2823319"/>
            <a:ext cx="2833044" cy="461665"/>
          </a:xfrm>
          <a:prstGeom prst="rect">
            <a:avLst/>
          </a:prstGeom>
        </p:spPr>
        <p:txBody>
          <a:bodyPr wrap="square">
            <a:spAutoFit/>
          </a:bodyPr>
          <a:lstStyle/>
          <a:p>
            <a:pPr algn="ctr"/>
            <a:r>
              <a:rPr lang="en-US" sz="2400" b="1" dirty="0">
                <a:solidFill>
                  <a:schemeClr val="bg1"/>
                </a:solidFill>
                <a:latin typeface="Tahoma" panose="020B0604030504040204" pitchFamily="34" charset="0"/>
                <a:ea typeface="Tahoma" panose="020B0604030504040204" pitchFamily="34" charset="0"/>
              </a:rPr>
              <a:t>IP ADDRESS</a:t>
            </a:r>
            <a:endParaRPr lang="ar-SA" sz="1200" dirty="0">
              <a:solidFill>
                <a:schemeClr val="bg1"/>
              </a:solidFill>
            </a:endParaRPr>
          </a:p>
        </p:txBody>
      </p:sp>
      <p:pic>
        <p:nvPicPr>
          <p:cNvPr id="25" name="Picture 14" descr="نتيجة بحث الصور عن ‪PAD WOOD CLIPART‬‏">
            <a:extLst>
              <a:ext uri="{FF2B5EF4-FFF2-40B4-BE49-F238E27FC236}">
                <a16:creationId xmlns:a16="http://schemas.microsoft.com/office/drawing/2014/main" id="{6866D25C-B24E-4470-B5CD-DB85909F4E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314900" y="2636912"/>
            <a:ext cx="3289548" cy="783385"/>
          </a:xfrm>
          <a:prstGeom prst="rect">
            <a:avLst/>
          </a:prstGeom>
          <a:noFill/>
          <a:extLst>
            <a:ext uri="{909E8E84-426E-40DD-AFC4-6F175D3DCCD1}">
              <a14:hiddenFill xmlns:a14="http://schemas.microsoft.com/office/drawing/2010/main">
                <a:solidFill>
                  <a:srgbClr val="FFFFFF"/>
                </a:solidFill>
              </a14:hiddenFill>
            </a:ext>
          </a:extLst>
        </p:spPr>
      </p:pic>
      <p:sp>
        <p:nvSpPr>
          <p:cNvPr id="26" name="مستطيل 25">
            <a:extLst>
              <a:ext uri="{FF2B5EF4-FFF2-40B4-BE49-F238E27FC236}">
                <a16:creationId xmlns:a16="http://schemas.microsoft.com/office/drawing/2014/main" id="{45FA9C7F-B0E0-4C8A-980E-25EDEAF56828}"/>
              </a:ext>
            </a:extLst>
          </p:cNvPr>
          <p:cNvSpPr/>
          <p:nvPr/>
        </p:nvSpPr>
        <p:spPr>
          <a:xfrm>
            <a:off x="5508104" y="2823319"/>
            <a:ext cx="2833044" cy="461665"/>
          </a:xfrm>
          <a:prstGeom prst="rect">
            <a:avLst/>
          </a:prstGeom>
        </p:spPr>
        <p:txBody>
          <a:bodyPr wrap="square">
            <a:spAutoFit/>
          </a:bodyPr>
          <a:lstStyle/>
          <a:p>
            <a:pPr algn="ctr"/>
            <a:r>
              <a:rPr lang="en-US" sz="2400" b="1" dirty="0">
                <a:solidFill>
                  <a:schemeClr val="bg1"/>
                </a:solidFill>
                <a:latin typeface="Tahoma" panose="020B0604030504040204" pitchFamily="34" charset="0"/>
                <a:ea typeface="Tahoma" panose="020B0604030504040204" pitchFamily="34" charset="0"/>
              </a:rPr>
              <a:t>IP ADDRESS</a:t>
            </a:r>
            <a:endParaRPr lang="ar-SA" sz="1200" dirty="0">
              <a:solidFill>
                <a:schemeClr val="bg1"/>
              </a:solidFill>
            </a:endParaRPr>
          </a:p>
        </p:txBody>
      </p:sp>
    </p:spTree>
    <p:extLst>
      <p:ext uri="{BB962C8B-B14F-4D97-AF65-F5344CB8AC3E}">
        <p14:creationId xmlns:p14="http://schemas.microsoft.com/office/powerpoint/2010/main" val="4385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heel(1)">
                                      <p:cBhvr>
                                        <p:cTn id="21" dur="2000"/>
                                        <p:tgtEl>
                                          <p:spTgt spid="409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2000"/>
                                        <p:tgtEl>
                                          <p:spTgt spid="22"/>
                                        </p:tgtEl>
                                      </p:cBhvr>
                                    </p:animEffect>
                                  </p:childTnLst>
                                </p:cTn>
                              </p:par>
                              <p:par>
                                <p:cTn id="28" presetID="21" presetClass="entr" presetSubtype="1" fill="hold" nodeType="with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wheel(1)">
                                      <p:cBhvr>
                                        <p:cTn id="30" dur="2000"/>
                                        <p:tgtEl>
                                          <p:spTgt spid="41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2000"/>
                                        <p:tgtEl>
                                          <p:spTgt spid="26"/>
                                        </p:tgtEl>
                                      </p:cBhvr>
                                    </p:animEffect>
                                  </p:childTnLst>
                                </p:cTn>
                              </p:par>
                              <p:par>
                                <p:cTn id="36" presetID="21" presetClass="entr" presetSubtype="1"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par>
                                <p:cTn id="39" presetID="21" presetClass="entr" presetSubtype="1" fill="hold" nodeType="withEffect">
                                  <p:stCondLst>
                                    <p:cond delay="0"/>
                                  </p:stCondLst>
                                  <p:childTnLst>
                                    <p:set>
                                      <p:cBhvr>
                                        <p:cTn id="40" dur="1" fill="hold">
                                          <p:stCondLst>
                                            <p:cond delay="0"/>
                                          </p:stCondLst>
                                        </p:cTn>
                                        <p:tgtEl>
                                          <p:spTgt spid="4100"/>
                                        </p:tgtEl>
                                        <p:attrNameLst>
                                          <p:attrName>style.visibility</p:attrName>
                                        </p:attrNameLst>
                                      </p:cBhvr>
                                      <p:to>
                                        <p:strVal val="visible"/>
                                      </p:to>
                                    </p:set>
                                    <p:animEffect transition="in" filter="wheel(1)">
                                      <p:cBhvr>
                                        <p:cTn id="41" dur="2000"/>
                                        <p:tgtEl>
                                          <p:spTgt spid="4100"/>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heel(1)">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5" grpId="0"/>
      <p:bldP spid="22" grpId="0"/>
      <p:bldP spid="2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DE9310D-6D4A-407D-8742-0F14C2D7FE72}"/>
              </a:ext>
            </a:extLst>
          </p:cNvPr>
          <p:cNvSpPr/>
          <p:nvPr/>
        </p:nvSpPr>
        <p:spPr>
          <a:xfrm>
            <a:off x="395536" y="931367"/>
            <a:ext cx="8208912" cy="769441"/>
          </a:xfrm>
          <a:prstGeom prst="rect">
            <a:avLst/>
          </a:prstGeom>
        </p:spPr>
        <p:txBody>
          <a:bodyPr wrap="square">
            <a:spAutoFit/>
          </a:bodyPr>
          <a:lstStyle/>
          <a:p>
            <a:pPr algn="ctr"/>
            <a:r>
              <a:rPr lang="ar-SA" sz="2800" b="1" dirty="0">
                <a:latin typeface="Tahoma" panose="020B0604030504040204" pitchFamily="34" charset="0"/>
                <a:ea typeface="Tahoma" panose="020B0604030504040204" pitchFamily="34" charset="0"/>
                <a:cs typeface="+mj-cs"/>
              </a:rPr>
              <a:t>أيضا يقوم الأخ الأول </a:t>
            </a:r>
            <a:r>
              <a:rPr lang="en-US" sz="44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IP</a:t>
            </a:r>
            <a:r>
              <a:rPr lang="ar-SA" sz="2800" b="1" dirty="0">
                <a:latin typeface="Tahoma" panose="020B0604030504040204" pitchFamily="34" charset="0"/>
                <a:ea typeface="Tahoma" panose="020B0604030504040204" pitchFamily="34" charset="0"/>
                <a:cs typeface="+mj-cs"/>
              </a:rPr>
              <a:t> بتحديد افضل واسرع طريق لنقل البيانات</a:t>
            </a:r>
            <a:endParaRPr lang="en-US" b="1" dirty="0">
              <a:solidFill>
                <a:srgbClr val="000099"/>
              </a:solidFill>
              <a:latin typeface="Tahoma" panose="020B0604030504040204" pitchFamily="34" charset="0"/>
              <a:ea typeface="Tahoma" panose="020B0604030504040204" pitchFamily="34" charset="0"/>
              <a:cs typeface="+mj-cs"/>
            </a:endParaRPr>
          </a:p>
        </p:txBody>
      </p:sp>
      <p:pic>
        <p:nvPicPr>
          <p:cNvPr id="9" name="Picture 2" descr="نتيجة بحث الصور عن الشبكة العنكبوتية">
            <a:extLst>
              <a:ext uri="{FF2B5EF4-FFF2-40B4-BE49-F238E27FC236}">
                <a16:creationId xmlns:a16="http://schemas.microsoft.com/office/drawing/2014/main" id="{6721F792-A42E-47F4-BA4E-3251AC539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86135" y="4213214"/>
            <a:ext cx="1605862" cy="14691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صورة ذات صلة">
            <a:extLst>
              <a:ext uri="{FF2B5EF4-FFF2-40B4-BE49-F238E27FC236}">
                <a16:creationId xmlns:a16="http://schemas.microsoft.com/office/drawing/2014/main" id="{BECD0E6C-43B1-44D5-965C-FC19F2CA2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208" y="4090709"/>
            <a:ext cx="17621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صورة ذات صلة">
            <a:extLst>
              <a:ext uri="{FF2B5EF4-FFF2-40B4-BE49-F238E27FC236}">
                <a16:creationId xmlns:a16="http://schemas.microsoft.com/office/drawing/2014/main" id="{45716747-CDBF-43EE-99AD-098A5162E1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927" y="2471167"/>
            <a:ext cx="1805881" cy="2082540"/>
          </a:xfrm>
          <a:prstGeom prst="rect">
            <a:avLst/>
          </a:prstGeom>
          <a:noFill/>
          <a:extLst>
            <a:ext uri="{909E8E84-426E-40DD-AFC4-6F175D3DCCD1}">
              <a14:hiddenFill xmlns:a14="http://schemas.microsoft.com/office/drawing/2010/main">
                <a:solidFill>
                  <a:srgbClr val="FFFFFF"/>
                </a:solidFill>
              </a14:hiddenFill>
            </a:ext>
          </a:extLst>
        </p:spPr>
      </p:pic>
      <p:pic>
        <p:nvPicPr>
          <p:cNvPr id="12" name="صورة 11">
            <a:extLst>
              <a:ext uri="{FF2B5EF4-FFF2-40B4-BE49-F238E27FC236}">
                <a16:creationId xmlns:a16="http://schemas.microsoft.com/office/drawing/2014/main" id="{F4FACC29-AE03-413E-9E44-07464876E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459" y="4097743"/>
            <a:ext cx="4965079" cy="2082540"/>
          </a:xfrm>
          <a:prstGeom prst="rect">
            <a:avLst/>
          </a:prstGeom>
        </p:spPr>
      </p:pic>
      <p:pic>
        <p:nvPicPr>
          <p:cNvPr id="13" name="صورة 12">
            <a:extLst>
              <a:ext uri="{FF2B5EF4-FFF2-40B4-BE49-F238E27FC236}">
                <a16:creationId xmlns:a16="http://schemas.microsoft.com/office/drawing/2014/main" id="{434455F0-32D0-4737-8C06-FA672C1DE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1624" y="3861048"/>
            <a:ext cx="2800747" cy="2792676"/>
          </a:xfrm>
          <a:prstGeom prst="rect">
            <a:avLst/>
          </a:prstGeom>
        </p:spPr>
      </p:pic>
      <p:sp>
        <p:nvSpPr>
          <p:cNvPr id="14" name="مستطيل 13">
            <a:extLst>
              <a:ext uri="{FF2B5EF4-FFF2-40B4-BE49-F238E27FC236}">
                <a16:creationId xmlns:a16="http://schemas.microsoft.com/office/drawing/2014/main" id="{74EBB425-3452-4176-823D-7D6D364370E3}"/>
              </a:ext>
            </a:extLst>
          </p:cNvPr>
          <p:cNvSpPr/>
          <p:nvPr/>
        </p:nvSpPr>
        <p:spPr>
          <a:xfrm>
            <a:off x="648184" y="3365261"/>
            <a:ext cx="2451010" cy="461665"/>
          </a:xfrm>
          <a:prstGeom prst="rect">
            <a:avLst/>
          </a:prstGeom>
        </p:spPr>
        <p:txBody>
          <a:bodyPr wrap="square">
            <a:spAutoFit/>
          </a:bodyPr>
          <a:lstStyle/>
          <a:p>
            <a:r>
              <a:rPr lang="ar-SA" sz="2400" b="1" dirty="0">
                <a:solidFill>
                  <a:srgbClr val="FF0000"/>
                </a:solidFill>
                <a:latin typeface="Tahoma" panose="020B0604030504040204" pitchFamily="34" charset="0"/>
                <a:ea typeface="Tahoma" panose="020B0604030504040204" pitchFamily="34" charset="0"/>
              </a:rPr>
              <a:t>جهاز</a:t>
            </a:r>
            <a:r>
              <a:rPr lang="en-US" sz="2400" b="1" dirty="0">
                <a:solidFill>
                  <a:srgbClr val="FF0000"/>
                </a:solidFill>
                <a:latin typeface="Tahoma" panose="020B0604030504040204" pitchFamily="34" charset="0"/>
                <a:ea typeface="Tahoma" panose="020B0604030504040204" pitchFamily="34" charset="0"/>
              </a:rPr>
              <a:t>A </a:t>
            </a:r>
            <a:r>
              <a:rPr lang="ar-SA" sz="2400" b="1" dirty="0">
                <a:solidFill>
                  <a:srgbClr val="FF0000"/>
                </a:solidFill>
                <a:latin typeface="Tahoma" panose="020B0604030504040204" pitchFamily="34" charset="0"/>
                <a:ea typeface="Tahoma" panose="020B0604030504040204" pitchFamily="34" charset="0"/>
              </a:rPr>
              <a:t> موقع نور</a:t>
            </a:r>
            <a:endParaRPr lang="ar-SA" sz="1200" dirty="0"/>
          </a:p>
        </p:txBody>
      </p:sp>
      <p:sp>
        <p:nvSpPr>
          <p:cNvPr id="15" name="مستطيل 14">
            <a:extLst>
              <a:ext uri="{FF2B5EF4-FFF2-40B4-BE49-F238E27FC236}">
                <a16:creationId xmlns:a16="http://schemas.microsoft.com/office/drawing/2014/main" id="{805F3DA0-1650-47FE-A8E5-8F3A4F5601DD}"/>
              </a:ext>
            </a:extLst>
          </p:cNvPr>
          <p:cNvSpPr/>
          <p:nvPr/>
        </p:nvSpPr>
        <p:spPr>
          <a:xfrm>
            <a:off x="5684399" y="3392349"/>
            <a:ext cx="2514793" cy="461665"/>
          </a:xfrm>
          <a:prstGeom prst="rect">
            <a:avLst/>
          </a:prstGeom>
        </p:spPr>
        <p:txBody>
          <a:bodyPr wrap="square">
            <a:spAutoFit/>
          </a:bodyPr>
          <a:lstStyle/>
          <a:p>
            <a:r>
              <a:rPr lang="ar-SA" sz="2400" b="1" dirty="0">
                <a:solidFill>
                  <a:srgbClr val="000099"/>
                </a:solidFill>
                <a:latin typeface="Tahoma" panose="020B0604030504040204" pitchFamily="34" charset="0"/>
                <a:ea typeface="Tahoma" panose="020B0604030504040204" pitchFamily="34" charset="0"/>
              </a:rPr>
              <a:t>جهاز </a:t>
            </a:r>
            <a:r>
              <a:rPr lang="en-US" sz="2400" b="1" dirty="0">
                <a:solidFill>
                  <a:srgbClr val="000099"/>
                </a:solidFill>
                <a:latin typeface="Tahoma" panose="020B0604030504040204" pitchFamily="34" charset="0"/>
                <a:ea typeface="Tahoma" panose="020B0604030504040204" pitchFamily="34" charset="0"/>
              </a:rPr>
              <a:t>B </a:t>
            </a:r>
            <a:r>
              <a:rPr lang="ar-SA" sz="2400" b="1" dirty="0">
                <a:solidFill>
                  <a:srgbClr val="000099"/>
                </a:solidFill>
                <a:latin typeface="Tahoma" panose="020B0604030504040204" pitchFamily="34" charset="0"/>
                <a:ea typeface="Tahoma" panose="020B0604030504040204" pitchFamily="34" charset="0"/>
              </a:rPr>
              <a:t> جهاز يوسف</a:t>
            </a:r>
            <a:endParaRPr lang="ar-SA" dirty="0">
              <a:solidFill>
                <a:srgbClr val="000099"/>
              </a:solidFill>
            </a:endParaRPr>
          </a:p>
        </p:txBody>
      </p:sp>
      <p:pic>
        <p:nvPicPr>
          <p:cNvPr id="16" name="Picture 14" descr="نتيجة بحث الصور عن ‪PAD WOOD CLIPART‬‏">
            <a:extLst>
              <a:ext uri="{FF2B5EF4-FFF2-40B4-BE49-F238E27FC236}">
                <a16:creationId xmlns:a16="http://schemas.microsoft.com/office/drawing/2014/main" id="{651B6695-0CF6-4580-990A-2A3992D345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364" y="2636912"/>
            <a:ext cx="3289548" cy="783385"/>
          </a:xfrm>
          <a:prstGeom prst="rect">
            <a:avLst/>
          </a:prstGeom>
          <a:noFill/>
          <a:extLst>
            <a:ext uri="{909E8E84-426E-40DD-AFC4-6F175D3DCCD1}">
              <a14:hiddenFill xmlns:a14="http://schemas.microsoft.com/office/drawing/2010/main">
                <a:solidFill>
                  <a:srgbClr val="FFFFFF"/>
                </a:solidFill>
              </a14:hiddenFill>
            </a:ext>
          </a:extLst>
        </p:spPr>
      </p:pic>
      <p:sp>
        <p:nvSpPr>
          <p:cNvPr id="17" name="مستطيل 16">
            <a:extLst>
              <a:ext uri="{FF2B5EF4-FFF2-40B4-BE49-F238E27FC236}">
                <a16:creationId xmlns:a16="http://schemas.microsoft.com/office/drawing/2014/main" id="{79339D5F-E01D-48DE-AF77-4DBB9DE922BC}"/>
              </a:ext>
            </a:extLst>
          </p:cNvPr>
          <p:cNvSpPr/>
          <p:nvPr/>
        </p:nvSpPr>
        <p:spPr>
          <a:xfrm>
            <a:off x="683568" y="2823319"/>
            <a:ext cx="2833044" cy="461665"/>
          </a:xfrm>
          <a:prstGeom prst="rect">
            <a:avLst/>
          </a:prstGeom>
        </p:spPr>
        <p:txBody>
          <a:bodyPr wrap="square">
            <a:spAutoFit/>
          </a:bodyPr>
          <a:lstStyle/>
          <a:p>
            <a:pPr algn="ctr"/>
            <a:r>
              <a:rPr lang="en-US" sz="2400" b="1" dirty="0">
                <a:solidFill>
                  <a:schemeClr val="bg1"/>
                </a:solidFill>
                <a:latin typeface="Tahoma" panose="020B0604030504040204" pitchFamily="34" charset="0"/>
                <a:ea typeface="Tahoma" panose="020B0604030504040204" pitchFamily="34" charset="0"/>
              </a:rPr>
              <a:t>IP ADDRESS</a:t>
            </a:r>
            <a:endParaRPr lang="ar-SA" sz="1200" dirty="0">
              <a:solidFill>
                <a:schemeClr val="bg1"/>
              </a:solidFill>
            </a:endParaRPr>
          </a:p>
        </p:txBody>
      </p:sp>
      <p:pic>
        <p:nvPicPr>
          <p:cNvPr id="18" name="Picture 14" descr="نتيجة بحث الصور عن ‪PAD WOOD CLIPART‬‏">
            <a:extLst>
              <a:ext uri="{FF2B5EF4-FFF2-40B4-BE49-F238E27FC236}">
                <a16:creationId xmlns:a16="http://schemas.microsoft.com/office/drawing/2014/main" id="{F786CA72-E686-41F5-93FB-006CD817D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314900" y="2636912"/>
            <a:ext cx="3289548" cy="783385"/>
          </a:xfrm>
          <a:prstGeom prst="rect">
            <a:avLst/>
          </a:prstGeom>
          <a:noFill/>
          <a:extLst>
            <a:ext uri="{909E8E84-426E-40DD-AFC4-6F175D3DCCD1}">
              <a14:hiddenFill xmlns:a14="http://schemas.microsoft.com/office/drawing/2010/main">
                <a:solidFill>
                  <a:srgbClr val="FFFFFF"/>
                </a:solidFill>
              </a14:hiddenFill>
            </a:ext>
          </a:extLst>
        </p:spPr>
      </p:pic>
      <p:sp>
        <p:nvSpPr>
          <p:cNvPr id="19" name="مستطيل 18">
            <a:extLst>
              <a:ext uri="{FF2B5EF4-FFF2-40B4-BE49-F238E27FC236}">
                <a16:creationId xmlns:a16="http://schemas.microsoft.com/office/drawing/2014/main" id="{221BFBF7-57A1-42AF-AC85-FDFEAF24BAB8}"/>
              </a:ext>
            </a:extLst>
          </p:cNvPr>
          <p:cNvSpPr/>
          <p:nvPr/>
        </p:nvSpPr>
        <p:spPr>
          <a:xfrm>
            <a:off x="5508104" y="2823319"/>
            <a:ext cx="2833044" cy="461665"/>
          </a:xfrm>
          <a:prstGeom prst="rect">
            <a:avLst/>
          </a:prstGeom>
        </p:spPr>
        <p:txBody>
          <a:bodyPr wrap="square">
            <a:spAutoFit/>
          </a:bodyPr>
          <a:lstStyle/>
          <a:p>
            <a:pPr algn="ctr"/>
            <a:r>
              <a:rPr lang="en-US" sz="2400" b="1" dirty="0">
                <a:solidFill>
                  <a:schemeClr val="bg1"/>
                </a:solidFill>
                <a:latin typeface="Tahoma" panose="020B0604030504040204" pitchFamily="34" charset="0"/>
                <a:ea typeface="Tahoma" panose="020B0604030504040204" pitchFamily="34" charset="0"/>
              </a:rPr>
              <a:t>IP ADDRESS</a:t>
            </a:r>
            <a:endParaRPr lang="ar-SA" sz="1200" dirty="0">
              <a:solidFill>
                <a:schemeClr val="bg1"/>
              </a:solidFill>
            </a:endParaRPr>
          </a:p>
        </p:txBody>
      </p:sp>
    </p:spTree>
    <p:extLst>
      <p:ext uri="{BB962C8B-B14F-4D97-AF65-F5344CB8AC3E}">
        <p14:creationId xmlns:p14="http://schemas.microsoft.com/office/powerpoint/2010/main" val="14695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نتيجة بحث الصور عن الشبكة العنكبوتية">
            <a:extLst>
              <a:ext uri="{FF2B5EF4-FFF2-40B4-BE49-F238E27FC236}">
                <a16:creationId xmlns:a16="http://schemas.microsoft.com/office/drawing/2014/main" id="{371A3C85-0187-4246-AA6F-C85E62F77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86135" y="4213214"/>
            <a:ext cx="1605862" cy="1469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صورة ذات صلة">
            <a:extLst>
              <a:ext uri="{FF2B5EF4-FFF2-40B4-BE49-F238E27FC236}">
                <a16:creationId xmlns:a16="http://schemas.microsoft.com/office/drawing/2014/main" id="{E6F1233D-CD48-4478-A4AC-E39BC4547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208" y="4090709"/>
            <a:ext cx="17621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صورة ذات صلة">
            <a:extLst>
              <a:ext uri="{FF2B5EF4-FFF2-40B4-BE49-F238E27FC236}">
                <a16:creationId xmlns:a16="http://schemas.microsoft.com/office/drawing/2014/main" id="{BFA288EF-5344-4926-A3A2-29E9C3732D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088" y="2495071"/>
            <a:ext cx="1805881" cy="2082540"/>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D30D1241-E043-4318-BA6E-0853554FB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459" y="4097743"/>
            <a:ext cx="4965079" cy="2082540"/>
          </a:xfrm>
          <a:prstGeom prst="rect">
            <a:avLst/>
          </a:prstGeom>
        </p:spPr>
      </p:pic>
      <p:sp>
        <p:nvSpPr>
          <p:cNvPr id="2" name="سهم: لليسار واليمين 1">
            <a:extLst>
              <a:ext uri="{FF2B5EF4-FFF2-40B4-BE49-F238E27FC236}">
                <a16:creationId xmlns:a16="http://schemas.microsoft.com/office/drawing/2014/main" id="{B52419CC-A528-4D2A-AA64-7462F74E19EF}"/>
              </a:ext>
            </a:extLst>
          </p:cNvPr>
          <p:cNvSpPr/>
          <p:nvPr/>
        </p:nvSpPr>
        <p:spPr>
          <a:xfrm>
            <a:off x="2507497" y="4213214"/>
            <a:ext cx="4052211" cy="1226870"/>
          </a:xfrm>
          <a:prstGeom prst="leftRigh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pic>
        <p:nvPicPr>
          <p:cNvPr id="5122" name="Picture 2" descr="نتيجة بحث الصور عن ظرف">
            <a:extLst>
              <a:ext uri="{FF2B5EF4-FFF2-40B4-BE49-F238E27FC236}">
                <a16:creationId xmlns:a16="http://schemas.microsoft.com/office/drawing/2014/main" id="{A7D24962-2F70-4DEB-ABDF-B0287D7836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772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نتيجة بحث الصور عن ظرف">
            <a:extLst>
              <a:ext uri="{FF2B5EF4-FFF2-40B4-BE49-F238E27FC236}">
                <a16:creationId xmlns:a16="http://schemas.microsoft.com/office/drawing/2014/main" id="{0B457A3B-FC5D-4EAB-9115-372A6BB6D3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780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نتيجة بحث الصور عن ظرف">
            <a:extLst>
              <a:ext uri="{FF2B5EF4-FFF2-40B4-BE49-F238E27FC236}">
                <a16:creationId xmlns:a16="http://schemas.microsoft.com/office/drawing/2014/main" id="{138A3B50-255F-4012-866E-F27B1F701D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788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نتيجة بحث الصور عن ظرف">
            <a:extLst>
              <a:ext uri="{FF2B5EF4-FFF2-40B4-BE49-F238E27FC236}">
                <a16:creationId xmlns:a16="http://schemas.microsoft.com/office/drawing/2014/main" id="{F36BF28C-5776-4A62-A7C8-587657B99B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796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04CE9AE2-1722-4F4F-A942-9C849EC1D8C5}"/>
              </a:ext>
            </a:extLst>
          </p:cNvPr>
          <p:cNvSpPr/>
          <p:nvPr/>
        </p:nvSpPr>
        <p:spPr>
          <a:xfrm>
            <a:off x="648184" y="3516311"/>
            <a:ext cx="2451010" cy="461665"/>
          </a:xfrm>
          <a:prstGeom prst="rect">
            <a:avLst/>
          </a:prstGeom>
        </p:spPr>
        <p:txBody>
          <a:bodyPr wrap="square">
            <a:spAutoFit/>
          </a:bodyPr>
          <a:lstStyle/>
          <a:p>
            <a:r>
              <a:rPr lang="ar-SA" sz="2400" b="1" dirty="0">
                <a:solidFill>
                  <a:srgbClr val="FF0000"/>
                </a:solidFill>
                <a:latin typeface="Tahoma" panose="020B0604030504040204" pitchFamily="34" charset="0"/>
                <a:ea typeface="Tahoma" panose="020B0604030504040204" pitchFamily="34" charset="0"/>
              </a:rPr>
              <a:t>جهاز</a:t>
            </a:r>
            <a:r>
              <a:rPr lang="en-US" sz="2400" b="1" dirty="0">
                <a:solidFill>
                  <a:srgbClr val="FF0000"/>
                </a:solidFill>
                <a:latin typeface="Tahoma" panose="020B0604030504040204" pitchFamily="34" charset="0"/>
                <a:ea typeface="Tahoma" panose="020B0604030504040204" pitchFamily="34" charset="0"/>
              </a:rPr>
              <a:t>A </a:t>
            </a:r>
            <a:r>
              <a:rPr lang="ar-SA" sz="2400" b="1" dirty="0">
                <a:solidFill>
                  <a:srgbClr val="FF0000"/>
                </a:solidFill>
                <a:latin typeface="Tahoma" panose="020B0604030504040204" pitchFamily="34" charset="0"/>
                <a:ea typeface="Tahoma" panose="020B0604030504040204" pitchFamily="34" charset="0"/>
              </a:rPr>
              <a:t> موقع نور</a:t>
            </a:r>
            <a:endParaRPr lang="ar-SA" sz="1200" dirty="0"/>
          </a:p>
        </p:txBody>
      </p:sp>
      <p:sp>
        <p:nvSpPr>
          <p:cNvPr id="12" name="مستطيل 11">
            <a:extLst>
              <a:ext uri="{FF2B5EF4-FFF2-40B4-BE49-F238E27FC236}">
                <a16:creationId xmlns:a16="http://schemas.microsoft.com/office/drawing/2014/main" id="{D38040F1-28AE-4E63-9896-0D77985E0416}"/>
              </a:ext>
            </a:extLst>
          </p:cNvPr>
          <p:cNvSpPr/>
          <p:nvPr/>
        </p:nvSpPr>
        <p:spPr>
          <a:xfrm>
            <a:off x="5684399" y="3543399"/>
            <a:ext cx="2514793" cy="461665"/>
          </a:xfrm>
          <a:prstGeom prst="rect">
            <a:avLst/>
          </a:prstGeom>
        </p:spPr>
        <p:txBody>
          <a:bodyPr wrap="square">
            <a:spAutoFit/>
          </a:bodyPr>
          <a:lstStyle/>
          <a:p>
            <a:r>
              <a:rPr lang="ar-SA" sz="2400" b="1" dirty="0">
                <a:solidFill>
                  <a:srgbClr val="000099"/>
                </a:solidFill>
                <a:latin typeface="Tahoma" panose="020B0604030504040204" pitchFamily="34" charset="0"/>
                <a:ea typeface="Tahoma" panose="020B0604030504040204" pitchFamily="34" charset="0"/>
              </a:rPr>
              <a:t>جهاز </a:t>
            </a:r>
            <a:r>
              <a:rPr lang="en-US" sz="2400" b="1" dirty="0">
                <a:solidFill>
                  <a:srgbClr val="000099"/>
                </a:solidFill>
                <a:latin typeface="Tahoma" panose="020B0604030504040204" pitchFamily="34" charset="0"/>
                <a:ea typeface="Tahoma" panose="020B0604030504040204" pitchFamily="34" charset="0"/>
              </a:rPr>
              <a:t>B </a:t>
            </a:r>
            <a:r>
              <a:rPr lang="ar-SA" sz="2400" b="1" dirty="0">
                <a:solidFill>
                  <a:srgbClr val="000099"/>
                </a:solidFill>
                <a:latin typeface="Tahoma" panose="020B0604030504040204" pitchFamily="34" charset="0"/>
                <a:ea typeface="Tahoma" panose="020B0604030504040204" pitchFamily="34" charset="0"/>
              </a:rPr>
              <a:t> جهاز يوسف</a:t>
            </a:r>
            <a:endParaRPr lang="ar-SA" dirty="0">
              <a:solidFill>
                <a:srgbClr val="000099"/>
              </a:solidFill>
            </a:endParaRPr>
          </a:p>
        </p:txBody>
      </p:sp>
      <p:sp>
        <p:nvSpPr>
          <p:cNvPr id="13" name="مستطيل 12">
            <a:extLst>
              <a:ext uri="{FF2B5EF4-FFF2-40B4-BE49-F238E27FC236}">
                <a16:creationId xmlns:a16="http://schemas.microsoft.com/office/drawing/2014/main" id="{079A6737-F506-48C0-9EA2-597FCCC84FFC}"/>
              </a:ext>
            </a:extLst>
          </p:cNvPr>
          <p:cNvSpPr/>
          <p:nvPr/>
        </p:nvSpPr>
        <p:spPr>
          <a:xfrm>
            <a:off x="395536" y="1465620"/>
            <a:ext cx="8208912" cy="523220"/>
          </a:xfrm>
          <a:prstGeom prst="rect">
            <a:avLst/>
          </a:prstGeom>
        </p:spPr>
        <p:txBody>
          <a:bodyPr wrap="square">
            <a:spAutoFit/>
          </a:bodyPr>
          <a:lstStyle/>
          <a:p>
            <a:pPr algn="ctr"/>
            <a:r>
              <a:rPr lang="ar-SA" sz="2800" b="1" dirty="0">
                <a:latin typeface="Tahoma" panose="020B0604030504040204" pitchFamily="34" charset="0"/>
                <a:ea typeface="Tahoma" panose="020B0604030504040204" pitchFamily="34" charset="0"/>
                <a:cs typeface="+mj-cs"/>
              </a:rPr>
              <a:t>البدء بنقل البيانات على شكل مظاريف بالمسار المحدد</a:t>
            </a:r>
            <a:endParaRPr lang="en-US" b="1" dirty="0">
              <a:solidFill>
                <a:srgbClr val="000099"/>
              </a:solidFill>
              <a:latin typeface="Tahoma" panose="020B0604030504040204" pitchFamily="34" charset="0"/>
              <a:ea typeface="Tahoma" panose="020B0604030504040204" pitchFamily="34" charset="0"/>
              <a:cs typeface="+mj-cs"/>
            </a:endParaRPr>
          </a:p>
        </p:txBody>
      </p:sp>
    </p:spTree>
    <p:extLst>
      <p:ext uri="{BB962C8B-B14F-4D97-AF65-F5344CB8AC3E}">
        <p14:creationId xmlns:p14="http://schemas.microsoft.com/office/powerpoint/2010/main" val="120493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22" presetClass="entr" presetSubtype="8" repeatCount="indefinite"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repeatCount="indefinite"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repeatCount="indefinite"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wipe(left)">
                                      <p:cBhvr>
                                        <p:cTn id="2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نتيجة بحث الصور عن ‪cartoon   Boys‬‏">
            <a:extLst>
              <a:ext uri="{FF2B5EF4-FFF2-40B4-BE49-F238E27FC236}">
                <a16:creationId xmlns:a16="http://schemas.microsoft.com/office/drawing/2014/main" id="{7D81E679-29A1-4753-AE1C-F68E35ABE0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7942" y="2028464"/>
            <a:ext cx="2148111" cy="2368707"/>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4107533D-10D1-461D-AE98-05D536DBBC8B}"/>
              </a:ext>
            </a:extLst>
          </p:cNvPr>
          <p:cNvSpPr/>
          <p:nvPr/>
        </p:nvSpPr>
        <p:spPr>
          <a:xfrm>
            <a:off x="683568" y="692696"/>
            <a:ext cx="7848872" cy="1015663"/>
          </a:xfrm>
          <a:prstGeom prst="rect">
            <a:avLst/>
          </a:prstGeom>
        </p:spPr>
        <p:txBody>
          <a:bodyPr wrap="square">
            <a:spAutoFit/>
          </a:bodyPr>
          <a:lstStyle/>
          <a:p>
            <a:pPr algn="ctr"/>
            <a:r>
              <a:rPr lang="ar-SA" sz="2800" dirty="0">
                <a:solidFill>
                  <a:srgbClr val="FF0000"/>
                </a:solidFill>
                <a:latin typeface="Tahoma" panose="020B0604030504040204" pitchFamily="34" charset="0"/>
                <a:ea typeface="Tahoma" panose="020B0604030504040204" pitchFamily="34" charset="0"/>
                <a:cs typeface="PT Bold Heading" panose="02010400000000000000" pitchFamily="2" charset="-78"/>
              </a:rPr>
              <a:t>ثانيا</a:t>
            </a:r>
            <a:r>
              <a:rPr lang="ar-SA" sz="2800" b="1" dirty="0">
                <a:solidFill>
                  <a:srgbClr val="FF0000"/>
                </a:solidFill>
                <a:latin typeface="Tahoma" panose="020B0604030504040204" pitchFamily="34" charset="0"/>
                <a:ea typeface="Tahoma" panose="020B0604030504040204" pitchFamily="34" charset="0"/>
                <a:cs typeface="+mj-cs"/>
              </a:rPr>
              <a:t> :  </a:t>
            </a:r>
            <a:r>
              <a:rPr lang="ar-SA" sz="2800" b="1" dirty="0">
                <a:latin typeface="Tahoma" panose="020B0604030504040204" pitchFamily="34" charset="0"/>
                <a:ea typeface="Tahoma" panose="020B0604030504040204" pitchFamily="34" charset="0"/>
                <a:cs typeface="+mj-cs"/>
              </a:rPr>
              <a:t>يقوم الأخ الثاني </a:t>
            </a:r>
            <a:r>
              <a:rPr lang="en-US" sz="3200" b="1" dirty="0">
                <a:ln w="22225">
                  <a:solidFill>
                    <a:schemeClr val="accent2"/>
                  </a:solidFill>
                  <a:prstDash val="solid"/>
                </a:ln>
                <a:solidFill>
                  <a:schemeClr val="accent2">
                    <a:lumMod val="40000"/>
                    <a:lumOff val="60000"/>
                  </a:schemeClr>
                </a:solidFill>
                <a:latin typeface="Tahoma" panose="020B0604030504040204" pitchFamily="34" charset="0"/>
                <a:ea typeface="Tahoma" panose="020B0604030504040204" pitchFamily="34" charset="0"/>
                <a:cs typeface="Tahoma" panose="020B0604030504040204" pitchFamily="34" charset="0"/>
              </a:rPr>
              <a:t>TCP</a:t>
            </a:r>
            <a:r>
              <a:rPr lang="ar-SA" sz="2800" b="1" dirty="0">
                <a:latin typeface="Tahoma" panose="020B0604030504040204" pitchFamily="34" charset="0"/>
                <a:ea typeface="Tahoma" panose="020B0604030504040204" pitchFamily="34" charset="0"/>
                <a:cs typeface="+mj-cs"/>
              </a:rPr>
              <a:t> من التأكد من سلامة نقل الملفات وعدم وجود أخطاء في المظاريف أو فقدان جزء منها</a:t>
            </a:r>
            <a:endParaRPr lang="en-US" b="1" dirty="0">
              <a:solidFill>
                <a:srgbClr val="000099"/>
              </a:solidFill>
              <a:latin typeface="Tahoma" panose="020B0604030504040204" pitchFamily="34" charset="0"/>
              <a:ea typeface="Tahoma" panose="020B0604030504040204" pitchFamily="34" charset="0"/>
              <a:cs typeface="+mj-cs"/>
            </a:endParaRPr>
          </a:p>
        </p:txBody>
      </p:sp>
      <p:pic>
        <p:nvPicPr>
          <p:cNvPr id="4" name="Picture 2" descr="نتيجة بحث الصور عن الشبكة العنكبوتية">
            <a:extLst>
              <a:ext uri="{FF2B5EF4-FFF2-40B4-BE49-F238E27FC236}">
                <a16:creationId xmlns:a16="http://schemas.microsoft.com/office/drawing/2014/main" id="{8FB97F3D-FAC5-4101-B512-AB6DF3543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6135" y="4213214"/>
            <a:ext cx="1605862" cy="14691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صورة ذات صلة">
            <a:extLst>
              <a:ext uri="{FF2B5EF4-FFF2-40B4-BE49-F238E27FC236}">
                <a16:creationId xmlns:a16="http://schemas.microsoft.com/office/drawing/2014/main" id="{AA3033B5-DBC0-49BA-B589-85D4AEA46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208" y="4090709"/>
            <a:ext cx="17621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6837993-56BC-4B28-A706-C03F5FA4B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459" y="4097743"/>
            <a:ext cx="4965079" cy="2082540"/>
          </a:xfrm>
          <a:prstGeom prst="rect">
            <a:avLst/>
          </a:prstGeom>
        </p:spPr>
      </p:pic>
      <p:sp>
        <p:nvSpPr>
          <p:cNvPr id="7" name="سهم: لليسار واليمين 6">
            <a:extLst>
              <a:ext uri="{FF2B5EF4-FFF2-40B4-BE49-F238E27FC236}">
                <a16:creationId xmlns:a16="http://schemas.microsoft.com/office/drawing/2014/main" id="{C9443670-59CA-40CA-918D-BE5EBB7AE254}"/>
              </a:ext>
            </a:extLst>
          </p:cNvPr>
          <p:cNvSpPr/>
          <p:nvPr/>
        </p:nvSpPr>
        <p:spPr>
          <a:xfrm>
            <a:off x="2507497" y="4213214"/>
            <a:ext cx="4052211" cy="1226870"/>
          </a:xfrm>
          <a:prstGeom prst="leftRight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8" name="مستطيل 7">
            <a:extLst>
              <a:ext uri="{FF2B5EF4-FFF2-40B4-BE49-F238E27FC236}">
                <a16:creationId xmlns:a16="http://schemas.microsoft.com/office/drawing/2014/main" id="{1BBA0124-7CBE-4986-80AE-F435260A69A3}"/>
              </a:ext>
            </a:extLst>
          </p:cNvPr>
          <p:cNvSpPr/>
          <p:nvPr/>
        </p:nvSpPr>
        <p:spPr>
          <a:xfrm>
            <a:off x="648184" y="3516311"/>
            <a:ext cx="2451010" cy="461665"/>
          </a:xfrm>
          <a:prstGeom prst="rect">
            <a:avLst/>
          </a:prstGeom>
        </p:spPr>
        <p:txBody>
          <a:bodyPr wrap="square">
            <a:spAutoFit/>
          </a:bodyPr>
          <a:lstStyle/>
          <a:p>
            <a:r>
              <a:rPr lang="ar-SA" sz="2400" b="1" dirty="0">
                <a:solidFill>
                  <a:srgbClr val="FF0000"/>
                </a:solidFill>
                <a:latin typeface="Tahoma" panose="020B0604030504040204" pitchFamily="34" charset="0"/>
                <a:ea typeface="Tahoma" panose="020B0604030504040204" pitchFamily="34" charset="0"/>
              </a:rPr>
              <a:t>جهاز</a:t>
            </a:r>
            <a:r>
              <a:rPr lang="en-US" sz="2400" b="1" dirty="0">
                <a:solidFill>
                  <a:srgbClr val="FF0000"/>
                </a:solidFill>
                <a:latin typeface="Tahoma" panose="020B0604030504040204" pitchFamily="34" charset="0"/>
                <a:ea typeface="Tahoma" panose="020B0604030504040204" pitchFamily="34" charset="0"/>
              </a:rPr>
              <a:t>A </a:t>
            </a:r>
            <a:r>
              <a:rPr lang="ar-SA" sz="2400" b="1" dirty="0">
                <a:solidFill>
                  <a:srgbClr val="FF0000"/>
                </a:solidFill>
                <a:latin typeface="Tahoma" panose="020B0604030504040204" pitchFamily="34" charset="0"/>
                <a:ea typeface="Tahoma" panose="020B0604030504040204" pitchFamily="34" charset="0"/>
              </a:rPr>
              <a:t> موقع نور</a:t>
            </a:r>
            <a:endParaRPr lang="ar-SA" sz="1200" dirty="0"/>
          </a:p>
        </p:txBody>
      </p:sp>
      <p:sp>
        <p:nvSpPr>
          <p:cNvPr id="9" name="مستطيل 8">
            <a:extLst>
              <a:ext uri="{FF2B5EF4-FFF2-40B4-BE49-F238E27FC236}">
                <a16:creationId xmlns:a16="http://schemas.microsoft.com/office/drawing/2014/main" id="{0A7F815E-B7DA-4DBE-8496-5E9EA27CB27B}"/>
              </a:ext>
            </a:extLst>
          </p:cNvPr>
          <p:cNvSpPr/>
          <p:nvPr/>
        </p:nvSpPr>
        <p:spPr>
          <a:xfrm>
            <a:off x="5684399" y="3543399"/>
            <a:ext cx="2514793" cy="461665"/>
          </a:xfrm>
          <a:prstGeom prst="rect">
            <a:avLst/>
          </a:prstGeom>
        </p:spPr>
        <p:txBody>
          <a:bodyPr wrap="square">
            <a:spAutoFit/>
          </a:bodyPr>
          <a:lstStyle/>
          <a:p>
            <a:r>
              <a:rPr lang="ar-SA" sz="2400" b="1" dirty="0">
                <a:solidFill>
                  <a:srgbClr val="000099"/>
                </a:solidFill>
                <a:latin typeface="Tahoma" panose="020B0604030504040204" pitchFamily="34" charset="0"/>
                <a:ea typeface="Tahoma" panose="020B0604030504040204" pitchFamily="34" charset="0"/>
              </a:rPr>
              <a:t>جهاز </a:t>
            </a:r>
            <a:r>
              <a:rPr lang="en-US" sz="2400" b="1" dirty="0">
                <a:solidFill>
                  <a:srgbClr val="000099"/>
                </a:solidFill>
                <a:latin typeface="Tahoma" panose="020B0604030504040204" pitchFamily="34" charset="0"/>
                <a:ea typeface="Tahoma" panose="020B0604030504040204" pitchFamily="34" charset="0"/>
              </a:rPr>
              <a:t>B </a:t>
            </a:r>
            <a:r>
              <a:rPr lang="ar-SA" sz="2400" b="1" dirty="0">
                <a:solidFill>
                  <a:srgbClr val="000099"/>
                </a:solidFill>
                <a:latin typeface="Tahoma" panose="020B0604030504040204" pitchFamily="34" charset="0"/>
                <a:ea typeface="Tahoma" panose="020B0604030504040204" pitchFamily="34" charset="0"/>
              </a:rPr>
              <a:t> جهاز يوسف</a:t>
            </a:r>
            <a:endParaRPr lang="ar-SA" dirty="0">
              <a:solidFill>
                <a:srgbClr val="000099"/>
              </a:solidFill>
            </a:endParaRPr>
          </a:p>
        </p:txBody>
      </p:sp>
      <p:pic>
        <p:nvPicPr>
          <p:cNvPr id="10" name="Picture 2" descr="نتيجة بحث الصور عن ظرف">
            <a:extLst>
              <a:ext uri="{FF2B5EF4-FFF2-40B4-BE49-F238E27FC236}">
                <a16:creationId xmlns:a16="http://schemas.microsoft.com/office/drawing/2014/main" id="{9EFAC853-4127-41F6-A215-3561228CD0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772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نتيجة بحث الصور عن ظرف">
            <a:extLst>
              <a:ext uri="{FF2B5EF4-FFF2-40B4-BE49-F238E27FC236}">
                <a16:creationId xmlns:a16="http://schemas.microsoft.com/office/drawing/2014/main" id="{FDC3DD5E-E5F4-4890-88B4-57F7E8A217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780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نتيجة بحث الصور عن ظرف">
            <a:extLst>
              <a:ext uri="{FF2B5EF4-FFF2-40B4-BE49-F238E27FC236}">
                <a16:creationId xmlns:a16="http://schemas.microsoft.com/office/drawing/2014/main" id="{F32FB79E-5A7F-48FA-BDA4-43C9933588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788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نتيجة بحث الصور عن ظرف">
            <a:extLst>
              <a:ext uri="{FF2B5EF4-FFF2-40B4-BE49-F238E27FC236}">
                <a16:creationId xmlns:a16="http://schemas.microsoft.com/office/drawing/2014/main" id="{23A732F4-C80A-458C-B28F-A7560D2F01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7969" y="4581128"/>
            <a:ext cx="622183" cy="464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16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repeatCount="indefinite"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repeatCount="indefinite"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repeatCount="indefinite"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صورة ذات صلة">
            <a:extLst>
              <a:ext uri="{FF2B5EF4-FFF2-40B4-BE49-F238E27FC236}">
                <a16:creationId xmlns:a16="http://schemas.microsoft.com/office/drawing/2014/main" id="{DECB8106-A8BA-4141-AB36-781E225DA0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85" r="18380"/>
          <a:stretch/>
        </p:blipFill>
        <p:spPr bwMode="auto">
          <a:xfrm>
            <a:off x="2375757" y="3346696"/>
            <a:ext cx="2952328" cy="296262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233C1FB7-518A-4790-916E-8EF8AE2BE624}"/>
              </a:ext>
            </a:extLst>
          </p:cNvPr>
          <p:cNvSpPr/>
          <p:nvPr/>
        </p:nvSpPr>
        <p:spPr>
          <a:xfrm>
            <a:off x="683568" y="692696"/>
            <a:ext cx="7848872" cy="1292662"/>
          </a:xfrm>
          <a:prstGeom prst="rect">
            <a:avLst/>
          </a:prstGeom>
        </p:spPr>
        <p:txBody>
          <a:bodyPr wrap="square">
            <a:spAutoFit/>
          </a:bodyPr>
          <a:lstStyle/>
          <a:p>
            <a:pPr algn="ctr"/>
            <a:r>
              <a:rPr lang="ar-SA" sz="2800" dirty="0">
                <a:solidFill>
                  <a:srgbClr val="FF0000"/>
                </a:solidFill>
                <a:latin typeface="Tahoma" panose="020B0604030504040204" pitchFamily="34" charset="0"/>
                <a:ea typeface="Tahoma" panose="020B0604030504040204" pitchFamily="34" charset="0"/>
                <a:cs typeface="PT Bold Heading" panose="02010400000000000000" pitchFamily="2" charset="-78"/>
              </a:rPr>
              <a:t>ثالثا</a:t>
            </a:r>
            <a:r>
              <a:rPr lang="ar-SA" sz="2800" b="1" dirty="0">
                <a:latin typeface="Tahoma" panose="020B0604030504040204" pitchFamily="34" charset="0"/>
                <a:ea typeface="Tahoma" panose="020B0604030504040204" pitchFamily="34" charset="0"/>
                <a:cs typeface="+mj-cs"/>
              </a:rPr>
              <a:t> </a:t>
            </a:r>
            <a:r>
              <a:rPr lang="ar-SA" sz="2800" b="1" dirty="0">
                <a:solidFill>
                  <a:srgbClr val="FF0000"/>
                </a:solidFill>
                <a:latin typeface="Tahoma" panose="020B0604030504040204" pitchFamily="34" charset="0"/>
                <a:ea typeface="Tahoma" panose="020B0604030504040204" pitchFamily="34" charset="0"/>
                <a:cs typeface="+mj-cs"/>
              </a:rPr>
              <a:t>:</a:t>
            </a:r>
            <a:r>
              <a:rPr lang="ar-SA" sz="2800" b="1" dirty="0">
                <a:latin typeface="Tahoma" panose="020B0604030504040204" pitchFamily="34" charset="0"/>
                <a:ea typeface="Tahoma" panose="020B0604030504040204" pitchFamily="34" charset="0"/>
                <a:cs typeface="+mj-cs"/>
              </a:rPr>
              <a:t> يقوم الأخ الثالث </a:t>
            </a:r>
            <a:r>
              <a:rPr lang="en-US" sz="2800" b="1" dirty="0">
                <a:latin typeface="Tahoma" panose="020B0604030504040204" pitchFamily="34" charset="0"/>
                <a:ea typeface="Tahoma" panose="020B0604030504040204" pitchFamily="34" charset="0"/>
                <a:cs typeface="+mj-cs"/>
              </a:rPr>
              <a:t> </a:t>
            </a:r>
            <a:r>
              <a:rPr lang="en-US" sz="3200" b="1" dirty="0">
                <a:ln/>
                <a:solidFill>
                  <a:schemeClr val="accent4"/>
                </a:solidFill>
                <a:latin typeface="Tahoma" panose="020B0604030504040204" pitchFamily="34" charset="0"/>
                <a:ea typeface="Tahoma" panose="020B0604030504040204" pitchFamily="34" charset="0"/>
                <a:cs typeface="Tahoma" panose="020B0604030504040204" pitchFamily="34" charset="0"/>
              </a:rPr>
              <a:t>HTTP</a:t>
            </a:r>
            <a:r>
              <a:rPr lang="ar-SA" sz="3200" b="1" dirty="0">
                <a:ln/>
                <a:solidFill>
                  <a:schemeClr val="accent4"/>
                </a:solidFill>
                <a:latin typeface="Tahoma" panose="020B0604030504040204" pitchFamily="34" charset="0"/>
                <a:ea typeface="Tahoma" panose="020B0604030504040204" pitchFamily="34" charset="0"/>
                <a:cs typeface="Tahoma" panose="020B0604030504040204" pitchFamily="34" charset="0"/>
              </a:rPr>
              <a:t> </a:t>
            </a:r>
            <a:r>
              <a:rPr lang="ar-SA" sz="2800" b="1" dirty="0">
                <a:latin typeface="Tahoma" panose="020B0604030504040204" pitchFamily="34" charset="0"/>
                <a:ea typeface="Tahoma" panose="020B0604030504040204" pitchFamily="34" charset="0"/>
                <a:cs typeface="+mj-cs"/>
              </a:rPr>
              <a:t>بفتح المظاريف وعرض البيانات ( موقع نور ) على جهاز يوسف</a:t>
            </a:r>
          </a:p>
          <a:p>
            <a:pPr algn="ctr"/>
            <a:endParaRPr lang="en-US" b="1" dirty="0">
              <a:solidFill>
                <a:srgbClr val="000099"/>
              </a:solidFill>
              <a:latin typeface="Tahoma" panose="020B0604030504040204" pitchFamily="34" charset="0"/>
              <a:ea typeface="Tahoma" panose="020B0604030504040204" pitchFamily="34" charset="0"/>
              <a:cs typeface="+mj-cs"/>
            </a:endParaRPr>
          </a:p>
        </p:txBody>
      </p:sp>
      <p:pic>
        <p:nvPicPr>
          <p:cNvPr id="3" name="Picture 24" descr="نتيجة بحث الصور عن ‪cartoon   Boys‬‏">
            <a:extLst>
              <a:ext uri="{FF2B5EF4-FFF2-40B4-BE49-F238E27FC236}">
                <a16:creationId xmlns:a16="http://schemas.microsoft.com/office/drawing/2014/main" id="{DA116831-21D4-4A11-B75A-C8DCCDDC27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63"/>
          <a:stretch/>
        </p:blipFill>
        <p:spPr bwMode="auto">
          <a:xfrm>
            <a:off x="5292080" y="1992816"/>
            <a:ext cx="2326396" cy="30510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نتيجة بحث الصور عن ‪screen computer‬‏">
            <a:extLst>
              <a:ext uri="{FF2B5EF4-FFF2-40B4-BE49-F238E27FC236}">
                <a16:creationId xmlns:a16="http://schemas.microsoft.com/office/drawing/2014/main" id="{BC45438C-1593-4BBA-80AC-B4AAE1605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84482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نتيجة بحث الصور عن موقع نظام نور 1439">
            <a:extLst>
              <a:ext uri="{FF2B5EF4-FFF2-40B4-BE49-F238E27FC236}">
                <a16:creationId xmlns:a16="http://schemas.microsoft.com/office/drawing/2014/main" id="{61A09928-E3CC-4AB1-8177-F2BB2B633B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2152082"/>
            <a:ext cx="2016224" cy="119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5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randombar(horizontal)">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D19A3AD-F1FC-4FD2-9826-90E7F180189C}"/>
              </a:ext>
            </a:extLst>
          </p:cNvPr>
          <p:cNvSpPr/>
          <p:nvPr/>
        </p:nvSpPr>
        <p:spPr>
          <a:xfrm>
            <a:off x="7858148" y="785794"/>
            <a:ext cx="785818" cy="5214974"/>
          </a:xfrm>
          <a:prstGeom prst="rect">
            <a:avLst/>
          </a:prstGeom>
          <a:effectLst>
            <a:glow rad="2286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3200" dirty="0">
                <a:cs typeface="PT Bold Heading" pitchFamily="2" charset="-78"/>
              </a:rPr>
              <a:t>مهام مداولات النموذج   </a:t>
            </a:r>
            <a:r>
              <a:rPr lang="en-US" sz="3200" dirty="0">
                <a:cs typeface="PT Bold Heading" pitchFamily="2" charset="-78"/>
              </a:rPr>
              <a:t>TCP/IP</a:t>
            </a:r>
            <a:endParaRPr lang="ar-SA" sz="3200" dirty="0">
              <a:cs typeface="PT Bold Heading" pitchFamily="2" charset="-78"/>
            </a:endParaRPr>
          </a:p>
        </p:txBody>
      </p:sp>
      <p:grpSp>
        <p:nvGrpSpPr>
          <p:cNvPr id="3" name="مجموعة 2">
            <a:extLst>
              <a:ext uri="{FF2B5EF4-FFF2-40B4-BE49-F238E27FC236}">
                <a16:creationId xmlns:a16="http://schemas.microsoft.com/office/drawing/2014/main" id="{FD61DD77-2B56-4215-9227-4CA13BFA20BC}"/>
              </a:ext>
            </a:extLst>
          </p:cNvPr>
          <p:cNvGrpSpPr/>
          <p:nvPr/>
        </p:nvGrpSpPr>
        <p:grpSpPr>
          <a:xfrm>
            <a:off x="821505" y="535386"/>
            <a:ext cx="6072230" cy="1422798"/>
            <a:chOff x="857224" y="500042"/>
            <a:chExt cx="6072230" cy="1422798"/>
          </a:xfrm>
        </p:grpSpPr>
        <p:pic>
          <p:nvPicPr>
            <p:cNvPr id="4" name="صورة 3" descr="bar_with_circling_ants_hw.gif">
              <a:extLst>
                <a:ext uri="{FF2B5EF4-FFF2-40B4-BE49-F238E27FC236}">
                  <a16:creationId xmlns:a16="http://schemas.microsoft.com/office/drawing/2014/main" id="{29F6C747-6115-49B1-8444-814CDB2B3F37}"/>
                </a:ext>
              </a:extLst>
            </p:cNvPr>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857224" y="500042"/>
              <a:ext cx="6072230" cy="1422798"/>
            </a:xfrm>
            <a:prstGeom prst="rect">
              <a:avLst/>
            </a:prstGeom>
          </p:spPr>
        </p:pic>
        <p:sp>
          <p:nvSpPr>
            <p:cNvPr id="5" name="مستطيل 4">
              <a:extLst>
                <a:ext uri="{FF2B5EF4-FFF2-40B4-BE49-F238E27FC236}">
                  <a16:creationId xmlns:a16="http://schemas.microsoft.com/office/drawing/2014/main" id="{B0EC57A2-C739-4765-9A32-11588915DCF0}"/>
                </a:ext>
              </a:extLst>
            </p:cNvPr>
            <p:cNvSpPr/>
            <p:nvPr/>
          </p:nvSpPr>
          <p:spPr>
            <a:xfrm>
              <a:off x="1214414" y="642918"/>
              <a:ext cx="5286412" cy="11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1" anchor="ctr"/>
            <a:lstStyle/>
            <a:p>
              <a:pPr lvl="0" algn="ctr"/>
              <a:r>
                <a:rPr lang="ar-SA" sz="2400" b="1" dirty="0">
                  <a:solidFill>
                    <a:schemeClr val="bg1"/>
                  </a:solidFill>
                  <a:latin typeface="Sakkal Majalla" pitchFamily="2" charset="-78"/>
                  <a:ea typeface="Calibri"/>
                  <a:cs typeface="+mj-cs"/>
                </a:rPr>
                <a:t>تحديد طريقة شكل مظروف البيانات من حيث طول المظروف وتوزيع محتوياته على المكونات المختلفة</a:t>
              </a:r>
            </a:p>
          </p:txBody>
        </p:sp>
      </p:grpSp>
      <p:grpSp>
        <p:nvGrpSpPr>
          <p:cNvPr id="6" name="مجموعة 5">
            <a:extLst>
              <a:ext uri="{FF2B5EF4-FFF2-40B4-BE49-F238E27FC236}">
                <a16:creationId xmlns:a16="http://schemas.microsoft.com/office/drawing/2014/main" id="{26678C05-E675-45A4-A1A1-85C17E21A7D7}"/>
              </a:ext>
            </a:extLst>
          </p:cNvPr>
          <p:cNvGrpSpPr/>
          <p:nvPr/>
        </p:nvGrpSpPr>
        <p:grpSpPr>
          <a:xfrm>
            <a:off x="857224" y="1928802"/>
            <a:ext cx="6072230" cy="1422798"/>
            <a:chOff x="857224" y="1928802"/>
            <a:chExt cx="6072230" cy="1422798"/>
          </a:xfrm>
        </p:grpSpPr>
        <p:pic>
          <p:nvPicPr>
            <p:cNvPr id="7" name="صورة 6" descr="bar_with_circling_ants_hw.gif">
              <a:extLst>
                <a:ext uri="{FF2B5EF4-FFF2-40B4-BE49-F238E27FC236}">
                  <a16:creationId xmlns:a16="http://schemas.microsoft.com/office/drawing/2014/main" id="{1AE97311-C95C-424D-8D3A-0932F55115DF}"/>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57224" y="1928802"/>
              <a:ext cx="6072230" cy="1422798"/>
            </a:xfrm>
            <a:prstGeom prst="rect">
              <a:avLst/>
            </a:prstGeom>
          </p:spPr>
        </p:pic>
        <p:sp>
          <p:nvSpPr>
            <p:cNvPr id="8" name="مستطيل 7">
              <a:extLst>
                <a:ext uri="{FF2B5EF4-FFF2-40B4-BE49-F238E27FC236}">
                  <a16:creationId xmlns:a16="http://schemas.microsoft.com/office/drawing/2014/main" id="{A04B903B-4C9E-4A0A-95C1-E8677002FE96}"/>
                </a:ext>
              </a:extLst>
            </p:cNvPr>
            <p:cNvSpPr/>
            <p:nvPr/>
          </p:nvSpPr>
          <p:spPr>
            <a:xfrm>
              <a:off x="1428728" y="2143116"/>
              <a:ext cx="4929222" cy="89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1" anchor="ctr"/>
            <a:lstStyle/>
            <a:p>
              <a:pPr lvl="0" algn="ctr"/>
              <a:r>
                <a:rPr lang="ar-SA" sz="2400" b="1" dirty="0">
                  <a:solidFill>
                    <a:schemeClr val="bg1"/>
                  </a:solidFill>
                  <a:latin typeface="Sakkal Majalla" pitchFamily="2" charset="-78"/>
                  <a:ea typeface="Calibri"/>
                  <a:cs typeface="+mj-cs"/>
                </a:rPr>
                <a:t>تنظيم طريقة الإرسال والارتباط عبر الشبكة وكيفية معالجة أخطاء الإرسال </a:t>
              </a:r>
            </a:p>
          </p:txBody>
        </p:sp>
      </p:grpSp>
      <p:grpSp>
        <p:nvGrpSpPr>
          <p:cNvPr id="9" name="مجموعة 8">
            <a:extLst>
              <a:ext uri="{FF2B5EF4-FFF2-40B4-BE49-F238E27FC236}">
                <a16:creationId xmlns:a16="http://schemas.microsoft.com/office/drawing/2014/main" id="{959392FC-827F-4015-888C-F1CFD5A93ABB}"/>
              </a:ext>
            </a:extLst>
          </p:cNvPr>
          <p:cNvGrpSpPr/>
          <p:nvPr/>
        </p:nvGrpSpPr>
        <p:grpSpPr>
          <a:xfrm>
            <a:off x="785786" y="3506400"/>
            <a:ext cx="6143668" cy="1422798"/>
            <a:chOff x="785786" y="3506400"/>
            <a:chExt cx="6143668" cy="1422798"/>
          </a:xfrm>
        </p:grpSpPr>
        <p:pic>
          <p:nvPicPr>
            <p:cNvPr id="10" name="صورة 9" descr="bar_with_circling_ants_hw.gif">
              <a:extLst>
                <a:ext uri="{FF2B5EF4-FFF2-40B4-BE49-F238E27FC236}">
                  <a16:creationId xmlns:a16="http://schemas.microsoft.com/office/drawing/2014/main" id="{9738CCCE-0201-4FBA-B5EB-12389F696654}"/>
                </a:ext>
              </a:extLst>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785786" y="3506400"/>
              <a:ext cx="6143668" cy="1422798"/>
            </a:xfrm>
            <a:prstGeom prst="rect">
              <a:avLst/>
            </a:prstGeom>
          </p:spPr>
        </p:pic>
        <p:sp>
          <p:nvSpPr>
            <p:cNvPr id="11" name="مستطيل 10">
              <a:extLst>
                <a:ext uri="{FF2B5EF4-FFF2-40B4-BE49-F238E27FC236}">
                  <a16:creationId xmlns:a16="http://schemas.microsoft.com/office/drawing/2014/main" id="{0C60FB87-BAAC-4CB5-A146-0F6AF06058D5}"/>
                </a:ext>
              </a:extLst>
            </p:cNvPr>
            <p:cNvSpPr/>
            <p:nvPr/>
          </p:nvSpPr>
          <p:spPr>
            <a:xfrm>
              <a:off x="1357290" y="3750471"/>
              <a:ext cx="5072098" cy="89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1" anchor="ctr"/>
            <a:lstStyle/>
            <a:p>
              <a:pPr lvl="0" algn="ctr"/>
              <a:r>
                <a:rPr lang="ar-SA" sz="2400" b="1" dirty="0">
                  <a:solidFill>
                    <a:schemeClr val="bg1"/>
                  </a:solidFill>
                  <a:latin typeface="Sakkal Majalla" pitchFamily="2" charset="-78"/>
                  <a:ea typeface="Calibri"/>
                  <a:cs typeface="+mj-cs"/>
                </a:rPr>
                <a:t>تحديد وتنظيم عناوين الأجهزة بالشبكة حيث يكون لكل جهاز عنوان خاص به على الشبكة </a:t>
              </a:r>
            </a:p>
          </p:txBody>
        </p:sp>
      </p:grpSp>
      <p:grpSp>
        <p:nvGrpSpPr>
          <p:cNvPr id="12" name="مجموعة 11">
            <a:extLst>
              <a:ext uri="{FF2B5EF4-FFF2-40B4-BE49-F238E27FC236}">
                <a16:creationId xmlns:a16="http://schemas.microsoft.com/office/drawing/2014/main" id="{62A4932D-B086-40B5-8C66-42417CFA4922}"/>
              </a:ext>
            </a:extLst>
          </p:cNvPr>
          <p:cNvGrpSpPr/>
          <p:nvPr/>
        </p:nvGrpSpPr>
        <p:grpSpPr>
          <a:xfrm>
            <a:off x="785786" y="5006598"/>
            <a:ext cx="6143668" cy="1422798"/>
            <a:chOff x="785786" y="5006598"/>
            <a:chExt cx="6143668" cy="1422798"/>
          </a:xfrm>
        </p:grpSpPr>
        <p:pic>
          <p:nvPicPr>
            <p:cNvPr id="13" name="صورة 12" descr="bar_with_circling_ants_hw.gif">
              <a:extLst>
                <a:ext uri="{FF2B5EF4-FFF2-40B4-BE49-F238E27FC236}">
                  <a16:creationId xmlns:a16="http://schemas.microsoft.com/office/drawing/2014/main" id="{A97A25FF-DB84-48FB-BF34-E9550D947312}"/>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85786" y="5006598"/>
              <a:ext cx="6143668" cy="1422798"/>
            </a:xfrm>
            <a:prstGeom prst="rect">
              <a:avLst/>
            </a:prstGeom>
          </p:spPr>
        </p:pic>
        <p:sp>
          <p:nvSpPr>
            <p:cNvPr id="14" name="مستطيل 13">
              <a:extLst>
                <a:ext uri="{FF2B5EF4-FFF2-40B4-BE49-F238E27FC236}">
                  <a16:creationId xmlns:a16="http://schemas.microsoft.com/office/drawing/2014/main" id="{2F3D1E2D-6C59-48E9-85E9-43F76AF522D7}"/>
                </a:ext>
              </a:extLst>
            </p:cNvPr>
            <p:cNvSpPr/>
            <p:nvPr/>
          </p:nvSpPr>
          <p:spPr>
            <a:xfrm>
              <a:off x="1428728" y="5250669"/>
              <a:ext cx="4906802" cy="89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1" anchor="ctr"/>
            <a:lstStyle/>
            <a:p>
              <a:pPr marL="342900" lvl="0" indent="-342900" algn="ctr">
                <a:buSzPct val="120000"/>
              </a:pPr>
              <a:r>
                <a:rPr lang="ar-SA" sz="2400" b="1" dirty="0">
                  <a:solidFill>
                    <a:schemeClr val="bg1"/>
                  </a:solidFill>
                  <a:latin typeface="Sakkal Majalla" pitchFamily="2" charset="-78"/>
                  <a:ea typeface="Calibri"/>
                  <a:cs typeface="+mj-cs"/>
                </a:rPr>
                <a:t>ضمان سلامة النقل واسترجاع الفاقد في حال وجود اختناقات بالشبكة </a:t>
              </a:r>
            </a:p>
          </p:txBody>
        </p:sp>
      </p:grpSp>
      <p:cxnSp>
        <p:nvCxnSpPr>
          <p:cNvPr id="15" name="رابط مستقيم 14">
            <a:extLst>
              <a:ext uri="{FF2B5EF4-FFF2-40B4-BE49-F238E27FC236}">
                <a16:creationId xmlns:a16="http://schemas.microsoft.com/office/drawing/2014/main" id="{84197531-7217-4776-AB35-61ACA75B0F2E}"/>
              </a:ext>
            </a:extLst>
          </p:cNvPr>
          <p:cNvCxnSpPr/>
          <p:nvPr/>
        </p:nvCxnSpPr>
        <p:spPr>
          <a:xfrm rot="10800000">
            <a:off x="7429520" y="3355974"/>
            <a:ext cx="428628" cy="158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6" name="رابط مستقيم 15">
            <a:extLst>
              <a:ext uri="{FF2B5EF4-FFF2-40B4-BE49-F238E27FC236}">
                <a16:creationId xmlns:a16="http://schemas.microsoft.com/office/drawing/2014/main" id="{7C8F08A0-245E-41FC-8593-1B0AE30A58B0}"/>
              </a:ext>
            </a:extLst>
          </p:cNvPr>
          <p:cNvCxnSpPr/>
          <p:nvPr/>
        </p:nvCxnSpPr>
        <p:spPr>
          <a:xfrm rot="5400000" flipH="1" flipV="1">
            <a:off x="6322231" y="2250273"/>
            <a:ext cx="2214578"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رابط كسهم مستقيم 16">
            <a:extLst>
              <a:ext uri="{FF2B5EF4-FFF2-40B4-BE49-F238E27FC236}">
                <a16:creationId xmlns:a16="http://schemas.microsoft.com/office/drawing/2014/main" id="{51184742-1A71-47B8-8EA0-979431517990}"/>
              </a:ext>
            </a:extLst>
          </p:cNvPr>
          <p:cNvCxnSpPr/>
          <p:nvPr/>
        </p:nvCxnSpPr>
        <p:spPr>
          <a:xfrm rot="10800000" flipV="1">
            <a:off x="6929454" y="2714620"/>
            <a:ext cx="500066" cy="238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رابط مستقيم 17">
            <a:extLst>
              <a:ext uri="{FF2B5EF4-FFF2-40B4-BE49-F238E27FC236}">
                <a16:creationId xmlns:a16="http://schemas.microsoft.com/office/drawing/2014/main" id="{EE8BBC4E-AF3E-4286-B191-129618678A25}"/>
              </a:ext>
            </a:extLst>
          </p:cNvPr>
          <p:cNvCxnSpPr/>
          <p:nvPr/>
        </p:nvCxnSpPr>
        <p:spPr>
          <a:xfrm rot="5400000" flipH="1" flipV="1">
            <a:off x="7001686" y="3786190"/>
            <a:ext cx="856462" cy="794"/>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رابط كسهم مستقيم 18">
            <a:extLst>
              <a:ext uri="{FF2B5EF4-FFF2-40B4-BE49-F238E27FC236}">
                <a16:creationId xmlns:a16="http://schemas.microsoft.com/office/drawing/2014/main" id="{16D5BA92-6C6E-44DB-80B5-2AE48DFD72AE}"/>
              </a:ext>
            </a:extLst>
          </p:cNvPr>
          <p:cNvCxnSpPr/>
          <p:nvPr/>
        </p:nvCxnSpPr>
        <p:spPr>
          <a:xfrm rot="10800000" flipV="1">
            <a:off x="6929454" y="4214818"/>
            <a:ext cx="500066" cy="238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رابط كسهم مستقيم 19">
            <a:extLst>
              <a:ext uri="{FF2B5EF4-FFF2-40B4-BE49-F238E27FC236}">
                <a16:creationId xmlns:a16="http://schemas.microsoft.com/office/drawing/2014/main" id="{E4AAC5DB-C7E1-4B67-B9E6-0A63986C76FB}"/>
              </a:ext>
            </a:extLst>
          </p:cNvPr>
          <p:cNvCxnSpPr/>
          <p:nvPr/>
        </p:nvCxnSpPr>
        <p:spPr>
          <a:xfrm rot="10800000" flipV="1">
            <a:off x="6929454" y="5641192"/>
            <a:ext cx="500066" cy="238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رابط كسهم مستقيم 20">
            <a:extLst>
              <a:ext uri="{FF2B5EF4-FFF2-40B4-BE49-F238E27FC236}">
                <a16:creationId xmlns:a16="http://schemas.microsoft.com/office/drawing/2014/main" id="{ECE06D69-3022-44ED-AD72-7B479CFDEC43}"/>
              </a:ext>
            </a:extLst>
          </p:cNvPr>
          <p:cNvCxnSpPr/>
          <p:nvPr/>
        </p:nvCxnSpPr>
        <p:spPr>
          <a:xfrm rot="10800000" flipV="1">
            <a:off x="6929454" y="1142984"/>
            <a:ext cx="500066" cy="238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رابط مستقيم 21">
            <a:extLst>
              <a:ext uri="{FF2B5EF4-FFF2-40B4-BE49-F238E27FC236}">
                <a16:creationId xmlns:a16="http://schemas.microsoft.com/office/drawing/2014/main" id="{F58CDB47-8327-437C-931C-45AB50A8A828}"/>
              </a:ext>
            </a:extLst>
          </p:cNvPr>
          <p:cNvCxnSpPr/>
          <p:nvPr/>
        </p:nvCxnSpPr>
        <p:spPr>
          <a:xfrm rot="5400000" flipH="1" flipV="1">
            <a:off x="6608777" y="4821247"/>
            <a:ext cx="1643074" cy="158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673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500"/>
                                        <p:tgtEl>
                                          <p:spTgt spid="2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right)">
                                      <p:cBhvr>
                                        <p:cTn id="43" dur="500"/>
                                        <p:tgtEl>
                                          <p:spTgt spid="19"/>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right)">
                                      <p:cBhvr>
                                        <p:cTn id="56" dur="500"/>
                                        <p:tgtEl>
                                          <p:spTgt spid="20"/>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1200150"/>
            <a:ext cx="7723187"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وسيلة شرح خطية 2 1"/>
          <p:cNvSpPr/>
          <p:nvPr/>
        </p:nvSpPr>
        <p:spPr>
          <a:xfrm>
            <a:off x="3851920" y="548680"/>
            <a:ext cx="3816424" cy="1296144"/>
          </a:xfrm>
          <a:prstGeom prst="borderCallout2">
            <a:avLst>
              <a:gd name="adj1" fmla="val 18750"/>
              <a:gd name="adj2" fmla="val -8333"/>
              <a:gd name="adj3" fmla="val 18750"/>
              <a:gd name="adj4" fmla="val -16667"/>
              <a:gd name="adj5" fmla="val 99120"/>
              <a:gd name="adj6" fmla="val -39644"/>
            </a:avLst>
          </a:prstGeom>
          <a:solidFill>
            <a:srgbClr val="FFFFCC"/>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400" b="1" dirty="0"/>
              <a:t>تستخدم جلب الصفحات والتطبيقات للمستخدم مثل تصفح النت والبريد الالكتروني</a:t>
            </a:r>
          </a:p>
        </p:txBody>
      </p:sp>
      <p:sp>
        <p:nvSpPr>
          <p:cNvPr id="20" name="وسيلة شرح خطية 2 19"/>
          <p:cNvSpPr/>
          <p:nvPr/>
        </p:nvSpPr>
        <p:spPr>
          <a:xfrm>
            <a:off x="3851920" y="1484784"/>
            <a:ext cx="3816424" cy="1296144"/>
          </a:xfrm>
          <a:prstGeom prst="borderCallout2">
            <a:avLst>
              <a:gd name="adj1" fmla="val 18750"/>
              <a:gd name="adj2" fmla="val -8333"/>
              <a:gd name="adj3" fmla="val 18750"/>
              <a:gd name="adj4" fmla="val -16667"/>
              <a:gd name="adj5" fmla="val 99120"/>
              <a:gd name="adj6" fmla="val -39644"/>
            </a:avLst>
          </a:prstGeom>
          <a:solidFill>
            <a:srgbClr val="CCECFF"/>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400" b="1" dirty="0"/>
              <a:t>نقل البيانات بين اجزاء الشبكة (التبديل الشبكي)</a:t>
            </a:r>
          </a:p>
        </p:txBody>
      </p:sp>
      <p:sp>
        <p:nvSpPr>
          <p:cNvPr id="21" name="وسيلة شرح خطية 2 20"/>
          <p:cNvSpPr/>
          <p:nvPr/>
        </p:nvSpPr>
        <p:spPr>
          <a:xfrm>
            <a:off x="3831385" y="1988840"/>
            <a:ext cx="3816424" cy="1296144"/>
          </a:xfrm>
          <a:prstGeom prst="borderCallout2">
            <a:avLst>
              <a:gd name="adj1" fmla="val 18750"/>
              <a:gd name="adj2" fmla="val -8333"/>
              <a:gd name="adj3" fmla="val 18750"/>
              <a:gd name="adj4" fmla="val -16667"/>
              <a:gd name="adj5" fmla="val 99120"/>
              <a:gd name="adj6" fmla="val -39644"/>
            </a:avLst>
          </a:prstGeom>
          <a:solidFill>
            <a:srgbClr val="FFCCFF"/>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400" b="1" dirty="0"/>
              <a:t>التوجيه والتخزين  المظاريف </a:t>
            </a:r>
          </a:p>
        </p:txBody>
      </p:sp>
      <p:sp>
        <p:nvSpPr>
          <p:cNvPr id="22" name="وسيلة شرح خطية 2 21"/>
          <p:cNvSpPr/>
          <p:nvPr/>
        </p:nvSpPr>
        <p:spPr>
          <a:xfrm>
            <a:off x="3831385" y="2780928"/>
            <a:ext cx="3816424" cy="1296144"/>
          </a:xfrm>
          <a:prstGeom prst="borderCallout2">
            <a:avLst>
              <a:gd name="adj1" fmla="val 18750"/>
              <a:gd name="adj2" fmla="val -8333"/>
              <a:gd name="adj3" fmla="val 18750"/>
              <a:gd name="adj4" fmla="val -16667"/>
              <a:gd name="adj5" fmla="val 99120"/>
              <a:gd name="adj6" fmla="val -39644"/>
            </a:avLst>
          </a:prstGeom>
          <a:solidFill>
            <a:srgbClr val="99CCFF"/>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ar-SA" sz="2400" b="1" dirty="0"/>
              <a:t>تمكن جهاز الحاسب من دخول الشبكة (الاتصال)</a:t>
            </a:r>
          </a:p>
        </p:txBody>
      </p:sp>
    </p:spTree>
    <p:extLst>
      <p:ext uri="{BB962C8B-B14F-4D97-AF65-F5344CB8AC3E}">
        <p14:creationId xmlns:p14="http://schemas.microsoft.com/office/powerpoint/2010/main" val="24119621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out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out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1"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0" grpId="0" animBg="1"/>
      <p:bldP spid="20" grpId="1" animBg="1"/>
      <p:bldP spid="21" grpId="0" animBg="1"/>
      <p:bldP spid="21" grpId="1" animBg="1"/>
      <p:bldP spid="22" grpId="0" animBg="1"/>
      <p:bldP spid="22" grpId="1"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7778</TotalTime>
  <Words>3849</Words>
  <Application>Microsoft Office PowerPoint</Application>
  <PresentationFormat>عرض على الشاشة (4:3)</PresentationFormat>
  <Paragraphs>510</Paragraphs>
  <Slides>125</Slides>
  <Notes>3</Notes>
  <HiddenSlides>0</HiddenSlides>
  <MMClips>0</MMClips>
  <ScaleCrop>false</ScaleCrop>
  <HeadingPairs>
    <vt:vector size="6" baseType="variant">
      <vt:variant>
        <vt:lpstr>الخطوط المستخدمة</vt:lpstr>
      </vt:variant>
      <vt:variant>
        <vt:i4>15</vt:i4>
      </vt:variant>
      <vt:variant>
        <vt:lpstr>نسق</vt:lpstr>
      </vt:variant>
      <vt:variant>
        <vt:i4>1</vt:i4>
      </vt:variant>
      <vt:variant>
        <vt:lpstr>عناوين الشرائح</vt:lpstr>
      </vt:variant>
      <vt:variant>
        <vt:i4>125</vt:i4>
      </vt:variant>
    </vt:vector>
  </HeadingPairs>
  <TitlesOfParts>
    <vt:vector size="141" baseType="lpstr">
      <vt:lpstr>AL-Mohanad Bold</vt:lpstr>
      <vt:lpstr>Andalus</vt:lpstr>
      <vt:lpstr>AngsanaUPC</vt:lpstr>
      <vt:lpstr>Arial</vt:lpstr>
      <vt:lpstr>Baskerville Old Face</vt:lpstr>
      <vt:lpstr>Calibri</vt:lpstr>
      <vt:lpstr>Cambria Math</vt:lpstr>
      <vt:lpstr>Courier New</vt:lpstr>
      <vt:lpstr>Monotype Koufi</vt:lpstr>
      <vt:lpstr>PT Bold Heading</vt:lpstr>
      <vt:lpstr>Sakkal Majalla</vt:lpstr>
      <vt:lpstr>Tahoma</vt:lpstr>
      <vt:lpstr>Times New Roman</vt:lpstr>
      <vt:lpstr>Wingdings</vt:lpstr>
      <vt:lpstr>Wingdings 2</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توسع قـاع المحيط</dc:title>
  <dc:creator>محمد بلال</dc:creator>
  <cp:lastModifiedBy>أبو أحمد</cp:lastModifiedBy>
  <cp:revision>936</cp:revision>
  <dcterms:created xsi:type="dcterms:W3CDTF">2012-09-13T23:26:33Z</dcterms:created>
  <dcterms:modified xsi:type="dcterms:W3CDTF">2018-08-15T08:17:38Z</dcterms:modified>
</cp:coreProperties>
</file>