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42"/>
  </p:notesMasterIdLst>
  <p:sldIdLst>
    <p:sldId id="256" r:id="rId2"/>
    <p:sldId id="257" r:id="rId3"/>
    <p:sldId id="258" r:id="rId4"/>
    <p:sldId id="260" r:id="rId5"/>
    <p:sldId id="263" r:id="rId6"/>
    <p:sldId id="264" r:id="rId7"/>
    <p:sldId id="266" r:id="rId8"/>
    <p:sldId id="259" r:id="rId9"/>
    <p:sldId id="261" r:id="rId10"/>
    <p:sldId id="281" r:id="rId11"/>
    <p:sldId id="265" r:id="rId12"/>
    <p:sldId id="262" r:id="rId13"/>
    <p:sldId id="272" r:id="rId14"/>
    <p:sldId id="273" r:id="rId15"/>
    <p:sldId id="274" r:id="rId16"/>
    <p:sldId id="267" r:id="rId17"/>
    <p:sldId id="271" r:id="rId18"/>
    <p:sldId id="282" r:id="rId19"/>
    <p:sldId id="269" r:id="rId20"/>
    <p:sldId id="270" r:id="rId21"/>
    <p:sldId id="284" r:id="rId22"/>
    <p:sldId id="280" r:id="rId23"/>
    <p:sldId id="276" r:id="rId24"/>
    <p:sldId id="278" r:id="rId25"/>
    <p:sldId id="286" r:id="rId26"/>
    <p:sldId id="283" r:id="rId27"/>
    <p:sldId id="285" r:id="rId28"/>
    <p:sldId id="287" r:id="rId29"/>
    <p:sldId id="288" r:id="rId30"/>
    <p:sldId id="291" r:id="rId31"/>
    <p:sldId id="290" r:id="rId32"/>
    <p:sldId id="293" r:id="rId33"/>
    <p:sldId id="292" r:id="rId34"/>
    <p:sldId id="289" r:id="rId35"/>
    <p:sldId id="294" r:id="rId36"/>
    <p:sldId id="295" r:id="rId37"/>
    <p:sldId id="296" r:id="rId38"/>
    <p:sldId id="297" r:id="rId39"/>
    <p:sldId id="298" r:id="rId40"/>
    <p:sldId id="299" r:id="rId41"/>
  </p:sldIdLst>
  <p:sldSz cx="12192000" cy="6858000"/>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أم جواد" initials="أم" lastIdx="0" clrIdx="0">
    <p:extLst>
      <p:ext uri="{19B8F6BF-5375-455C-9EA6-DF929625EA0E}">
        <p15:presenceInfo xmlns:p15="http://schemas.microsoft.com/office/powerpoint/2012/main" userId="أم جواد"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8CBAD"/>
    <a:srgbClr val="8BFF8B"/>
    <a:srgbClr val="FFFFCC"/>
    <a:srgbClr val="FDFF99"/>
    <a:srgbClr val="FDFFAB"/>
    <a:srgbClr val="F0F7FD"/>
    <a:srgbClr val="FDFFA3"/>
    <a:srgbClr val="ECCDED"/>
    <a:srgbClr val="01CC00"/>
    <a:srgbClr val="CFE28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7426" autoAdjust="0"/>
    <p:restoredTop sz="83005" autoAdjust="0"/>
  </p:normalViewPr>
  <p:slideViewPr>
    <p:cSldViewPr snapToGrid="0">
      <p:cViewPr varScale="1">
        <p:scale>
          <a:sx n="73" d="100"/>
          <a:sy n="73" d="100"/>
        </p:scale>
        <p:origin x="720" y="6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B61213B3-90A6-42BA-921B-6D6DD1AAE933}" type="datetimeFigureOut">
              <a:rPr lang="ar-SA" smtClean="0"/>
              <a:t>28/01/40</a:t>
            </a:fld>
            <a:endParaRPr lang="ar-SA"/>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5814CECF-FE2F-4A48-B81F-7A3E5D135195}" type="slidenum">
              <a:rPr lang="ar-SA" smtClean="0"/>
              <a:t>‹#›</a:t>
            </a:fld>
            <a:endParaRPr lang="ar-SA"/>
          </a:p>
        </p:txBody>
      </p:sp>
    </p:spTree>
    <p:extLst>
      <p:ext uri="{BB962C8B-B14F-4D97-AF65-F5344CB8AC3E}">
        <p14:creationId xmlns:p14="http://schemas.microsoft.com/office/powerpoint/2010/main" val="3112740223"/>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a:p>
        </p:txBody>
      </p:sp>
      <p:sp>
        <p:nvSpPr>
          <p:cNvPr id="4" name="عنصر نائب لرقم الشريحة 3"/>
          <p:cNvSpPr>
            <a:spLocks noGrp="1"/>
          </p:cNvSpPr>
          <p:nvPr>
            <p:ph type="sldNum" sz="quarter" idx="10"/>
          </p:nvPr>
        </p:nvSpPr>
        <p:spPr/>
        <p:txBody>
          <a:bodyPr/>
          <a:lstStyle/>
          <a:p>
            <a:fld id="{5814CECF-FE2F-4A48-B81F-7A3E5D135195}" type="slidenum">
              <a:rPr lang="ar-SA" smtClean="0"/>
              <a:t>14</a:t>
            </a:fld>
            <a:endParaRPr lang="ar-SA"/>
          </a:p>
        </p:txBody>
      </p:sp>
    </p:spTree>
    <p:extLst>
      <p:ext uri="{BB962C8B-B14F-4D97-AF65-F5344CB8AC3E}">
        <p14:creationId xmlns:p14="http://schemas.microsoft.com/office/powerpoint/2010/main" val="857872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fld id="{5814CECF-FE2F-4A48-B81F-7A3E5D135195}" type="slidenum">
              <a:rPr lang="ar-SA" smtClean="0"/>
              <a:t>23</a:t>
            </a:fld>
            <a:endParaRPr lang="ar-SA"/>
          </a:p>
        </p:txBody>
      </p:sp>
    </p:spTree>
    <p:extLst>
      <p:ext uri="{BB962C8B-B14F-4D97-AF65-F5344CB8AC3E}">
        <p14:creationId xmlns:p14="http://schemas.microsoft.com/office/powerpoint/2010/main" val="4449708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العنوان الرئيسي</a:t>
            </a:r>
          </a:p>
        </p:txBody>
      </p:sp>
      <p:sp>
        <p:nvSpPr>
          <p:cNvPr id="3" name="عنوان فرعي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الثانوي الرئيسي</a:t>
            </a:r>
          </a:p>
        </p:txBody>
      </p:sp>
      <p:sp>
        <p:nvSpPr>
          <p:cNvPr id="4" name="عنصر نائب للتاريخ 3"/>
          <p:cNvSpPr>
            <a:spLocks noGrp="1"/>
          </p:cNvSpPr>
          <p:nvPr>
            <p:ph type="dt" sz="half" idx="10"/>
          </p:nvPr>
        </p:nvSpPr>
        <p:spPr/>
        <p:txBody>
          <a:bodyPr/>
          <a:lstStyle/>
          <a:p>
            <a:fld id="{3C180F27-0430-481C-90D1-35E5465284AC}" type="datetimeFigureOut">
              <a:rPr lang="ar-SA" smtClean="0"/>
              <a:t>28/01/40</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61CD5730-B3C4-402C-8FC5-7B73CEC86FCD}" type="slidenum">
              <a:rPr lang="ar-SA" smtClean="0"/>
              <a:t>‹#›</a:t>
            </a:fld>
            <a:endParaRPr lang="ar-SA"/>
          </a:p>
        </p:txBody>
      </p:sp>
    </p:spTree>
    <p:extLst>
      <p:ext uri="{BB962C8B-B14F-4D97-AF65-F5344CB8AC3E}">
        <p14:creationId xmlns:p14="http://schemas.microsoft.com/office/powerpoint/2010/main" val="3811388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عنوان العمودي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3C180F27-0430-481C-90D1-35E5465284AC}" type="datetimeFigureOut">
              <a:rPr lang="ar-SA" smtClean="0"/>
              <a:t>28/01/40</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61CD5730-B3C4-402C-8FC5-7B73CEC86FCD}" type="slidenum">
              <a:rPr lang="ar-SA" smtClean="0"/>
              <a:t>‹#›</a:t>
            </a:fld>
            <a:endParaRPr lang="ar-SA"/>
          </a:p>
        </p:txBody>
      </p:sp>
    </p:spTree>
    <p:extLst>
      <p:ext uri="{BB962C8B-B14F-4D97-AF65-F5344CB8AC3E}">
        <p14:creationId xmlns:p14="http://schemas.microsoft.com/office/powerpoint/2010/main" val="1457013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8724900" y="365125"/>
            <a:ext cx="2628900" cy="5811838"/>
          </a:xfrm>
        </p:spPr>
        <p:txBody>
          <a:bodyPr vert="eaVert"/>
          <a:lstStyle/>
          <a:p>
            <a:r>
              <a:rPr lang="ar-SA"/>
              <a:t>انقر لتحرير نمط العنوان الرئيسي</a:t>
            </a:r>
          </a:p>
        </p:txBody>
      </p:sp>
      <p:sp>
        <p:nvSpPr>
          <p:cNvPr id="3" name="عنصر نائب للعنوان العمودي 2"/>
          <p:cNvSpPr>
            <a:spLocks noGrp="1"/>
          </p:cNvSpPr>
          <p:nvPr>
            <p:ph type="body" orient="vert" idx="1"/>
          </p:nvPr>
        </p:nvSpPr>
        <p:spPr>
          <a:xfrm>
            <a:off x="838200" y="365125"/>
            <a:ext cx="7734300" cy="5811838"/>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3C180F27-0430-481C-90D1-35E5465284AC}" type="datetimeFigureOut">
              <a:rPr lang="ar-SA" smtClean="0"/>
              <a:t>28/01/40</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61CD5730-B3C4-402C-8FC5-7B73CEC86FCD}" type="slidenum">
              <a:rPr lang="ar-SA" smtClean="0"/>
              <a:t>‹#›</a:t>
            </a:fld>
            <a:endParaRPr lang="ar-SA"/>
          </a:p>
        </p:txBody>
      </p:sp>
    </p:spTree>
    <p:extLst>
      <p:ext uri="{BB962C8B-B14F-4D97-AF65-F5344CB8AC3E}">
        <p14:creationId xmlns:p14="http://schemas.microsoft.com/office/powerpoint/2010/main" val="864175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3C180F27-0430-481C-90D1-35E5465284AC}" type="datetimeFigureOut">
              <a:rPr lang="ar-SA" smtClean="0"/>
              <a:t>28/01/40</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61CD5730-B3C4-402C-8FC5-7B73CEC86FCD}" type="slidenum">
              <a:rPr lang="ar-SA" smtClean="0"/>
              <a:t>‹#›</a:t>
            </a:fld>
            <a:endParaRPr lang="ar-SA"/>
          </a:p>
        </p:txBody>
      </p:sp>
    </p:spTree>
    <p:extLst>
      <p:ext uri="{BB962C8B-B14F-4D97-AF65-F5344CB8AC3E}">
        <p14:creationId xmlns:p14="http://schemas.microsoft.com/office/powerpoint/2010/main" val="2625315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831850" y="1709738"/>
            <a:ext cx="10515600" cy="2852737"/>
          </a:xfrm>
        </p:spPr>
        <p:txBody>
          <a:bodyPr anchor="b"/>
          <a:lstStyle>
            <a:lvl1pPr>
              <a:defRPr sz="6000"/>
            </a:lvl1pPr>
          </a:lstStyle>
          <a:p>
            <a:r>
              <a:rPr lang="ar-SA"/>
              <a:t>انقر لتحرير نمط العنوان الرئيسي</a:t>
            </a:r>
          </a:p>
        </p:txBody>
      </p:sp>
      <p:sp>
        <p:nvSpPr>
          <p:cNvPr id="3" name="عنصر نائب للنص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النص الرئيسي</a:t>
            </a:r>
          </a:p>
        </p:txBody>
      </p:sp>
      <p:sp>
        <p:nvSpPr>
          <p:cNvPr id="4" name="عنصر نائب للتاريخ 3"/>
          <p:cNvSpPr>
            <a:spLocks noGrp="1"/>
          </p:cNvSpPr>
          <p:nvPr>
            <p:ph type="dt" sz="half" idx="10"/>
          </p:nvPr>
        </p:nvSpPr>
        <p:spPr/>
        <p:txBody>
          <a:bodyPr/>
          <a:lstStyle/>
          <a:p>
            <a:fld id="{3C180F27-0430-481C-90D1-35E5465284AC}" type="datetimeFigureOut">
              <a:rPr lang="ar-SA" smtClean="0"/>
              <a:t>28/01/40</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61CD5730-B3C4-402C-8FC5-7B73CEC86FCD}" type="slidenum">
              <a:rPr lang="ar-SA" smtClean="0"/>
              <a:t>‹#›</a:t>
            </a:fld>
            <a:endParaRPr lang="ar-SA"/>
          </a:p>
        </p:txBody>
      </p:sp>
    </p:spTree>
    <p:extLst>
      <p:ext uri="{BB962C8B-B14F-4D97-AF65-F5344CB8AC3E}">
        <p14:creationId xmlns:p14="http://schemas.microsoft.com/office/powerpoint/2010/main" val="705007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sz="half" idx="1"/>
          </p:nvPr>
        </p:nvSpPr>
        <p:spPr>
          <a:xfrm>
            <a:off x="838200" y="1825625"/>
            <a:ext cx="5181600" cy="4351338"/>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p:cNvSpPr>
            <a:spLocks noGrp="1"/>
          </p:cNvSpPr>
          <p:nvPr>
            <p:ph sz="half" idx="2"/>
          </p:nvPr>
        </p:nvSpPr>
        <p:spPr>
          <a:xfrm>
            <a:off x="6172200" y="1825625"/>
            <a:ext cx="5181600" cy="4351338"/>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p:cNvSpPr>
            <a:spLocks noGrp="1"/>
          </p:cNvSpPr>
          <p:nvPr>
            <p:ph type="dt" sz="half" idx="10"/>
          </p:nvPr>
        </p:nvSpPr>
        <p:spPr/>
        <p:txBody>
          <a:bodyPr/>
          <a:lstStyle/>
          <a:p>
            <a:fld id="{3C180F27-0430-481C-90D1-35E5465284AC}" type="datetimeFigureOut">
              <a:rPr lang="ar-SA" smtClean="0"/>
              <a:t>28/01/40</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61CD5730-B3C4-402C-8FC5-7B73CEC86FCD}" type="slidenum">
              <a:rPr lang="ar-SA" smtClean="0"/>
              <a:t>‹#›</a:t>
            </a:fld>
            <a:endParaRPr lang="ar-SA"/>
          </a:p>
        </p:txBody>
      </p:sp>
    </p:spTree>
    <p:extLst>
      <p:ext uri="{BB962C8B-B14F-4D97-AF65-F5344CB8AC3E}">
        <p14:creationId xmlns:p14="http://schemas.microsoft.com/office/powerpoint/2010/main" val="1600750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839788" y="365125"/>
            <a:ext cx="10515600" cy="1325563"/>
          </a:xfrm>
        </p:spPr>
        <p:txBody>
          <a:bodyPr/>
          <a:lstStyle/>
          <a:p>
            <a:r>
              <a:rPr lang="ar-SA"/>
              <a:t>انقر لتحرير نمط العنوان الرئيسي</a:t>
            </a:r>
          </a:p>
        </p:txBody>
      </p:sp>
      <p:sp>
        <p:nvSpPr>
          <p:cNvPr id="3" name="عنصر نائب للنص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عنصر نائب للمحتوى 3"/>
          <p:cNvSpPr>
            <a:spLocks noGrp="1"/>
          </p:cNvSpPr>
          <p:nvPr>
            <p:ph sz="half" idx="2"/>
          </p:nvPr>
        </p:nvSpPr>
        <p:spPr>
          <a:xfrm>
            <a:off x="839788" y="2505075"/>
            <a:ext cx="5157787" cy="3684588"/>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6" name="عنصر نائب للمحتوى 5"/>
          <p:cNvSpPr>
            <a:spLocks noGrp="1"/>
          </p:cNvSpPr>
          <p:nvPr>
            <p:ph sz="quarter" idx="4"/>
          </p:nvPr>
        </p:nvSpPr>
        <p:spPr>
          <a:xfrm>
            <a:off x="6172200" y="2505075"/>
            <a:ext cx="5183188" cy="3684588"/>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p:cNvSpPr>
            <a:spLocks noGrp="1"/>
          </p:cNvSpPr>
          <p:nvPr>
            <p:ph type="dt" sz="half" idx="10"/>
          </p:nvPr>
        </p:nvSpPr>
        <p:spPr/>
        <p:txBody>
          <a:bodyPr/>
          <a:lstStyle/>
          <a:p>
            <a:fld id="{3C180F27-0430-481C-90D1-35E5465284AC}" type="datetimeFigureOut">
              <a:rPr lang="ar-SA" smtClean="0"/>
              <a:t>28/01/40</a:t>
            </a:fld>
            <a:endParaRPr lang="ar-SA"/>
          </a:p>
        </p:txBody>
      </p:sp>
      <p:sp>
        <p:nvSpPr>
          <p:cNvPr id="8" name="عنصر نائب للتذييل 7"/>
          <p:cNvSpPr>
            <a:spLocks noGrp="1"/>
          </p:cNvSpPr>
          <p:nvPr>
            <p:ph type="ftr" sz="quarter" idx="11"/>
          </p:nvPr>
        </p:nvSpPr>
        <p:spPr/>
        <p:txBody>
          <a:bodyPr/>
          <a:lstStyle/>
          <a:p>
            <a:endParaRPr lang="ar-SA"/>
          </a:p>
        </p:txBody>
      </p:sp>
      <p:sp>
        <p:nvSpPr>
          <p:cNvPr id="9" name="عنصر نائب لرقم الشريحة 8"/>
          <p:cNvSpPr>
            <a:spLocks noGrp="1"/>
          </p:cNvSpPr>
          <p:nvPr>
            <p:ph type="sldNum" sz="quarter" idx="12"/>
          </p:nvPr>
        </p:nvSpPr>
        <p:spPr/>
        <p:txBody>
          <a:bodyPr/>
          <a:lstStyle/>
          <a:p>
            <a:fld id="{61CD5730-B3C4-402C-8FC5-7B73CEC86FCD}" type="slidenum">
              <a:rPr lang="ar-SA" smtClean="0"/>
              <a:t>‹#›</a:t>
            </a:fld>
            <a:endParaRPr lang="ar-SA"/>
          </a:p>
        </p:txBody>
      </p:sp>
    </p:spTree>
    <p:extLst>
      <p:ext uri="{BB962C8B-B14F-4D97-AF65-F5344CB8AC3E}">
        <p14:creationId xmlns:p14="http://schemas.microsoft.com/office/powerpoint/2010/main" val="884391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تاريخ 2"/>
          <p:cNvSpPr>
            <a:spLocks noGrp="1"/>
          </p:cNvSpPr>
          <p:nvPr>
            <p:ph type="dt" sz="half" idx="10"/>
          </p:nvPr>
        </p:nvSpPr>
        <p:spPr/>
        <p:txBody>
          <a:bodyPr/>
          <a:lstStyle/>
          <a:p>
            <a:fld id="{3C180F27-0430-481C-90D1-35E5465284AC}" type="datetimeFigureOut">
              <a:rPr lang="ar-SA" smtClean="0"/>
              <a:t>28/01/40</a:t>
            </a:fld>
            <a:endParaRPr lang="ar-SA"/>
          </a:p>
        </p:txBody>
      </p:sp>
      <p:sp>
        <p:nvSpPr>
          <p:cNvPr id="4" name="عنصر نائب للتذييل 3"/>
          <p:cNvSpPr>
            <a:spLocks noGrp="1"/>
          </p:cNvSpPr>
          <p:nvPr>
            <p:ph type="ftr" sz="quarter" idx="11"/>
          </p:nvPr>
        </p:nvSpPr>
        <p:spPr/>
        <p:txBody>
          <a:bodyPr/>
          <a:lstStyle/>
          <a:p>
            <a:endParaRPr lang="ar-SA"/>
          </a:p>
        </p:txBody>
      </p:sp>
      <p:sp>
        <p:nvSpPr>
          <p:cNvPr id="5" name="عنصر نائب لرقم الشريحة 4"/>
          <p:cNvSpPr>
            <a:spLocks noGrp="1"/>
          </p:cNvSpPr>
          <p:nvPr>
            <p:ph type="sldNum" sz="quarter" idx="12"/>
          </p:nvPr>
        </p:nvSpPr>
        <p:spPr/>
        <p:txBody>
          <a:bodyPr/>
          <a:lstStyle/>
          <a:p>
            <a:fld id="{61CD5730-B3C4-402C-8FC5-7B73CEC86FCD}" type="slidenum">
              <a:rPr lang="ar-SA" smtClean="0"/>
              <a:t>‹#›</a:t>
            </a:fld>
            <a:endParaRPr lang="ar-SA"/>
          </a:p>
        </p:txBody>
      </p:sp>
    </p:spTree>
    <p:extLst>
      <p:ext uri="{BB962C8B-B14F-4D97-AF65-F5344CB8AC3E}">
        <p14:creationId xmlns:p14="http://schemas.microsoft.com/office/powerpoint/2010/main" val="1671612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3C180F27-0430-481C-90D1-35E5465284AC}" type="datetimeFigureOut">
              <a:rPr lang="ar-SA" smtClean="0"/>
              <a:t>28/01/40</a:t>
            </a:fld>
            <a:endParaRPr lang="ar-SA"/>
          </a:p>
        </p:txBody>
      </p:sp>
      <p:sp>
        <p:nvSpPr>
          <p:cNvPr id="3" name="عنصر نائب للتذييل 2"/>
          <p:cNvSpPr>
            <a:spLocks noGrp="1"/>
          </p:cNvSpPr>
          <p:nvPr>
            <p:ph type="ftr" sz="quarter" idx="11"/>
          </p:nvPr>
        </p:nvSpPr>
        <p:spPr/>
        <p:txBody>
          <a:bodyPr/>
          <a:lstStyle/>
          <a:p>
            <a:endParaRPr lang="ar-SA"/>
          </a:p>
        </p:txBody>
      </p:sp>
      <p:sp>
        <p:nvSpPr>
          <p:cNvPr id="4" name="عنصر نائب لرقم الشريحة 3"/>
          <p:cNvSpPr>
            <a:spLocks noGrp="1"/>
          </p:cNvSpPr>
          <p:nvPr>
            <p:ph type="sldNum" sz="quarter" idx="12"/>
          </p:nvPr>
        </p:nvSpPr>
        <p:spPr/>
        <p:txBody>
          <a:bodyPr/>
          <a:lstStyle/>
          <a:p>
            <a:fld id="{61CD5730-B3C4-402C-8FC5-7B73CEC86FCD}" type="slidenum">
              <a:rPr lang="ar-SA" smtClean="0"/>
              <a:t>‹#›</a:t>
            </a:fld>
            <a:endParaRPr lang="ar-SA"/>
          </a:p>
        </p:txBody>
      </p:sp>
    </p:spTree>
    <p:extLst>
      <p:ext uri="{BB962C8B-B14F-4D97-AF65-F5344CB8AC3E}">
        <p14:creationId xmlns:p14="http://schemas.microsoft.com/office/powerpoint/2010/main" val="15977489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839788" y="457200"/>
            <a:ext cx="3932237" cy="1600200"/>
          </a:xfrm>
        </p:spPr>
        <p:txBody>
          <a:bodyPr anchor="b"/>
          <a:lstStyle>
            <a:lvl1pPr>
              <a:defRPr sz="3200"/>
            </a:lvl1pPr>
          </a:lstStyle>
          <a:p>
            <a:r>
              <a:rPr lang="ar-SA"/>
              <a:t>انقر لتحرير نمط العنوان الرئيسي</a:t>
            </a:r>
          </a:p>
        </p:txBody>
      </p:sp>
      <p:sp>
        <p:nvSpPr>
          <p:cNvPr id="3" name="عنصر نائب للمحتوى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3C180F27-0430-481C-90D1-35E5465284AC}" type="datetimeFigureOut">
              <a:rPr lang="ar-SA" smtClean="0"/>
              <a:t>28/01/40</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61CD5730-B3C4-402C-8FC5-7B73CEC86FCD}" type="slidenum">
              <a:rPr lang="ar-SA" smtClean="0"/>
              <a:t>‹#›</a:t>
            </a:fld>
            <a:endParaRPr lang="ar-SA"/>
          </a:p>
        </p:txBody>
      </p:sp>
    </p:spTree>
    <p:extLst>
      <p:ext uri="{BB962C8B-B14F-4D97-AF65-F5344CB8AC3E}">
        <p14:creationId xmlns:p14="http://schemas.microsoft.com/office/powerpoint/2010/main" val="37722048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839788" y="457200"/>
            <a:ext cx="3932237" cy="1600200"/>
          </a:xfrm>
        </p:spPr>
        <p:txBody>
          <a:bodyPr anchor="b"/>
          <a:lstStyle>
            <a:lvl1pPr>
              <a:defRPr sz="3200"/>
            </a:lvl1pPr>
          </a:lstStyle>
          <a:p>
            <a:r>
              <a:rPr lang="ar-SA"/>
              <a:t>انقر لتحرير نمط العنوان الرئيسي</a:t>
            </a:r>
          </a:p>
        </p:txBody>
      </p:sp>
      <p:sp>
        <p:nvSpPr>
          <p:cNvPr id="3" name="عنصر نائب للصورة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3C180F27-0430-481C-90D1-35E5465284AC}" type="datetimeFigureOut">
              <a:rPr lang="ar-SA" smtClean="0"/>
              <a:t>28/01/40</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61CD5730-B3C4-402C-8FC5-7B73CEC86FCD}" type="slidenum">
              <a:rPr lang="ar-SA" smtClean="0"/>
              <a:t>‹#›</a:t>
            </a:fld>
            <a:endParaRPr lang="ar-SA"/>
          </a:p>
        </p:txBody>
      </p:sp>
    </p:spTree>
    <p:extLst>
      <p:ext uri="{BB962C8B-B14F-4D97-AF65-F5344CB8AC3E}">
        <p14:creationId xmlns:p14="http://schemas.microsoft.com/office/powerpoint/2010/main" val="23670190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العنوان الرئيسي</a:t>
            </a:r>
          </a:p>
        </p:txBody>
      </p:sp>
      <p:sp>
        <p:nvSpPr>
          <p:cNvPr id="3" name="عنصر نائب للنص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3C180F27-0430-481C-90D1-35E5465284AC}" type="datetimeFigureOut">
              <a:rPr lang="ar-SA" smtClean="0"/>
              <a:t>28/01/40</a:t>
            </a:fld>
            <a:endParaRPr lang="ar-SA"/>
          </a:p>
        </p:txBody>
      </p:sp>
      <p:sp>
        <p:nvSpPr>
          <p:cNvPr id="5" name="عنصر نائب للتذييل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61CD5730-B3C4-402C-8FC5-7B73CEC86FCD}" type="slidenum">
              <a:rPr lang="ar-SA" smtClean="0"/>
              <a:t>‹#›</a:t>
            </a:fld>
            <a:endParaRPr lang="ar-SA"/>
          </a:p>
        </p:txBody>
      </p:sp>
    </p:spTree>
    <p:extLst>
      <p:ext uri="{BB962C8B-B14F-4D97-AF65-F5344CB8AC3E}">
        <p14:creationId xmlns:p14="http://schemas.microsoft.com/office/powerpoint/2010/main" val="20841465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9.gif"/><Relationship Id="rId4" Type="http://schemas.openxmlformats.org/officeDocument/2006/relationships/image" Target="../media/image28.emf"/></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jp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jpg"/></Relationships>
</file>

<file path=ppt/slides/_rels/slide1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5.emf"/><Relationship Id="rId4" Type="http://schemas.openxmlformats.org/officeDocument/2006/relationships/image" Target="../media/image44.emf"/></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image" Target="../media/image57.gif"/><Relationship Id="rId1" Type="http://schemas.openxmlformats.org/officeDocument/2006/relationships/slideLayout" Target="../slideLayouts/slideLayout7.xml"/><Relationship Id="rId5" Type="http://schemas.openxmlformats.org/officeDocument/2006/relationships/image" Target="../media/image60.gif"/><Relationship Id="rId4" Type="http://schemas.openxmlformats.org/officeDocument/2006/relationships/image" Target="../media/image59.gif"/></Relationships>
</file>

<file path=ppt/slides/_rels/slide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image" Target="../media/image61.gif"/><Relationship Id="rId1" Type="http://schemas.openxmlformats.org/officeDocument/2006/relationships/slideLayout" Target="../slideLayouts/slideLayout7.xml"/><Relationship Id="rId5" Type="http://schemas.openxmlformats.org/officeDocument/2006/relationships/image" Target="../media/image64.gif"/><Relationship Id="rId4" Type="http://schemas.openxmlformats.org/officeDocument/2006/relationships/image" Target="../media/image63.gif"/></Relationships>
</file>

<file path=ppt/slides/_rels/slide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7.xml"/><Relationship Id="rId6" Type="http://schemas.openxmlformats.org/officeDocument/2006/relationships/image" Target="../media/image15.jpg"/><Relationship Id="rId5" Type="http://schemas.openxmlformats.org/officeDocument/2006/relationships/image" Target="../media/image14.jpeg"/><Relationship Id="rId4" Type="http://schemas.openxmlformats.org/officeDocument/2006/relationships/image" Target="../media/image13.emf"/></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gif"/><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صورة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899" y="104931"/>
            <a:ext cx="11899192" cy="6753069"/>
          </a:xfrm>
          <a:prstGeom prst="rect">
            <a:avLst/>
          </a:prstGeom>
        </p:spPr>
      </p:pic>
      <p:sp>
        <p:nvSpPr>
          <p:cNvPr id="9" name="مستطيل 8"/>
          <p:cNvSpPr/>
          <p:nvPr/>
        </p:nvSpPr>
        <p:spPr>
          <a:xfrm>
            <a:off x="6607151" y="2373469"/>
            <a:ext cx="5295039" cy="2215991"/>
          </a:xfrm>
          <a:prstGeom prst="rect">
            <a:avLst/>
          </a:prstGeom>
          <a:noFill/>
        </p:spPr>
        <p:txBody>
          <a:bodyPr wrap="none" lIns="91440" tIns="45720" rIns="91440" bIns="45720">
            <a:spAutoFit/>
          </a:bodyPr>
          <a:lstStyle/>
          <a:p>
            <a:pPr algn="ctr"/>
            <a:r>
              <a:rPr lang="ar-SA" sz="13800" b="1" cap="none" spc="0" dirty="0">
                <a:ln w="76200">
                  <a:solidFill>
                    <a:srgbClr val="FDE064"/>
                  </a:solidFill>
                  <a:prstDash val="solid"/>
                </a:ln>
                <a:solidFill>
                  <a:schemeClr val="accent2">
                    <a:lumMod val="50000"/>
                  </a:schemeClr>
                </a:solidFill>
                <a:effectLst/>
              </a:rPr>
              <a:t>الفطريات</a:t>
            </a:r>
          </a:p>
        </p:txBody>
      </p:sp>
    </p:spTree>
    <p:extLst>
      <p:ext uri="{BB962C8B-B14F-4D97-AF65-F5344CB8AC3E}">
        <p14:creationId xmlns:p14="http://schemas.microsoft.com/office/powerpoint/2010/main" val="34425599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C694682F-ADDE-448E-95B4-10B8A80ECE01}"/>
              </a:ext>
            </a:extLst>
          </p:cNvPr>
          <p:cNvSpPr/>
          <p:nvPr/>
        </p:nvSpPr>
        <p:spPr>
          <a:xfrm>
            <a:off x="6283234" y="309300"/>
            <a:ext cx="5575391" cy="6001643"/>
          </a:xfrm>
          <a:prstGeom prst="rect">
            <a:avLst/>
          </a:prstGeom>
          <a:solidFill>
            <a:srgbClr val="8BFF8B"/>
          </a:solidFill>
          <a:ln w="38100">
            <a:solidFill>
              <a:schemeClr val="tx1"/>
            </a:solidFill>
          </a:ln>
        </p:spPr>
        <p:txBody>
          <a:bodyPr wrap="square" lIns="91440" tIns="45720" rIns="91440" bIns="45720">
            <a:spAutoFit/>
          </a:bodyPr>
          <a:lstStyle/>
          <a:p>
            <a:pPr algn="ctr"/>
            <a:r>
              <a:rPr lang="ar-SA" sz="4800" cap="none" spc="0" dirty="0">
                <a:ln w="0"/>
                <a:solidFill>
                  <a:sysClr val="windowText" lastClr="000000"/>
                </a:solidFill>
                <a:effectLst>
                  <a:outerShdw blurRad="38100" dist="19050" dir="2700000" algn="tl" rotWithShape="0">
                    <a:schemeClr val="dk1">
                      <a:alpha val="40000"/>
                    </a:schemeClr>
                  </a:outerShdw>
                </a:effectLst>
              </a:rPr>
              <a:t>طالبتي العزيزة باستخدام استراتيجية التصفح اطلعي على </a:t>
            </a:r>
            <a:r>
              <a:rPr lang="ar-SA" sz="4800" dirty="0">
                <a:ln w="0"/>
                <a:solidFill>
                  <a:sysClr val="windowText" lastClr="000000"/>
                </a:solidFill>
                <a:effectLst>
                  <a:outerShdw blurRad="38100" dist="19050" dir="2700000" algn="tl" rotWithShape="0">
                    <a:schemeClr val="dk1">
                      <a:alpha val="40000"/>
                    </a:schemeClr>
                  </a:outerShdw>
                </a:effectLst>
              </a:rPr>
              <a:t>عناصر </a:t>
            </a:r>
            <a:r>
              <a:rPr lang="ar-SA" sz="4800" cap="none" spc="0" dirty="0">
                <a:ln w="0"/>
                <a:solidFill>
                  <a:sysClr val="windowText" lastClr="000000"/>
                </a:solidFill>
                <a:effectLst>
                  <a:outerShdw blurRad="38100" dist="19050" dir="2700000" algn="tl" rotWithShape="0">
                    <a:schemeClr val="dk1">
                      <a:alpha val="40000"/>
                    </a:schemeClr>
                  </a:outerShdw>
                </a:effectLst>
              </a:rPr>
              <a:t>الدرس  في كتابكـِ المقرر وحددي العناصر التي سبق أن تعلمتها(ماذا أعرف) والعناصر التي لم تتعلمين عنها (ماذا أود أن أتعلم)</a:t>
            </a:r>
          </a:p>
        </p:txBody>
      </p:sp>
      <p:pic>
        <p:nvPicPr>
          <p:cNvPr id="6" name="صورة 5">
            <a:extLst>
              <a:ext uri="{FF2B5EF4-FFF2-40B4-BE49-F238E27FC236}">
                <a16:creationId xmlns:a16="http://schemas.microsoft.com/office/drawing/2014/main" id="{930011D6-F00F-4E21-9535-54322B57D2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376" y="309300"/>
            <a:ext cx="5719082" cy="6001642"/>
          </a:xfrm>
          <a:prstGeom prst="rect">
            <a:avLst/>
          </a:prstGeom>
        </p:spPr>
      </p:pic>
    </p:spTree>
    <p:extLst>
      <p:ext uri="{BB962C8B-B14F-4D97-AF65-F5344CB8AC3E}">
        <p14:creationId xmlns:p14="http://schemas.microsoft.com/office/powerpoint/2010/main" val="24514951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مستطيل 1"/>
          <p:cNvSpPr/>
          <p:nvPr/>
        </p:nvSpPr>
        <p:spPr>
          <a:xfrm>
            <a:off x="4481784" y="164174"/>
            <a:ext cx="2924198" cy="923330"/>
          </a:xfrm>
          <a:prstGeom prst="rect">
            <a:avLst/>
          </a:prstGeom>
          <a:solidFill>
            <a:schemeClr val="accent2"/>
          </a:solidFill>
          <a:ln w="38100">
            <a:solidFill>
              <a:schemeClr val="accent2">
                <a:lumMod val="50000"/>
              </a:schemeClr>
            </a:solidFill>
          </a:ln>
        </p:spPr>
        <p:txBody>
          <a:bodyPr wrap="none" lIns="91440" tIns="45720" rIns="91440" bIns="45720">
            <a:spAutoFit/>
          </a:bodyPr>
          <a:lstStyle/>
          <a:p>
            <a:pPr algn="ctr"/>
            <a:r>
              <a:rPr lang="ar-SA" sz="5400" dirty="0">
                <a:ln w="0"/>
                <a:effectLst>
                  <a:outerShdw blurRad="38100" dist="19050" dir="2700000" algn="tl" rotWithShape="0">
                    <a:schemeClr val="dk1">
                      <a:alpha val="40000"/>
                    </a:schemeClr>
                  </a:outerShdw>
                </a:effectLst>
              </a:rPr>
              <a:t>جدول التعلم </a:t>
            </a:r>
            <a:endParaRPr lang="ar-SA" sz="5400" b="0" cap="none" spc="0" dirty="0">
              <a:ln w="0"/>
              <a:solidFill>
                <a:schemeClr val="tx1"/>
              </a:solidFill>
              <a:effectLst>
                <a:outerShdw blurRad="38100" dist="19050" dir="2700000" algn="tl" rotWithShape="0">
                  <a:schemeClr val="dk1">
                    <a:alpha val="40000"/>
                  </a:schemeClr>
                </a:outerShdw>
              </a:effectLst>
            </a:endParaRPr>
          </a:p>
        </p:txBody>
      </p:sp>
      <p:sp>
        <p:nvSpPr>
          <p:cNvPr id="3" name="مستطيل 2"/>
          <p:cNvSpPr/>
          <p:nvPr/>
        </p:nvSpPr>
        <p:spPr>
          <a:xfrm>
            <a:off x="9069520" y="1402298"/>
            <a:ext cx="2507418" cy="923330"/>
          </a:xfrm>
          <a:prstGeom prst="rect">
            <a:avLst/>
          </a:prstGeom>
          <a:solidFill>
            <a:srgbClr val="92D050"/>
          </a:solidFill>
          <a:ln w="38100">
            <a:solidFill>
              <a:schemeClr val="accent6">
                <a:lumMod val="75000"/>
              </a:schemeClr>
            </a:solidFill>
          </a:ln>
        </p:spPr>
        <p:txBody>
          <a:bodyPr wrap="non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ماذا أعلم ؟</a:t>
            </a:r>
          </a:p>
        </p:txBody>
      </p:sp>
      <p:sp>
        <p:nvSpPr>
          <p:cNvPr id="4" name="مستطيل 3"/>
          <p:cNvSpPr/>
          <p:nvPr/>
        </p:nvSpPr>
        <p:spPr>
          <a:xfrm>
            <a:off x="4351065" y="1402298"/>
            <a:ext cx="4075155" cy="923330"/>
          </a:xfrm>
          <a:prstGeom prst="rect">
            <a:avLst/>
          </a:prstGeom>
          <a:solidFill>
            <a:srgbClr val="92D050"/>
          </a:solidFill>
          <a:ln w="38100">
            <a:solidFill>
              <a:schemeClr val="accent6">
                <a:lumMod val="75000"/>
              </a:schemeClr>
            </a:solidFill>
          </a:ln>
        </p:spPr>
        <p:txBody>
          <a:bodyPr wrap="non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ماذا أود أن أعلم ؟</a:t>
            </a:r>
          </a:p>
        </p:txBody>
      </p:sp>
      <p:sp>
        <p:nvSpPr>
          <p:cNvPr id="5" name="مستطيل 4"/>
          <p:cNvSpPr/>
          <p:nvPr/>
        </p:nvSpPr>
        <p:spPr>
          <a:xfrm>
            <a:off x="637694" y="1402298"/>
            <a:ext cx="3166252" cy="923330"/>
          </a:xfrm>
          <a:prstGeom prst="rect">
            <a:avLst/>
          </a:prstGeom>
          <a:solidFill>
            <a:srgbClr val="92D050"/>
          </a:solidFill>
          <a:ln w="38100">
            <a:solidFill>
              <a:schemeClr val="accent6">
                <a:lumMod val="75000"/>
              </a:schemeClr>
            </a:solidFill>
          </a:ln>
        </p:spPr>
        <p:txBody>
          <a:bodyPr wrap="non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ماذا تعلمت ؟ </a:t>
            </a:r>
          </a:p>
        </p:txBody>
      </p:sp>
      <p:sp>
        <p:nvSpPr>
          <p:cNvPr id="6" name="زاوية مطوية 5"/>
          <p:cNvSpPr/>
          <p:nvPr/>
        </p:nvSpPr>
        <p:spPr>
          <a:xfrm>
            <a:off x="8973339" y="2548328"/>
            <a:ext cx="2699778" cy="3852472"/>
          </a:xfrm>
          <a:prstGeom prst="foldedCorner">
            <a:avLst/>
          </a:prstGeom>
          <a:solidFill>
            <a:srgbClr val="FDE063"/>
          </a:solidFill>
          <a:ln w="38100">
            <a:solidFill>
              <a:srgbClr val="DE9237"/>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زاوية مطوية 6"/>
          <p:cNvSpPr/>
          <p:nvPr/>
        </p:nvSpPr>
        <p:spPr>
          <a:xfrm>
            <a:off x="4351065" y="2548328"/>
            <a:ext cx="4075155" cy="3852472"/>
          </a:xfrm>
          <a:prstGeom prst="foldedCorner">
            <a:avLst/>
          </a:prstGeom>
          <a:solidFill>
            <a:srgbClr val="FDE063"/>
          </a:solidFill>
          <a:ln w="38100">
            <a:solidFill>
              <a:srgbClr val="DE9237"/>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زاوية مطوية 7"/>
          <p:cNvSpPr/>
          <p:nvPr/>
        </p:nvSpPr>
        <p:spPr>
          <a:xfrm>
            <a:off x="637694" y="2548328"/>
            <a:ext cx="3166252" cy="3852472"/>
          </a:xfrm>
          <a:prstGeom prst="foldedCorner">
            <a:avLst/>
          </a:prstGeom>
          <a:solidFill>
            <a:srgbClr val="FDE063"/>
          </a:solidFill>
          <a:ln w="38100">
            <a:solidFill>
              <a:srgbClr val="DE9237"/>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9" name="صورة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3917" y="0"/>
            <a:ext cx="1457918" cy="1179598"/>
          </a:xfrm>
          <a:prstGeom prst="rect">
            <a:avLst/>
          </a:prstGeom>
        </p:spPr>
      </p:pic>
      <p:pic>
        <p:nvPicPr>
          <p:cNvPr id="10" name="صورة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75931" y="0"/>
            <a:ext cx="1537589" cy="1179598"/>
          </a:xfrm>
          <a:prstGeom prst="rect">
            <a:avLst/>
          </a:prstGeom>
        </p:spPr>
      </p:pic>
    </p:spTree>
    <p:extLst>
      <p:ext uri="{BB962C8B-B14F-4D97-AF65-F5344CB8AC3E}">
        <p14:creationId xmlns:p14="http://schemas.microsoft.com/office/powerpoint/2010/main" val="25328481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470902" y="313666"/>
            <a:ext cx="2422199" cy="923330"/>
          </a:xfrm>
          <a:prstGeom prst="rect">
            <a:avLst/>
          </a:prstGeom>
          <a:solidFill>
            <a:schemeClr val="accent1">
              <a:lumMod val="40000"/>
              <a:lumOff val="60000"/>
            </a:schemeClr>
          </a:solidFill>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الأهداف </a:t>
            </a:r>
          </a:p>
        </p:txBody>
      </p:sp>
      <p:sp>
        <p:nvSpPr>
          <p:cNvPr id="4" name="تمرير أفقي 3"/>
          <p:cNvSpPr/>
          <p:nvPr/>
        </p:nvSpPr>
        <p:spPr>
          <a:xfrm>
            <a:off x="3469602" y="546927"/>
            <a:ext cx="8127474" cy="1226939"/>
          </a:xfrm>
          <a:prstGeom prst="horizontalScroll">
            <a:avLst/>
          </a:prstGeom>
          <a:solidFill>
            <a:srgbClr val="FDFF99"/>
          </a:solidFill>
          <a:ln w="38100">
            <a:solidFill>
              <a:schemeClr val="tx1"/>
            </a:solidFill>
          </a:ln>
        </p:spPr>
        <p:txBody>
          <a:bodyPr wrap="non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تحدد الخصائص الرئيسة للفطريات </a:t>
            </a:r>
          </a:p>
        </p:txBody>
      </p:sp>
      <p:sp>
        <p:nvSpPr>
          <p:cNvPr id="6" name="تمرير أفقي 5"/>
          <p:cNvSpPr/>
          <p:nvPr/>
        </p:nvSpPr>
        <p:spPr>
          <a:xfrm>
            <a:off x="3303339" y="2003015"/>
            <a:ext cx="8460000" cy="2331184"/>
          </a:xfrm>
          <a:prstGeom prst="horizontalScroll">
            <a:avLst/>
          </a:prstGeom>
          <a:solidFill>
            <a:srgbClr val="CFE285"/>
          </a:solidFill>
          <a:ln w="38100">
            <a:solidFill>
              <a:schemeClr val="tx1"/>
            </a:solidFill>
          </a:ln>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توضح كيف تحصل الفطريات على غذائها ومن ذلك دورها كمحللات</a:t>
            </a:r>
          </a:p>
        </p:txBody>
      </p:sp>
      <p:sp>
        <p:nvSpPr>
          <p:cNvPr id="7" name="تمرير أفقي 6"/>
          <p:cNvSpPr/>
          <p:nvPr/>
        </p:nvSpPr>
        <p:spPr>
          <a:xfrm>
            <a:off x="3303339" y="4350287"/>
            <a:ext cx="8460000" cy="2331184"/>
          </a:xfrm>
          <a:prstGeom prst="horizontalScroll">
            <a:avLst/>
          </a:prstGeom>
          <a:solidFill>
            <a:schemeClr val="accent2">
              <a:lumMod val="60000"/>
              <a:lumOff val="40000"/>
            </a:schemeClr>
          </a:solidFill>
          <a:ln w="38100">
            <a:solidFill>
              <a:schemeClr val="tx1"/>
            </a:solidFill>
          </a:ln>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تحدد ثلاثة أنماط من التكاثر </a:t>
            </a:r>
            <a:r>
              <a:rPr lang="ar-SA" sz="5400" b="0" cap="none" spc="0" dirty="0" err="1">
                <a:ln w="0"/>
                <a:solidFill>
                  <a:schemeClr val="tx1"/>
                </a:solidFill>
                <a:effectLst>
                  <a:outerShdw blurRad="38100" dist="19050" dir="2700000" algn="tl" rotWithShape="0">
                    <a:schemeClr val="dk1">
                      <a:alpha val="40000"/>
                    </a:schemeClr>
                  </a:outerShdw>
                </a:effectLst>
              </a:rPr>
              <a:t>اللاجنسي</a:t>
            </a:r>
            <a:r>
              <a:rPr lang="ar-SA" sz="5400" b="0" cap="none" spc="0" dirty="0">
                <a:ln w="0"/>
                <a:solidFill>
                  <a:schemeClr val="tx1"/>
                </a:solidFill>
                <a:effectLst>
                  <a:outerShdw blurRad="38100" dist="19050" dir="2700000" algn="tl" rotWithShape="0">
                    <a:schemeClr val="dk1">
                      <a:alpha val="40000"/>
                    </a:schemeClr>
                  </a:outerShdw>
                </a:effectLst>
              </a:rPr>
              <a:t> في الفطريات</a:t>
            </a:r>
          </a:p>
        </p:txBody>
      </p:sp>
      <p:pic>
        <p:nvPicPr>
          <p:cNvPr id="3" name="صورة 2"/>
          <p:cNvPicPr>
            <a:picLocks noChangeAspect="1"/>
          </p:cNvPicPr>
          <p:nvPr/>
        </p:nvPicPr>
        <p:blipFill rotWithShape="1">
          <a:blip r:embed="rId2" cstate="print">
            <a:extLst>
              <a:ext uri="{28A0092B-C50C-407E-A947-70E740481C1C}">
                <a14:useLocalDpi xmlns:a14="http://schemas.microsoft.com/office/drawing/2010/main" val="0"/>
              </a:ext>
            </a:extLst>
          </a:blip>
          <a:srcRect l="2198" b="6507"/>
          <a:stretch/>
        </p:blipFill>
        <p:spPr>
          <a:xfrm>
            <a:off x="180382" y="1426227"/>
            <a:ext cx="2712719" cy="5255244"/>
          </a:xfrm>
          <a:prstGeom prst="rect">
            <a:avLst/>
          </a:prstGeom>
        </p:spPr>
      </p:pic>
    </p:spTree>
    <p:extLst>
      <p:ext uri="{BB962C8B-B14F-4D97-AF65-F5344CB8AC3E}">
        <p14:creationId xmlns:p14="http://schemas.microsoft.com/office/powerpoint/2010/main" val="6000843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9270192" y="181869"/>
            <a:ext cx="2767064" cy="6247864"/>
          </a:xfrm>
          <a:prstGeom prst="rect">
            <a:avLst/>
          </a:prstGeom>
          <a:solidFill>
            <a:schemeClr val="accent4">
              <a:lumMod val="40000"/>
              <a:lumOff val="60000"/>
            </a:schemeClr>
          </a:solidFill>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صممي مع زميلاتكـِ في المجموعة مخططا سهميا عن الخصائص العامة للفطريات </a:t>
            </a:r>
            <a:r>
              <a:rPr lang="ar-SA" sz="4000" dirty="0">
                <a:ln w="0"/>
                <a:effectLst>
                  <a:outerShdw blurRad="38100" dist="19050" dir="2700000" algn="tl" rotWithShape="0">
                    <a:schemeClr val="dk1">
                      <a:alpha val="40000"/>
                    </a:schemeClr>
                  </a:outerShdw>
                </a:effectLst>
              </a:rPr>
              <a:t>يمكنك الاستفادة من المصطلحات التالية</a:t>
            </a:r>
            <a:r>
              <a:rPr lang="ar-SA" sz="4000" b="0" cap="none" spc="0" dirty="0">
                <a:ln w="0"/>
                <a:solidFill>
                  <a:schemeClr val="tx1"/>
                </a:solidFill>
                <a:effectLst>
                  <a:outerShdw blurRad="38100" dist="19050" dir="2700000" algn="tl" rotWithShape="0">
                    <a:schemeClr val="dk1">
                      <a:alpha val="40000"/>
                    </a:schemeClr>
                  </a:outerShdw>
                </a:effectLst>
              </a:rPr>
              <a:t>  </a:t>
            </a:r>
          </a:p>
        </p:txBody>
      </p:sp>
      <p:sp>
        <p:nvSpPr>
          <p:cNvPr id="3" name="مستطيل 2"/>
          <p:cNvSpPr/>
          <p:nvPr/>
        </p:nvSpPr>
        <p:spPr>
          <a:xfrm>
            <a:off x="154744" y="5439025"/>
            <a:ext cx="8636559" cy="1200329"/>
          </a:xfrm>
          <a:prstGeom prst="rect">
            <a:avLst/>
          </a:prstGeom>
          <a:solidFill>
            <a:schemeClr val="accent5">
              <a:lumMod val="40000"/>
              <a:lumOff val="60000"/>
            </a:schemeClr>
          </a:solidFill>
        </p:spPr>
        <p:txBody>
          <a:bodyPr wrap="square" lIns="91440" tIns="45720" rIns="91440" bIns="45720">
            <a:spAutoFit/>
          </a:bodyPr>
          <a:lstStyle/>
          <a:p>
            <a:pPr algn="ctr"/>
            <a:r>
              <a:rPr lang="ar-SA" sz="3600" dirty="0">
                <a:ln w="0"/>
                <a:effectLst>
                  <a:outerShdw blurRad="38100" dist="19050" dir="2700000" algn="tl" rotWithShape="0">
                    <a:schemeClr val="dk1">
                      <a:alpha val="40000"/>
                    </a:schemeClr>
                  </a:outerShdw>
                </a:effectLst>
              </a:rPr>
              <a:t>( حقيقية النواة ـ غير ذاتية التغذي ـ وحيدة الخلية ـ عديدة الخلايا ـ عش الغراب ـ </a:t>
            </a:r>
            <a:r>
              <a:rPr lang="ar-SA" sz="3600" dirty="0" err="1">
                <a:ln w="0"/>
                <a:effectLst>
                  <a:outerShdw blurRad="38100" dist="19050" dir="2700000" algn="tl" rotWithShape="0">
                    <a:schemeClr val="dk1">
                      <a:alpha val="40000"/>
                    </a:schemeClr>
                  </a:outerShdw>
                </a:effectLst>
              </a:rPr>
              <a:t>الكانديدا</a:t>
            </a:r>
            <a:r>
              <a:rPr lang="ar-SA" sz="3600" dirty="0">
                <a:ln w="0"/>
                <a:effectLst>
                  <a:outerShdw blurRad="38100" dist="19050" dir="2700000" algn="tl" rotWithShape="0">
                    <a:schemeClr val="dk1">
                      <a:alpha val="40000"/>
                    </a:schemeClr>
                  </a:outerShdw>
                </a:effectLst>
              </a:rPr>
              <a:t> البيضاء ـ الخميرة ـ الكمأة)</a:t>
            </a:r>
          </a:p>
        </p:txBody>
      </p:sp>
      <p:sp>
        <p:nvSpPr>
          <p:cNvPr id="4" name="مربع نص 3"/>
          <p:cNvSpPr txBox="1"/>
          <p:nvPr/>
        </p:nvSpPr>
        <p:spPr>
          <a:xfrm>
            <a:off x="154744" y="897504"/>
            <a:ext cx="8976193" cy="4403188"/>
          </a:xfrm>
          <a:prstGeom prst="rect">
            <a:avLst/>
          </a:prstGeom>
          <a:noFill/>
          <a:ln w="57150">
            <a:solidFill>
              <a:srgbClr val="01CC00"/>
            </a:solidFill>
          </a:ln>
        </p:spPr>
        <p:txBody>
          <a:bodyPr wrap="square" rtlCol="1">
            <a:spAutoFit/>
          </a:bodyPr>
          <a:lstStyle/>
          <a:p>
            <a:endParaRPr lang="ar-SA" dirty="0"/>
          </a:p>
        </p:txBody>
      </p:sp>
      <p:sp>
        <p:nvSpPr>
          <p:cNvPr id="5" name="مستطيل 4"/>
          <p:cNvSpPr/>
          <p:nvPr/>
        </p:nvSpPr>
        <p:spPr>
          <a:xfrm>
            <a:off x="2320511" y="0"/>
            <a:ext cx="4445448" cy="923330"/>
          </a:xfrm>
          <a:prstGeom prst="rect">
            <a:avLst/>
          </a:prstGeom>
          <a:noFill/>
        </p:spPr>
        <p:txBody>
          <a:bodyPr wrap="none" lIns="91440" tIns="45720" rIns="91440" bIns="45720">
            <a:prstTxWarp prst="textPlain">
              <a:avLst/>
            </a:prstTxWarp>
            <a:spAutoFit/>
          </a:bodyPr>
          <a:lstStyle/>
          <a:p>
            <a:pPr algn="ctr"/>
            <a:r>
              <a:rPr lang="ar-SA" sz="5400" b="0" cap="none" spc="0" dirty="0">
                <a:ln w="0"/>
                <a:solidFill>
                  <a:schemeClr val="tx1"/>
                </a:solidFill>
                <a:effectLst>
                  <a:glow rad="228600">
                    <a:schemeClr val="accent4">
                      <a:satMod val="175000"/>
                      <a:alpha val="40000"/>
                    </a:schemeClr>
                  </a:glow>
                  <a:outerShdw blurRad="50800" dist="88900" dir="2700000" algn="tl" rotWithShape="0">
                    <a:prstClr val="black">
                      <a:alpha val="40000"/>
                    </a:prstClr>
                  </a:outerShdw>
                </a:effectLst>
              </a:rPr>
              <a:t>خصائص الفطريات</a:t>
            </a:r>
          </a:p>
        </p:txBody>
      </p:sp>
      <p:pic>
        <p:nvPicPr>
          <p:cNvPr id="8" name="صورة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3254" y="4011856"/>
            <a:ext cx="1547494" cy="1186616"/>
          </a:xfrm>
          <a:prstGeom prst="rect">
            <a:avLst/>
          </a:prstGeom>
        </p:spPr>
      </p:pic>
    </p:spTree>
    <p:extLst>
      <p:ext uri="{BB962C8B-B14F-4D97-AF65-F5344CB8AC3E}">
        <p14:creationId xmlns:p14="http://schemas.microsoft.com/office/powerpoint/2010/main" val="21706593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3502850" y="1240714"/>
            <a:ext cx="5866227" cy="4247317"/>
          </a:xfrm>
          <a:prstGeom prst="rect">
            <a:avLst/>
          </a:prstGeom>
          <a:solidFill>
            <a:schemeClr val="accent2">
              <a:lumMod val="20000"/>
              <a:lumOff val="80000"/>
            </a:schemeClr>
          </a:solidFill>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ياسمين طفلة رضيعة كثيرة البكاء وترفض الرضاع وأصابع الاتهام تشير إلى أن سبب بكائها هو هذا الفطر </a:t>
            </a:r>
          </a:p>
        </p:txBody>
      </p:sp>
      <p:pic>
        <p:nvPicPr>
          <p:cNvPr id="3" name="صورة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40948" y="1013929"/>
            <a:ext cx="2851052" cy="4323461"/>
          </a:xfrm>
          <a:prstGeom prst="rect">
            <a:avLst/>
          </a:prstGeom>
        </p:spPr>
      </p:pic>
      <p:pic>
        <p:nvPicPr>
          <p:cNvPr id="4" name="صورة 3"/>
          <p:cNvPicPr>
            <a:picLocks noChangeAspect="1"/>
          </p:cNvPicPr>
          <p:nvPr/>
        </p:nvPicPr>
        <p:blipFill>
          <a:blip r:embed="rId4"/>
          <a:stretch>
            <a:fillRect/>
          </a:stretch>
        </p:blipFill>
        <p:spPr>
          <a:xfrm>
            <a:off x="182884" y="1240715"/>
            <a:ext cx="3179298" cy="3416320"/>
          </a:xfrm>
          <a:prstGeom prst="rect">
            <a:avLst/>
          </a:prstGeom>
        </p:spPr>
      </p:pic>
      <p:sp>
        <p:nvSpPr>
          <p:cNvPr id="5" name="مستطيل 4"/>
          <p:cNvSpPr/>
          <p:nvPr/>
        </p:nvSpPr>
        <p:spPr>
          <a:xfrm>
            <a:off x="0" y="4657034"/>
            <a:ext cx="3454792" cy="830997"/>
          </a:xfrm>
          <a:prstGeom prst="rect">
            <a:avLst/>
          </a:prstGeom>
          <a:noFill/>
          <a:ln w="38100">
            <a:noFill/>
          </a:ln>
        </p:spPr>
        <p:txBody>
          <a:bodyPr wrap="none" lIns="91440" tIns="45720" rIns="91440" bIns="45720">
            <a:spAutoFit/>
          </a:bodyPr>
          <a:lstStyle/>
          <a:p>
            <a:pPr algn="ctr"/>
            <a:r>
              <a:rPr lang="ar-SA" sz="4800" b="0" cap="none" spc="0" dirty="0" err="1">
                <a:ln w="0"/>
                <a:solidFill>
                  <a:schemeClr val="accent1">
                    <a:lumMod val="75000"/>
                  </a:schemeClr>
                </a:solidFill>
                <a:effectLst>
                  <a:outerShdw blurRad="38100" dist="19050" dir="2700000" algn="tl" rotWithShape="0">
                    <a:schemeClr val="dk1">
                      <a:alpha val="40000"/>
                    </a:schemeClr>
                  </a:outerShdw>
                </a:effectLst>
              </a:rPr>
              <a:t>الكانديدا</a:t>
            </a:r>
            <a:r>
              <a:rPr lang="ar-SA" sz="4800" b="0" cap="none" spc="0" dirty="0">
                <a:ln w="0"/>
                <a:solidFill>
                  <a:schemeClr val="accent1">
                    <a:lumMod val="75000"/>
                  </a:schemeClr>
                </a:solidFill>
                <a:effectLst>
                  <a:outerShdw blurRad="38100" dist="19050" dir="2700000" algn="tl" rotWithShape="0">
                    <a:schemeClr val="dk1">
                      <a:alpha val="40000"/>
                    </a:schemeClr>
                  </a:outerShdw>
                </a:effectLst>
              </a:rPr>
              <a:t> الأبيض </a:t>
            </a:r>
          </a:p>
        </p:txBody>
      </p:sp>
      <p:sp>
        <p:nvSpPr>
          <p:cNvPr id="6" name="مستطيل 5"/>
          <p:cNvSpPr/>
          <p:nvPr/>
        </p:nvSpPr>
        <p:spPr>
          <a:xfrm>
            <a:off x="0" y="5714816"/>
            <a:ext cx="12175129" cy="923330"/>
          </a:xfrm>
          <a:prstGeom prst="rect">
            <a:avLst/>
          </a:prstGeom>
          <a:solidFill>
            <a:schemeClr val="accent4">
              <a:lumMod val="40000"/>
              <a:lumOff val="60000"/>
            </a:schemeClr>
          </a:solidFill>
        </p:spPr>
        <p:txBody>
          <a:bodyPr wrap="non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س/فكيف يمكن أن يتسبب فطر </a:t>
            </a:r>
            <a:r>
              <a:rPr lang="ar-SA" sz="5400" b="0" cap="none" spc="0" dirty="0" err="1">
                <a:ln w="0"/>
                <a:solidFill>
                  <a:schemeClr val="tx1"/>
                </a:solidFill>
                <a:effectLst>
                  <a:outerShdw blurRad="38100" dist="19050" dir="2700000" algn="tl" rotWithShape="0">
                    <a:schemeClr val="dk1">
                      <a:alpha val="40000"/>
                    </a:schemeClr>
                  </a:outerShdw>
                </a:effectLst>
              </a:rPr>
              <a:t>الكانديدا</a:t>
            </a:r>
            <a:r>
              <a:rPr lang="ar-SA" sz="5400" b="0" cap="none" spc="0" dirty="0">
                <a:ln w="0"/>
                <a:solidFill>
                  <a:schemeClr val="tx1"/>
                </a:solidFill>
                <a:effectLst>
                  <a:outerShdw blurRad="38100" dist="19050" dir="2700000" algn="tl" rotWithShape="0">
                    <a:schemeClr val="dk1">
                      <a:alpha val="40000"/>
                    </a:schemeClr>
                  </a:outerShdw>
                </a:effectLst>
              </a:rPr>
              <a:t> في بكاء ياسمين</a:t>
            </a:r>
          </a:p>
        </p:txBody>
      </p:sp>
      <p:sp>
        <p:nvSpPr>
          <p:cNvPr id="7" name="مستطيل 6"/>
          <p:cNvSpPr/>
          <p:nvPr/>
        </p:nvSpPr>
        <p:spPr>
          <a:xfrm>
            <a:off x="3797213" y="306043"/>
            <a:ext cx="5237331" cy="707886"/>
          </a:xfrm>
          <a:prstGeom prst="rect">
            <a:avLst/>
          </a:prstGeom>
          <a:solidFill>
            <a:srgbClr val="FDFF99"/>
          </a:solidFill>
        </p:spPr>
        <p:txBody>
          <a:bodyPr wrap="none" lIns="91440" tIns="45720" rIns="91440" bIns="45720">
            <a:spAutoFit/>
          </a:bodyPr>
          <a:lstStyle/>
          <a:p>
            <a:pPr algn="ctr"/>
            <a:r>
              <a:rPr lang="ar-SA" sz="4000" dirty="0">
                <a:ln w="0"/>
                <a:effectLst>
                  <a:outerShdw blurRad="38100" dist="19050" dir="2700000" algn="tl" rotWithShape="0">
                    <a:schemeClr val="dk1">
                      <a:alpha val="40000"/>
                    </a:schemeClr>
                  </a:outerShdw>
                </a:effectLst>
              </a:rPr>
              <a:t>سؤال من الحياة (عصف ذهني)</a:t>
            </a:r>
            <a:endParaRPr lang="ar-SA" sz="5400" b="0" cap="none" spc="0" dirty="0">
              <a:ln w="0"/>
              <a:solidFill>
                <a:schemeClr val="tx1"/>
              </a:solidFill>
              <a:effectLst>
                <a:outerShdw blurRad="38100" dist="19050" dir="2700000" algn="tl" rotWithShape="0">
                  <a:schemeClr val="dk1">
                    <a:alpha val="40000"/>
                  </a:schemeClr>
                </a:outerShdw>
              </a:effectLst>
            </a:endParaRPr>
          </a:p>
        </p:txBody>
      </p:sp>
      <p:pic>
        <p:nvPicPr>
          <p:cNvPr id="10" name="صورة 9"/>
          <p:cNvPicPr>
            <a:picLocks noChangeAspect="1"/>
          </p:cNvPicPr>
          <p:nvPr/>
        </p:nvPicPr>
        <p:blipFill rotWithShape="1">
          <a:blip r:embed="rId5">
            <a:extLst>
              <a:ext uri="{28A0092B-C50C-407E-A947-70E740481C1C}">
                <a14:useLocalDpi xmlns:a14="http://schemas.microsoft.com/office/drawing/2010/main" val="0"/>
              </a:ext>
            </a:extLst>
          </a:blip>
          <a:srcRect t="-22" r="48405" b="1"/>
          <a:stretch/>
        </p:blipFill>
        <p:spPr>
          <a:xfrm>
            <a:off x="2687895" y="76943"/>
            <a:ext cx="1109318" cy="1116480"/>
          </a:xfrm>
          <a:prstGeom prst="rect">
            <a:avLst/>
          </a:prstGeom>
        </p:spPr>
      </p:pic>
      <p:pic>
        <p:nvPicPr>
          <p:cNvPr id="11" name="صورة 10"/>
          <p:cNvPicPr>
            <a:picLocks noChangeAspect="1"/>
          </p:cNvPicPr>
          <p:nvPr/>
        </p:nvPicPr>
        <p:blipFill rotWithShape="1">
          <a:blip r:embed="rId5">
            <a:extLst>
              <a:ext uri="{28A0092B-C50C-407E-A947-70E740481C1C}">
                <a14:useLocalDpi xmlns:a14="http://schemas.microsoft.com/office/drawing/2010/main" val="0"/>
              </a:ext>
            </a:extLst>
          </a:blip>
          <a:srcRect l="49601" t="2313"/>
          <a:stretch/>
        </p:blipFill>
        <p:spPr>
          <a:xfrm>
            <a:off x="9056197" y="111826"/>
            <a:ext cx="1109318" cy="1081598"/>
          </a:xfrm>
          <a:prstGeom prst="rect">
            <a:avLst/>
          </a:prstGeom>
        </p:spPr>
      </p:pic>
    </p:spTree>
    <p:extLst>
      <p:ext uri="{BB962C8B-B14F-4D97-AF65-F5344CB8AC3E}">
        <p14:creationId xmlns:p14="http://schemas.microsoft.com/office/powerpoint/2010/main" val="33914348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4937760" y="407015"/>
            <a:ext cx="7062411" cy="5909310"/>
          </a:xfrm>
          <a:prstGeom prst="rect">
            <a:avLst/>
          </a:prstGeom>
          <a:noFill/>
          <a:ln w="57150">
            <a:solidFill>
              <a:schemeClr val="accent1">
                <a:lumMod val="75000"/>
              </a:schemeClr>
            </a:solidFill>
          </a:ln>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يمكن أن تنمو وتتطفل أنواع من خميرة </a:t>
            </a:r>
            <a:r>
              <a:rPr lang="ar-SA" sz="5400" b="0" cap="none" spc="0" dirty="0" err="1">
                <a:ln w="0"/>
                <a:solidFill>
                  <a:schemeClr val="tx1"/>
                </a:solidFill>
                <a:effectLst>
                  <a:outerShdw blurRad="38100" dist="19050" dir="2700000" algn="tl" rotWithShape="0">
                    <a:schemeClr val="dk1">
                      <a:alpha val="40000"/>
                    </a:schemeClr>
                  </a:outerShdw>
                </a:effectLst>
              </a:rPr>
              <a:t>الكانديدا</a:t>
            </a:r>
            <a:r>
              <a:rPr lang="ar-SA" sz="5400" b="0" cap="none" spc="0" dirty="0">
                <a:ln w="0"/>
                <a:solidFill>
                  <a:schemeClr val="tx1"/>
                </a:solidFill>
                <a:effectLst>
                  <a:outerShdw blurRad="38100" dist="19050" dir="2700000" algn="tl" rotWithShape="0">
                    <a:schemeClr val="dk1">
                      <a:alpha val="40000"/>
                    </a:schemeClr>
                  </a:outerShdw>
                </a:effectLst>
              </a:rPr>
              <a:t> في فم الطفل وتسبب له الكثير من الآلام وخاصة عند الرضاعة لذا يبكي الطفل عند الرضاعة وقد يرفضها وقد تظهر الاعراض كبقع بيضاء داخل الفم   </a:t>
            </a:r>
          </a:p>
        </p:txBody>
      </p:sp>
      <p:pic>
        <p:nvPicPr>
          <p:cNvPr id="3" name="صورة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152" y="407016"/>
            <a:ext cx="4459458" cy="2687876"/>
          </a:xfrm>
          <a:prstGeom prst="rect">
            <a:avLst/>
          </a:prstGeom>
        </p:spPr>
      </p:pic>
      <p:pic>
        <p:nvPicPr>
          <p:cNvPr id="4" name="صورة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151" y="3334043"/>
            <a:ext cx="4459459" cy="2982282"/>
          </a:xfrm>
          <a:prstGeom prst="rect">
            <a:avLst/>
          </a:prstGeom>
        </p:spPr>
      </p:pic>
    </p:spTree>
    <p:extLst>
      <p:ext uri="{BB962C8B-B14F-4D97-AF65-F5344CB8AC3E}">
        <p14:creationId xmlns:p14="http://schemas.microsoft.com/office/powerpoint/2010/main" val="40201336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8109743" y="303925"/>
            <a:ext cx="3394914" cy="1368000"/>
          </a:xfrm>
          <a:solidFill>
            <a:schemeClr val="bg1"/>
          </a:solidFill>
          <a:ln w="57150">
            <a:solidFill>
              <a:srgbClr val="FFC000"/>
            </a:solidFill>
          </a:ln>
        </p:spPr>
        <p:txBody>
          <a:bodyPr>
            <a:normAutofit fontScale="90000"/>
          </a:bodyPr>
          <a:lstStyle/>
          <a:p>
            <a:pPr algn="ctr"/>
            <a:r>
              <a:rPr lang="ar-SA" sz="5400" dirty="0">
                <a:solidFill>
                  <a:schemeClr val="accent2">
                    <a:lumMod val="75000"/>
                  </a:schemeClr>
                </a:solidFill>
                <a:cs typeface="+mn-cs"/>
              </a:rPr>
              <a:t>الجدار الخلوي في الفطريات</a:t>
            </a:r>
          </a:p>
        </p:txBody>
      </p:sp>
      <p:sp>
        <p:nvSpPr>
          <p:cNvPr id="3" name="عنصر نائب للمحتوى 2"/>
          <p:cNvSpPr>
            <a:spLocks noGrp="1"/>
          </p:cNvSpPr>
          <p:nvPr>
            <p:ph idx="1"/>
          </p:nvPr>
        </p:nvSpPr>
        <p:spPr>
          <a:xfrm>
            <a:off x="7739074" y="1936464"/>
            <a:ext cx="4136253" cy="4630444"/>
          </a:xfrm>
          <a:ln w="57150">
            <a:solidFill>
              <a:srgbClr val="92D050"/>
            </a:solidFill>
          </a:ln>
        </p:spPr>
        <p:style>
          <a:lnRef idx="2">
            <a:schemeClr val="accent3"/>
          </a:lnRef>
          <a:fillRef idx="1">
            <a:schemeClr val="lt1"/>
          </a:fillRef>
          <a:effectRef idx="0">
            <a:schemeClr val="accent3"/>
          </a:effectRef>
          <a:fontRef idx="minor">
            <a:schemeClr val="dk1"/>
          </a:fontRef>
        </p:style>
        <p:txBody>
          <a:bodyPr>
            <a:noAutofit/>
          </a:bodyPr>
          <a:lstStyle/>
          <a:p>
            <a:pPr marL="0" indent="0">
              <a:buNone/>
            </a:pPr>
            <a:r>
              <a:rPr lang="ar-SA" sz="4400" dirty="0">
                <a:solidFill>
                  <a:schemeClr val="accent2">
                    <a:lumMod val="75000"/>
                  </a:schemeClr>
                </a:solidFill>
              </a:rPr>
              <a:t>انظري لصورتين التي أمامك ثم استنتجي مع زميلاتك في المجموعة تركيب الجدار الخلوي في الفطريات والنباتات بإكمال الحرف الناقص </a:t>
            </a:r>
          </a:p>
        </p:txBody>
      </p:sp>
      <p:sp>
        <p:nvSpPr>
          <p:cNvPr id="7" name="مستطيل 6"/>
          <p:cNvSpPr/>
          <p:nvPr/>
        </p:nvSpPr>
        <p:spPr>
          <a:xfrm>
            <a:off x="4176055" y="2836164"/>
            <a:ext cx="3422733" cy="923330"/>
          </a:xfrm>
          <a:prstGeom prst="rect">
            <a:avLst/>
          </a:prstGeom>
          <a:noFill/>
        </p:spPr>
        <p:txBody>
          <a:bodyPr wrap="none" lIns="91440" tIns="45720" rIns="91440" bIns="45720">
            <a:spAutoFit/>
          </a:bodyPr>
          <a:lstStyle/>
          <a:p>
            <a:pPr algn="ctr"/>
            <a:r>
              <a:rPr lang="ar-SA" sz="5400" b="1" dirty="0">
                <a:ln w="17780" cmpd="sng">
                  <a:solidFill>
                    <a:srgbClr val="FFFFFF"/>
                  </a:solidFill>
                  <a:prstDash val="solid"/>
                  <a:miter lim="800000"/>
                </a:ln>
                <a:solidFill>
                  <a:srgbClr val="FF0000"/>
                </a:solidFill>
                <a:effectLst>
                  <a:outerShdw blurRad="38100" dist="38100" dir="2700000" algn="tl">
                    <a:srgbClr val="000000">
                      <a:alpha val="43137"/>
                    </a:srgbClr>
                  </a:outerShdw>
                </a:effectLst>
              </a:rPr>
              <a:t>السـ</a:t>
            </a:r>
            <a:r>
              <a:rPr lang="ar-SA" sz="5400" b="1" dirty="0">
                <a:ln w="17780" cmpd="sng">
                  <a:solidFill>
                    <a:srgbClr val="FFFFFF"/>
                  </a:solidFill>
                  <a:prstDash val="solid"/>
                  <a:miter lim="800000"/>
                </a:ln>
                <a:solidFill>
                  <a:srgbClr val="00B0F0"/>
                </a:solidFill>
                <a:effectLst>
                  <a:outerShdw blurRad="38100" dist="38100" dir="2700000" algn="tl">
                    <a:srgbClr val="000000">
                      <a:alpha val="43137"/>
                    </a:srgbClr>
                  </a:outerShdw>
                </a:effectLst>
              </a:rPr>
              <a:t>...</a:t>
            </a:r>
            <a:r>
              <a:rPr lang="ar-SA" sz="5400" b="1" dirty="0">
                <a:ln w="17780" cmpd="sng">
                  <a:solidFill>
                    <a:srgbClr val="FFFFFF"/>
                  </a:solidFill>
                  <a:prstDash val="solid"/>
                  <a:miter lim="800000"/>
                </a:ln>
                <a:solidFill>
                  <a:srgbClr val="FF0000"/>
                </a:solidFill>
                <a:effectLst>
                  <a:outerShdw blurRad="38100" dist="38100" dir="2700000" algn="tl">
                    <a:srgbClr val="000000">
                      <a:alpha val="43137"/>
                    </a:srgbClr>
                  </a:outerShdw>
                </a:effectLst>
              </a:rPr>
              <a:t>ـلـ</a:t>
            </a:r>
            <a:r>
              <a:rPr lang="ar-SA" sz="5400" b="1" dirty="0">
                <a:ln w="17780" cmpd="sng">
                  <a:solidFill>
                    <a:srgbClr val="FFFFFF"/>
                  </a:solidFill>
                  <a:prstDash val="solid"/>
                  <a:miter lim="800000"/>
                </a:ln>
                <a:solidFill>
                  <a:srgbClr val="00B0F0"/>
                </a:solidFill>
                <a:effectLst>
                  <a:outerShdw blurRad="38100" dist="38100" dir="2700000" algn="tl">
                    <a:srgbClr val="000000">
                      <a:alpha val="43137"/>
                    </a:srgbClr>
                  </a:outerShdw>
                </a:effectLst>
              </a:rPr>
              <a:t>...</a:t>
            </a:r>
            <a:r>
              <a:rPr lang="ar-SA" sz="5400" b="1" dirty="0">
                <a:ln w="17780" cmpd="sng">
                  <a:solidFill>
                    <a:srgbClr val="FFFFFF"/>
                  </a:solidFill>
                  <a:prstDash val="solid"/>
                  <a:miter lim="800000"/>
                </a:ln>
                <a:solidFill>
                  <a:srgbClr val="FF0000"/>
                </a:solidFill>
                <a:effectLst>
                  <a:outerShdw blurRad="38100" dist="38100" dir="2700000" algn="tl">
                    <a:srgbClr val="000000">
                      <a:alpha val="43137"/>
                    </a:srgbClr>
                  </a:outerShdw>
                </a:effectLst>
              </a:rPr>
              <a:t>لوز</a:t>
            </a:r>
          </a:p>
        </p:txBody>
      </p:sp>
      <p:sp>
        <p:nvSpPr>
          <p:cNvPr id="8" name="مستطيل 7"/>
          <p:cNvSpPr/>
          <p:nvPr/>
        </p:nvSpPr>
        <p:spPr>
          <a:xfrm>
            <a:off x="467548" y="2836164"/>
            <a:ext cx="3187823" cy="923330"/>
          </a:xfrm>
          <a:prstGeom prst="rect">
            <a:avLst/>
          </a:prstGeom>
          <a:noFill/>
        </p:spPr>
        <p:txBody>
          <a:bodyPr wrap="square" lIns="91440" tIns="45720" rIns="91440" bIns="45720">
            <a:spAutoFit/>
          </a:bodyPr>
          <a:lstStyle/>
          <a:p>
            <a:pPr algn="ctr"/>
            <a:r>
              <a:rPr lang="ar-SA" sz="5400" b="1" dirty="0" err="1">
                <a:ln w="17780" cmpd="sng">
                  <a:solidFill>
                    <a:srgbClr val="FFFFFF"/>
                  </a:solidFill>
                  <a:prstDash val="solid"/>
                  <a:miter lim="800000"/>
                </a:ln>
                <a:solidFill>
                  <a:schemeClr val="accent1">
                    <a:lumMod val="75000"/>
                  </a:schemeClr>
                </a:solidFill>
                <a:effectLst>
                  <a:outerShdw blurRad="38100" dist="38100" dir="2700000" algn="tl">
                    <a:srgbClr val="000000">
                      <a:alpha val="43137"/>
                    </a:srgbClr>
                  </a:outerShdw>
                </a:effectLst>
              </a:rPr>
              <a:t>الكا</a:t>
            </a:r>
            <a:r>
              <a:rPr lang="ar-SA" sz="5400" b="1" dirty="0">
                <a:ln w="17780" cmpd="sng">
                  <a:solidFill>
                    <a:srgbClr val="FFFFFF"/>
                  </a:solidFill>
                  <a:prstDash val="solid"/>
                  <a:miter lim="800000"/>
                </a:ln>
                <a:solidFill>
                  <a:srgbClr val="FF0000"/>
                </a:solidFill>
                <a:effectLst>
                  <a:outerShdw blurRad="38100" dist="38100" dir="2700000" algn="tl">
                    <a:srgbClr val="000000">
                      <a:alpha val="43137"/>
                    </a:srgbClr>
                  </a:outerShdw>
                </a:effectLst>
              </a:rPr>
              <a:t>...</a:t>
            </a:r>
            <a:r>
              <a:rPr lang="ar-SA" sz="5400" b="1" dirty="0">
                <a:ln w="17780" cmpd="sng">
                  <a:solidFill>
                    <a:srgbClr val="FFFFFF"/>
                  </a:solidFill>
                  <a:prstDash val="solid"/>
                  <a:miter lim="800000"/>
                </a:ln>
                <a:solidFill>
                  <a:schemeClr val="accent1">
                    <a:lumMod val="75000"/>
                  </a:schemeClr>
                </a:solidFill>
                <a:effectLst>
                  <a:outerShdw blurRad="38100" dist="38100" dir="2700000" algn="tl">
                    <a:srgbClr val="000000">
                      <a:alpha val="43137"/>
                    </a:srgbClr>
                  </a:outerShdw>
                </a:effectLst>
              </a:rPr>
              <a:t>ـتـ</a:t>
            </a:r>
            <a:r>
              <a:rPr lang="ar-SA" sz="5400" b="1" dirty="0">
                <a:ln w="17780" cmpd="sng">
                  <a:solidFill>
                    <a:srgbClr val="FFFFFF"/>
                  </a:solidFill>
                  <a:prstDash val="solid"/>
                  <a:miter lim="800000"/>
                </a:ln>
                <a:solidFill>
                  <a:srgbClr val="FF0000"/>
                </a:solidFill>
                <a:effectLst>
                  <a:outerShdw blurRad="38100" dist="38100" dir="2700000" algn="tl">
                    <a:srgbClr val="000000">
                      <a:alpha val="43137"/>
                    </a:srgbClr>
                  </a:outerShdw>
                </a:effectLst>
              </a:rPr>
              <a:t>...</a:t>
            </a:r>
            <a:r>
              <a:rPr lang="ar-SA" sz="5400" b="1" dirty="0">
                <a:ln w="17780" cmpd="sng">
                  <a:solidFill>
                    <a:srgbClr val="FFFFFF"/>
                  </a:solidFill>
                  <a:prstDash val="solid"/>
                  <a:miter lim="800000"/>
                </a:ln>
                <a:solidFill>
                  <a:schemeClr val="accent1">
                    <a:lumMod val="75000"/>
                  </a:schemeClr>
                </a:solidFill>
                <a:effectLst>
                  <a:outerShdw blurRad="38100" dist="38100" dir="2700000" algn="tl">
                    <a:srgbClr val="000000">
                      <a:alpha val="43137"/>
                    </a:srgbClr>
                  </a:outerShdw>
                </a:effectLst>
              </a:rPr>
              <a:t>ن</a:t>
            </a:r>
          </a:p>
        </p:txBody>
      </p:sp>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8417" y="303926"/>
            <a:ext cx="3038011" cy="2342868"/>
          </a:xfrm>
          <a:prstGeom prst="rect">
            <a:avLst/>
          </a:prstGeom>
        </p:spPr>
      </p:pic>
      <p:pic>
        <p:nvPicPr>
          <p:cNvPr id="9" name="صورة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585" y="303925"/>
            <a:ext cx="3333750" cy="2342868"/>
          </a:xfrm>
          <a:prstGeom prst="rect">
            <a:avLst/>
          </a:prstGeom>
        </p:spPr>
      </p:pic>
      <p:sp>
        <p:nvSpPr>
          <p:cNvPr id="10" name="مستطيل 9"/>
          <p:cNvSpPr/>
          <p:nvPr/>
        </p:nvSpPr>
        <p:spPr>
          <a:xfrm>
            <a:off x="191866" y="3981585"/>
            <a:ext cx="7214561" cy="2585323"/>
          </a:xfrm>
          <a:prstGeom prst="rect">
            <a:avLst/>
          </a:prstGeom>
          <a:solidFill>
            <a:schemeClr val="bg1"/>
          </a:solidFill>
          <a:ln w="57150">
            <a:solidFill>
              <a:srgbClr val="00B0F0"/>
            </a:solidFill>
          </a:ln>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يتركب الجدار الخلوي للفطريات من مادة </a:t>
            </a:r>
            <a:r>
              <a:rPr lang="ar-SA" sz="5400" dirty="0">
                <a:ln w="0"/>
                <a:effectLst>
                  <a:outerShdw blurRad="38100" dist="19050" dir="2700000" algn="tl" rotWithShape="0">
                    <a:schemeClr val="dk1">
                      <a:alpha val="40000"/>
                    </a:schemeClr>
                  </a:outerShdw>
                </a:effectLst>
              </a:rPr>
              <a:t>عديدة </a:t>
            </a:r>
            <a:r>
              <a:rPr lang="ar-SA" sz="5400" dirty="0" err="1">
                <a:ln w="0"/>
                <a:effectLst>
                  <a:outerShdw blurRad="38100" dist="19050" dir="2700000" algn="tl" rotWithShape="0">
                    <a:schemeClr val="dk1">
                      <a:alpha val="40000"/>
                    </a:schemeClr>
                  </a:outerShdw>
                </a:effectLst>
              </a:rPr>
              <a:t>الت</a:t>
            </a:r>
            <a:r>
              <a:rPr lang="ar-SA" sz="5400" b="0" cap="none" spc="0" dirty="0" err="1">
                <a:ln w="0"/>
                <a:solidFill>
                  <a:schemeClr val="tx1"/>
                </a:solidFill>
                <a:effectLst>
                  <a:outerShdw blurRad="38100" dist="19050" dir="2700000" algn="tl" rotWithShape="0">
                    <a:schemeClr val="dk1">
                      <a:alpha val="40000"/>
                    </a:schemeClr>
                  </a:outerShdw>
                </a:effectLst>
              </a:rPr>
              <a:t>سكر</a:t>
            </a:r>
            <a:r>
              <a:rPr lang="ar-SA" sz="5400" b="0" cap="none" spc="0" dirty="0">
                <a:ln w="0"/>
                <a:solidFill>
                  <a:schemeClr val="tx1"/>
                </a:solidFill>
                <a:effectLst>
                  <a:outerShdw blurRad="38100" dist="19050" dir="2700000" algn="tl" rotWithShape="0">
                    <a:schemeClr val="dk1">
                      <a:alpha val="40000"/>
                    </a:schemeClr>
                  </a:outerShdw>
                </a:effectLst>
              </a:rPr>
              <a:t> تسمى </a:t>
            </a:r>
            <a:r>
              <a:rPr lang="ar-SA" sz="5400" b="0" cap="none" spc="0" dirty="0" err="1">
                <a:ln w="0"/>
                <a:solidFill>
                  <a:schemeClr val="tx1"/>
                </a:solidFill>
                <a:effectLst>
                  <a:outerShdw blurRad="38100" dist="19050" dir="2700000" algn="tl" rotWithShape="0">
                    <a:schemeClr val="dk1">
                      <a:alpha val="40000"/>
                    </a:schemeClr>
                  </a:outerShdw>
                </a:effectLst>
              </a:rPr>
              <a:t>الكايتين</a:t>
            </a:r>
            <a:r>
              <a:rPr lang="ar-SA" sz="5400" b="0" cap="none" spc="0" dirty="0">
                <a:ln w="0"/>
                <a:solidFill>
                  <a:schemeClr val="tx1"/>
                </a:solidFill>
                <a:effectLst>
                  <a:outerShdw blurRad="38100" dist="19050" dir="2700000" algn="tl" rotWithShape="0">
                    <a:schemeClr val="dk1">
                      <a:alpha val="40000"/>
                    </a:schemeClr>
                  </a:outerShdw>
                </a:effectLst>
              </a:rPr>
              <a:t> وهي قوية وصلبة ومرنة </a:t>
            </a:r>
          </a:p>
        </p:txBody>
      </p:sp>
    </p:spTree>
    <p:extLst>
      <p:ext uri="{BB962C8B-B14F-4D97-AF65-F5344CB8AC3E}">
        <p14:creationId xmlns:p14="http://schemas.microsoft.com/office/powerpoint/2010/main" val="2542106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p:cNvSpPr txBox="1"/>
          <p:nvPr/>
        </p:nvSpPr>
        <p:spPr>
          <a:xfrm>
            <a:off x="7233312" y="2411336"/>
            <a:ext cx="4629791" cy="1200329"/>
          </a:xfrm>
          <a:prstGeom prst="rect">
            <a:avLst/>
          </a:prstGeom>
          <a:noFill/>
          <a:ln w="38100">
            <a:solidFill>
              <a:schemeClr val="tx1"/>
            </a:solidFill>
          </a:ln>
        </p:spPr>
        <p:txBody>
          <a:bodyPr wrap="square" rtlCol="1">
            <a:spAutoFit/>
          </a:bodyPr>
          <a:lstStyle/>
          <a:p>
            <a:r>
              <a:rPr lang="ar-SA" sz="3600" dirty="0"/>
              <a:t>1-وحدات البناء </a:t>
            </a:r>
            <a:r>
              <a:rPr lang="ar-SA" sz="3600" dirty="0" err="1"/>
              <a:t>الاساسيه</a:t>
            </a:r>
            <a:r>
              <a:rPr lang="ar-SA" sz="3600" dirty="0"/>
              <a:t> في جسم الفطريات العديدة الخلايا</a:t>
            </a:r>
          </a:p>
        </p:txBody>
      </p:sp>
      <p:sp>
        <p:nvSpPr>
          <p:cNvPr id="5" name="مربع نص 4"/>
          <p:cNvSpPr txBox="1"/>
          <p:nvPr/>
        </p:nvSpPr>
        <p:spPr>
          <a:xfrm>
            <a:off x="7233312" y="3900406"/>
            <a:ext cx="4629792" cy="1200329"/>
          </a:xfrm>
          <a:prstGeom prst="rect">
            <a:avLst/>
          </a:prstGeom>
          <a:noFill/>
          <a:ln w="38100">
            <a:solidFill>
              <a:schemeClr val="tx1"/>
            </a:solidFill>
          </a:ln>
        </p:spPr>
        <p:txBody>
          <a:bodyPr wrap="square" rtlCol="1">
            <a:spAutoFit/>
          </a:bodyPr>
          <a:lstStyle/>
          <a:p>
            <a:r>
              <a:rPr lang="ar-SA" sz="3600" dirty="0"/>
              <a:t>2-تركيب تكاثري يقع فوق سطح الارض في الفطر</a:t>
            </a:r>
          </a:p>
        </p:txBody>
      </p:sp>
      <p:sp>
        <p:nvSpPr>
          <p:cNvPr id="6" name="مربع نص 5"/>
          <p:cNvSpPr txBox="1"/>
          <p:nvPr/>
        </p:nvSpPr>
        <p:spPr>
          <a:xfrm>
            <a:off x="7233312" y="5389476"/>
            <a:ext cx="4629792" cy="1200329"/>
          </a:xfrm>
          <a:prstGeom prst="rect">
            <a:avLst/>
          </a:prstGeom>
          <a:noFill/>
          <a:ln w="38100">
            <a:solidFill>
              <a:schemeClr val="tx1"/>
            </a:solidFill>
          </a:ln>
        </p:spPr>
        <p:txBody>
          <a:bodyPr wrap="square" rtlCol="1">
            <a:spAutoFit/>
          </a:bodyPr>
          <a:lstStyle/>
          <a:p>
            <a:r>
              <a:rPr lang="ar-SA" sz="3600" dirty="0"/>
              <a:t>3-كتله </a:t>
            </a:r>
            <a:r>
              <a:rPr lang="ar-SA" sz="3600" dirty="0" err="1"/>
              <a:t>شبكيه</a:t>
            </a:r>
            <a:r>
              <a:rPr lang="ar-SA" sz="3600" dirty="0"/>
              <a:t> تتفرع من قمم الخيوط </a:t>
            </a:r>
            <a:r>
              <a:rPr lang="ar-SA" sz="3600" dirty="0" err="1"/>
              <a:t>الفطريه</a:t>
            </a:r>
            <a:r>
              <a:rPr lang="ar-SA" sz="3600" dirty="0"/>
              <a:t> (</a:t>
            </a:r>
            <a:r>
              <a:rPr lang="ar-SA" sz="3600" dirty="0" err="1"/>
              <a:t>الهيفات</a:t>
            </a:r>
            <a:r>
              <a:rPr lang="ar-SA" sz="3600" dirty="0"/>
              <a:t>)</a:t>
            </a:r>
          </a:p>
        </p:txBody>
      </p:sp>
      <p:sp>
        <p:nvSpPr>
          <p:cNvPr id="8" name="مربع نص 7"/>
          <p:cNvSpPr txBox="1"/>
          <p:nvPr/>
        </p:nvSpPr>
        <p:spPr>
          <a:xfrm>
            <a:off x="4042434" y="2286864"/>
            <a:ext cx="2629469" cy="646331"/>
          </a:xfrm>
          <a:prstGeom prst="rect">
            <a:avLst/>
          </a:prstGeom>
          <a:noFill/>
          <a:ln w="38100">
            <a:solidFill>
              <a:schemeClr val="tx1"/>
            </a:solidFill>
          </a:ln>
        </p:spPr>
        <p:txBody>
          <a:bodyPr wrap="square" rtlCol="1">
            <a:spAutoFit/>
          </a:bodyPr>
          <a:lstStyle/>
          <a:p>
            <a:r>
              <a:rPr lang="ar-SA" sz="3600" dirty="0"/>
              <a:t>-الخيوط </a:t>
            </a:r>
            <a:r>
              <a:rPr lang="ar-SA" sz="3600" dirty="0" err="1"/>
              <a:t>الفطريه</a:t>
            </a:r>
            <a:endParaRPr lang="ar-SA" sz="3600" dirty="0"/>
          </a:p>
        </p:txBody>
      </p:sp>
      <p:sp>
        <p:nvSpPr>
          <p:cNvPr id="12" name="مربع نص 11"/>
          <p:cNvSpPr txBox="1"/>
          <p:nvPr/>
        </p:nvSpPr>
        <p:spPr>
          <a:xfrm>
            <a:off x="4040468" y="3405769"/>
            <a:ext cx="2631435" cy="646331"/>
          </a:xfrm>
          <a:prstGeom prst="rect">
            <a:avLst/>
          </a:prstGeom>
          <a:noFill/>
          <a:ln w="38100">
            <a:solidFill>
              <a:schemeClr val="tx1"/>
            </a:solidFill>
          </a:ln>
        </p:spPr>
        <p:txBody>
          <a:bodyPr wrap="square" rtlCol="1">
            <a:spAutoFit/>
          </a:bodyPr>
          <a:lstStyle/>
          <a:p>
            <a:r>
              <a:rPr lang="ar-SA" sz="3600" dirty="0"/>
              <a:t>-الغزل الفطري</a:t>
            </a:r>
          </a:p>
        </p:txBody>
      </p:sp>
      <p:sp>
        <p:nvSpPr>
          <p:cNvPr id="15" name="مربع نص 14"/>
          <p:cNvSpPr txBox="1"/>
          <p:nvPr/>
        </p:nvSpPr>
        <p:spPr>
          <a:xfrm>
            <a:off x="4040468" y="4524674"/>
            <a:ext cx="2568422" cy="646331"/>
          </a:xfrm>
          <a:prstGeom prst="rect">
            <a:avLst/>
          </a:prstGeom>
          <a:noFill/>
          <a:ln w="38100">
            <a:solidFill>
              <a:schemeClr val="tx1"/>
            </a:solidFill>
          </a:ln>
        </p:spPr>
        <p:txBody>
          <a:bodyPr wrap="square" rtlCol="1">
            <a:spAutoFit/>
          </a:bodyPr>
          <a:lstStyle/>
          <a:p>
            <a:r>
              <a:rPr lang="ar-SA" sz="3600" dirty="0"/>
              <a:t>-الجسم الثمري</a:t>
            </a:r>
          </a:p>
        </p:txBody>
      </p:sp>
      <p:sp>
        <p:nvSpPr>
          <p:cNvPr id="10" name="مربع نص 9"/>
          <p:cNvSpPr txBox="1"/>
          <p:nvPr/>
        </p:nvSpPr>
        <p:spPr>
          <a:xfrm>
            <a:off x="4040468" y="5643579"/>
            <a:ext cx="2568422" cy="646331"/>
          </a:xfrm>
          <a:prstGeom prst="rect">
            <a:avLst/>
          </a:prstGeom>
          <a:noFill/>
          <a:ln w="38100">
            <a:solidFill>
              <a:schemeClr val="tx1"/>
            </a:solidFill>
          </a:ln>
        </p:spPr>
        <p:txBody>
          <a:bodyPr wrap="square" rtlCol="1">
            <a:spAutoFit/>
          </a:bodyPr>
          <a:lstStyle/>
          <a:p>
            <a:r>
              <a:rPr lang="ar-SA" sz="2400" dirty="0"/>
              <a:t>-</a:t>
            </a:r>
            <a:r>
              <a:rPr lang="ar-SA" sz="3600" dirty="0" err="1"/>
              <a:t>الكايتين</a:t>
            </a:r>
            <a:r>
              <a:rPr lang="ar-SA" sz="2400" dirty="0"/>
              <a:t> </a:t>
            </a:r>
          </a:p>
        </p:txBody>
      </p:sp>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878" y="2140856"/>
            <a:ext cx="3691590" cy="4326119"/>
          </a:xfrm>
          <a:prstGeom prst="rect">
            <a:avLst/>
          </a:prstGeom>
        </p:spPr>
      </p:pic>
      <p:pic>
        <p:nvPicPr>
          <p:cNvPr id="9" name="صورة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93871" y="191069"/>
            <a:ext cx="2333113" cy="2220267"/>
          </a:xfrm>
          <a:prstGeom prst="rect">
            <a:avLst/>
          </a:prstGeom>
        </p:spPr>
      </p:pic>
      <p:sp>
        <p:nvSpPr>
          <p:cNvPr id="2" name="مربع نص 1"/>
          <p:cNvSpPr txBox="1"/>
          <p:nvPr/>
        </p:nvSpPr>
        <p:spPr>
          <a:xfrm>
            <a:off x="1386848" y="568687"/>
            <a:ext cx="8720920" cy="1446550"/>
          </a:xfrm>
          <a:prstGeom prst="rect">
            <a:avLst/>
          </a:prstGeom>
          <a:solidFill>
            <a:schemeClr val="accent1">
              <a:lumMod val="20000"/>
              <a:lumOff val="80000"/>
            </a:schemeClr>
          </a:solidFill>
        </p:spPr>
        <p:txBody>
          <a:bodyPr wrap="square" rtlCol="1">
            <a:spAutoFit/>
          </a:bodyPr>
          <a:lstStyle/>
          <a:p>
            <a:r>
              <a:rPr lang="ar-SA" sz="4400" dirty="0"/>
              <a:t>بالتعاون مع زميلاتك ضعي المصطلح المناسب في المكان المنسب ثم صليه بالعبارة المناسبة :</a:t>
            </a:r>
          </a:p>
        </p:txBody>
      </p:sp>
      <p:pic>
        <p:nvPicPr>
          <p:cNvPr id="11" name="صورة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48878" y="191069"/>
            <a:ext cx="1473959" cy="1928856"/>
          </a:xfrm>
          <a:prstGeom prst="rect">
            <a:avLst/>
          </a:prstGeom>
        </p:spPr>
      </p:pic>
    </p:spTree>
    <p:extLst>
      <p:ext uri="{BB962C8B-B14F-4D97-AF65-F5344CB8AC3E}">
        <p14:creationId xmlns:p14="http://schemas.microsoft.com/office/powerpoint/2010/main" val="29478940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p:cNvSpPr txBox="1"/>
          <p:nvPr/>
        </p:nvSpPr>
        <p:spPr>
          <a:xfrm>
            <a:off x="7233312" y="2411336"/>
            <a:ext cx="4629791" cy="1200329"/>
          </a:xfrm>
          <a:prstGeom prst="rect">
            <a:avLst/>
          </a:prstGeom>
          <a:noFill/>
          <a:ln w="38100">
            <a:solidFill>
              <a:schemeClr val="tx1"/>
            </a:solidFill>
          </a:ln>
        </p:spPr>
        <p:txBody>
          <a:bodyPr wrap="square" rtlCol="1">
            <a:spAutoFit/>
          </a:bodyPr>
          <a:lstStyle/>
          <a:p>
            <a:r>
              <a:rPr lang="ar-SA" sz="3600" dirty="0"/>
              <a:t>1-وحدات البناء </a:t>
            </a:r>
            <a:r>
              <a:rPr lang="ar-SA" sz="3600" dirty="0" err="1"/>
              <a:t>الاساسيه</a:t>
            </a:r>
            <a:r>
              <a:rPr lang="ar-SA" sz="3600" dirty="0"/>
              <a:t> في جسم الفطريات العديدة الخلايا</a:t>
            </a:r>
          </a:p>
        </p:txBody>
      </p:sp>
      <p:sp>
        <p:nvSpPr>
          <p:cNvPr id="5" name="مربع نص 4"/>
          <p:cNvSpPr txBox="1"/>
          <p:nvPr/>
        </p:nvSpPr>
        <p:spPr>
          <a:xfrm>
            <a:off x="7233312" y="3900406"/>
            <a:ext cx="4629792" cy="1200329"/>
          </a:xfrm>
          <a:prstGeom prst="rect">
            <a:avLst/>
          </a:prstGeom>
          <a:noFill/>
          <a:ln w="38100">
            <a:solidFill>
              <a:schemeClr val="tx1"/>
            </a:solidFill>
          </a:ln>
        </p:spPr>
        <p:txBody>
          <a:bodyPr wrap="square" rtlCol="1">
            <a:spAutoFit/>
          </a:bodyPr>
          <a:lstStyle/>
          <a:p>
            <a:r>
              <a:rPr lang="ar-SA" sz="3600" dirty="0"/>
              <a:t>2-تركيب تكاثري يقع فوق سطح الارض في الفطر</a:t>
            </a:r>
          </a:p>
        </p:txBody>
      </p:sp>
      <p:sp>
        <p:nvSpPr>
          <p:cNvPr id="6" name="مربع نص 5"/>
          <p:cNvSpPr txBox="1"/>
          <p:nvPr/>
        </p:nvSpPr>
        <p:spPr>
          <a:xfrm>
            <a:off x="7233312" y="5389476"/>
            <a:ext cx="4629792" cy="1200329"/>
          </a:xfrm>
          <a:prstGeom prst="rect">
            <a:avLst/>
          </a:prstGeom>
          <a:noFill/>
          <a:ln w="38100">
            <a:solidFill>
              <a:schemeClr val="tx1"/>
            </a:solidFill>
          </a:ln>
        </p:spPr>
        <p:txBody>
          <a:bodyPr wrap="square" rtlCol="1">
            <a:spAutoFit/>
          </a:bodyPr>
          <a:lstStyle/>
          <a:p>
            <a:r>
              <a:rPr lang="ar-SA" sz="3600" dirty="0"/>
              <a:t>3-كتله </a:t>
            </a:r>
            <a:r>
              <a:rPr lang="ar-SA" sz="3600" dirty="0" err="1"/>
              <a:t>شبكيه</a:t>
            </a:r>
            <a:r>
              <a:rPr lang="ar-SA" sz="3600" dirty="0"/>
              <a:t> تتفرع من قمم الخيوط </a:t>
            </a:r>
            <a:r>
              <a:rPr lang="ar-SA" sz="3600" dirty="0" err="1"/>
              <a:t>الفطريه</a:t>
            </a:r>
            <a:r>
              <a:rPr lang="ar-SA" sz="3600" dirty="0"/>
              <a:t> (</a:t>
            </a:r>
            <a:r>
              <a:rPr lang="ar-SA" sz="3600" dirty="0" err="1"/>
              <a:t>الهيفات</a:t>
            </a:r>
            <a:r>
              <a:rPr lang="ar-SA" sz="3600" dirty="0"/>
              <a:t>)</a:t>
            </a:r>
          </a:p>
        </p:txBody>
      </p:sp>
      <p:sp>
        <p:nvSpPr>
          <p:cNvPr id="8" name="مربع نص 7"/>
          <p:cNvSpPr txBox="1"/>
          <p:nvPr/>
        </p:nvSpPr>
        <p:spPr>
          <a:xfrm>
            <a:off x="4042434" y="2286864"/>
            <a:ext cx="2629469" cy="646331"/>
          </a:xfrm>
          <a:prstGeom prst="rect">
            <a:avLst/>
          </a:prstGeom>
          <a:noFill/>
          <a:ln w="38100">
            <a:solidFill>
              <a:schemeClr val="tx1"/>
            </a:solidFill>
          </a:ln>
        </p:spPr>
        <p:txBody>
          <a:bodyPr wrap="square" rtlCol="1">
            <a:spAutoFit/>
          </a:bodyPr>
          <a:lstStyle/>
          <a:p>
            <a:r>
              <a:rPr lang="ar-SA" sz="3600" dirty="0"/>
              <a:t>-الخيوط </a:t>
            </a:r>
            <a:r>
              <a:rPr lang="ar-SA" sz="3600" dirty="0" err="1"/>
              <a:t>الفطريه</a:t>
            </a:r>
            <a:endParaRPr lang="ar-SA" sz="3600" dirty="0"/>
          </a:p>
        </p:txBody>
      </p:sp>
      <p:sp>
        <p:nvSpPr>
          <p:cNvPr id="12" name="مربع نص 11"/>
          <p:cNvSpPr txBox="1"/>
          <p:nvPr/>
        </p:nvSpPr>
        <p:spPr>
          <a:xfrm>
            <a:off x="4040468" y="3405769"/>
            <a:ext cx="2631435" cy="646331"/>
          </a:xfrm>
          <a:prstGeom prst="rect">
            <a:avLst/>
          </a:prstGeom>
          <a:noFill/>
          <a:ln w="38100">
            <a:solidFill>
              <a:schemeClr val="tx1"/>
            </a:solidFill>
          </a:ln>
        </p:spPr>
        <p:txBody>
          <a:bodyPr wrap="square" rtlCol="1">
            <a:spAutoFit/>
          </a:bodyPr>
          <a:lstStyle/>
          <a:p>
            <a:r>
              <a:rPr lang="ar-SA" sz="3600" dirty="0"/>
              <a:t>-الغزل الفطري</a:t>
            </a:r>
          </a:p>
        </p:txBody>
      </p:sp>
      <p:sp>
        <p:nvSpPr>
          <p:cNvPr id="15" name="مربع نص 14"/>
          <p:cNvSpPr txBox="1"/>
          <p:nvPr/>
        </p:nvSpPr>
        <p:spPr>
          <a:xfrm>
            <a:off x="4040468" y="4524674"/>
            <a:ext cx="2568422" cy="646331"/>
          </a:xfrm>
          <a:prstGeom prst="rect">
            <a:avLst/>
          </a:prstGeom>
          <a:noFill/>
          <a:ln w="38100">
            <a:solidFill>
              <a:schemeClr val="tx1"/>
            </a:solidFill>
          </a:ln>
        </p:spPr>
        <p:txBody>
          <a:bodyPr wrap="square" rtlCol="1">
            <a:spAutoFit/>
          </a:bodyPr>
          <a:lstStyle/>
          <a:p>
            <a:r>
              <a:rPr lang="ar-SA" sz="3600" dirty="0"/>
              <a:t>-الجسم الثمري</a:t>
            </a:r>
          </a:p>
        </p:txBody>
      </p:sp>
      <p:sp>
        <p:nvSpPr>
          <p:cNvPr id="10" name="مربع نص 9"/>
          <p:cNvSpPr txBox="1"/>
          <p:nvPr/>
        </p:nvSpPr>
        <p:spPr>
          <a:xfrm>
            <a:off x="4040468" y="5643579"/>
            <a:ext cx="2568422" cy="646331"/>
          </a:xfrm>
          <a:prstGeom prst="rect">
            <a:avLst/>
          </a:prstGeom>
          <a:noFill/>
          <a:ln w="38100">
            <a:solidFill>
              <a:schemeClr val="tx1"/>
            </a:solidFill>
          </a:ln>
        </p:spPr>
        <p:txBody>
          <a:bodyPr wrap="square" rtlCol="1">
            <a:spAutoFit/>
          </a:bodyPr>
          <a:lstStyle/>
          <a:p>
            <a:r>
              <a:rPr lang="ar-SA" sz="2400" dirty="0"/>
              <a:t>-</a:t>
            </a:r>
            <a:r>
              <a:rPr lang="ar-SA" sz="3600" dirty="0" err="1"/>
              <a:t>الكايتين</a:t>
            </a:r>
            <a:r>
              <a:rPr lang="ar-SA" sz="2400" dirty="0"/>
              <a:t> </a:t>
            </a:r>
          </a:p>
        </p:txBody>
      </p:sp>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878" y="2140856"/>
            <a:ext cx="3691590" cy="4326119"/>
          </a:xfrm>
          <a:prstGeom prst="rect">
            <a:avLst/>
          </a:prstGeom>
        </p:spPr>
      </p:pic>
      <p:pic>
        <p:nvPicPr>
          <p:cNvPr id="9" name="صورة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93871" y="191069"/>
            <a:ext cx="2333113" cy="2220267"/>
          </a:xfrm>
          <a:prstGeom prst="rect">
            <a:avLst/>
          </a:prstGeom>
        </p:spPr>
      </p:pic>
      <p:sp>
        <p:nvSpPr>
          <p:cNvPr id="2" name="مربع نص 1"/>
          <p:cNvSpPr txBox="1"/>
          <p:nvPr/>
        </p:nvSpPr>
        <p:spPr>
          <a:xfrm>
            <a:off x="1386848" y="568687"/>
            <a:ext cx="8720920" cy="1446550"/>
          </a:xfrm>
          <a:prstGeom prst="rect">
            <a:avLst/>
          </a:prstGeom>
          <a:solidFill>
            <a:schemeClr val="accent1">
              <a:lumMod val="20000"/>
              <a:lumOff val="80000"/>
            </a:schemeClr>
          </a:solidFill>
        </p:spPr>
        <p:txBody>
          <a:bodyPr wrap="square" rtlCol="1">
            <a:spAutoFit/>
          </a:bodyPr>
          <a:lstStyle/>
          <a:p>
            <a:r>
              <a:rPr lang="ar-SA" sz="4400" dirty="0"/>
              <a:t>بالتعاون مع زميلاتك ضعي المصطلح المناسب في المكان المنسب ثم صليه بالعبارة المناسبة :</a:t>
            </a:r>
          </a:p>
        </p:txBody>
      </p:sp>
      <p:pic>
        <p:nvPicPr>
          <p:cNvPr id="11" name="صورة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48878" y="191069"/>
            <a:ext cx="1473959" cy="1928856"/>
          </a:xfrm>
          <a:prstGeom prst="rect">
            <a:avLst/>
          </a:prstGeom>
        </p:spPr>
      </p:pic>
      <p:cxnSp>
        <p:nvCxnSpPr>
          <p:cNvPr id="13" name="رابط كسهم مستقيم 12">
            <a:extLst>
              <a:ext uri="{FF2B5EF4-FFF2-40B4-BE49-F238E27FC236}">
                <a16:creationId xmlns:a16="http://schemas.microsoft.com/office/drawing/2014/main" id="{AD1841AB-AD2C-4773-9C0B-5DB50D0881BE}"/>
              </a:ext>
            </a:extLst>
          </p:cNvPr>
          <p:cNvCxnSpPr>
            <a:cxnSpLocks/>
          </p:cNvCxnSpPr>
          <p:nvPr/>
        </p:nvCxnSpPr>
        <p:spPr>
          <a:xfrm flipH="1">
            <a:off x="2194673" y="2535325"/>
            <a:ext cx="1844813" cy="2101989"/>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رابط كسهم مستقيم 15">
            <a:extLst>
              <a:ext uri="{FF2B5EF4-FFF2-40B4-BE49-F238E27FC236}">
                <a16:creationId xmlns:a16="http://schemas.microsoft.com/office/drawing/2014/main" id="{2A5382B4-56D6-41F3-A6C4-643DAAF5E1CE}"/>
              </a:ext>
            </a:extLst>
          </p:cNvPr>
          <p:cNvCxnSpPr>
            <a:cxnSpLocks/>
            <a:endCxn id="3" idx="1"/>
          </p:cNvCxnSpPr>
          <p:nvPr/>
        </p:nvCxnSpPr>
        <p:spPr>
          <a:xfrm>
            <a:off x="6692522" y="2610030"/>
            <a:ext cx="540790" cy="40147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رابط كسهم مستقيم 16">
            <a:extLst>
              <a:ext uri="{FF2B5EF4-FFF2-40B4-BE49-F238E27FC236}">
                <a16:creationId xmlns:a16="http://schemas.microsoft.com/office/drawing/2014/main" id="{B02B13DE-2964-4615-99FB-5201E2CCE54F}"/>
              </a:ext>
            </a:extLst>
          </p:cNvPr>
          <p:cNvCxnSpPr>
            <a:cxnSpLocks/>
          </p:cNvCxnSpPr>
          <p:nvPr/>
        </p:nvCxnSpPr>
        <p:spPr>
          <a:xfrm flipH="1">
            <a:off x="3618411" y="3728934"/>
            <a:ext cx="420093" cy="198348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رابط كسهم مستقيم 19">
            <a:extLst>
              <a:ext uri="{FF2B5EF4-FFF2-40B4-BE49-F238E27FC236}">
                <a16:creationId xmlns:a16="http://schemas.microsoft.com/office/drawing/2014/main" id="{E1B5724B-B255-43D4-9120-0A1334511CD3}"/>
              </a:ext>
            </a:extLst>
          </p:cNvPr>
          <p:cNvCxnSpPr>
            <a:cxnSpLocks/>
            <a:endCxn id="6" idx="1"/>
          </p:cNvCxnSpPr>
          <p:nvPr/>
        </p:nvCxnSpPr>
        <p:spPr>
          <a:xfrm>
            <a:off x="6664192" y="3699670"/>
            <a:ext cx="569120" cy="228997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رابط كسهم مستقيم 22">
            <a:extLst>
              <a:ext uri="{FF2B5EF4-FFF2-40B4-BE49-F238E27FC236}">
                <a16:creationId xmlns:a16="http://schemas.microsoft.com/office/drawing/2014/main" id="{72BF2384-BDE8-46A2-8001-6C68A532C1F9}"/>
              </a:ext>
            </a:extLst>
          </p:cNvPr>
          <p:cNvCxnSpPr>
            <a:cxnSpLocks/>
            <a:stCxn id="15" idx="1"/>
          </p:cNvCxnSpPr>
          <p:nvPr/>
        </p:nvCxnSpPr>
        <p:spPr>
          <a:xfrm flipH="1" flipV="1">
            <a:off x="3439460" y="3675556"/>
            <a:ext cx="601008" cy="117228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رابط كسهم مستقيم 25">
            <a:extLst>
              <a:ext uri="{FF2B5EF4-FFF2-40B4-BE49-F238E27FC236}">
                <a16:creationId xmlns:a16="http://schemas.microsoft.com/office/drawing/2014/main" id="{71832B3B-163C-4468-8F58-46B7A33DD98F}"/>
              </a:ext>
            </a:extLst>
          </p:cNvPr>
          <p:cNvCxnSpPr>
            <a:cxnSpLocks/>
            <a:endCxn id="5" idx="1"/>
          </p:cNvCxnSpPr>
          <p:nvPr/>
        </p:nvCxnSpPr>
        <p:spPr>
          <a:xfrm flipV="1">
            <a:off x="6608890" y="4500571"/>
            <a:ext cx="624422" cy="36831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5098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arn(inVertical)">
                                      <p:cBhvr>
                                        <p:cTn id="3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9024832" y="212830"/>
            <a:ext cx="2952000" cy="830997"/>
          </a:xfrm>
          <a:prstGeom prst="rect">
            <a:avLst/>
          </a:prstGeom>
          <a:solidFill>
            <a:schemeClr val="accent4">
              <a:lumMod val="20000"/>
              <a:lumOff val="80000"/>
            </a:schemeClr>
          </a:solidFill>
          <a:ln w="38100">
            <a:solidFill>
              <a:schemeClr val="accent2"/>
            </a:solidFill>
          </a:ln>
        </p:spPr>
        <p:style>
          <a:lnRef idx="2">
            <a:schemeClr val="accent4"/>
          </a:lnRef>
          <a:fillRef idx="1">
            <a:schemeClr val="lt1"/>
          </a:fillRef>
          <a:effectRef idx="0">
            <a:schemeClr val="accent4"/>
          </a:effectRef>
          <a:fontRef idx="minor">
            <a:schemeClr val="dk1"/>
          </a:fontRef>
        </p:style>
        <p:txBody>
          <a:bodyPr wrap="square" lIns="91440" tIns="45720" rIns="91440" bIns="45720">
            <a:spAutoFit/>
          </a:bodyPr>
          <a:lstStyle/>
          <a:p>
            <a:pPr algn="ctr"/>
            <a:r>
              <a:rPr lang="ar-SA" sz="4800" b="1" dirty="0">
                <a:ln w="17780" cmpd="sng">
                  <a:solidFill>
                    <a:srgbClr val="FFFFFF"/>
                  </a:solidFill>
                  <a:prstDash val="solid"/>
                  <a:miter lim="800000"/>
                </a:ln>
                <a:solidFill>
                  <a:schemeClr val="tx1"/>
                </a:solidFill>
              </a:rPr>
              <a:t>الغزل الفطري</a:t>
            </a:r>
          </a:p>
        </p:txBody>
      </p:sp>
      <p:sp>
        <p:nvSpPr>
          <p:cNvPr id="5" name="مستطيل 4"/>
          <p:cNvSpPr/>
          <p:nvPr/>
        </p:nvSpPr>
        <p:spPr>
          <a:xfrm>
            <a:off x="9184258" y="1218390"/>
            <a:ext cx="2707094" cy="5509200"/>
          </a:xfrm>
          <a:prstGeom prst="rect">
            <a:avLst/>
          </a:prstGeom>
          <a:ln w="38100">
            <a:solidFill>
              <a:srgbClr val="01CC00"/>
            </a:solidFill>
          </a:ln>
        </p:spPr>
        <p:style>
          <a:lnRef idx="2">
            <a:schemeClr val="accent3"/>
          </a:lnRef>
          <a:fillRef idx="1">
            <a:schemeClr val="lt1"/>
          </a:fillRef>
          <a:effectRef idx="0">
            <a:schemeClr val="accent3"/>
          </a:effectRef>
          <a:fontRef idx="minor">
            <a:schemeClr val="dk1"/>
          </a:fontRef>
        </p:style>
        <p:txBody>
          <a:bodyPr wrap="square" lIns="91440" tIns="45720" rIns="91440" bIns="45720">
            <a:spAutoFit/>
          </a:bodyPr>
          <a:lstStyle/>
          <a:p>
            <a:pPr algn="ctr"/>
            <a:r>
              <a:rPr lang="ar-SA" sz="4400" b="1" dirty="0">
                <a:ln w="17780" cmpd="sng">
                  <a:solidFill>
                    <a:srgbClr val="FFFFFF"/>
                  </a:solidFill>
                  <a:prstDash val="solid"/>
                  <a:miter lim="800000"/>
                </a:ln>
                <a:solidFill>
                  <a:schemeClr val="accent4">
                    <a:lumMod val="75000"/>
                  </a:schemeClr>
                </a:solidFill>
              </a:rPr>
              <a:t>أنظري إلى الصورة التي ثم استنتجي تعريف الغزل الفطري</a:t>
            </a:r>
          </a:p>
          <a:p>
            <a:pPr algn="ctr"/>
            <a:endParaRPr lang="ar-SA" sz="4400" b="1" dirty="0">
              <a:ln w="17780" cmpd="sng">
                <a:solidFill>
                  <a:srgbClr val="FFFFFF"/>
                </a:solidFill>
                <a:prstDash val="solid"/>
                <a:miter lim="800000"/>
              </a:ln>
              <a:solidFill>
                <a:schemeClr val="accent4">
                  <a:lumMod val="75000"/>
                </a:schemeClr>
              </a:solidFill>
            </a:endParaRPr>
          </a:p>
          <a:p>
            <a:pPr algn="ctr"/>
            <a:endParaRPr lang="ar-SA" sz="4400" b="1" dirty="0">
              <a:ln w="17780" cmpd="sng">
                <a:solidFill>
                  <a:srgbClr val="FFFFFF"/>
                </a:solidFill>
                <a:prstDash val="solid"/>
                <a:miter lim="800000"/>
              </a:ln>
              <a:solidFill>
                <a:schemeClr val="accent4">
                  <a:lumMod val="75000"/>
                </a:schemeClr>
              </a:solidFill>
            </a:endParaRPr>
          </a:p>
          <a:p>
            <a:pPr algn="ctr"/>
            <a:endParaRPr lang="ar-SA" sz="4400" b="1" dirty="0">
              <a:ln w="17780" cmpd="sng">
                <a:solidFill>
                  <a:srgbClr val="FFFFFF"/>
                </a:solidFill>
                <a:prstDash val="solid"/>
                <a:miter lim="800000"/>
              </a:ln>
              <a:solidFill>
                <a:schemeClr val="accent4">
                  <a:lumMod val="75000"/>
                </a:schemeClr>
              </a:solidFill>
            </a:endParaRPr>
          </a:p>
        </p:txBody>
      </p:sp>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7752" y="4829002"/>
            <a:ext cx="2360106" cy="1724025"/>
          </a:xfrm>
          <a:prstGeom prst="rect">
            <a:avLst/>
          </a:prstGeom>
        </p:spPr>
      </p:pic>
      <p:sp>
        <p:nvSpPr>
          <p:cNvPr id="3" name="مستطيل 2"/>
          <p:cNvSpPr/>
          <p:nvPr/>
        </p:nvSpPr>
        <p:spPr>
          <a:xfrm>
            <a:off x="176821" y="212830"/>
            <a:ext cx="4093695" cy="4247317"/>
          </a:xfrm>
          <a:prstGeom prst="rect">
            <a:avLst/>
          </a:prstGeom>
          <a:noFill/>
          <a:ln w="38100">
            <a:solidFill>
              <a:schemeClr val="accent1">
                <a:lumMod val="75000"/>
              </a:schemeClr>
            </a:solidFill>
          </a:ln>
        </p:spPr>
        <p:txBody>
          <a:bodyPr wrap="square" lIns="91440" tIns="45720" rIns="91440" bIns="45720">
            <a:spAutoFit/>
          </a:bodyPr>
          <a:lstStyle/>
          <a:p>
            <a:pPr algn="ctr"/>
            <a:r>
              <a:rPr lang="ar-SA" sz="5400" b="1" u="sng" cap="none" spc="0" dirty="0">
                <a:ln w="0"/>
                <a:solidFill>
                  <a:srgbClr val="FF0000"/>
                </a:solidFill>
                <a:effectLst>
                  <a:outerShdw blurRad="38100" dist="19050" dir="2700000" algn="tl" rotWithShape="0">
                    <a:schemeClr val="dk1">
                      <a:alpha val="40000"/>
                    </a:schemeClr>
                  </a:outerShdw>
                </a:effectLst>
              </a:rPr>
              <a:t>الغزل الفطري:</a:t>
            </a:r>
          </a:p>
          <a:p>
            <a:pPr algn="ctr"/>
            <a:r>
              <a:rPr lang="ar-SA" sz="5400" b="0" cap="none" spc="0" dirty="0">
                <a:ln w="0"/>
                <a:solidFill>
                  <a:schemeClr val="tx1"/>
                </a:solidFill>
                <a:effectLst>
                  <a:outerShdw blurRad="38100" dist="19050" dir="2700000" algn="tl" rotWithShape="0">
                    <a:schemeClr val="dk1">
                      <a:alpha val="40000"/>
                    </a:schemeClr>
                  </a:outerShdw>
                </a:effectLst>
              </a:rPr>
              <a:t>هو كتلة شبكية تتكون من تجمع نمو قمم الخيوط الفطرية في الفطر </a:t>
            </a:r>
          </a:p>
        </p:txBody>
      </p:sp>
      <p:pic>
        <p:nvPicPr>
          <p:cNvPr id="7" name="صورة 6"/>
          <p:cNvPicPr>
            <a:picLocks noChangeAspect="1"/>
          </p:cNvPicPr>
          <p:nvPr/>
        </p:nvPicPr>
        <p:blipFill>
          <a:blip r:embed="rId3"/>
          <a:stretch>
            <a:fillRect/>
          </a:stretch>
        </p:blipFill>
        <p:spPr>
          <a:xfrm>
            <a:off x="4459458" y="212830"/>
            <a:ext cx="4346917" cy="6514760"/>
          </a:xfrm>
          <a:prstGeom prst="rect">
            <a:avLst/>
          </a:prstGeom>
        </p:spPr>
      </p:pic>
      <p:sp>
        <p:nvSpPr>
          <p:cNvPr id="8" name="مستطيل 7"/>
          <p:cNvSpPr/>
          <p:nvPr/>
        </p:nvSpPr>
        <p:spPr>
          <a:xfrm>
            <a:off x="422031" y="4549676"/>
            <a:ext cx="3659544" cy="2308324"/>
          </a:xfrm>
          <a:prstGeom prst="rect">
            <a:avLst/>
          </a:prstGeom>
          <a:noFill/>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يتعذر رؤيته في </a:t>
            </a:r>
            <a:r>
              <a:rPr lang="ar-SA" sz="4800" b="0" cap="none" spc="0" dirty="0" err="1">
                <a:ln w="0"/>
                <a:solidFill>
                  <a:schemeClr val="tx1"/>
                </a:solidFill>
                <a:effectLst>
                  <a:outerShdw blurRad="38100" dist="19050" dir="2700000" algn="tl" rotWithShape="0">
                    <a:schemeClr val="dk1">
                      <a:alpha val="40000"/>
                    </a:schemeClr>
                  </a:outerShdw>
                </a:effectLst>
              </a:rPr>
              <a:t>المشروم</a:t>
            </a:r>
            <a:r>
              <a:rPr lang="ar-SA" sz="4800" b="0" cap="none" spc="0" dirty="0">
                <a:ln w="0"/>
                <a:solidFill>
                  <a:schemeClr val="tx1"/>
                </a:solidFill>
                <a:effectLst>
                  <a:outerShdw blurRad="38100" dist="19050" dir="2700000" algn="tl" rotWithShape="0">
                    <a:schemeClr val="dk1">
                      <a:alpha val="40000"/>
                    </a:schemeClr>
                  </a:outerShdw>
                </a:effectLst>
              </a:rPr>
              <a:t> لأنه شديد التراص </a:t>
            </a:r>
          </a:p>
        </p:txBody>
      </p:sp>
      <p:sp>
        <p:nvSpPr>
          <p:cNvPr id="9" name="مستطيل 8">
            <a:extLst>
              <a:ext uri="{FF2B5EF4-FFF2-40B4-BE49-F238E27FC236}">
                <a16:creationId xmlns:a16="http://schemas.microsoft.com/office/drawing/2014/main" id="{8197C52A-04E4-45AB-A227-3BCA7903C988}"/>
              </a:ext>
            </a:extLst>
          </p:cNvPr>
          <p:cNvSpPr/>
          <p:nvPr/>
        </p:nvSpPr>
        <p:spPr>
          <a:xfrm>
            <a:off x="173432" y="212829"/>
            <a:ext cx="4093695" cy="4247317"/>
          </a:xfrm>
          <a:prstGeom prst="rect">
            <a:avLst/>
          </a:prstGeom>
          <a:solidFill>
            <a:schemeClr val="bg1"/>
          </a:solidFill>
          <a:ln w="38100">
            <a:solidFill>
              <a:schemeClr val="accent1">
                <a:lumMod val="75000"/>
              </a:schemeClr>
            </a:solidFill>
          </a:ln>
        </p:spPr>
        <p:txBody>
          <a:bodyPr wrap="square" lIns="91440" tIns="45720" rIns="91440" bIns="45720">
            <a:spAutoFit/>
          </a:bodyPr>
          <a:lstStyle/>
          <a:p>
            <a:pPr algn="ctr"/>
            <a:r>
              <a:rPr lang="ar-SA" sz="5400" b="1" u="sng" cap="none" spc="0" dirty="0">
                <a:ln w="0"/>
                <a:solidFill>
                  <a:srgbClr val="FF0000"/>
                </a:solidFill>
                <a:effectLst>
                  <a:outerShdw blurRad="38100" dist="19050" dir="2700000" algn="tl" rotWithShape="0">
                    <a:schemeClr val="dk1">
                      <a:alpha val="40000"/>
                    </a:schemeClr>
                  </a:outerShdw>
                </a:effectLst>
              </a:rPr>
              <a:t>الغزل الفطري:</a:t>
            </a:r>
          </a:p>
          <a:p>
            <a:pPr algn="ctr"/>
            <a:r>
              <a:rPr lang="ar-SA" sz="5400" b="0" cap="none" spc="0" dirty="0">
                <a:ln w="0"/>
                <a:solidFill>
                  <a:schemeClr val="tx1"/>
                </a:solidFill>
                <a:effectLst>
                  <a:outerShdw blurRad="38100" dist="19050" dir="2700000" algn="tl" rotWithShape="0">
                    <a:schemeClr val="dk1">
                      <a:alpha val="40000"/>
                    </a:schemeClr>
                  </a:outerShdw>
                </a:effectLst>
              </a:rPr>
              <a:t>................................................................................</a:t>
            </a:r>
          </a:p>
        </p:txBody>
      </p:sp>
    </p:spTree>
    <p:extLst>
      <p:ext uri="{BB962C8B-B14F-4D97-AF65-F5344CB8AC3E}">
        <p14:creationId xmlns:p14="http://schemas.microsoft.com/office/powerpoint/2010/main" val="4055582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1497" y="191180"/>
            <a:ext cx="4454003" cy="5487061"/>
          </a:xfrm>
          <a:prstGeom prst="rect">
            <a:avLst/>
          </a:prstGeom>
          <a:ln>
            <a:noFill/>
          </a:ln>
          <a:effectLst>
            <a:outerShdw blurRad="292100" dist="139700" dir="2700000" algn="tl" rotWithShape="0">
              <a:srgbClr val="333333">
                <a:alpha val="65000"/>
              </a:srgbClr>
            </a:outerShdw>
          </a:effectLst>
        </p:spPr>
      </p:pic>
      <p:sp>
        <p:nvSpPr>
          <p:cNvPr id="4" name="مستطيل 3"/>
          <p:cNvSpPr/>
          <p:nvPr/>
        </p:nvSpPr>
        <p:spPr>
          <a:xfrm>
            <a:off x="4779803" y="191180"/>
            <a:ext cx="7231467" cy="923330"/>
          </a:xfrm>
          <a:prstGeom prst="rect">
            <a:avLst/>
          </a:prstGeom>
          <a:solidFill>
            <a:srgbClr val="CBECF3"/>
          </a:solidFill>
          <a:ln w="38100">
            <a:noFill/>
          </a:ln>
        </p:spPr>
        <p:txBody>
          <a:bodyPr wrap="non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تعمل سارة بجد لعمل بيتزا لذيذة </a:t>
            </a:r>
          </a:p>
        </p:txBody>
      </p:sp>
      <p:sp>
        <p:nvSpPr>
          <p:cNvPr id="5" name="مستطيل 4"/>
          <p:cNvSpPr/>
          <p:nvPr/>
        </p:nvSpPr>
        <p:spPr>
          <a:xfrm>
            <a:off x="4815068" y="1299234"/>
            <a:ext cx="7160935" cy="1754326"/>
          </a:xfrm>
          <a:prstGeom prst="rect">
            <a:avLst/>
          </a:prstGeom>
          <a:solidFill>
            <a:srgbClr val="FFE0A7"/>
          </a:solidFill>
          <a:ln w="38100">
            <a:noFill/>
          </a:ln>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لاحظت سارة أثناء عملها بأن العجينة لم تنتفخ </a:t>
            </a:r>
          </a:p>
        </p:txBody>
      </p:sp>
      <p:sp>
        <p:nvSpPr>
          <p:cNvPr id="6" name="مستطيل 5"/>
          <p:cNvSpPr/>
          <p:nvPr/>
        </p:nvSpPr>
        <p:spPr>
          <a:xfrm>
            <a:off x="4815068" y="3238284"/>
            <a:ext cx="7160935" cy="2585323"/>
          </a:xfrm>
          <a:prstGeom prst="rect">
            <a:avLst/>
          </a:prstGeom>
          <a:solidFill>
            <a:srgbClr val="B2DEA2"/>
          </a:solidFill>
          <a:ln w="38100">
            <a:noFill/>
          </a:ln>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س/ما المكون السري الذي نسيت سارة أن تضيفه للعجينة لتصبح هشة وطرية ؟</a:t>
            </a:r>
          </a:p>
        </p:txBody>
      </p:sp>
    </p:spTree>
    <p:extLst>
      <p:ext uri="{BB962C8B-B14F-4D97-AF65-F5344CB8AC3E}">
        <p14:creationId xmlns:p14="http://schemas.microsoft.com/office/powerpoint/2010/main" val="4375838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4"/>
          <p:cNvSpPr/>
          <p:nvPr/>
        </p:nvSpPr>
        <p:spPr>
          <a:xfrm>
            <a:off x="9867331" y="193575"/>
            <a:ext cx="2094156" cy="830997"/>
          </a:xfrm>
          <a:prstGeom prst="rect">
            <a:avLst/>
          </a:prstGeom>
          <a:solidFill>
            <a:schemeClr val="bg1"/>
          </a:solidFill>
          <a:ln w="38100">
            <a:solidFill>
              <a:srgbClr val="FFFF00"/>
            </a:solidFill>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ar-SA" sz="4800" b="1" dirty="0">
                <a:ln w="10541" cmpd="sng">
                  <a:solidFill>
                    <a:srgbClr val="7D7D7D">
                      <a:tint val="100000"/>
                      <a:shade val="100000"/>
                      <a:satMod val="110000"/>
                    </a:srgbClr>
                  </a:solidFill>
                  <a:prstDash val="solid"/>
                </a:ln>
                <a:solidFill>
                  <a:srgbClr val="FF0000"/>
                </a:solidFill>
              </a:rPr>
              <a:t>الحواجز</a:t>
            </a:r>
          </a:p>
        </p:txBody>
      </p:sp>
      <p:sp>
        <p:nvSpPr>
          <p:cNvPr id="6" name="مستطيل 5"/>
          <p:cNvSpPr/>
          <p:nvPr/>
        </p:nvSpPr>
        <p:spPr>
          <a:xfrm>
            <a:off x="2523909" y="437295"/>
            <a:ext cx="7454914" cy="1323439"/>
          </a:xfrm>
          <a:prstGeom prst="rect">
            <a:avLst/>
          </a:prstGeom>
          <a:ln w="38100">
            <a:solidFill>
              <a:srgbClr val="00B0F0"/>
            </a:solidFill>
          </a:ln>
        </p:spPr>
        <p:style>
          <a:lnRef idx="2">
            <a:schemeClr val="accent4"/>
          </a:lnRef>
          <a:fillRef idx="1">
            <a:schemeClr val="lt1"/>
          </a:fillRef>
          <a:effectRef idx="0">
            <a:schemeClr val="accent4"/>
          </a:effectRef>
          <a:fontRef idx="minor">
            <a:schemeClr val="dk1"/>
          </a:fontRef>
        </p:style>
        <p:txBody>
          <a:bodyPr wrap="square" lIns="91440" tIns="45720" rIns="91440" bIns="45720">
            <a:spAutoFit/>
          </a:bodyPr>
          <a:lstStyle/>
          <a:p>
            <a:pPr algn="ctr"/>
            <a:r>
              <a:rPr lang="ar-SA" sz="4000" dirty="0">
                <a:ln w="10541" cmpd="sng">
                  <a:solidFill>
                    <a:srgbClr val="7D7D7D">
                      <a:tint val="100000"/>
                      <a:shade val="100000"/>
                      <a:satMod val="110000"/>
                    </a:srgbClr>
                  </a:solidFill>
                  <a:prstDash val="solid"/>
                </a:ln>
                <a:solidFill>
                  <a:schemeClr val="accent1">
                    <a:lumMod val="75000"/>
                  </a:schemeClr>
                </a:solidFill>
              </a:rPr>
              <a:t>عزيزتي الطالبة قارني بين صور الخيوط الفطرية التالية ثم اقترحي اسم لكل نوع </a:t>
            </a:r>
          </a:p>
        </p:txBody>
      </p:sp>
      <p:sp>
        <p:nvSpPr>
          <p:cNvPr id="2" name="مستطيل 1"/>
          <p:cNvSpPr/>
          <p:nvPr/>
        </p:nvSpPr>
        <p:spPr>
          <a:xfrm>
            <a:off x="191069" y="218936"/>
            <a:ext cx="2223658" cy="1569660"/>
          </a:xfrm>
          <a:prstGeom prst="rect">
            <a:avLst/>
          </a:prstGeom>
          <a:noFill/>
        </p:spPr>
        <p:txBody>
          <a:bodyPr wrap="square" lIns="91440" tIns="45720" rIns="91440" bIns="45720">
            <a:spAutoFit/>
          </a:bodyPr>
          <a:lstStyle/>
          <a:p>
            <a:pPr algn="ctr"/>
            <a:r>
              <a:rPr lang="ar-SA" sz="3200" dirty="0">
                <a:ln w="0"/>
                <a:effectLst>
                  <a:outerShdw blurRad="38100" dist="19050" dir="2700000" algn="tl" rotWithShape="0">
                    <a:schemeClr val="dk1">
                      <a:alpha val="40000"/>
                    </a:schemeClr>
                  </a:outerShdw>
                </a:effectLst>
              </a:rPr>
              <a:t>مهارة الوصف والاستنتاج والمقارنة </a:t>
            </a:r>
          </a:p>
        </p:txBody>
      </p:sp>
      <p:sp>
        <p:nvSpPr>
          <p:cNvPr id="3" name="مستطيل 2"/>
          <p:cNvSpPr/>
          <p:nvPr/>
        </p:nvSpPr>
        <p:spPr>
          <a:xfrm>
            <a:off x="7510590" y="5798504"/>
            <a:ext cx="3507692" cy="707886"/>
          </a:xfrm>
          <a:prstGeom prst="rect">
            <a:avLst/>
          </a:prstGeom>
          <a:noFill/>
        </p:spPr>
        <p:txBody>
          <a:bodyPr wrap="none" lIns="91440" tIns="45720" rIns="91440" bIns="45720">
            <a:spAutoFit/>
          </a:bodyPr>
          <a:lstStyle/>
          <a:p>
            <a:pPr algn="ctr"/>
            <a:r>
              <a:rPr lang="ar-SA" sz="4000" dirty="0">
                <a:ln w="0"/>
                <a:effectLst>
                  <a:outerShdw blurRad="38100" dist="19050" dir="2700000" algn="tl" rotWithShape="0">
                    <a:schemeClr val="dk1">
                      <a:alpha val="40000"/>
                    </a:schemeClr>
                  </a:outerShdw>
                </a:effectLst>
              </a:rPr>
              <a:t>خيوط فطرية مجزأة </a:t>
            </a:r>
          </a:p>
        </p:txBody>
      </p:sp>
      <p:sp>
        <p:nvSpPr>
          <p:cNvPr id="11" name="مستطيل 10"/>
          <p:cNvSpPr/>
          <p:nvPr/>
        </p:nvSpPr>
        <p:spPr>
          <a:xfrm>
            <a:off x="1092601" y="5798504"/>
            <a:ext cx="4294765" cy="707886"/>
          </a:xfrm>
          <a:prstGeom prst="rect">
            <a:avLst/>
          </a:prstGeom>
          <a:noFill/>
        </p:spPr>
        <p:txBody>
          <a:bodyPr wrap="none" lIns="91440" tIns="45720" rIns="91440" bIns="45720">
            <a:spAutoFit/>
          </a:bodyPr>
          <a:lstStyle/>
          <a:p>
            <a:pPr algn="ctr"/>
            <a:r>
              <a:rPr lang="ar-SA" sz="4000" dirty="0">
                <a:ln w="0"/>
                <a:effectLst>
                  <a:outerShdw blurRad="38100" dist="19050" dir="2700000" algn="tl" rotWithShape="0">
                    <a:schemeClr val="dk1">
                      <a:alpha val="40000"/>
                    </a:schemeClr>
                  </a:outerShdw>
                </a:effectLst>
              </a:rPr>
              <a:t>خيوط فطرية غير مجزأة </a:t>
            </a:r>
          </a:p>
        </p:txBody>
      </p:sp>
      <p:pic>
        <p:nvPicPr>
          <p:cNvPr id="4" name="صورة 3"/>
          <p:cNvPicPr>
            <a:picLocks noChangeAspect="1"/>
          </p:cNvPicPr>
          <p:nvPr/>
        </p:nvPicPr>
        <p:blipFill>
          <a:blip r:embed="rId2"/>
          <a:stretch>
            <a:fillRect/>
          </a:stretch>
        </p:blipFill>
        <p:spPr>
          <a:xfrm>
            <a:off x="6251366" y="2346342"/>
            <a:ext cx="5478562" cy="3181633"/>
          </a:xfrm>
          <a:prstGeom prst="rect">
            <a:avLst/>
          </a:prstGeom>
          <a:ln>
            <a:noFill/>
          </a:ln>
          <a:effectLst>
            <a:outerShdw blurRad="292100" dist="139700" dir="2700000" algn="tl" rotWithShape="0">
              <a:srgbClr val="333333">
                <a:alpha val="65000"/>
              </a:srgbClr>
            </a:outerShdw>
          </a:effectLst>
        </p:spPr>
      </p:pic>
      <p:pic>
        <p:nvPicPr>
          <p:cNvPr id="9" name="صورة 8"/>
          <p:cNvPicPr>
            <a:picLocks noChangeAspect="1"/>
          </p:cNvPicPr>
          <p:nvPr/>
        </p:nvPicPr>
        <p:blipFill>
          <a:blip r:embed="rId3"/>
          <a:stretch>
            <a:fillRect/>
          </a:stretch>
        </p:blipFill>
        <p:spPr>
          <a:xfrm>
            <a:off x="518615" y="2346342"/>
            <a:ext cx="5442737" cy="3181633"/>
          </a:xfrm>
          <a:prstGeom prst="rect">
            <a:avLst/>
          </a:prstGeom>
          <a:ln>
            <a:noFill/>
          </a:ln>
          <a:effectLst>
            <a:outerShdw blurRad="292100" dist="139700" dir="2700000" algn="tl" rotWithShape="0">
              <a:srgbClr val="333333">
                <a:alpha val="65000"/>
              </a:srgbClr>
            </a:outerShdw>
          </a:effectLst>
        </p:spPr>
      </p:pic>
      <p:sp>
        <p:nvSpPr>
          <p:cNvPr id="10" name="مستطيل 9">
            <a:extLst>
              <a:ext uri="{FF2B5EF4-FFF2-40B4-BE49-F238E27FC236}">
                <a16:creationId xmlns:a16="http://schemas.microsoft.com/office/drawing/2014/main" id="{52DB1777-7771-48F1-8B78-E54016DDE3FD}"/>
              </a:ext>
            </a:extLst>
          </p:cNvPr>
          <p:cNvSpPr/>
          <p:nvPr/>
        </p:nvSpPr>
        <p:spPr>
          <a:xfrm>
            <a:off x="6537040" y="5798504"/>
            <a:ext cx="4958409" cy="707886"/>
          </a:xfrm>
          <a:prstGeom prst="rect">
            <a:avLst/>
          </a:prstGeom>
          <a:solidFill>
            <a:schemeClr val="bg1"/>
          </a:solidFill>
        </p:spPr>
        <p:txBody>
          <a:bodyPr wrap="none" lIns="91440" tIns="45720" rIns="91440" bIns="45720">
            <a:spAutoFit/>
          </a:bodyPr>
          <a:lstStyle/>
          <a:p>
            <a:pPr algn="ctr"/>
            <a:r>
              <a:rPr lang="ar-SA" sz="4000" dirty="0">
                <a:ln w="0"/>
                <a:effectLst>
                  <a:outerShdw blurRad="38100" dist="19050" dir="2700000" algn="tl" rotWithShape="0">
                    <a:schemeClr val="dk1">
                      <a:alpha val="40000"/>
                    </a:schemeClr>
                  </a:outerShdw>
                </a:effectLst>
              </a:rPr>
              <a:t>خيوط فطرية ................. </a:t>
            </a:r>
          </a:p>
        </p:txBody>
      </p:sp>
      <p:sp>
        <p:nvSpPr>
          <p:cNvPr id="12" name="مستطيل 11">
            <a:extLst>
              <a:ext uri="{FF2B5EF4-FFF2-40B4-BE49-F238E27FC236}">
                <a16:creationId xmlns:a16="http://schemas.microsoft.com/office/drawing/2014/main" id="{FA00C1AB-8A18-409F-9E4A-9B2E2B569463}"/>
              </a:ext>
            </a:extLst>
          </p:cNvPr>
          <p:cNvSpPr/>
          <p:nvPr/>
        </p:nvSpPr>
        <p:spPr>
          <a:xfrm>
            <a:off x="792938" y="5798504"/>
            <a:ext cx="4958409" cy="707886"/>
          </a:xfrm>
          <a:prstGeom prst="rect">
            <a:avLst/>
          </a:prstGeom>
          <a:solidFill>
            <a:schemeClr val="bg1"/>
          </a:solidFill>
        </p:spPr>
        <p:txBody>
          <a:bodyPr wrap="none" lIns="91440" tIns="45720" rIns="91440" bIns="45720">
            <a:spAutoFit/>
          </a:bodyPr>
          <a:lstStyle/>
          <a:p>
            <a:pPr algn="ctr"/>
            <a:r>
              <a:rPr lang="ar-SA" sz="4000" dirty="0">
                <a:ln w="0"/>
                <a:effectLst>
                  <a:outerShdw blurRad="38100" dist="19050" dir="2700000" algn="tl" rotWithShape="0">
                    <a:schemeClr val="dk1">
                      <a:alpha val="40000"/>
                    </a:schemeClr>
                  </a:outerShdw>
                </a:effectLst>
              </a:rPr>
              <a:t>خيوط فطرية ................. </a:t>
            </a:r>
          </a:p>
        </p:txBody>
      </p:sp>
    </p:spTree>
    <p:extLst>
      <p:ext uri="{BB962C8B-B14F-4D97-AF65-F5344CB8AC3E}">
        <p14:creationId xmlns:p14="http://schemas.microsoft.com/office/powerpoint/2010/main" val="2123002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a:extLst>
              <a:ext uri="{FF2B5EF4-FFF2-40B4-BE49-F238E27FC236}">
                <a16:creationId xmlns:a16="http://schemas.microsoft.com/office/drawing/2014/main" id="{C346BCD0-150A-4E47-BD79-3619D76616CF}"/>
              </a:ext>
            </a:extLst>
          </p:cNvPr>
          <p:cNvSpPr/>
          <p:nvPr/>
        </p:nvSpPr>
        <p:spPr>
          <a:xfrm>
            <a:off x="5329646" y="2444821"/>
            <a:ext cx="6643568" cy="2308324"/>
          </a:xfrm>
          <a:prstGeom prst="rect">
            <a:avLst/>
          </a:prstGeom>
          <a:noFill/>
          <a:ln w="38100">
            <a:solidFill>
              <a:schemeClr val="tx1"/>
            </a:solidFill>
          </a:ln>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لكن للفطريات طريقة عجيبة ـ تختلف عن الانسان ـ في طريقة هضمها لغذائها    </a:t>
            </a:r>
          </a:p>
        </p:txBody>
      </p:sp>
      <p:sp>
        <p:nvSpPr>
          <p:cNvPr id="5" name="مستطيل 4">
            <a:extLst>
              <a:ext uri="{FF2B5EF4-FFF2-40B4-BE49-F238E27FC236}">
                <a16:creationId xmlns:a16="http://schemas.microsoft.com/office/drawing/2014/main" id="{BA56E0BC-EB55-4629-BF93-44FB5770F3E7}"/>
              </a:ext>
            </a:extLst>
          </p:cNvPr>
          <p:cNvSpPr/>
          <p:nvPr/>
        </p:nvSpPr>
        <p:spPr>
          <a:xfrm>
            <a:off x="5329646" y="624730"/>
            <a:ext cx="6643568" cy="1569660"/>
          </a:xfrm>
          <a:prstGeom prst="rect">
            <a:avLst/>
          </a:prstGeom>
          <a:noFill/>
          <a:ln w="38100">
            <a:solidFill>
              <a:schemeClr val="tx1"/>
            </a:solidFill>
          </a:ln>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تسعى كل الكائنات الحية للحصول على الغذاء ومنها الفطريات </a:t>
            </a:r>
          </a:p>
        </p:txBody>
      </p:sp>
      <p:sp>
        <p:nvSpPr>
          <p:cNvPr id="6" name="مستطيل 5">
            <a:extLst>
              <a:ext uri="{FF2B5EF4-FFF2-40B4-BE49-F238E27FC236}">
                <a16:creationId xmlns:a16="http://schemas.microsoft.com/office/drawing/2014/main" id="{132A0B3F-671A-43AF-BD58-DF25C9D2764A}"/>
              </a:ext>
            </a:extLst>
          </p:cNvPr>
          <p:cNvSpPr/>
          <p:nvPr/>
        </p:nvSpPr>
        <p:spPr>
          <a:xfrm>
            <a:off x="5325292" y="5003576"/>
            <a:ext cx="6643568" cy="1569660"/>
          </a:xfrm>
          <a:prstGeom prst="rect">
            <a:avLst/>
          </a:prstGeom>
          <a:noFill/>
          <a:ln w="38100">
            <a:solidFill>
              <a:schemeClr val="tx1"/>
            </a:solidFill>
          </a:ln>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برايكـِ ما الفرق بين الهضم في الفطريات والانسان</a:t>
            </a:r>
          </a:p>
        </p:txBody>
      </p:sp>
      <p:pic>
        <p:nvPicPr>
          <p:cNvPr id="7" name="صورة 6">
            <a:extLst>
              <a:ext uri="{FF2B5EF4-FFF2-40B4-BE49-F238E27FC236}">
                <a16:creationId xmlns:a16="http://schemas.microsoft.com/office/drawing/2014/main" id="{74072770-2060-4EEC-ADA4-2ED0B3F76A0A}"/>
              </a:ext>
            </a:extLst>
          </p:cNvPr>
          <p:cNvPicPr>
            <a:picLocks noChangeAspect="1"/>
          </p:cNvPicPr>
          <p:nvPr/>
        </p:nvPicPr>
        <p:blipFill>
          <a:blip r:embed="rId2"/>
          <a:stretch>
            <a:fillRect/>
          </a:stretch>
        </p:blipFill>
        <p:spPr>
          <a:xfrm>
            <a:off x="404950" y="363189"/>
            <a:ext cx="4538390" cy="6210047"/>
          </a:xfrm>
          <a:prstGeom prst="rect">
            <a:avLst/>
          </a:prstGeom>
        </p:spPr>
      </p:pic>
    </p:spTree>
    <p:extLst>
      <p:ext uri="{BB962C8B-B14F-4D97-AF65-F5344CB8AC3E}">
        <p14:creationId xmlns:p14="http://schemas.microsoft.com/office/powerpoint/2010/main" val="30425104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6701015" y="249535"/>
            <a:ext cx="3015569" cy="923330"/>
          </a:xfrm>
          <a:prstGeom prst="rect">
            <a:avLst/>
          </a:prstGeom>
          <a:solidFill>
            <a:schemeClr val="accent4">
              <a:lumMod val="40000"/>
              <a:lumOff val="60000"/>
            </a:schemeClr>
          </a:solidFill>
        </p:spPr>
        <p:txBody>
          <a:bodyPr wrap="none" lIns="91440" tIns="45720" rIns="91440" bIns="45720">
            <a:spAutoFit/>
          </a:bodyPr>
          <a:lstStyle/>
          <a:p>
            <a:pPr algn="ctr"/>
            <a:r>
              <a:rPr lang="ar-SA" sz="5400" dirty="0">
                <a:ln w="0"/>
                <a:effectLst>
                  <a:outerShdw blurRad="38100" dist="19050" dir="2700000" algn="tl" rotWithShape="0">
                    <a:schemeClr val="dk1">
                      <a:alpha val="40000"/>
                    </a:schemeClr>
                  </a:outerShdw>
                </a:effectLst>
              </a:rPr>
              <a:t>للأذكياء فقط </a:t>
            </a:r>
            <a:endParaRPr lang="ar-SA" sz="5400" b="0" cap="none" spc="0" dirty="0">
              <a:ln w="0"/>
              <a:solidFill>
                <a:schemeClr val="tx1"/>
              </a:solidFill>
              <a:effectLst>
                <a:outerShdw blurRad="38100" dist="19050" dir="2700000" algn="tl" rotWithShape="0">
                  <a:schemeClr val="dk1">
                    <a:alpha val="40000"/>
                  </a:schemeClr>
                </a:outerShdw>
              </a:effectLst>
            </a:endParaRPr>
          </a:p>
        </p:txBody>
      </p:sp>
      <p:sp>
        <p:nvSpPr>
          <p:cNvPr id="3" name="مستطيل 2"/>
          <p:cNvSpPr/>
          <p:nvPr/>
        </p:nvSpPr>
        <p:spPr>
          <a:xfrm>
            <a:off x="4508500" y="1326715"/>
            <a:ext cx="7400600" cy="1754326"/>
          </a:xfrm>
          <a:prstGeom prst="rect">
            <a:avLst/>
          </a:prstGeom>
          <a:solidFill>
            <a:schemeClr val="accent1">
              <a:lumMod val="20000"/>
              <a:lumOff val="80000"/>
            </a:schemeClr>
          </a:solidFill>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ما الفرق بين الهضم في الانسان والهضم في الفطريات </a:t>
            </a:r>
          </a:p>
        </p:txBody>
      </p:sp>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1" y="482601"/>
            <a:ext cx="3543300" cy="2598440"/>
          </a:xfrm>
          <a:prstGeom prst="rect">
            <a:avLst/>
          </a:prstGeom>
        </p:spPr>
      </p:pic>
      <p:sp>
        <p:nvSpPr>
          <p:cNvPr id="5" name="مستطيل 4"/>
          <p:cNvSpPr/>
          <p:nvPr/>
        </p:nvSpPr>
        <p:spPr>
          <a:xfrm>
            <a:off x="6701015" y="3543300"/>
            <a:ext cx="4894201" cy="2585323"/>
          </a:xfrm>
          <a:prstGeom prst="rect">
            <a:avLst/>
          </a:prstGeom>
          <a:noFill/>
          <a:ln w="57150">
            <a:solidFill>
              <a:schemeClr val="accent2"/>
            </a:solidFill>
          </a:ln>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الهضم في الانسان يلتهم الأنسان الطعام ثم يهضمه </a:t>
            </a:r>
          </a:p>
        </p:txBody>
      </p:sp>
      <p:sp>
        <p:nvSpPr>
          <p:cNvPr id="6" name="مستطيل 5"/>
          <p:cNvSpPr/>
          <p:nvPr/>
        </p:nvSpPr>
        <p:spPr>
          <a:xfrm>
            <a:off x="778114" y="3543299"/>
            <a:ext cx="4894201" cy="2585323"/>
          </a:xfrm>
          <a:prstGeom prst="rect">
            <a:avLst/>
          </a:prstGeom>
          <a:noFill/>
          <a:ln w="57150">
            <a:solidFill>
              <a:schemeClr val="accent2"/>
            </a:solidFill>
          </a:ln>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الهضم في الفطريات يهضم الفطر الطعام ثم يمتصه </a:t>
            </a:r>
          </a:p>
        </p:txBody>
      </p:sp>
      <p:sp>
        <p:nvSpPr>
          <p:cNvPr id="7" name="مستطيل 6">
            <a:extLst>
              <a:ext uri="{FF2B5EF4-FFF2-40B4-BE49-F238E27FC236}">
                <a16:creationId xmlns:a16="http://schemas.microsoft.com/office/drawing/2014/main" id="{B5116059-82AE-40E4-84DE-52578E315848}"/>
              </a:ext>
            </a:extLst>
          </p:cNvPr>
          <p:cNvSpPr/>
          <p:nvPr/>
        </p:nvSpPr>
        <p:spPr>
          <a:xfrm>
            <a:off x="6701015" y="3543299"/>
            <a:ext cx="4894201" cy="2585323"/>
          </a:xfrm>
          <a:prstGeom prst="rect">
            <a:avLst/>
          </a:prstGeom>
          <a:solidFill>
            <a:schemeClr val="bg1"/>
          </a:solidFill>
          <a:ln w="57150">
            <a:solidFill>
              <a:schemeClr val="accent2"/>
            </a:solidFill>
          </a:ln>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الهضم في الانسان ................................................</a:t>
            </a:r>
          </a:p>
        </p:txBody>
      </p:sp>
      <p:sp>
        <p:nvSpPr>
          <p:cNvPr id="8" name="مستطيل 7">
            <a:extLst>
              <a:ext uri="{FF2B5EF4-FFF2-40B4-BE49-F238E27FC236}">
                <a16:creationId xmlns:a16="http://schemas.microsoft.com/office/drawing/2014/main" id="{C5E1C897-FFD8-4BF6-B5D0-D935657A1764}"/>
              </a:ext>
            </a:extLst>
          </p:cNvPr>
          <p:cNvSpPr/>
          <p:nvPr/>
        </p:nvSpPr>
        <p:spPr>
          <a:xfrm>
            <a:off x="778113" y="3543299"/>
            <a:ext cx="4894201" cy="2585323"/>
          </a:xfrm>
          <a:prstGeom prst="rect">
            <a:avLst/>
          </a:prstGeom>
          <a:solidFill>
            <a:schemeClr val="bg1"/>
          </a:solidFill>
          <a:ln w="57150">
            <a:solidFill>
              <a:schemeClr val="accent2"/>
            </a:solidFill>
          </a:ln>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الهضم في الفطريات ................................................</a:t>
            </a:r>
          </a:p>
        </p:txBody>
      </p:sp>
    </p:spTree>
    <p:extLst>
      <p:ext uri="{BB962C8B-B14F-4D97-AF65-F5344CB8AC3E}">
        <p14:creationId xmlns:p14="http://schemas.microsoft.com/office/powerpoint/2010/main" val="2556580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ربع نص 33"/>
          <p:cNvSpPr txBox="1"/>
          <p:nvPr/>
        </p:nvSpPr>
        <p:spPr>
          <a:xfrm>
            <a:off x="524322" y="54390"/>
            <a:ext cx="11120679" cy="1225769"/>
          </a:xfrm>
          <a:prstGeom prst="rect">
            <a:avLst/>
          </a:prstGeom>
          <a:solidFill>
            <a:schemeClr val="accent1">
              <a:lumMod val="20000"/>
              <a:lumOff val="80000"/>
            </a:schemeClr>
          </a:solidFill>
          <a:ln w="3810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1" fromWordArt="0" anchor="t" anchorCtr="0" forceAA="0" compatLnSpc="1">
            <a:prstTxWarp prst="textNoShape">
              <a:avLst/>
            </a:prstTxWarp>
            <a:noAutofit/>
          </a:bodyPr>
          <a:lstStyle/>
          <a:p>
            <a:pPr algn="ctr" rtl="1">
              <a:lnSpc>
                <a:spcPct val="107000"/>
              </a:lnSpc>
              <a:spcAft>
                <a:spcPts val="800"/>
              </a:spcAft>
            </a:pPr>
            <a:r>
              <a:rPr lang="ar-SA" sz="3600" dirty="0">
                <a:effectLst/>
                <a:ea typeface="Calibri" panose="020F0502020204030204" pitchFamily="34" charset="0"/>
                <a:cs typeface="Arial" panose="020B0604020202020204" pitchFamily="34" charset="0"/>
              </a:rPr>
              <a:t>بالتعاون مع زميلاتكـِ في المجموعة أقرئي في كتابك </a:t>
            </a:r>
            <a:r>
              <a:rPr lang="ar-SA" sz="3600" dirty="0" err="1">
                <a:effectLst/>
                <a:ea typeface="Calibri" panose="020F0502020204030204" pitchFamily="34" charset="0"/>
                <a:cs typeface="Arial" panose="020B0604020202020204" pitchFamily="34" charset="0"/>
              </a:rPr>
              <a:t>المققر</a:t>
            </a:r>
            <a:r>
              <a:rPr lang="ar-SA" sz="3600" dirty="0">
                <a:effectLst/>
                <a:ea typeface="Calibri" panose="020F0502020204030204" pitchFamily="34" charset="0"/>
                <a:cs typeface="Arial" panose="020B0604020202020204" pitchFamily="34" charset="0"/>
              </a:rPr>
              <a:t> عن التغذي في الفطريات ثم قارني  بين الفطريات على حسب تغذيتها </a:t>
            </a:r>
            <a:endParaRPr lang="en-US" sz="2800" dirty="0">
              <a:effectLst/>
              <a:ea typeface="Calibri" panose="020F0502020204030204" pitchFamily="34" charset="0"/>
              <a:cs typeface="Arial" panose="020B0604020202020204" pitchFamily="34" charset="0"/>
            </a:endParaRPr>
          </a:p>
        </p:txBody>
      </p:sp>
      <p:sp>
        <p:nvSpPr>
          <p:cNvPr id="8" name="مربع نص 34"/>
          <p:cNvSpPr txBox="1"/>
          <p:nvPr/>
        </p:nvSpPr>
        <p:spPr>
          <a:xfrm>
            <a:off x="8794615" y="1422928"/>
            <a:ext cx="2837324" cy="1468271"/>
          </a:xfrm>
          <a:prstGeom prst="rect">
            <a:avLst/>
          </a:prstGeom>
          <a:solidFill>
            <a:schemeClr val="accent4">
              <a:lumMod val="20000"/>
              <a:lumOff val="80000"/>
            </a:schemeClr>
          </a:solidFill>
          <a:ln w="3810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1" fromWordArt="0" anchor="t" anchorCtr="0" forceAA="0" compatLnSpc="1">
            <a:prstTxWarp prst="textNoShape">
              <a:avLst/>
            </a:prstTxWarp>
            <a:noAutofit/>
          </a:bodyPr>
          <a:lstStyle/>
          <a:p>
            <a:pPr algn="ctr" rtl="1">
              <a:lnSpc>
                <a:spcPct val="107000"/>
              </a:lnSpc>
              <a:spcAft>
                <a:spcPts val="800"/>
              </a:spcAft>
            </a:pPr>
            <a:r>
              <a:rPr lang="ar-SA" sz="4000" dirty="0">
                <a:effectLst/>
                <a:ea typeface="Calibri" panose="020F0502020204030204" pitchFamily="34" charset="0"/>
                <a:cs typeface="Arial" panose="020B0604020202020204" pitchFamily="34" charset="0"/>
              </a:rPr>
              <a:t>1-فطريات </a:t>
            </a:r>
          </a:p>
          <a:p>
            <a:pPr algn="ctr" rtl="1">
              <a:lnSpc>
                <a:spcPct val="107000"/>
              </a:lnSpc>
              <a:spcAft>
                <a:spcPts val="800"/>
              </a:spcAft>
            </a:pPr>
            <a:r>
              <a:rPr lang="ar-SA" sz="4000" dirty="0" err="1">
                <a:effectLst/>
                <a:ea typeface="Calibri" panose="020F0502020204030204" pitchFamily="34" charset="0"/>
                <a:cs typeface="Arial" panose="020B0604020202020204" pitchFamily="34" charset="0"/>
              </a:rPr>
              <a:t>ترممية</a:t>
            </a:r>
            <a:r>
              <a:rPr lang="ar-SA" sz="4000" dirty="0">
                <a:effectLst/>
                <a:ea typeface="Calibri" panose="020F0502020204030204" pitchFamily="34" charset="0"/>
                <a:cs typeface="Arial" panose="020B0604020202020204" pitchFamily="34" charset="0"/>
              </a:rPr>
              <a:t>  </a:t>
            </a:r>
            <a:endParaRPr lang="en-US" sz="3200" dirty="0">
              <a:effectLst/>
              <a:ea typeface="Calibri" panose="020F0502020204030204" pitchFamily="34" charset="0"/>
              <a:cs typeface="Arial" panose="020B0604020202020204" pitchFamily="34" charset="0"/>
            </a:endParaRPr>
          </a:p>
        </p:txBody>
      </p:sp>
      <p:sp>
        <p:nvSpPr>
          <p:cNvPr id="21" name="مربع نص 34"/>
          <p:cNvSpPr txBox="1"/>
          <p:nvPr/>
        </p:nvSpPr>
        <p:spPr>
          <a:xfrm>
            <a:off x="524323" y="1419505"/>
            <a:ext cx="2837324" cy="1468271"/>
          </a:xfrm>
          <a:prstGeom prst="rect">
            <a:avLst/>
          </a:prstGeom>
          <a:solidFill>
            <a:schemeClr val="accent4">
              <a:lumMod val="20000"/>
              <a:lumOff val="80000"/>
            </a:schemeClr>
          </a:solidFill>
          <a:ln w="3810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1" fromWordArt="0" anchor="t" anchorCtr="0" forceAA="0" compatLnSpc="1">
            <a:prstTxWarp prst="textNoShape">
              <a:avLst/>
            </a:prstTxWarp>
            <a:noAutofit/>
          </a:bodyPr>
          <a:lstStyle/>
          <a:p>
            <a:pPr algn="ctr" rtl="1">
              <a:lnSpc>
                <a:spcPct val="107000"/>
              </a:lnSpc>
              <a:spcAft>
                <a:spcPts val="800"/>
              </a:spcAft>
            </a:pPr>
            <a:r>
              <a:rPr lang="ar-SA" sz="4000" dirty="0">
                <a:ea typeface="Calibri" panose="020F0502020204030204" pitchFamily="34" charset="0"/>
                <a:cs typeface="Arial" panose="020B0604020202020204" pitchFamily="34" charset="0"/>
              </a:rPr>
              <a:t>3</a:t>
            </a:r>
            <a:r>
              <a:rPr lang="ar-SA" sz="4000" dirty="0">
                <a:effectLst/>
                <a:ea typeface="Calibri" panose="020F0502020204030204" pitchFamily="34" charset="0"/>
                <a:cs typeface="Arial" panose="020B0604020202020204" pitchFamily="34" charset="0"/>
              </a:rPr>
              <a:t>-فطريات </a:t>
            </a:r>
          </a:p>
          <a:p>
            <a:pPr algn="ctr" rtl="1">
              <a:lnSpc>
                <a:spcPct val="107000"/>
              </a:lnSpc>
              <a:spcAft>
                <a:spcPts val="800"/>
              </a:spcAft>
            </a:pPr>
            <a:r>
              <a:rPr lang="ar-SA" sz="4000" dirty="0">
                <a:ea typeface="Calibri" panose="020F0502020204030204" pitchFamily="34" charset="0"/>
                <a:cs typeface="Arial" panose="020B0604020202020204" pitchFamily="34" charset="0"/>
              </a:rPr>
              <a:t>تكافلية </a:t>
            </a:r>
            <a:endParaRPr lang="en-US" sz="3200" dirty="0">
              <a:effectLst/>
              <a:ea typeface="Calibri" panose="020F0502020204030204" pitchFamily="34" charset="0"/>
              <a:cs typeface="Arial" panose="020B0604020202020204" pitchFamily="34" charset="0"/>
            </a:endParaRPr>
          </a:p>
        </p:txBody>
      </p:sp>
      <p:sp>
        <p:nvSpPr>
          <p:cNvPr id="22" name="مربع نص 34"/>
          <p:cNvSpPr txBox="1"/>
          <p:nvPr/>
        </p:nvSpPr>
        <p:spPr>
          <a:xfrm>
            <a:off x="4659469" y="1419505"/>
            <a:ext cx="2837324" cy="1468271"/>
          </a:xfrm>
          <a:prstGeom prst="rect">
            <a:avLst/>
          </a:prstGeom>
          <a:solidFill>
            <a:schemeClr val="accent4">
              <a:lumMod val="20000"/>
              <a:lumOff val="80000"/>
            </a:schemeClr>
          </a:solidFill>
          <a:ln w="3810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1" fromWordArt="0" anchor="t" anchorCtr="0" forceAA="0" compatLnSpc="1">
            <a:prstTxWarp prst="textNoShape">
              <a:avLst/>
            </a:prstTxWarp>
            <a:noAutofit/>
          </a:bodyPr>
          <a:lstStyle/>
          <a:p>
            <a:pPr algn="ctr" rtl="1">
              <a:lnSpc>
                <a:spcPct val="107000"/>
              </a:lnSpc>
              <a:spcAft>
                <a:spcPts val="800"/>
              </a:spcAft>
            </a:pPr>
            <a:r>
              <a:rPr lang="ar-SA" sz="4000" dirty="0">
                <a:effectLst/>
                <a:ea typeface="Calibri" panose="020F0502020204030204" pitchFamily="34" charset="0"/>
                <a:cs typeface="Arial" panose="020B0604020202020204" pitchFamily="34" charset="0"/>
              </a:rPr>
              <a:t>2-فطريات </a:t>
            </a:r>
          </a:p>
          <a:p>
            <a:pPr algn="ctr" rtl="1">
              <a:lnSpc>
                <a:spcPct val="107000"/>
              </a:lnSpc>
              <a:spcAft>
                <a:spcPts val="800"/>
              </a:spcAft>
            </a:pPr>
            <a:r>
              <a:rPr lang="ar-SA" sz="4000" dirty="0">
                <a:effectLst/>
                <a:ea typeface="Calibri" panose="020F0502020204030204" pitchFamily="34" charset="0"/>
                <a:cs typeface="Arial" panose="020B0604020202020204" pitchFamily="34" charset="0"/>
              </a:rPr>
              <a:t>متطفلة </a:t>
            </a:r>
            <a:endParaRPr lang="en-US" sz="3200" dirty="0">
              <a:effectLst/>
              <a:ea typeface="Calibri" panose="020F0502020204030204" pitchFamily="34" charset="0"/>
              <a:cs typeface="Arial" panose="020B0604020202020204" pitchFamily="34" charset="0"/>
            </a:endParaRPr>
          </a:p>
        </p:txBody>
      </p:sp>
      <p:sp>
        <p:nvSpPr>
          <p:cNvPr id="27" name="مربع نص 34"/>
          <p:cNvSpPr txBox="1"/>
          <p:nvPr/>
        </p:nvSpPr>
        <p:spPr>
          <a:xfrm>
            <a:off x="8423810" y="3053317"/>
            <a:ext cx="3410443" cy="1731872"/>
          </a:xfrm>
          <a:prstGeom prst="rect">
            <a:avLst/>
          </a:prstGeom>
          <a:solidFill>
            <a:schemeClr val="lt1"/>
          </a:solidFill>
          <a:ln w="3810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1" fromWordArt="0" anchor="t" anchorCtr="0" forceAA="0" compatLnSpc="1">
            <a:prstTxWarp prst="textNoShape">
              <a:avLst/>
            </a:prstTxWarp>
            <a:noAutofit/>
          </a:bodyPr>
          <a:lstStyle/>
          <a:p>
            <a:pPr algn="ctr" rtl="1">
              <a:lnSpc>
                <a:spcPct val="107000"/>
              </a:lnSpc>
              <a:spcAft>
                <a:spcPts val="800"/>
              </a:spcAft>
            </a:pPr>
            <a:r>
              <a:rPr lang="ar-SA" sz="3600" dirty="0">
                <a:ea typeface="Calibri" panose="020F0502020204030204" pitchFamily="34" charset="0"/>
                <a:cs typeface="Arial" panose="020B0604020202020204" pitchFamily="34" charset="0"/>
              </a:rPr>
              <a:t>تتغذى على </a:t>
            </a:r>
            <a:r>
              <a:rPr lang="ar-SA" sz="3600" dirty="0">
                <a:effectLst/>
                <a:ea typeface="Calibri" panose="020F0502020204030204" pitchFamily="34" charset="0"/>
                <a:cs typeface="Arial" panose="020B0604020202020204" pitchFamily="34" charset="0"/>
              </a:rPr>
              <a:t>المخلوقات الميته أو الفضلات العضوية  </a:t>
            </a:r>
            <a:endParaRPr lang="en-US" sz="2800" dirty="0">
              <a:effectLst/>
              <a:ea typeface="Calibri" panose="020F0502020204030204" pitchFamily="34" charset="0"/>
              <a:cs typeface="Arial" panose="020B0604020202020204" pitchFamily="34" charset="0"/>
            </a:endParaRPr>
          </a:p>
        </p:txBody>
      </p:sp>
      <p:sp>
        <p:nvSpPr>
          <p:cNvPr id="28" name="مربع نص 34"/>
          <p:cNvSpPr txBox="1"/>
          <p:nvPr/>
        </p:nvSpPr>
        <p:spPr>
          <a:xfrm>
            <a:off x="221213" y="3027893"/>
            <a:ext cx="3417417" cy="1679329"/>
          </a:xfrm>
          <a:prstGeom prst="rect">
            <a:avLst/>
          </a:prstGeom>
          <a:solidFill>
            <a:schemeClr val="lt1"/>
          </a:solidFill>
          <a:ln w="3810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1" fromWordArt="0" anchor="t" anchorCtr="0" forceAA="0" compatLnSpc="1">
            <a:prstTxWarp prst="textNoShape">
              <a:avLst/>
            </a:prstTxWarp>
            <a:noAutofit/>
          </a:bodyPr>
          <a:lstStyle/>
          <a:p>
            <a:pPr algn="ctr" rtl="1">
              <a:lnSpc>
                <a:spcPct val="107000"/>
              </a:lnSpc>
              <a:spcAft>
                <a:spcPts val="800"/>
              </a:spcAft>
            </a:pPr>
            <a:r>
              <a:rPr lang="ar-SA" sz="3600" dirty="0">
                <a:ea typeface="Calibri" panose="020F0502020204030204" pitchFamily="34" charset="0"/>
                <a:cs typeface="Arial" panose="020B0604020202020204" pitchFamily="34" charset="0"/>
              </a:rPr>
              <a:t>تتغذى على </a:t>
            </a:r>
            <a:r>
              <a:rPr lang="ar-SA" sz="3600" dirty="0">
                <a:effectLst/>
                <a:ea typeface="Calibri" panose="020F0502020204030204" pitchFamily="34" charset="0"/>
                <a:cs typeface="Arial" panose="020B0604020202020204" pitchFamily="34" charset="0"/>
              </a:rPr>
              <a:t>تتبادل المنفعة مع الكائنات الحية  </a:t>
            </a:r>
            <a:endParaRPr lang="en-US" sz="2800" dirty="0">
              <a:effectLst/>
              <a:ea typeface="Calibri" panose="020F0502020204030204" pitchFamily="34" charset="0"/>
              <a:cs typeface="Arial" panose="020B0604020202020204" pitchFamily="34" charset="0"/>
            </a:endParaRPr>
          </a:p>
        </p:txBody>
      </p:sp>
      <p:sp>
        <p:nvSpPr>
          <p:cNvPr id="29" name="مربع نص 34"/>
          <p:cNvSpPr txBox="1"/>
          <p:nvPr/>
        </p:nvSpPr>
        <p:spPr>
          <a:xfrm>
            <a:off x="4355690" y="3034188"/>
            <a:ext cx="3410442" cy="1731872"/>
          </a:xfrm>
          <a:prstGeom prst="rect">
            <a:avLst/>
          </a:prstGeom>
          <a:solidFill>
            <a:schemeClr val="lt1"/>
          </a:solidFill>
          <a:ln w="3810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1" fromWordArt="0" anchor="t" anchorCtr="0" forceAA="0" compatLnSpc="1">
            <a:prstTxWarp prst="textNoShape">
              <a:avLst/>
            </a:prstTxWarp>
            <a:noAutofit/>
          </a:bodyPr>
          <a:lstStyle/>
          <a:p>
            <a:pPr algn="ctr" rtl="1">
              <a:lnSpc>
                <a:spcPct val="107000"/>
              </a:lnSpc>
              <a:spcAft>
                <a:spcPts val="800"/>
              </a:spcAft>
            </a:pPr>
            <a:r>
              <a:rPr lang="ar-SA" sz="3600" dirty="0">
                <a:ea typeface="Calibri" panose="020F0502020204030204" pitchFamily="34" charset="0"/>
                <a:cs typeface="Arial" panose="020B0604020202020204" pitchFamily="34" charset="0"/>
              </a:rPr>
              <a:t>تتغذى على </a:t>
            </a:r>
            <a:r>
              <a:rPr lang="ar-SA" sz="3600" dirty="0">
                <a:effectLst/>
                <a:ea typeface="Calibri" panose="020F0502020204030204" pitchFamily="34" charset="0"/>
                <a:cs typeface="Arial" panose="020B0604020202020204" pitchFamily="34" charset="0"/>
              </a:rPr>
              <a:t>امتصاص الغذاء من المخلوقات الحية  </a:t>
            </a:r>
            <a:endParaRPr lang="en-US" sz="2800" dirty="0">
              <a:effectLst/>
              <a:ea typeface="Calibri" panose="020F0502020204030204" pitchFamily="34" charset="0"/>
              <a:cs typeface="Arial" panose="020B0604020202020204" pitchFamily="34" charset="0"/>
            </a:endParaRPr>
          </a:p>
        </p:txBody>
      </p:sp>
      <p:pic>
        <p:nvPicPr>
          <p:cNvPr id="31" name="صورة 30"/>
          <p:cNvPicPr>
            <a:picLocks noChangeAspect="1"/>
          </p:cNvPicPr>
          <p:nvPr/>
        </p:nvPicPr>
        <p:blipFill>
          <a:blip r:embed="rId3"/>
          <a:stretch>
            <a:fillRect/>
          </a:stretch>
        </p:blipFill>
        <p:spPr>
          <a:xfrm>
            <a:off x="8423810" y="4874643"/>
            <a:ext cx="3410443" cy="1928967"/>
          </a:xfrm>
          <a:prstGeom prst="rect">
            <a:avLst/>
          </a:prstGeom>
        </p:spPr>
      </p:pic>
      <p:pic>
        <p:nvPicPr>
          <p:cNvPr id="32" name="صورة 31"/>
          <p:cNvPicPr>
            <a:picLocks noChangeAspect="1"/>
          </p:cNvPicPr>
          <p:nvPr/>
        </p:nvPicPr>
        <p:blipFill>
          <a:blip r:embed="rId4"/>
          <a:stretch>
            <a:fillRect/>
          </a:stretch>
        </p:blipFill>
        <p:spPr>
          <a:xfrm>
            <a:off x="4355688" y="4874643"/>
            <a:ext cx="3410443" cy="1928967"/>
          </a:xfrm>
          <a:prstGeom prst="rect">
            <a:avLst/>
          </a:prstGeom>
        </p:spPr>
      </p:pic>
      <p:pic>
        <p:nvPicPr>
          <p:cNvPr id="33" name="صورة 32"/>
          <p:cNvPicPr>
            <a:picLocks noChangeAspect="1"/>
          </p:cNvPicPr>
          <p:nvPr/>
        </p:nvPicPr>
        <p:blipFill>
          <a:blip r:embed="rId5"/>
          <a:stretch>
            <a:fillRect/>
          </a:stretch>
        </p:blipFill>
        <p:spPr>
          <a:xfrm>
            <a:off x="237762" y="4847340"/>
            <a:ext cx="3431311" cy="1956270"/>
          </a:xfrm>
          <a:prstGeom prst="rect">
            <a:avLst/>
          </a:prstGeom>
        </p:spPr>
      </p:pic>
      <p:sp>
        <p:nvSpPr>
          <p:cNvPr id="12" name="مربع نص 34">
            <a:extLst>
              <a:ext uri="{FF2B5EF4-FFF2-40B4-BE49-F238E27FC236}">
                <a16:creationId xmlns:a16="http://schemas.microsoft.com/office/drawing/2014/main" id="{F03D8600-49EF-4D91-AE1A-48779B7419F5}"/>
              </a:ext>
            </a:extLst>
          </p:cNvPr>
          <p:cNvSpPr txBox="1"/>
          <p:nvPr/>
        </p:nvSpPr>
        <p:spPr>
          <a:xfrm>
            <a:off x="8807678" y="1425827"/>
            <a:ext cx="2837324" cy="1468271"/>
          </a:xfrm>
          <a:prstGeom prst="rect">
            <a:avLst/>
          </a:prstGeom>
          <a:solidFill>
            <a:schemeClr val="accent4">
              <a:lumMod val="20000"/>
              <a:lumOff val="80000"/>
            </a:schemeClr>
          </a:solidFill>
          <a:ln w="3810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1" fromWordArt="0" anchor="t" anchorCtr="0" forceAA="0" compatLnSpc="1">
            <a:prstTxWarp prst="textNoShape">
              <a:avLst/>
            </a:prstTxWarp>
            <a:noAutofit/>
          </a:bodyPr>
          <a:lstStyle/>
          <a:p>
            <a:pPr algn="ctr" rtl="1">
              <a:lnSpc>
                <a:spcPct val="107000"/>
              </a:lnSpc>
              <a:spcAft>
                <a:spcPts val="800"/>
              </a:spcAft>
            </a:pPr>
            <a:r>
              <a:rPr lang="ar-SA" sz="4000" dirty="0">
                <a:effectLst/>
                <a:ea typeface="Calibri" panose="020F0502020204030204" pitchFamily="34" charset="0"/>
                <a:cs typeface="Arial" panose="020B0604020202020204" pitchFamily="34" charset="0"/>
              </a:rPr>
              <a:t>1-فطريات </a:t>
            </a:r>
          </a:p>
          <a:p>
            <a:pPr algn="r" rtl="1">
              <a:lnSpc>
                <a:spcPct val="107000"/>
              </a:lnSpc>
              <a:spcAft>
                <a:spcPts val="800"/>
              </a:spcAft>
            </a:pPr>
            <a:r>
              <a:rPr lang="ar-SA" sz="4000" dirty="0">
                <a:effectLst/>
                <a:ea typeface="Calibri" panose="020F0502020204030204" pitchFamily="34" charset="0"/>
                <a:cs typeface="Arial" panose="020B0604020202020204" pitchFamily="34" charset="0"/>
              </a:rPr>
              <a:t>.................. </a:t>
            </a:r>
            <a:endParaRPr lang="en-US" sz="3200" dirty="0">
              <a:effectLst/>
              <a:ea typeface="Calibri" panose="020F0502020204030204" pitchFamily="34" charset="0"/>
              <a:cs typeface="Arial" panose="020B0604020202020204" pitchFamily="34" charset="0"/>
            </a:endParaRPr>
          </a:p>
        </p:txBody>
      </p:sp>
      <p:sp>
        <p:nvSpPr>
          <p:cNvPr id="13" name="مربع نص 34">
            <a:extLst>
              <a:ext uri="{FF2B5EF4-FFF2-40B4-BE49-F238E27FC236}">
                <a16:creationId xmlns:a16="http://schemas.microsoft.com/office/drawing/2014/main" id="{4BB2AF84-F3D1-4784-824E-E8FB02D1CBF4}"/>
              </a:ext>
            </a:extLst>
          </p:cNvPr>
          <p:cNvSpPr txBox="1"/>
          <p:nvPr/>
        </p:nvSpPr>
        <p:spPr>
          <a:xfrm>
            <a:off x="8423810" y="3050418"/>
            <a:ext cx="3410443" cy="1731872"/>
          </a:xfrm>
          <a:prstGeom prst="rect">
            <a:avLst/>
          </a:prstGeom>
          <a:solidFill>
            <a:schemeClr val="lt1"/>
          </a:solidFill>
          <a:ln w="3810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1" fromWordArt="0" anchor="t" anchorCtr="0" forceAA="0" compatLnSpc="1">
            <a:prstTxWarp prst="textNoShape">
              <a:avLst/>
            </a:prstTxWarp>
            <a:noAutofit/>
          </a:bodyPr>
          <a:lstStyle/>
          <a:p>
            <a:pPr algn="ctr" rtl="1">
              <a:lnSpc>
                <a:spcPct val="107000"/>
              </a:lnSpc>
              <a:spcAft>
                <a:spcPts val="800"/>
              </a:spcAft>
            </a:pPr>
            <a:r>
              <a:rPr lang="ar-SA" sz="4000" dirty="0">
                <a:ea typeface="Calibri" panose="020F0502020204030204" pitchFamily="34" charset="0"/>
                <a:cs typeface="Arial" panose="020B0604020202020204" pitchFamily="34" charset="0"/>
              </a:rPr>
              <a:t>تتغذى على </a:t>
            </a:r>
            <a:r>
              <a:rPr lang="ar-SA" sz="4000" dirty="0">
                <a:effectLst/>
                <a:ea typeface="Calibri" panose="020F0502020204030204" pitchFamily="34" charset="0"/>
                <a:cs typeface="Arial" panose="020B0604020202020204" pitchFamily="34" charset="0"/>
              </a:rPr>
              <a:t>................. </a:t>
            </a:r>
            <a:endParaRPr lang="en-US" sz="3200" dirty="0">
              <a:effectLst/>
              <a:ea typeface="Calibri" panose="020F0502020204030204" pitchFamily="34" charset="0"/>
              <a:cs typeface="Arial" panose="020B0604020202020204" pitchFamily="34" charset="0"/>
            </a:endParaRPr>
          </a:p>
        </p:txBody>
      </p:sp>
      <p:sp>
        <p:nvSpPr>
          <p:cNvPr id="14" name="مربع نص 34">
            <a:extLst>
              <a:ext uri="{FF2B5EF4-FFF2-40B4-BE49-F238E27FC236}">
                <a16:creationId xmlns:a16="http://schemas.microsoft.com/office/drawing/2014/main" id="{FB1E62E4-4718-4A5A-BD45-67094ED61E1C}"/>
              </a:ext>
            </a:extLst>
          </p:cNvPr>
          <p:cNvSpPr txBox="1"/>
          <p:nvPr/>
        </p:nvSpPr>
        <p:spPr>
          <a:xfrm>
            <a:off x="4659469" y="1419505"/>
            <a:ext cx="2837324" cy="1468271"/>
          </a:xfrm>
          <a:prstGeom prst="rect">
            <a:avLst/>
          </a:prstGeom>
          <a:solidFill>
            <a:schemeClr val="accent4">
              <a:lumMod val="20000"/>
              <a:lumOff val="80000"/>
            </a:schemeClr>
          </a:solidFill>
          <a:ln w="3810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1" fromWordArt="0" anchor="t" anchorCtr="0" forceAA="0" compatLnSpc="1">
            <a:prstTxWarp prst="textNoShape">
              <a:avLst/>
            </a:prstTxWarp>
            <a:noAutofit/>
          </a:bodyPr>
          <a:lstStyle/>
          <a:p>
            <a:pPr algn="ctr" rtl="1">
              <a:lnSpc>
                <a:spcPct val="107000"/>
              </a:lnSpc>
              <a:spcAft>
                <a:spcPts val="800"/>
              </a:spcAft>
            </a:pPr>
            <a:r>
              <a:rPr lang="ar-SA" sz="4000" dirty="0">
                <a:effectLst/>
                <a:ea typeface="Calibri" panose="020F0502020204030204" pitchFamily="34" charset="0"/>
                <a:cs typeface="Arial" panose="020B0604020202020204" pitchFamily="34" charset="0"/>
              </a:rPr>
              <a:t>2-فطريات </a:t>
            </a:r>
          </a:p>
          <a:p>
            <a:pPr algn="r" rtl="1">
              <a:lnSpc>
                <a:spcPct val="107000"/>
              </a:lnSpc>
              <a:spcAft>
                <a:spcPts val="800"/>
              </a:spcAft>
            </a:pPr>
            <a:r>
              <a:rPr lang="ar-SA" sz="4000" dirty="0">
                <a:effectLst/>
                <a:ea typeface="Calibri" panose="020F0502020204030204" pitchFamily="34" charset="0"/>
                <a:cs typeface="Arial" panose="020B0604020202020204" pitchFamily="34" charset="0"/>
              </a:rPr>
              <a:t>.................. </a:t>
            </a:r>
            <a:endParaRPr lang="en-US" sz="3200" dirty="0">
              <a:effectLst/>
              <a:ea typeface="Calibri" panose="020F0502020204030204" pitchFamily="34" charset="0"/>
              <a:cs typeface="Arial" panose="020B0604020202020204" pitchFamily="34" charset="0"/>
            </a:endParaRPr>
          </a:p>
        </p:txBody>
      </p:sp>
      <p:sp>
        <p:nvSpPr>
          <p:cNvPr id="15" name="مربع نص 34">
            <a:extLst>
              <a:ext uri="{FF2B5EF4-FFF2-40B4-BE49-F238E27FC236}">
                <a16:creationId xmlns:a16="http://schemas.microsoft.com/office/drawing/2014/main" id="{B44B1750-66CC-44D6-A0ED-1EFC309CC5D2}"/>
              </a:ext>
            </a:extLst>
          </p:cNvPr>
          <p:cNvSpPr txBox="1"/>
          <p:nvPr/>
        </p:nvSpPr>
        <p:spPr>
          <a:xfrm>
            <a:off x="4355688" y="3034188"/>
            <a:ext cx="3410443" cy="1731872"/>
          </a:xfrm>
          <a:prstGeom prst="rect">
            <a:avLst/>
          </a:prstGeom>
          <a:solidFill>
            <a:schemeClr val="lt1"/>
          </a:solidFill>
          <a:ln w="3810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1" fromWordArt="0" anchor="t" anchorCtr="0" forceAA="0" compatLnSpc="1">
            <a:prstTxWarp prst="textNoShape">
              <a:avLst/>
            </a:prstTxWarp>
            <a:noAutofit/>
          </a:bodyPr>
          <a:lstStyle/>
          <a:p>
            <a:pPr algn="ctr" rtl="1">
              <a:lnSpc>
                <a:spcPct val="107000"/>
              </a:lnSpc>
              <a:spcAft>
                <a:spcPts val="800"/>
              </a:spcAft>
            </a:pPr>
            <a:r>
              <a:rPr lang="ar-SA" sz="4000" dirty="0">
                <a:ea typeface="Calibri" panose="020F0502020204030204" pitchFamily="34" charset="0"/>
                <a:cs typeface="Arial" panose="020B0604020202020204" pitchFamily="34" charset="0"/>
              </a:rPr>
              <a:t>تتغذى على </a:t>
            </a:r>
            <a:r>
              <a:rPr lang="ar-SA" sz="4000" dirty="0">
                <a:effectLst/>
                <a:ea typeface="Calibri" panose="020F0502020204030204" pitchFamily="34" charset="0"/>
                <a:cs typeface="Arial" panose="020B0604020202020204" pitchFamily="34" charset="0"/>
              </a:rPr>
              <a:t>................. </a:t>
            </a:r>
            <a:endParaRPr lang="en-US" sz="3200" dirty="0">
              <a:effectLst/>
              <a:ea typeface="Calibri" panose="020F0502020204030204" pitchFamily="34" charset="0"/>
              <a:cs typeface="Arial" panose="020B0604020202020204" pitchFamily="34" charset="0"/>
            </a:endParaRPr>
          </a:p>
        </p:txBody>
      </p:sp>
      <p:sp>
        <p:nvSpPr>
          <p:cNvPr id="16" name="مربع نص 34">
            <a:extLst>
              <a:ext uri="{FF2B5EF4-FFF2-40B4-BE49-F238E27FC236}">
                <a16:creationId xmlns:a16="http://schemas.microsoft.com/office/drawing/2014/main" id="{B6362D72-09A1-42C6-ADF6-CA781BD82961}"/>
              </a:ext>
            </a:extLst>
          </p:cNvPr>
          <p:cNvSpPr txBox="1"/>
          <p:nvPr/>
        </p:nvSpPr>
        <p:spPr>
          <a:xfrm>
            <a:off x="511260" y="1428090"/>
            <a:ext cx="2837324" cy="1468271"/>
          </a:xfrm>
          <a:prstGeom prst="rect">
            <a:avLst/>
          </a:prstGeom>
          <a:solidFill>
            <a:schemeClr val="accent4">
              <a:lumMod val="20000"/>
              <a:lumOff val="80000"/>
            </a:schemeClr>
          </a:solidFill>
          <a:ln w="3810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1" fromWordArt="0" anchor="t" anchorCtr="0" forceAA="0" compatLnSpc="1">
            <a:prstTxWarp prst="textNoShape">
              <a:avLst/>
            </a:prstTxWarp>
            <a:noAutofit/>
          </a:bodyPr>
          <a:lstStyle/>
          <a:p>
            <a:pPr algn="ctr" rtl="1">
              <a:lnSpc>
                <a:spcPct val="107000"/>
              </a:lnSpc>
              <a:spcAft>
                <a:spcPts val="800"/>
              </a:spcAft>
            </a:pPr>
            <a:r>
              <a:rPr lang="ar-SA" sz="4000" dirty="0">
                <a:effectLst/>
                <a:ea typeface="Calibri" panose="020F0502020204030204" pitchFamily="34" charset="0"/>
                <a:cs typeface="Arial" panose="020B0604020202020204" pitchFamily="34" charset="0"/>
              </a:rPr>
              <a:t>3-فطريات </a:t>
            </a:r>
          </a:p>
          <a:p>
            <a:pPr algn="r" rtl="1">
              <a:lnSpc>
                <a:spcPct val="107000"/>
              </a:lnSpc>
              <a:spcAft>
                <a:spcPts val="800"/>
              </a:spcAft>
            </a:pPr>
            <a:r>
              <a:rPr lang="ar-SA" sz="4000" dirty="0">
                <a:effectLst/>
                <a:ea typeface="Calibri" panose="020F0502020204030204" pitchFamily="34" charset="0"/>
                <a:cs typeface="Arial" panose="020B0604020202020204" pitchFamily="34" charset="0"/>
              </a:rPr>
              <a:t>.................. </a:t>
            </a:r>
            <a:endParaRPr lang="en-US" sz="3200" dirty="0">
              <a:effectLst/>
              <a:ea typeface="Calibri" panose="020F0502020204030204" pitchFamily="34" charset="0"/>
              <a:cs typeface="Arial" panose="020B0604020202020204" pitchFamily="34" charset="0"/>
            </a:endParaRPr>
          </a:p>
        </p:txBody>
      </p:sp>
      <p:sp>
        <p:nvSpPr>
          <p:cNvPr id="17" name="مربع نص 34">
            <a:extLst>
              <a:ext uri="{FF2B5EF4-FFF2-40B4-BE49-F238E27FC236}">
                <a16:creationId xmlns:a16="http://schemas.microsoft.com/office/drawing/2014/main" id="{66F7D314-F36E-4C78-B8C4-0B410298E7D1}"/>
              </a:ext>
            </a:extLst>
          </p:cNvPr>
          <p:cNvSpPr txBox="1"/>
          <p:nvPr/>
        </p:nvSpPr>
        <p:spPr>
          <a:xfrm>
            <a:off x="237763" y="3027893"/>
            <a:ext cx="3410443" cy="1731872"/>
          </a:xfrm>
          <a:prstGeom prst="rect">
            <a:avLst/>
          </a:prstGeom>
          <a:solidFill>
            <a:schemeClr val="lt1"/>
          </a:solidFill>
          <a:ln w="3810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1" fromWordArt="0" anchor="t" anchorCtr="0" forceAA="0" compatLnSpc="1">
            <a:prstTxWarp prst="textNoShape">
              <a:avLst/>
            </a:prstTxWarp>
            <a:noAutofit/>
          </a:bodyPr>
          <a:lstStyle/>
          <a:p>
            <a:pPr algn="ctr" rtl="1">
              <a:lnSpc>
                <a:spcPct val="107000"/>
              </a:lnSpc>
              <a:spcAft>
                <a:spcPts val="800"/>
              </a:spcAft>
            </a:pPr>
            <a:r>
              <a:rPr lang="ar-SA" sz="4000" dirty="0">
                <a:ea typeface="Calibri" panose="020F0502020204030204" pitchFamily="34" charset="0"/>
                <a:cs typeface="Arial" panose="020B0604020202020204" pitchFamily="34" charset="0"/>
              </a:rPr>
              <a:t>تتغذى على </a:t>
            </a:r>
            <a:r>
              <a:rPr lang="ar-SA" sz="4000" dirty="0">
                <a:effectLst/>
                <a:ea typeface="Calibri" panose="020F0502020204030204" pitchFamily="34" charset="0"/>
                <a:cs typeface="Arial" panose="020B0604020202020204" pitchFamily="34" charset="0"/>
              </a:rPr>
              <a:t>................. </a:t>
            </a:r>
            <a:endParaRPr lang="en-US" sz="3200" dirty="0">
              <a:effectLs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45095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0" nodeType="clickEffect">
                                  <p:stCondLst>
                                    <p:cond delay="0"/>
                                  </p:stCondLst>
                                  <p:childTnLst>
                                    <p:animEffect transition="out" filter="randombar(horizontal)">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grpId="0" nodeType="clickEffect">
                                  <p:stCondLst>
                                    <p:cond delay="0"/>
                                  </p:stCondLst>
                                  <p:childTnLst>
                                    <p:animEffect transition="out" filter="randombar(horizontal)">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4" presetClass="exit" presetSubtype="10" fill="hold" grpId="0" nodeType="clickEffect">
                                  <p:stCondLst>
                                    <p:cond delay="0"/>
                                  </p:stCondLst>
                                  <p:childTnLst>
                                    <p:animEffect transition="out" filter="randombar(horizontal)">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4" presetClass="exit" presetSubtype="10" fill="hold" grpId="0" nodeType="clickEffect">
                                  <p:stCondLst>
                                    <p:cond delay="0"/>
                                  </p:stCondLst>
                                  <p:childTnLst>
                                    <p:animEffect transition="out" filter="randombar(horizontal)">
                                      <p:cBhvr>
                                        <p:cTn id="31" dur="500"/>
                                        <p:tgtEl>
                                          <p:spTgt spid="17"/>
                                        </p:tgtEl>
                                      </p:cBhvr>
                                    </p:animEffect>
                                    <p:set>
                                      <p:cBhvr>
                                        <p:cTn id="32"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6635933" y="266228"/>
            <a:ext cx="5271022" cy="3416320"/>
          </a:xfrm>
          <a:prstGeom prst="rect">
            <a:avLst/>
          </a:prstGeom>
          <a:solidFill>
            <a:schemeClr val="accent2">
              <a:lumMod val="40000"/>
              <a:lumOff val="60000"/>
            </a:schemeClr>
          </a:solidFill>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فسري: تنتج العديد من الفطريات التطفلية خيوط فطرية خاصة تسمى </a:t>
            </a:r>
            <a:r>
              <a:rPr lang="ar-SA" sz="5400" dirty="0" err="1">
                <a:ln w="0"/>
                <a:effectLst>
                  <a:outerShdw blurRad="38100" dist="19050" dir="2700000" algn="tl" rotWithShape="0">
                    <a:schemeClr val="dk1">
                      <a:alpha val="40000"/>
                    </a:schemeClr>
                  </a:outerShdw>
                </a:effectLst>
              </a:rPr>
              <a:t>ال</a:t>
            </a:r>
            <a:r>
              <a:rPr lang="ar-SA" sz="5400" b="0" cap="none" spc="0" dirty="0" err="1">
                <a:ln w="0"/>
                <a:solidFill>
                  <a:schemeClr val="tx1"/>
                </a:solidFill>
                <a:effectLst>
                  <a:outerShdw blurRad="38100" dist="19050" dir="2700000" algn="tl" rotWithShape="0">
                    <a:schemeClr val="dk1">
                      <a:alpha val="40000"/>
                    </a:schemeClr>
                  </a:outerShdw>
                </a:effectLst>
              </a:rPr>
              <a:t>ممصات</a:t>
            </a:r>
            <a:r>
              <a:rPr lang="ar-SA" sz="5400" b="0" cap="none" spc="0" dirty="0">
                <a:ln w="0"/>
                <a:solidFill>
                  <a:schemeClr val="tx1"/>
                </a:solidFill>
                <a:effectLst>
                  <a:outerShdw blurRad="38100" dist="19050" dir="2700000" algn="tl" rotWithShape="0">
                    <a:schemeClr val="dk1">
                      <a:alpha val="40000"/>
                    </a:schemeClr>
                  </a:outerShdw>
                </a:effectLst>
              </a:rPr>
              <a:t> </a:t>
            </a:r>
          </a:p>
        </p:txBody>
      </p:sp>
      <p:sp>
        <p:nvSpPr>
          <p:cNvPr id="4" name="مستطيل 3"/>
          <p:cNvSpPr/>
          <p:nvPr/>
        </p:nvSpPr>
        <p:spPr>
          <a:xfrm>
            <a:off x="238395" y="4002961"/>
            <a:ext cx="8054136" cy="2585323"/>
          </a:xfrm>
          <a:prstGeom prst="rect">
            <a:avLst/>
          </a:prstGeom>
          <a:noFill/>
          <a:ln w="38100">
            <a:solidFill>
              <a:srgbClr val="01CC00"/>
            </a:solidFill>
          </a:ln>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ينمو </a:t>
            </a:r>
            <a:r>
              <a:rPr lang="ar-SA" sz="5400" b="0" cap="none" spc="0" dirty="0" err="1">
                <a:ln w="0"/>
                <a:solidFill>
                  <a:schemeClr val="tx1"/>
                </a:solidFill>
                <a:effectLst>
                  <a:outerShdw blurRad="38100" dist="19050" dir="2700000" algn="tl" rotWithShape="0">
                    <a:schemeClr val="dk1">
                      <a:alpha val="40000"/>
                    </a:schemeClr>
                  </a:outerShdw>
                </a:effectLst>
              </a:rPr>
              <a:t>الممص</a:t>
            </a:r>
            <a:r>
              <a:rPr lang="ar-SA" sz="5400" b="0" cap="none" spc="0" dirty="0">
                <a:ln w="0"/>
                <a:solidFill>
                  <a:schemeClr val="tx1"/>
                </a:solidFill>
                <a:effectLst>
                  <a:outerShdw blurRad="38100" dist="19050" dir="2700000" algn="tl" rotWithShape="0">
                    <a:schemeClr val="dk1">
                      <a:alpha val="40000"/>
                    </a:schemeClr>
                  </a:outerShdw>
                </a:effectLst>
              </a:rPr>
              <a:t> في انسجة العائل ويمتص غذائه</a:t>
            </a:r>
          </a:p>
          <a:p>
            <a:pPr algn="ctr"/>
            <a:r>
              <a:rPr lang="ar-SA" sz="5400" b="0" cap="none" spc="0" dirty="0">
                <a:ln w="0"/>
                <a:solidFill>
                  <a:schemeClr val="tx1"/>
                </a:solidFill>
                <a:effectLst>
                  <a:outerShdw blurRad="38100" dist="19050" dir="2700000" algn="tl" rotWithShape="0">
                    <a:schemeClr val="dk1">
                      <a:alpha val="40000"/>
                    </a:schemeClr>
                  </a:outerShdw>
                </a:effectLst>
              </a:rPr>
              <a:t> </a:t>
            </a:r>
          </a:p>
        </p:txBody>
      </p:sp>
      <p:pic>
        <p:nvPicPr>
          <p:cNvPr id="5" name="صورة 4"/>
          <p:cNvPicPr>
            <a:picLocks noChangeAspect="1"/>
          </p:cNvPicPr>
          <p:nvPr/>
        </p:nvPicPr>
        <p:blipFill>
          <a:blip r:embed="rId2"/>
          <a:stretch>
            <a:fillRect/>
          </a:stretch>
        </p:blipFill>
        <p:spPr>
          <a:xfrm>
            <a:off x="8451670" y="3864098"/>
            <a:ext cx="3499032" cy="2724186"/>
          </a:xfrm>
          <a:prstGeom prst="rect">
            <a:avLst/>
          </a:prstGeom>
        </p:spPr>
      </p:pic>
      <p:sp>
        <p:nvSpPr>
          <p:cNvPr id="7" name="مستطيل 6">
            <a:extLst>
              <a:ext uri="{FF2B5EF4-FFF2-40B4-BE49-F238E27FC236}">
                <a16:creationId xmlns:a16="http://schemas.microsoft.com/office/drawing/2014/main" id="{4FBDD694-97F9-47D0-84A5-865429F0E3E5}"/>
              </a:ext>
            </a:extLst>
          </p:cNvPr>
          <p:cNvSpPr/>
          <p:nvPr/>
        </p:nvSpPr>
        <p:spPr>
          <a:xfrm>
            <a:off x="241299" y="4002961"/>
            <a:ext cx="8054136" cy="2585323"/>
          </a:xfrm>
          <a:prstGeom prst="rect">
            <a:avLst/>
          </a:prstGeom>
          <a:solidFill>
            <a:schemeClr val="bg1"/>
          </a:solidFill>
          <a:ln w="38100">
            <a:solidFill>
              <a:srgbClr val="01CC00"/>
            </a:solidFill>
          </a:ln>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a:t>
            </a:r>
          </a:p>
        </p:txBody>
      </p:sp>
      <p:pic>
        <p:nvPicPr>
          <p:cNvPr id="2050" name="Picture 2" descr="ÙØªÙØ¬Ø© Ø¨Ø­Ø« Ø§ÙØµÙØ± Ø¹Ù âªnutrition in fungiâ¬â">
            <a:extLst>
              <a:ext uri="{FF2B5EF4-FFF2-40B4-BE49-F238E27FC236}">
                <a16:creationId xmlns:a16="http://schemas.microsoft.com/office/drawing/2014/main" id="{8E327BE6-0C99-4420-A1E3-0A81057A21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5510" t="64192" r="1146" b="5416"/>
          <a:stretch/>
        </p:blipFill>
        <p:spPr bwMode="auto">
          <a:xfrm>
            <a:off x="285046" y="266228"/>
            <a:ext cx="6256802" cy="3416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4139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6DE97DE0-ECF9-48C9-B37D-90D34489795C}"/>
              </a:ext>
            </a:extLst>
          </p:cNvPr>
          <p:cNvSpPr/>
          <p:nvPr/>
        </p:nvSpPr>
        <p:spPr>
          <a:xfrm>
            <a:off x="5368834" y="195943"/>
            <a:ext cx="6635931" cy="5303520"/>
          </a:xfrm>
          <a:prstGeom prst="rect">
            <a:avLst/>
          </a:prstGeom>
          <a:solidFill>
            <a:srgbClr val="8BFF8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dirty="0">
                <a:solidFill>
                  <a:sysClr val="windowText" lastClr="000000"/>
                </a:solidFill>
              </a:rPr>
              <a:t>نزع احمد قميصه القطني المبلل ورماه في سلة الغسيل قبل ان يخرج في رحلة دامت ليومين مع عائلته وعندما عاد احمد فوجئ بوجود العديد من البقع المنتشرة على قميصه القطني التي لم تكن موجودة من قبل وراحة القميص </a:t>
            </a:r>
          </a:p>
        </p:txBody>
      </p:sp>
      <p:pic>
        <p:nvPicPr>
          <p:cNvPr id="3" name="صورة 2">
            <a:extLst>
              <a:ext uri="{FF2B5EF4-FFF2-40B4-BE49-F238E27FC236}">
                <a16:creationId xmlns:a16="http://schemas.microsoft.com/office/drawing/2014/main" id="{4814B978-1696-4619-8FA7-CF461C1CF748}"/>
              </a:ext>
            </a:extLst>
          </p:cNvPr>
          <p:cNvPicPr>
            <a:picLocks noChangeAspect="1"/>
          </p:cNvPicPr>
          <p:nvPr/>
        </p:nvPicPr>
        <p:blipFill>
          <a:blip r:embed="rId2"/>
          <a:stretch>
            <a:fillRect/>
          </a:stretch>
        </p:blipFill>
        <p:spPr>
          <a:xfrm>
            <a:off x="444137" y="143691"/>
            <a:ext cx="4676503" cy="6531429"/>
          </a:xfrm>
          <a:prstGeom prst="rect">
            <a:avLst/>
          </a:prstGeom>
        </p:spPr>
      </p:pic>
      <p:sp>
        <p:nvSpPr>
          <p:cNvPr id="4" name="مستطيل 3">
            <a:extLst>
              <a:ext uri="{FF2B5EF4-FFF2-40B4-BE49-F238E27FC236}">
                <a16:creationId xmlns:a16="http://schemas.microsoft.com/office/drawing/2014/main" id="{C2FE9620-671E-4BC4-97B8-9D105BB79254}"/>
              </a:ext>
            </a:extLst>
          </p:cNvPr>
          <p:cNvSpPr/>
          <p:nvPr/>
        </p:nvSpPr>
        <p:spPr>
          <a:xfrm>
            <a:off x="5368833" y="5695404"/>
            <a:ext cx="6635931" cy="862149"/>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dirty="0">
                <a:solidFill>
                  <a:sysClr val="windowText" lastClr="000000"/>
                </a:solidFill>
              </a:rPr>
              <a:t>س/هل يمكنكـِ تفسير ما حصل ؟  </a:t>
            </a:r>
          </a:p>
        </p:txBody>
      </p:sp>
    </p:spTree>
    <p:extLst>
      <p:ext uri="{BB962C8B-B14F-4D97-AF65-F5344CB8AC3E}">
        <p14:creationId xmlns:p14="http://schemas.microsoft.com/office/powerpoint/2010/main" val="3499779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6DE97DE0-ECF9-48C9-B37D-90D34489795C}"/>
              </a:ext>
            </a:extLst>
          </p:cNvPr>
          <p:cNvSpPr/>
          <p:nvPr/>
        </p:nvSpPr>
        <p:spPr>
          <a:xfrm>
            <a:off x="6466113" y="313507"/>
            <a:ext cx="4519748" cy="6230983"/>
          </a:xfrm>
          <a:prstGeom prst="rect">
            <a:avLst/>
          </a:prstGeom>
          <a:solidFill>
            <a:srgbClr val="8BFF8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dirty="0">
                <a:solidFill>
                  <a:sysClr val="windowText" lastClr="000000"/>
                </a:solidFill>
              </a:rPr>
              <a:t>أن وجود الرطوبة (الماء) والقطن كمادة غذائية شجعت الفطريات على النمو على القميص والتكاثر وسببت تعفنه  </a:t>
            </a:r>
          </a:p>
        </p:txBody>
      </p:sp>
      <p:pic>
        <p:nvPicPr>
          <p:cNvPr id="3" name="صورة 2">
            <a:extLst>
              <a:ext uri="{FF2B5EF4-FFF2-40B4-BE49-F238E27FC236}">
                <a16:creationId xmlns:a16="http://schemas.microsoft.com/office/drawing/2014/main" id="{4814B978-1696-4619-8FA7-CF461C1CF748}"/>
              </a:ext>
            </a:extLst>
          </p:cNvPr>
          <p:cNvPicPr>
            <a:picLocks noChangeAspect="1"/>
          </p:cNvPicPr>
          <p:nvPr/>
        </p:nvPicPr>
        <p:blipFill>
          <a:blip r:embed="rId2"/>
          <a:stretch>
            <a:fillRect/>
          </a:stretch>
        </p:blipFill>
        <p:spPr>
          <a:xfrm>
            <a:off x="1419497" y="163285"/>
            <a:ext cx="4676503" cy="6531429"/>
          </a:xfrm>
          <a:prstGeom prst="rect">
            <a:avLst/>
          </a:prstGeom>
        </p:spPr>
      </p:pic>
    </p:spTree>
    <p:extLst>
      <p:ext uri="{BB962C8B-B14F-4D97-AF65-F5344CB8AC3E}">
        <p14:creationId xmlns:p14="http://schemas.microsoft.com/office/powerpoint/2010/main" val="6974648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2A2D8357-97F1-48F9-9A30-0BAEC8C0DFE0}"/>
              </a:ext>
            </a:extLst>
          </p:cNvPr>
          <p:cNvSpPr/>
          <p:nvPr/>
        </p:nvSpPr>
        <p:spPr>
          <a:xfrm>
            <a:off x="7393578" y="313506"/>
            <a:ext cx="3997232" cy="6230983"/>
          </a:xfrm>
          <a:prstGeom prst="rect">
            <a:avLst/>
          </a:prstGeom>
          <a:solidFill>
            <a:srgbClr val="ECCDE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dirty="0">
                <a:solidFill>
                  <a:sysClr val="windowText" lastClr="000000"/>
                </a:solidFill>
              </a:rPr>
              <a:t>نشاط اثرائي </a:t>
            </a:r>
          </a:p>
          <a:p>
            <a:pPr algn="ctr"/>
            <a:r>
              <a:rPr lang="ar-SA" sz="4800" dirty="0">
                <a:solidFill>
                  <a:sysClr val="windowText" lastClr="000000"/>
                </a:solidFill>
              </a:rPr>
              <a:t>ابحثي في مصادر المعلومات المختلفة عن طرق التخلص من رائحة العفن من الملابس   </a:t>
            </a:r>
          </a:p>
        </p:txBody>
      </p:sp>
      <p:pic>
        <p:nvPicPr>
          <p:cNvPr id="5122" name="Picture 2" descr="ØµÙØ±Ø© Ø°Ø§Øª ØµÙØ©">
            <a:extLst>
              <a:ext uri="{FF2B5EF4-FFF2-40B4-BE49-F238E27FC236}">
                <a16:creationId xmlns:a16="http://schemas.microsoft.com/office/drawing/2014/main" id="{E7C72D8E-2E83-4351-B351-1A215E43A9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29" y="313506"/>
            <a:ext cx="6934200" cy="6230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9899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A4F3C91A-595F-43EA-937A-12F0E7114CE2}"/>
              </a:ext>
            </a:extLst>
          </p:cNvPr>
          <p:cNvSpPr/>
          <p:nvPr/>
        </p:nvSpPr>
        <p:spPr>
          <a:xfrm>
            <a:off x="3971108" y="287381"/>
            <a:ext cx="4249783" cy="822963"/>
          </a:xfrm>
          <a:prstGeom prst="rect">
            <a:avLst/>
          </a:prstGeom>
          <a:solidFill>
            <a:srgbClr val="FDFFA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dirty="0">
                <a:solidFill>
                  <a:sysClr val="windowText" lastClr="000000"/>
                </a:solidFill>
              </a:rPr>
              <a:t>التكاثر في الفطريات </a:t>
            </a:r>
          </a:p>
        </p:txBody>
      </p:sp>
      <p:sp>
        <p:nvSpPr>
          <p:cNvPr id="3" name="مستطيل 2">
            <a:extLst>
              <a:ext uri="{FF2B5EF4-FFF2-40B4-BE49-F238E27FC236}">
                <a16:creationId xmlns:a16="http://schemas.microsoft.com/office/drawing/2014/main" id="{947DF614-B807-451C-A914-475B2876DE9C}"/>
              </a:ext>
            </a:extLst>
          </p:cNvPr>
          <p:cNvSpPr/>
          <p:nvPr/>
        </p:nvSpPr>
        <p:spPr>
          <a:xfrm>
            <a:off x="7310845" y="1484809"/>
            <a:ext cx="4249783" cy="822963"/>
          </a:xfrm>
          <a:prstGeom prst="rect">
            <a:avLst/>
          </a:prstGeom>
          <a:solidFill>
            <a:srgbClr val="8BFF8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dirty="0">
                <a:solidFill>
                  <a:sysClr val="windowText" lastClr="000000"/>
                </a:solidFill>
              </a:rPr>
              <a:t>تكاثر جنسي </a:t>
            </a:r>
          </a:p>
        </p:txBody>
      </p:sp>
      <p:sp>
        <p:nvSpPr>
          <p:cNvPr id="4" name="مستطيل 3">
            <a:extLst>
              <a:ext uri="{FF2B5EF4-FFF2-40B4-BE49-F238E27FC236}">
                <a16:creationId xmlns:a16="http://schemas.microsoft.com/office/drawing/2014/main" id="{045CDA59-D8A9-437A-BAAF-1AFBE9534546}"/>
              </a:ext>
            </a:extLst>
          </p:cNvPr>
          <p:cNvSpPr/>
          <p:nvPr/>
        </p:nvSpPr>
        <p:spPr>
          <a:xfrm>
            <a:off x="827314" y="1484808"/>
            <a:ext cx="4249783" cy="822963"/>
          </a:xfrm>
          <a:prstGeom prst="rect">
            <a:avLst/>
          </a:prstGeom>
          <a:solidFill>
            <a:srgbClr val="8BFF8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dirty="0">
                <a:solidFill>
                  <a:sysClr val="windowText" lastClr="000000"/>
                </a:solidFill>
              </a:rPr>
              <a:t>تكاثر </a:t>
            </a:r>
            <a:r>
              <a:rPr lang="ar-SA" sz="4800" dirty="0" err="1">
                <a:solidFill>
                  <a:sysClr val="windowText" lastClr="000000"/>
                </a:solidFill>
              </a:rPr>
              <a:t>لاجنسي</a:t>
            </a:r>
            <a:r>
              <a:rPr lang="ar-SA" sz="4800" dirty="0">
                <a:solidFill>
                  <a:sysClr val="windowText" lastClr="000000"/>
                </a:solidFill>
              </a:rPr>
              <a:t> </a:t>
            </a:r>
          </a:p>
        </p:txBody>
      </p:sp>
      <p:sp>
        <p:nvSpPr>
          <p:cNvPr id="5" name="مستطيل 4">
            <a:extLst>
              <a:ext uri="{FF2B5EF4-FFF2-40B4-BE49-F238E27FC236}">
                <a16:creationId xmlns:a16="http://schemas.microsoft.com/office/drawing/2014/main" id="{880B6D2D-EF8B-41BC-9591-169C28FDF445}"/>
              </a:ext>
            </a:extLst>
          </p:cNvPr>
          <p:cNvSpPr/>
          <p:nvPr/>
        </p:nvSpPr>
        <p:spPr>
          <a:xfrm>
            <a:off x="827313" y="2682235"/>
            <a:ext cx="4249783" cy="822963"/>
          </a:xfrm>
          <a:prstGeom prst="rect">
            <a:avLst/>
          </a:prstGeom>
          <a:solidFill>
            <a:schemeClr val="accent2">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dirty="0">
                <a:solidFill>
                  <a:sysClr val="windowText" lastClr="000000"/>
                </a:solidFill>
              </a:rPr>
              <a:t>التكاثر بالتبرعم </a:t>
            </a:r>
          </a:p>
        </p:txBody>
      </p:sp>
      <p:sp>
        <p:nvSpPr>
          <p:cNvPr id="6" name="مستطيل 5">
            <a:extLst>
              <a:ext uri="{FF2B5EF4-FFF2-40B4-BE49-F238E27FC236}">
                <a16:creationId xmlns:a16="http://schemas.microsoft.com/office/drawing/2014/main" id="{BD2A1A6D-E790-4287-A8B6-4B00D1EEAF79}"/>
              </a:ext>
            </a:extLst>
          </p:cNvPr>
          <p:cNvSpPr/>
          <p:nvPr/>
        </p:nvSpPr>
        <p:spPr>
          <a:xfrm>
            <a:off x="827313" y="3879662"/>
            <a:ext cx="4249783" cy="822963"/>
          </a:xfrm>
          <a:prstGeom prst="rect">
            <a:avLst/>
          </a:prstGeom>
          <a:solidFill>
            <a:schemeClr val="accent2">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dirty="0">
                <a:solidFill>
                  <a:sysClr val="windowText" lastClr="000000"/>
                </a:solidFill>
              </a:rPr>
              <a:t>التكاثر بالتجزؤ </a:t>
            </a:r>
          </a:p>
        </p:txBody>
      </p:sp>
      <p:sp>
        <p:nvSpPr>
          <p:cNvPr id="7" name="مستطيل 6">
            <a:extLst>
              <a:ext uri="{FF2B5EF4-FFF2-40B4-BE49-F238E27FC236}">
                <a16:creationId xmlns:a16="http://schemas.microsoft.com/office/drawing/2014/main" id="{FD13C5AD-B285-454E-B026-CB2444E82D99}"/>
              </a:ext>
            </a:extLst>
          </p:cNvPr>
          <p:cNvSpPr/>
          <p:nvPr/>
        </p:nvSpPr>
        <p:spPr>
          <a:xfrm>
            <a:off x="827312" y="5077089"/>
            <a:ext cx="4249783" cy="822963"/>
          </a:xfrm>
          <a:prstGeom prst="rect">
            <a:avLst/>
          </a:prstGeom>
          <a:solidFill>
            <a:schemeClr val="accent2">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dirty="0">
                <a:solidFill>
                  <a:sysClr val="windowText" lastClr="000000"/>
                </a:solidFill>
              </a:rPr>
              <a:t>التكاثر </a:t>
            </a:r>
            <a:r>
              <a:rPr lang="ar-SA" sz="4800" dirty="0" err="1">
                <a:solidFill>
                  <a:sysClr val="windowText" lastClr="000000"/>
                </a:solidFill>
              </a:rPr>
              <a:t>بالابواغ</a:t>
            </a:r>
            <a:r>
              <a:rPr lang="ar-SA" sz="4800" dirty="0">
                <a:solidFill>
                  <a:sysClr val="windowText" lastClr="000000"/>
                </a:solidFill>
              </a:rPr>
              <a:t>  </a:t>
            </a:r>
          </a:p>
        </p:txBody>
      </p:sp>
      <p:pic>
        <p:nvPicPr>
          <p:cNvPr id="8" name="صورة 7">
            <a:extLst>
              <a:ext uri="{FF2B5EF4-FFF2-40B4-BE49-F238E27FC236}">
                <a16:creationId xmlns:a16="http://schemas.microsoft.com/office/drawing/2014/main" id="{06202BE6-87BD-49BE-8B76-60FE61EFED85}"/>
              </a:ext>
            </a:extLst>
          </p:cNvPr>
          <p:cNvPicPr>
            <a:picLocks noChangeAspect="1"/>
          </p:cNvPicPr>
          <p:nvPr/>
        </p:nvPicPr>
        <p:blipFill>
          <a:blip r:embed="rId2"/>
          <a:stretch>
            <a:fillRect/>
          </a:stretch>
        </p:blipFill>
        <p:spPr>
          <a:xfrm>
            <a:off x="7310845" y="2481943"/>
            <a:ext cx="4249783" cy="4088675"/>
          </a:xfrm>
          <a:prstGeom prst="rect">
            <a:avLst/>
          </a:prstGeom>
        </p:spPr>
      </p:pic>
    </p:spTree>
    <p:extLst>
      <p:ext uri="{BB962C8B-B14F-4D97-AF65-F5344CB8AC3E}">
        <p14:creationId xmlns:p14="http://schemas.microsoft.com/office/powerpoint/2010/main" val="749839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487FAEDD-3DDE-45B9-BD36-EB54BD16EB4C}"/>
              </a:ext>
            </a:extLst>
          </p:cNvPr>
          <p:cNvSpPr/>
          <p:nvPr/>
        </p:nvSpPr>
        <p:spPr>
          <a:xfrm>
            <a:off x="5891349" y="169813"/>
            <a:ext cx="6139541" cy="822963"/>
          </a:xfrm>
          <a:prstGeom prst="rect">
            <a:avLst/>
          </a:prstGeom>
          <a:solidFill>
            <a:schemeClr val="accent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dirty="0">
                <a:solidFill>
                  <a:sysClr val="windowText" lastClr="000000"/>
                </a:solidFill>
              </a:rPr>
              <a:t>التكاثر </a:t>
            </a:r>
            <a:r>
              <a:rPr lang="ar-SA" sz="4800" dirty="0" err="1">
                <a:solidFill>
                  <a:sysClr val="windowText" lastClr="000000"/>
                </a:solidFill>
              </a:rPr>
              <a:t>اللاجنسي</a:t>
            </a:r>
            <a:r>
              <a:rPr lang="ar-SA" sz="4800" dirty="0">
                <a:solidFill>
                  <a:sysClr val="windowText" lastClr="000000"/>
                </a:solidFill>
              </a:rPr>
              <a:t> في الفطريات </a:t>
            </a:r>
          </a:p>
        </p:txBody>
      </p:sp>
      <p:pic>
        <p:nvPicPr>
          <p:cNvPr id="7174" name="Picture 6" descr="ÙØªÙØ¬Ø© Ø¨Ø­Ø« Ø§ÙØµÙØ± Ø¹Ù âªbudding in fungi gifâ¬â">
            <a:extLst>
              <a:ext uri="{FF2B5EF4-FFF2-40B4-BE49-F238E27FC236}">
                <a16:creationId xmlns:a16="http://schemas.microsoft.com/office/drawing/2014/main" id="{1A0EFA96-735D-4B42-BA12-A70DC51B8CF4}"/>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61109" y="1145174"/>
            <a:ext cx="5599611" cy="5569136"/>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a:extLst>
              <a:ext uri="{FF2B5EF4-FFF2-40B4-BE49-F238E27FC236}">
                <a16:creationId xmlns:a16="http://schemas.microsoft.com/office/drawing/2014/main" id="{B6221954-C090-449A-9788-73410861D66D}"/>
              </a:ext>
            </a:extLst>
          </p:cNvPr>
          <p:cNvSpPr/>
          <p:nvPr/>
        </p:nvSpPr>
        <p:spPr>
          <a:xfrm>
            <a:off x="5891349" y="3337560"/>
            <a:ext cx="6139542" cy="3376750"/>
          </a:xfrm>
          <a:prstGeom prst="rect">
            <a:avLst/>
          </a:prstGeom>
          <a:solidFill>
            <a:schemeClr val="accent4">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a:solidFill>
                  <a:sysClr val="windowText" lastClr="000000"/>
                </a:solidFill>
              </a:rPr>
              <a:t>التكاثر بالتبرعم</a:t>
            </a:r>
          </a:p>
          <a:p>
            <a:pPr algn="ctr"/>
            <a:r>
              <a:rPr lang="ar-SA" sz="4400" dirty="0">
                <a:solidFill>
                  <a:sysClr val="windowText" lastClr="000000"/>
                </a:solidFill>
              </a:rPr>
              <a:t>تنمو خلايا جديدة جميعها ملتصقة بالخلية الأم وينحسر الغشاء البلازمي لتنفصل الخلية الجديدة جزئيا عن الأم  </a:t>
            </a:r>
          </a:p>
        </p:txBody>
      </p:sp>
      <p:sp>
        <p:nvSpPr>
          <p:cNvPr id="7" name="مستطيل 6">
            <a:extLst>
              <a:ext uri="{FF2B5EF4-FFF2-40B4-BE49-F238E27FC236}">
                <a16:creationId xmlns:a16="http://schemas.microsoft.com/office/drawing/2014/main" id="{0230B76A-99EA-4D1F-B053-F540B8E6841A}"/>
              </a:ext>
            </a:extLst>
          </p:cNvPr>
          <p:cNvSpPr/>
          <p:nvPr/>
        </p:nvSpPr>
        <p:spPr>
          <a:xfrm>
            <a:off x="5891349" y="1145174"/>
            <a:ext cx="6139542" cy="2087881"/>
          </a:xfrm>
          <a:prstGeom prst="rect">
            <a:avLst/>
          </a:prstGeom>
          <a:solidFill>
            <a:srgbClr val="8BFF8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a:solidFill>
                  <a:sysClr val="windowText" lastClr="000000"/>
                </a:solidFill>
              </a:rPr>
              <a:t>اكتبي وصفا لما يحدث في الخميرة عند تكاثرها بالتبرعم من خلال فهمكـِ للصورة التالية </a:t>
            </a:r>
          </a:p>
        </p:txBody>
      </p:sp>
      <p:sp>
        <p:nvSpPr>
          <p:cNvPr id="8" name="مستطيل 7">
            <a:extLst>
              <a:ext uri="{FF2B5EF4-FFF2-40B4-BE49-F238E27FC236}">
                <a16:creationId xmlns:a16="http://schemas.microsoft.com/office/drawing/2014/main" id="{0EF7CA5D-0597-4F20-8EAB-88026A1C5372}"/>
              </a:ext>
            </a:extLst>
          </p:cNvPr>
          <p:cNvSpPr/>
          <p:nvPr/>
        </p:nvSpPr>
        <p:spPr>
          <a:xfrm>
            <a:off x="161109" y="78375"/>
            <a:ext cx="5477690" cy="1001484"/>
          </a:xfrm>
          <a:prstGeom prst="rect">
            <a:avLst/>
          </a:prstGeom>
          <a:solidFill>
            <a:schemeClr val="accent1">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ysClr val="windowText" lastClr="000000"/>
                </a:solidFill>
              </a:rPr>
              <a:t>ذكاء بصري (قراءة الصورة)</a:t>
            </a:r>
          </a:p>
          <a:p>
            <a:pPr algn="ctr"/>
            <a:r>
              <a:rPr lang="ar-SA" sz="3200" dirty="0">
                <a:solidFill>
                  <a:sysClr val="windowText" lastClr="000000"/>
                </a:solidFill>
              </a:rPr>
              <a:t>وذكاء لغوي (مهارة الوصف )</a:t>
            </a:r>
          </a:p>
        </p:txBody>
      </p:sp>
      <p:sp>
        <p:nvSpPr>
          <p:cNvPr id="9" name="مستطيل 8">
            <a:extLst>
              <a:ext uri="{FF2B5EF4-FFF2-40B4-BE49-F238E27FC236}">
                <a16:creationId xmlns:a16="http://schemas.microsoft.com/office/drawing/2014/main" id="{20F20950-5E31-4EC8-B71B-4E8250CC72F2}"/>
              </a:ext>
            </a:extLst>
          </p:cNvPr>
          <p:cNvSpPr/>
          <p:nvPr/>
        </p:nvSpPr>
        <p:spPr>
          <a:xfrm>
            <a:off x="5991496" y="4114800"/>
            <a:ext cx="5930535" cy="2534198"/>
          </a:xfrm>
          <a:prstGeom prst="rect">
            <a:avLst/>
          </a:prstGeom>
          <a:solidFill>
            <a:schemeClr val="accent4">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a:solidFill>
                  <a:sysClr val="windowText" lastClr="000000"/>
                </a:solidFill>
              </a:rPr>
              <a:t>................................................................................................................................................</a:t>
            </a:r>
          </a:p>
        </p:txBody>
      </p:sp>
    </p:spTree>
    <p:extLst>
      <p:ext uri="{BB962C8B-B14F-4D97-AF65-F5344CB8AC3E}">
        <p14:creationId xmlns:p14="http://schemas.microsoft.com/office/powerpoint/2010/main" val="1995073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خطط انسيابي: مستند 2"/>
          <p:cNvSpPr/>
          <p:nvPr/>
        </p:nvSpPr>
        <p:spPr>
          <a:xfrm>
            <a:off x="10553700" y="186035"/>
            <a:ext cx="1440000" cy="1440000"/>
          </a:xfrm>
          <a:prstGeom prst="flowChartDocument">
            <a:avLst/>
          </a:prstGeom>
          <a:solidFill>
            <a:srgbClr val="FF0000"/>
          </a:solidFill>
        </p:spPr>
        <p:txBody>
          <a:bodyPr wrap="square" lIns="91440" tIns="45720" rIns="91440" bIns="45720">
            <a:spAutoFit/>
          </a:bodyPr>
          <a:lstStyle/>
          <a:p>
            <a:pPr algn="ctr"/>
            <a:r>
              <a:rPr lang="ar-SA" sz="4000" b="1" cap="none" spc="0" dirty="0">
                <a:ln w="0"/>
                <a:solidFill>
                  <a:schemeClr val="bg1"/>
                </a:solidFill>
                <a:effectLst>
                  <a:outerShdw blurRad="38100" dist="19050" dir="2700000" algn="tl" rotWithShape="0">
                    <a:schemeClr val="dk1">
                      <a:alpha val="40000"/>
                    </a:schemeClr>
                  </a:outerShdw>
                </a:effectLst>
              </a:rPr>
              <a:t>الرابط العجيب </a:t>
            </a:r>
          </a:p>
        </p:txBody>
      </p:sp>
      <p:sp>
        <p:nvSpPr>
          <p:cNvPr id="4" name="مخطط انسيابي: بطاقة 3"/>
          <p:cNvSpPr/>
          <p:nvPr/>
        </p:nvSpPr>
        <p:spPr>
          <a:xfrm>
            <a:off x="10024809" y="2067848"/>
            <a:ext cx="1980000" cy="2160000"/>
          </a:xfrm>
          <a:prstGeom prst="flowChartPunchedCard">
            <a:avLst/>
          </a:prstGeom>
          <a:blipFill dpi="0" rotWithShape="1">
            <a:blip r:embed="rId2">
              <a:extLst>
                <a:ext uri="{28A0092B-C50C-407E-A947-70E740481C1C}">
                  <a14:useLocalDpi xmlns:a14="http://schemas.microsoft.com/office/drawing/2010/main" val="0"/>
                </a:ext>
              </a:extLst>
            </a:blip>
            <a:srcRect/>
            <a:stretch>
              <a:fillRect/>
            </a:stretch>
          </a:blip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schemeClr val="tx1"/>
              </a:solidFill>
            </a:endParaRPr>
          </a:p>
        </p:txBody>
      </p:sp>
      <p:sp>
        <p:nvSpPr>
          <p:cNvPr id="2" name="مستطيل 1"/>
          <p:cNvSpPr/>
          <p:nvPr/>
        </p:nvSpPr>
        <p:spPr>
          <a:xfrm>
            <a:off x="484181" y="186035"/>
            <a:ext cx="9863586" cy="1754326"/>
          </a:xfrm>
          <a:prstGeom prst="rect">
            <a:avLst/>
          </a:prstGeom>
          <a:solidFill>
            <a:schemeClr val="accent6">
              <a:lumMod val="75000"/>
            </a:schemeClr>
          </a:solidFill>
        </p:spPr>
        <p:txBody>
          <a:bodyPr wrap="square" lIns="91440" tIns="45720" rIns="91440" bIns="45720">
            <a:spAutoFit/>
          </a:bodyPr>
          <a:lstStyle/>
          <a:p>
            <a:pPr algn="ctr"/>
            <a:r>
              <a:rPr lang="ar-SA" sz="3600" b="1" cap="none" spc="0" dirty="0">
                <a:ln w="0"/>
                <a:solidFill>
                  <a:schemeClr val="bg1"/>
                </a:solidFill>
                <a:effectLst>
                  <a:outerShdw blurRad="38100" dist="19050" dir="2700000" algn="tl" rotWithShape="0">
                    <a:schemeClr val="dk1">
                      <a:alpha val="40000"/>
                    </a:schemeClr>
                  </a:outerShdw>
                </a:effectLst>
              </a:rPr>
              <a:t>وصلني بالبريد ظرف أحمر أنيق  فلما فتحته كانت هناك صور جميلة  من مملكة من الممالك التصنيفية</a:t>
            </a:r>
            <a:r>
              <a:rPr lang="ar-SA" sz="3600" b="1" dirty="0">
                <a:ln w="0"/>
                <a:solidFill>
                  <a:schemeClr val="bg1"/>
                </a:solidFill>
                <a:effectLst>
                  <a:outerShdw blurRad="38100" dist="19050" dir="2700000" algn="tl" rotWithShape="0">
                    <a:schemeClr val="dk1">
                      <a:alpha val="40000"/>
                    </a:schemeClr>
                  </a:outerShdw>
                </a:effectLst>
              </a:rPr>
              <a:t>  لتتعرفي على مسمى المملكة </a:t>
            </a:r>
            <a:r>
              <a:rPr lang="ar-SA" sz="3600" b="1" cap="none" spc="0" dirty="0">
                <a:ln w="0"/>
                <a:solidFill>
                  <a:schemeClr val="bg1"/>
                </a:solidFill>
                <a:effectLst>
                  <a:outerShdw blurRad="38100" dist="19050" dir="2700000" algn="tl" rotWithShape="0">
                    <a:schemeClr val="dk1">
                      <a:alpha val="40000"/>
                    </a:schemeClr>
                  </a:outerShdw>
                </a:effectLst>
              </a:rPr>
              <a:t>استنتجي الرابط الذي يربط بين كل هذه الصور </a:t>
            </a:r>
          </a:p>
        </p:txBody>
      </p:sp>
      <p:sp>
        <p:nvSpPr>
          <p:cNvPr id="5" name="مخطط انسيابي: بطاقة 4"/>
          <p:cNvSpPr/>
          <p:nvPr/>
        </p:nvSpPr>
        <p:spPr>
          <a:xfrm>
            <a:off x="7639652" y="2080548"/>
            <a:ext cx="1980000" cy="2160000"/>
          </a:xfrm>
          <a:prstGeom prst="flowChartPunchedCard">
            <a:avLst/>
          </a:prstGeom>
          <a:blipFill dpi="0" rotWithShape="1">
            <a:blip r:embed="rId3" cstate="print">
              <a:extLst>
                <a:ext uri="{28A0092B-C50C-407E-A947-70E740481C1C}">
                  <a14:useLocalDpi xmlns:a14="http://schemas.microsoft.com/office/drawing/2010/main" val="0"/>
                </a:ext>
              </a:extLst>
            </a:blip>
            <a:srcRect/>
            <a:stretch>
              <a:fillRect/>
            </a:stretch>
          </a:blip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schemeClr val="tx1"/>
              </a:solidFill>
            </a:endParaRPr>
          </a:p>
        </p:txBody>
      </p:sp>
      <p:sp>
        <p:nvSpPr>
          <p:cNvPr id="6" name="مخطط انسيابي: بطاقة 5"/>
          <p:cNvSpPr/>
          <p:nvPr/>
        </p:nvSpPr>
        <p:spPr>
          <a:xfrm>
            <a:off x="5254495" y="2067848"/>
            <a:ext cx="1980000" cy="2160000"/>
          </a:xfrm>
          <a:prstGeom prst="flowChartPunchedCard">
            <a:avLst/>
          </a:prstGeom>
          <a:blipFill dpi="0" rotWithShape="1">
            <a:blip r:embed="rId4" cstate="print">
              <a:extLst>
                <a:ext uri="{28A0092B-C50C-407E-A947-70E740481C1C}">
                  <a14:useLocalDpi xmlns:a14="http://schemas.microsoft.com/office/drawing/2010/main" val="0"/>
                </a:ext>
              </a:extLst>
            </a:blip>
            <a:srcRect/>
            <a:stretch>
              <a:fillRect/>
            </a:stretch>
          </a:blip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schemeClr val="tx1"/>
              </a:solidFill>
            </a:endParaRPr>
          </a:p>
        </p:txBody>
      </p:sp>
      <p:sp>
        <p:nvSpPr>
          <p:cNvPr id="7" name="مخطط انسيابي: بطاقة 6"/>
          <p:cNvSpPr/>
          <p:nvPr/>
        </p:nvSpPr>
        <p:spPr>
          <a:xfrm>
            <a:off x="2866251" y="2080548"/>
            <a:ext cx="1980000" cy="2160000"/>
          </a:xfrm>
          <a:prstGeom prst="flowChartPunchedCard">
            <a:avLst/>
          </a:prstGeom>
          <a:blipFill dpi="0" rotWithShape="1">
            <a:blip r:embed="rId5">
              <a:extLst>
                <a:ext uri="{28A0092B-C50C-407E-A947-70E740481C1C}">
                  <a14:useLocalDpi xmlns:a14="http://schemas.microsoft.com/office/drawing/2010/main" val="0"/>
                </a:ext>
              </a:extLst>
            </a:blip>
            <a:srcRect/>
            <a:stretch>
              <a:fillRect/>
            </a:stretch>
          </a:blip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schemeClr val="tx1"/>
              </a:solidFill>
            </a:endParaRPr>
          </a:p>
        </p:txBody>
      </p:sp>
      <p:sp>
        <p:nvSpPr>
          <p:cNvPr id="8" name="مخطط انسيابي: بطاقة 7"/>
          <p:cNvSpPr/>
          <p:nvPr/>
        </p:nvSpPr>
        <p:spPr>
          <a:xfrm>
            <a:off x="478007" y="2080548"/>
            <a:ext cx="1980000" cy="2160000"/>
          </a:xfrm>
          <a:prstGeom prst="flowChartPunchedCard">
            <a:avLst/>
          </a:prstGeom>
          <a:blipFill dpi="0" rotWithShape="1">
            <a:blip r:embed="rId6">
              <a:extLst>
                <a:ext uri="{28A0092B-C50C-407E-A947-70E740481C1C}">
                  <a14:useLocalDpi xmlns:a14="http://schemas.microsoft.com/office/drawing/2010/main" val="0"/>
                </a:ext>
              </a:extLst>
            </a:blip>
            <a:srcRect/>
            <a:stretch>
              <a:fillRect/>
            </a:stretch>
          </a:blip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schemeClr val="tx1"/>
              </a:solidFill>
            </a:endParaRPr>
          </a:p>
        </p:txBody>
      </p:sp>
      <p:sp>
        <p:nvSpPr>
          <p:cNvPr id="9" name="مستطيل 8"/>
          <p:cNvSpPr/>
          <p:nvPr/>
        </p:nvSpPr>
        <p:spPr>
          <a:xfrm>
            <a:off x="10039221" y="4326761"/>
            <a:ext cx="1951175" cy="584775"/>
          </a:xfrm>
          <a:prstGeom prst="rect">
            <a:avLst/>
          </a:prstGeom>
          <a:solidFill>
            <a:srgbClr val="92D050"/>
          </a:solidFill>
        </p:spPr>
        <p:txBody>
          <a:bodyPr wrap="none" lIns="91440" tIns="45720" rIns="91440" bIns="45720">
            <a:spAutoFit/>
          </a:bodyPr>
          <a:lstStyle/>
          <a:p>
            <a:pPr algn="ctr"/>
            <a:r>
              <a:rPr lang="ar-SA" sz="3200" b="0" cap="none" spc="0" dirty="0">
                <a:ln w="0"/>
                <a:solidFill>
                  <a:schemeClr val="tx1"/>
                </a:solidFill>
                <a:effectLst>
                  <a:outerShdw blurRad="38100" dist="19050" dir="2700000" algn="tl" rotWithShape="0">
                    <a:schemeClr val="dk1">
                      <a:alpha val="40000"/>
                    </a:schemeClr>
                  </a:outerShdw>
                </a:effectLst>
              </a:rPr>
              <a:t>الجبن الأزرق</a:t>
            </a:r>
          </a:p>
        </p:txBody>
      </p:sp>
      <p:sp>
        <p:nvSpPr>
          <p:cNvPr id="10" name="مستطيل 9"/>
          <p:cNvSpPr/>
          <p:nvPr/>
        </p:nvSpPr>
        <p:spPr>
          <a:xfrm>
            <a:off x="7626555" y="4339629"/>
            <a:ext cx="1952779" cy="584775"/>
          </a:xfrm>
          <a:prstGeom prst="rect">
            <a:avLst/>
          </a:prstGeom>
          <a:solidFill>
            <a:schemeClr val="accent4">
              <a:lumMod val="60000"/>
              <a:lumOff val="40000"/>
            </a:schemeClr>
          </a:solidFill>
        </p:spPr>
        <p:txBody>
          <a:bodyPr wrap="none" lIns="91440" tIns="45720" rIns="91440" bIns="45720">
            <a:spAutoFit/>
          </a:bodyPr>
          <a:lstStyle/>
          <a:p>
            <a:pPr algn="ctr"/>
            <a:r>
              <a:rPr lang="ar-SA" sz="3200" b="0" cap="none" spc="0" dirty="0">
                <a:ln w="0"/>
                <a:solidFill>
                  <a:schemeClr val="tx1"/>
                </a:solidFill>
                <a:effectLst>
                  <a:outerShdw blurRad="38100" dist="19050" dir="2700000" algn="tl" rotWithShape="0">
                    <a:schemeClr val="dk1">
                      <a:alpha val="40000"/>
                    </a:schemeClr>
                  </a:outerShdw>
                </a:effectLst>
              </a:rPr>
              <a:t>خميرة فورية </a:t>
            </a:r>
          </a:p>
        </p:txBody>
      </p:sp>
      <p:sp>
        <p:nvSpPr>
          <p:cNvPr id="11" name="مستطيل 10"/>
          <p:cNvSpPr/>
          <p:nvPr/>
        </p:nvSpPr>
        <p:spPr>
          <a:xfrm>
            <a:off x="5300900" y="4348222"/>
            <a:ext cx="1892300" cy="584775"/>
          </a:xfrm>
          <a:prstGeom prst="rect">
            <a:avLst/>
          </a:prstGeom>
          <a:solidFill>
            <a:srgbClr val="92D050"/>
          </a:solidFill>
        </p:spPr>
        <p:txBody>
          <a:bodyPr wrap="square" lIns="91440" tIns="45720" rIns="91440" bIns="45720">
            <a:spAutoFit/>
          </a:bodyPr>
          <a:lstStyle/>
          <a:p>
            <a:pPr algn="ctr"/>
            <a:r>
              <a:rPr lang="ar-SA" sz="3200" b="0" cap="none" spc="0" dirty="0">
                <a:ln w="0"/>
                <a:solidFill>
                  <a:schemeClr val="tx1"/>
                </a:solidFill>
                <a:effectLst>
                  <a:outerShdw blurRad="38100" dist="19050" dir="2700000" algn="tl" rotWithShape="0">
                    <a:schemeClr val="dk1">
                      <a:alpha val="40000"/>
                    </a:schemeClr>
                  </a:outerShdw>
                </a:effectLst>
              </a:rPr>
              <a:t>عيش الغراب  </a:t>
            </a:r>
          </a:p>
        </p:txBody>
      </p:sp>
      <p:sp>
        <p:nvSpPr>
          <p:cNvPr id="12" name="مستطيل 11"/>
          <p:cNvSpPr/>
          <p:nvPr/>
        </p:nvSpPr>
        <p:spPr>
          <a:xfrm>
            <a:off x="2944783" y="4362509"/>
            <a:ext cx="1822935" cy="646331"/>
          </a:xfrm>
          <a:prstGeom prst="rect">
            <a:avLst/>
          </a:prstGeom>
          <a:solidFill>
            <a:srgbClr val="FDE064"/>
          </a:solidFill>
        </p:spPr>
        <p:txBody>
          <a:bodyPr wrap="none" lIns="91440" tIns="45720" rIns="91440" bIns="45720">
            <a:sp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عفن الخبز </a:t>
            </a:r>
          </a:p>
        </p:txBody>
      </p:sp>
      <p:sp>
        <p:nvSpPr>
          <p:cNvPr id="14" name="مستطيل 13"/>
          <p:cNvSpPr/>
          <p:nvPr/>
        </p:nvSpPr>
        <p:spPr>
          <a:xfrm>
            <a:off x="883418" y="4339629"/>
            <a:ext cx="1176924" cy="584775"/>
          </a:xfrm>
          <a:prstGeom prst="rect">
            <a:avLst/>
          </a:prstGeom>
          <a:solidFill>
            <a:srgbClr val="92D050"/>
          </a:solidFill>
        </p:spPr>
        <p:txBody>
          <a:bodyPr wrap="none" lIns="91440" tIns="45720" rIns="91440" bIns="45720">
            <a:spAutoFit/>
          </a:bodyPr>
          <a:lstStyle/>
          <a:p>
            <a:pPr algn="ctr"/>
            <a:r>
              <a:rPr lang="ar-SA" sz="3200">
                <a:ln w="0"/>
                <a:effectLst>
                  <a:outerShdw blurRad="38100" dist="19050" dir="2700000" algn="tl" rotWithShape="0">
                    <a:schemeClr val="dk1">
                      <a:alpha val="40000"/>
                    </a:schemeClr>
                  </a:outerShdw>
                </a:effectLst>
              </a:rPr>
              <a:t>البنسلين</a:t>
            </a:r>
            <a:endParaRPr lang="ar-SA" sz="3200" b="0" cap="none" spc="0" dirty="0">
              <a:ln w="0"/>
              <a:solidFill>
                <a:schemeClr val="tx1"/>
              </a:solidFill>
              <a:effectLst>
                <a:outerShdw blurRad="38100" dist="19050" dir="2700000" algn="tl" rotWithShape="0">
                  <a:schemeClr val="dk1">
                    <a:alpha val="40000"/>
                  </a:schemeClr>
                </a:outerShdw>
              </a:effectLst>
            </a:endParaRPr>
          </a:p>
        </p:txBody>
      </p:sp>
      <p:pic>
        <p:nvPicPr>
          <p:cNvPr id="19" name="صورة 18"/>
          <p:cNvPicPr>
            <a:picLocks noChangeAspect="1"/>
          </p:cNvPicPr>
          <p:nvPr/>
        </p:nvPicPr>
        <p:blipFill rotWithShape="1">
          <a:blip r:embed="rId7">
            <a:extLst>
              <a:ext uri="{28A0092B-C50C-407E-A947-70E740481C1C}">
                <a14:useLocalDpi xmlns:a14="http://schemas.microsoft.com/office/drawing/2010/main" val="0"/>
              </a:ext>
            </a:extLst>
          </a:blip>
          <a:srcRect l="52938" t="73814" r="-2203" b="2766"/>
          <a:stretch/>
        </p:blipFill>
        <p:spPr>
          <a:xfrm>
            <a:off x="3472249" y="5130800"/>
            <a:ext cx="6566972" cy="1509015"/>
          </a:xfrm>
          <a:prstGeom prst="rect">
            <a:avLst/>
          </a:prstGeom>
        </p:spPr>
      </p:pic>
      <p:sp>
        <p:nvSpPr>
          <p:cNvPr id="13" name="مستطيل 12">
            <a:extLst>
              <a:ext uri="{FF2B5EF4-FFF2-40B4-BE49-F238E27FC236}">
                <a16:creationId xmlns:a16="http://schemas.microsoft.com/office/drawing/2014/main" id="{DA1F0EA7-49ED-46B4-B3AE-C3358B64A290}"/>
              </a:ext>
            </a:extLst>
          </p:cNvPr>
          <p:cNvSpPr/>
          <p:nvPr/>
        </p:nvSpPr>
        <p:spPr>
          <a:xfrm rot="21390515">
            <a:off x="4767718" y="5538651"/>
            <a:ext cx="3553322" cy="809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8000" b="1" dirty="0">
                <a:solidFill>
                  <a:sysClr val="windowText" lastClr="000000"/>
                </a:solidFill>
              </a:rPr>
              <a:t>الفطريات </a:t>
            </a:r>
          </a:p>
        </p:txBody>
      </p:sp>
      <p:sp>
        <p:nvSpPr>
          <p:cNvPr id="16" name="مستطيل 15">
            <a:extLst>
              <a:ext uri="{FF2B5EF4-FFF2-40B4-BE49-F238E27FC236}">
                <a16:creationId xmlns:a16="http://schemas.microsoft.com/office/drawing/2014/main" id="{E0E94903-F3B7-4099-B8AA-4DF54FAA122D}"/>
              </a:ext>
            </a:extLst>
          </p:cNvPr>
          <p:cNvSpPr/>
          <p:nvPr/>
        </p:nvSpPr>
        <p:spPr>
          <a:xfrm rot="21390515">
            <a:off x="4747866" y="5545580"/>
            <a:ext cx="3553322" cy="9099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8000" b="1" dirty="0">
                <a:solidFill>
                  <a:sysClr val="windowText" lastClr="000000"/>
                </a:solidFill>
              </a:rPr>
              <a:t> </a:t>
            </a:r>
          </a:p>
        </p:txBody>
      </p:sp>
    </p:spTree>
    <p:extLst>
      <p:ext uri="{BB962C8B-B14F-4D97-AF65-F5344CB8AC3E}">
        <p14:creationId xmlns:p14="http://schemas.microsoft.com/office/powerpoint/2010/main" val="42211873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ÙØªÙØ¬Ø© Ø¨Ø­Ø« Ø§ÙØµÙØ± Ø¹Ù âªbudding in fungi gifâ¬â">
            <a:extLst>
              <a:ext uri="{FF2B5EF4-FFF2-40B4-BE49-F238E27FC236}">
                <a16:creationId xmlns:a16="http://schemas.microsoft.com/office/drawing/2014/main" id="{5FF01563-AF46-4CA9-8913-4F37A4ED950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5721" b="52257"/>
          <a:stretch/>
        </p:blipFill>
        <p:spPr bwMode="auto">
          <a:xfrm>
            <a:off x="6194569" y="1781420"/>
            <a:ext cx="2678735" cy="329515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ÙØªÙØ¬Ø© Ø¨Ø­Ø« Ø§ÙØµÙØ± Ø¹Ù âªbudding in fungi gifâ¬â">
            <a:extLst>
              <a:ext uri="{FF2B5EF4-FFF2-40B4-BE49-F238E27FC236}">
                <a16:creationId xmlns:a16="http://schemas.microsoft.com/office/drawing/2014/main" id="{7A9A38BE-A173-47A4-8759-BBE7C08B4CD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223" t="-935" r="52498" b="53192"/>
          <a:stretch/>
        </p:blipFill>
        <p:spPr bwMode="auto">
          <a:xfrm>
            <a:off x="344252" y="1781420"/>
            <a:ext cx="2678735" cy="329515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ÙØªÙØ¬Ø© Ø¨Ø­Ø« Ø§ÙØµÙØ± Ø¹Ù âªbudding in fungi gifâ¬â">
            <a:extLst>
              <a:ext uri="{FF2B5EF4-FFF2-40B4-BE49-F238E27FC236}">
                <a16:creationId xmlns:a16="http://schemas.microsoft.com/office/drawing/2014/main" id="{ECB0CCF9-DB34-493D-9257-0E5C513A83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966" r="25755" b="52257"/>
          <a:stretch/>
        </p:blipFill>
        <p:spPr bwMode="auto">
          <a:xfrm>
            <a:off x="9169013" y="1781421"/>
            <a:ext cx="2678735" cy="329515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ÙØªÙØ¬Ø© Ø¨Ø­Ø« Ø§ÙØµÙØ± Ø¹Ù âªbudding in fungi gifâ¬â">
            <a:extLst>
              <a:ext uri="{FF2B5EF4-FFF2-40B4-BE49-F238E27FC236}">
                <a16:creationId xmlns:a16="http://schemas.microsoft.com/office/drawing/2014/main" id="{85DFA559-5C79-411A-AE43-50EA8A00B9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6473" t="-468" r="-752" b="52725"/>
          <a:stretch/>
        </p:blipFill>
        <p:spPr bwMode="auto">
          <a:xfrm>
            <a:off x="3269410" y="1781420"/>
            <a:ext cx="2678735" cy="3295157"/>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a:extLst>
              <a:ext uri="{FF2B5EF4-FFF2-40B4-BE49-F238E27FC236}">
                <a16:creationId xmlns:a16="http://schemas.microsoft.com/office/drawing/2014/main" id="{CD40EFDE-93BD-4D78-AEC2-1EEDE0F514D8}"/>
              </a:ext>
            </a:extLst>
          </p:cNvPr>
          <p:cNvSpPr/>
          <p:nvPr/>
        </p:nvSpPr>
        <p:spPr>
          <a:xfrm>
            <a:off x="1343462" y="290595"/>
            <a:ext cx="9849394" cy="911188"/>
          </a:xfrm>
          <a:prstGeom prst="rect">
            <a:avLst/>
          </a:prstGeom>
          <a:solidFill>
            <a:srgbClr val="8BFF8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a:solidFill>
                  <a:sysClr val="windowText" lastClr="000000"/>
                </a:solidFill>
              </a:rPr>
              <a:t>رتبي مراحل التكاثر التبرعم في الخميرة </a:t>
            </a:r>
          </a:p>
        </p:txBody>
      </p:sp>
      <p:sp>
        <p:nvSpPr>
          <p:cNvPr id="7" name="مستطيل 6">
            <a:extLst>
              <a:ext uri="{FF2B5EF4-FFF2-40B4-BE49-F238E27FC236}">
                <a16:creationId xmlns:a16="http://schemas.microsoft.com/office/drawing/2014/main" id="{0BEA9037-0BC0-47CB-BE3D-98E62AB2C86F}"/>
              </a:ext>
            </a:extLst>
          </p:cNvPr>
          <p:cNvSpPr/>
          <p:nvPr/>
        </p:nvSpPr>
        <p:spPr>
          <a:xfrm>
            <a:off x="7040895" y="5419944"/>
            <a:ext cx="986081" cy="911188"/>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a:solidFill>
                  <a:sysClr val="windowText" lastClr="000000"/>
                </a:solidFill>
              </a:rPr>
              <a:t>1</a:t>
            </a:r>
          </a:p>
        </p:txBody>
      </p:sp>
      <p:sp>
        <p:nvSpPr>
          <p:cNvPr id="8" name="مستطيل 7">
            <a:extLst>
              <a:ext uri="{FF2B5EF4-FFF2-40B4-BE49-F238E27FC236}">
                <a16:creationId xmlns:a16="http://schemas.microsoft.com/office/drawing/2014/main" id="{C22AEB87-5FBD-444C-B3D1-957C753D3AC0}"/>
              </a:ext>
            </a:extLst>
          </p:cNvPr>
          <p:cNvSpPr/>
          <p:nvPr/>
        </p:nvSpPr>
        <p:spPr>
          <a:xfrm>
            <a:off x="1190578" y="5378008"/>
            <a:ext cx="986081" cy="911188"/>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a:solidFill>
                  <a:sysClr val="windowText" lastClr="000000"/>
                </a:solidFill>
              </a:rPr>
              <a:t>2</a:t>
            </a:r>
          </a:p>
        </p:txBody>
      </p:sp>
      <p:sp>
        <p:nvSpPr>
          <p:cNvPr id="9" name="مستطيل 8">
            <a:extLst>
              <a:ext uri="{FF2B5EF4-FFF2-40B4-BE49-F238E27FC236}">
                <a16:creationId xmlns:a16="http://schemas.microsoft.com/office/drawing/2014/main" id="{5B2FB7CC-9F0B-4C81-B649-288B8D01C523}"/>
              </a:ext>
            </a:extLst>
          </p:cNvPr>
          <p:cNvSpPr/>
          <p:nvPr/>
        </p:nvSpPr>
        <p:spPr>
          <a:xfrm>
            <a:off x="10015339" y="5419944"/>
            <a:ext cx="986081" cy="911188"/>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a:solidFill>
                  <a:sysClr val="windowText" lastClr="000000"/>
                </a:solidFill>
              </a:rPr>
              <a:t>3</a:t>
            </a:r>
          </a:p>
        </p:txBody>
      </p:sp>
      <p:sp>
        <p:nvSpPr>
          <p:cNvPr id="10" name="مستطيل 9">
            <a:extLst>
              <a:ext uri="{FF2B5EF4-FFF2-40B4-BE49-F238E27FC236}">
                <a16:creationId xmlns:a16="http://schemas.microsoft.com/office/drawing/2014/main" id="{0AF7791C-5518-434B-B1DD-AA304F4C9BAC}"/>
              </a:ext>
            </a:extLst>
          </p:cNvPr>
          <p:cNvSpPr/>
          <p:nvPr/>
        </p:nvSpPr>
        <p:spPr>
          <a:xfrm>
            <a:off x="4165025" y="5419944"/>
            <a:ext cx="986081" cy="911188"/>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a:solidFill>
                  <a:sysClr val="windowText" lastClr="000000"/>
                </a:solidFill>
              </a:rPr>
              <a:t>4</a:t>
            </a:r>
          </a:p>
        </p:txBody>
      </p:sp>
    </p:spTree>
    <p:extLst>
      <p:ext uri="{BB962C8B-B14F-4D97-AF65-F5344CB8AC3E}">
        <p14:creationId xmlns:p14="http://schemas.microsoft.com/office/powerpoint/2010/main" val="2818430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487FAEDD-3DDE-45B9-BD36-EB54BD16EB4C}"/>
              </a:ext>
            </a:extLst>
          </p:cNvPr>
          <p:cNvSpPr/>
          <p:nvPr/>
        </p:nvSpPr>
        <p:spPr>
          <a:xfrm>
            <a:off x="5891349" y="169813"/>
            <a:ext cx="6139541" cy="822963"/>
          </a:xfrm>
          <a:prstGeom prst="rect">
            <a:avLst/>
          </a:prstGeom>
          <a:solidFill>
            <a:schemeClr val="accent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dirty="0">
                <a:solidFill>
                  <a:sysClr val="windowText" lastClr="000000"/>
                </a:solidFill>
              </a:rPr>
              <a:t>التكاثر </a:t>
            </a:r>
            <a:r>
              <a:rPr lang="ar-SA" sz="4800" dirty="0" err="1">
                <a:solidFill>
                  <a:sysClr val="windowText" lastClr="000000"/>
                </a:solidFill>
              </a:rPr>
              <a:t>اللاجنسي</a:t>
            </a:r>
            <a:r>
              <a:rPr lang="ar-SA" sz="4800" dirty="0">
                <a:solidFill>
                  <a:sysClr val="windowText" lastClr="000000"/>
                </a:solidFill>
              </a:rPr>
              <a:t> في الفطريات </a:t>
            </a:r>
          </a:p>
        </p:txBody>
      </p:sp>
      <p:sp>
        <p:nvSpPr>
          <p:cNvPr id="6" name="مستطيل 5">
            <a:extLst>
              <a:ext uri="{FF2B5EF4-FFF2-40B4-BE49-F238E27FC236}">
                <a16:creationId xmlns:a16="http://schemas.microsoft.com/office/drawing/2014/main" id="{B6221954-C090-449A-9788-73410861D66D}"/>
              </a:ext>
            </a:extLst>
          </p:cNvPr>
          <p:cNvSpPr/>
          <p:nvPr/>
        </p:nvSpPr>
        <p:spPr>
          <a:xfrm>
            <a:off x="5891349" y="3337560"/>
            <a:ext cx="6139542" cy="3376750"/>
          </a:xfrm>
          <a:prstGeom prst="rect">
            <a:avLst/>
          </a:prstGeom>
          <a:solidFill>
            <a:schemeClr val="accent4">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a:solidFill>
                  <a:sysClr val="windowText" lastClr="000000"/>
                </a:solidFill>
              </a:rPr>
              <a:t>التكاثر بالأبواغ </a:t>
            </a:r>
          </a:p>
          <a:p>
            <a:pPr algn="ctr"/>
            <a:r>
              <a:rPr lang="ar-SA" sz="4000" b="1" dirty="0">
                <a:solidFill>
                  <a:sysClr val="windowText" lastClr="000000"/>
                </a:solidFill>
              </a:rPr>
              <a:t>انتاج خلية أحادية العدد </a:t>
            </a:r>
            <a:r>
              <a:rPr lang="ar-SA" sz="4000" b="1" dirty="0" err="1">
                <a:solidFill>
                  <a:sysClr val="windowText" lastClr="000000"/>
                </a:solidFill>
              </a:rPr>
              <a:t>الكروموسومي</a:t>
            </a:r>
            <a:r>
              <a:rPr lang="ar-SA" sz="4000" b="1" dirty="0">
                <a:solidFill>
                  <a:sysClr val="windowText" lastClr="000000"/>
                </a:solidFill>
              </a:rPr>
              <a:t> لها غلاف صلب تنمو فتصبح مخلوق جديد دون اندماج الامشاج</a:t>
            </a:r>
          </a:p>
        </p:txBody>
      </p:sp>
      <p:sp>
        <p:nvSpPr>
          <p:cNvPr id="7" name="مستطيل 6">
            <a:extLst>
              <a:ext uri="{FF2B5EF4-FFF2-40B4-BE49-F238E27FC236}">
                <a16:creationId xmlns:a16="http://schemas.microsoft.com/office/drawing/2014/main" id="{0230B76A-99EA-4D1F-B053-F540B8E6841A}"/>
              </a:ext>
            </a:extLst>
          </p:cNvPr>
          <p:cNvSpPr/>
          <p:nvPr/>
        </p:nvSpPr>
        <p:spPr>
          <a:xfrm>
            <a:off x="5891349" y="1145174"/>
            <a:ext cx="6139542" cy="2087881"/>
          </a:xfrm>
          <a:prstGeom prst="rect">
            <a:avLst/>
          </a:prstGeom>
          <a:solidFill>
            <a:srgbClr val="8BFF8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a:solidFill>
                  <a:sysClr val="windowText" lastClr="000000"/>
                </a:solidFill>
              </a:rPr>
              <a:t>اكتبي وصفا لما يحدث في الفطريات عند تكاثرها بالأبواغ من خلال فهمكـِ للصورة التالية </a:t>
            </a:r>
          </a:p>
        </p:txBody>
      </p:sp>
      <p:sp>
        <p:nvSpPr>
          <p:cNvPr id="8" name="مستطيل 7">
            <a:extLst>
              <a:ext uri="{FF2B5EF4-FFF2-40B4-BE49-F238E27FC236}">
                <a16:creationId xmlns:a16="http://schemas.microsoft.com/office/drawing/2014/main" id="{1ED57AF6-FE6D-4947-8CB8-8A4132AE5611}"/>
              </a:ext>
            </a:extLst>
          </p:cNvPr>
          <p:cNvSpPr/>
          <p:nvPr/>
        </p:nvSpPr>
        <p:spPr>
          <a:xfrm>
            <a:off x="339634" y="1145174"/>
            <a:ext cx="5290457" cy="5569135"/>
          </a:xfrm>
          <a:prstGeom prst="rect">
            <a:avLst/>
          </a:prstGeom>
          <a:blipFill dpi="0" rotWithShape="1">
            <a:blip r:embed="rId2">
              <a:extLst>
                <a:ext uri="{28A0092B-C50C-407E-A947-70E740481C1C}">
                  <a14:useLocalDpi xmlns:a14="http://schemas.microsoft.com/office/drawing/2010/main" val="0"/>
                </a:ext>
              </a:extLst>
            </a:blip>
            <a:srcRect/>
            <a:stretch>
              <a:fillRect t="-20077"/>
            </a:stretch>
          </a:blipFill>
          <a:ln w="19050">
            <a:solidFill>
              <a:schemeClr val="tx1"/>
            </a:solidFill>
          </a:ln>
        </p:spPr>
        <p:style>
          <a:lnRef idx="1">
            <a:schemeClr val="dk1"/>
          </a:lnRef>
          <a:fillRef idx="0">
            <a:schemeClr val="dk1"/>
          </a:fillRef>
          <a:effectRef idx="0">
            <a:schemeClr val="dk1"/>
          </a:effectRef>
          <a:fontRef idx="minor">
            <a:schemeClr val="tx1"/>
          </a:fontRef>
        </p:style>
        <p:txBody>
          <a:bodyPr rot="0" spcFirstLastPara="0" vert="horz" wrap="square" lIns="91440" tIns="45720" rIns="91440" bIns="45720" numCol="1" spcCol="0" rtlCol="1" fromWordArt="0" anchor="ctr" anchorCtr="0" forceAA="0" compatLnSpc="1">
            <a:prstTxWarp prst="textNoShape">
              <a:avLst/>
            </a:prstTxWarp>
            <a:noAutofit/>
          </a:bodyPr>
          <a:lstStyle/>
          <a:p>
            <a:endParaRPr lang="ar-SA"/>
          </a:p>
        </p:txBody>
      </p:sp>
      <p:sp>
        <p:nvSpPr>
          <p:cNvPr id="9" name="مستطيل 8">
            <a:extLst>
              <a:ext uri="{FF2B5EF4-FFF2-40B4-BE49-F238E27FC236}">
                <a16:creationId xmlns:a16="http://schemas.microsoft.com/office/drawing/2014/main" id="{5D1D9F3E-B816-452E-9AB4-26FC44D6B1D2}"/>
              </a:ext>
            </a:extLst>
          </p:cNvPr>
          <p:cNvSpPr/>
          <p:nvPr/>
        </p:nvSpPr>
        <p:spPr>
          <a:xfrm>
            <a:off x="161109" y="78375"/>
            <a:ext cx="5477690" cy="1001484"/>
          </a:xfrm>
          <a:prstGeom prst="rect">
            <a:avLst/>
          </a:prstGeom>
          <a:solidFill>
            <a:schemeClr val="accent1">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ysClr val="windowText" lastClr="000000"/>
                </a:solidFill>
              </a:rPr>
              <a:t>ذكاء بصري (قراءة الصورة)</a:t>
            </a:r>
          </a:p>
          <a:p>
            <a:pPr algn="ctr"/>
            <a:r>
              <a:rPr lang="ar-SA" sz="3200" dirty="0">
                <a:solidFill>
                  <a:sysClr val="windowText" lastClr="000000"/>
                </a:solidFill>
              </a:rPr>
              <a:t>وذكاء لغوي (مهارة الوصف )</a:t>
            </a:r>
          </a:p>
        </p:txBody>
      </p:sp>
      <p:sp>
        <p:nvSpPr>
          <p:cNvPr id="10" name="مستطيل 9">
            <a:extLst>
              <a:ext uri="{FF2B5EF4-FFF2-40B4-BE49-F238E27FC236}">
                <a16:creationId xmlns:a16="http://schemas.microsoft.com/office/drawing/2014/main" id="{40C54905-A211-45D9-AA6D-523562378022}"/>
              </a:ext>
            </a:extLst>
          </p:cNvPr>
          <p:cNvSpPr/>
          <p:nvPr/>
        </p:nvSpPr>
        <p:spPr>
          <a:xfrm>
            <a:off x="5995851" y="4149632"/>
            <a:ext cx="5930535" cy="2534198"/>
          </a:xfrm>
          <a:prstGeom prst="rect">
            <a:avLst/>
          </a:prstGeom>
          <a:solidFill>
            <a:schemeClr val="accent4">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a:solidFill>
                  <a:sysClr val="windowText" lastClr="000000"/>
                </a:solidFill>
              </a:rPr>
              <a:t>................................................................................................................................................</a:t>
            </a:r>
          </a:p>
        </p:txBody>
      </p:sp>
    </p:spTree>
    <p:extLst>
      <p:ext uri="{BB962C8B-B14F-4D97-AF65-F5344CB8AC3E}">
        <p14:creationId xmlns:p14="http://schemas.microsoft.com/office/powerpoint/2010/main" val="26501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_التكاثر بالأبواغ والخضرى__ 720p">
            <a:hlinkClick r:id="" action="ppaction://media"/>
            <a:extLst>
              <a:ext uri="{FF2B5EF4-FFF2-40B4-BE49-F238E27FC236}">
                <a16:creationId xmlns:a16="http://schemas.microsoft.com/office/drawing/2014/main" id="{3B95D577-9E0C-4E81-9B24-F9879265E92D}"/>
              </a:ext>
            </a:extLst>
          </p:cNvPr>
          <p:cNvPicPr>
            <a:picLocks noChangeAspect="1"/>
          </p:cNvPicPr>
          <p:nvPr>
            <a:videoFile r:link="rId1"/>
            <p:extLst>
              <p:ext uri="{DAA4B4D4-6D71-4841-9C94-3DE7FCFB9230}">
                <p14:media xmlns:p14="http://schemas.microsoft.com/office/powerpoint/2010/main" r:embed="rId2">
                  <p14:trim end="39408.4888"/>
                </p14:media>
              </p:ext>
            </p:extLst>
          </p:nvPr>
        </p:nvPicPr>
        <p:blipFill>
          <a:blip r:embed="rId4"/>
          <a:stretch>
            <a:fillRect/>
          </a:stretch>
        </p:blipFill>
        <p:spPr>
          <a:xfrm>
            <a:off x="0" y="0"/>
            <a:ext cx="11639006" cy="6858000"/>
          </a:xfrm>
          <a:prstGeom prst="rect">
            <a:avLst/>
          </a:prstGeom>
        </p:spPr>
      </p:pic>
      <p:sp>
        <p:nvSpPr>
          <p:cNvPr id="3" name="مستطيل 2">
            <a:extLst>
              <a:ext uri="{FF2B5EF4-FFF2-40B4-BE49-F238E27FC236}">
                <a16:creationId xmlns:a16="http://schemas.microsoft.com/office/drawing/2014/main" id="{4A358021-A20E-4853-B0F1-5595834B8FF3}"/>
              </a:ext>
            </a:extLst>
          </p:cNvPr>
          <p:cNvSpPr/>
          <p:nvPr/>
        </p:nvSpPr>
        <p:spPr>
          <a:xfrm rot="5400000">
            <a:off x="8359636" y="3084902"/>
            <a:ext cx="6994223" cy="646331"/>
          </a:xfrm>
          <a:prstGeom prst="rect">
            <a:avLst/>
          </a:prstGeom>
          <a:noFill/>
        </p:spPr>
        <p:txBody>
          <a:bodyPr wrap="none" lIns="91440" tIns="45720" rIns="91440" bIns="45720">
            <a:sp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انقر هنا لمشاهدة التكاثر بالأبواغ في الفطريات </a:t>
            </a:r>
          </a:p>
        </p:txBody>
      </p:sp>
    </p:spTree>
    <p:extLst>
      <p:ext uri="{BB962C8B-B14F-4D97-AF65-F5344CB8AC3E}">
        <p14:creationId xmlns:p14="http://schemas.microsoft.com/office/powerpoint/2010/main" val="2380913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487FAEDD-3DDE-45B9-BD36-EB54BD16EB4C}"/>
              </a:ext>
            </a:extLst>
          </p:cNvPr>
          <p:cNvSpPr/>
          <p:nvPr/>
        </p:nvSpPr>
        <p:spPr>
          <a:xfrm>
            <a:off x="5891349" y="169813"/>
            <a:ext cx="6139541" cy="822963"/>
          </a:xfrm>
          <a:prstGeom prst="rect">
            <a:avLst/>
          </a:prstGeom>
          <a:solidFill>
            <a:schemeClr val="accent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dirty="0">
                <a:solidFill>
                  <a:sysClr val="windowText" lastClr="000000"/>
                </a:solidFill>
              </a:rPr>
              <a:t>التكاثر </a:t>
            </a:r>
            <a:r>
              <a:rPr lang="ar-SA" sz="4800" dirty="0" err="1">
                <a:solidFill>
                  <a:sysClr val="windowText" lastClr="000000"/>
                </a:solidFill>
              </a:rPr>
              <a:t>اللاجنسي</a:t>
            </a:r>
            <a:r>
              <a:rPr lang="ar-SA" sz="4800" dirty="0">
                <a:solidFill>
                  <a:sysClr val="windowText" lastClr="000000"/>
                </a:solidFill>
              </a:rPr>
              <a:t> في الفطريات </a:t>
            </a:r>
          </a:p>
        </p:txBody>
      </p:sp>
      <p:sp>
        <p:nvSpPr>
          <p:cNvPr id="6" name="مستطيل 5">
            <a:extLst>
              <a:ext uri="{FF2B5EF4-FFF2-40B4-BE49-F238E27FC236}">
                <a16:creationId xmlns:a16="http://schemas.microsoft.com/office/drawing/2014/main" id="{B6221954-C090-449A-9788-73410861D66D}"/>
              </a:ext>
            </a:extLst>
          </p:cNvPr>
          <p:cNvSpPr/>
          <p:nvPr/>
        </p:nvSpPr>
        <p:spPr>
          <a:xfrm>
            <a:off x="5891349" y="3337560"/>
            <a:ext cx="6139542" cy="3376750"/>
          </a:xfrm>
          <a:prstGeom prst="rect">
            <a:avLst/>
          </a:prstGeom>
          <a:solidFill>
            <a:schemeClr val="accent4">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a:solidFill>
                  <a:sysClr val="windowText" lastClr="000000"/>
                </a:solidFill>
              </a:rPr>
              <a:t>التكاثر بالأبواغ </a:t>
            </a:r>
          </a:p>
          <a:p>
            <a:pPr algn="ctr"/>
            <a:r>
              <a:rPr lang="ar-SA" sz="4000" b="1" dirty="0">
                <a:solidFill>
                  <a:sysClr val="windowText" lastClr="000000"/>
                </a:solidFill>
              </a:rPr>
              <a:t>انتاج خلية أحادية العدد </a:t>
            </a:r>
            <a:r>
              <a:rPr lang="ar-SA" sz="4000" b="1" dirty="0" err="1">
                <a:solidFill>
                  <a:sysClr val="windowText" lastClr="000000"/>
                </a:solidFill>
              </a:rPr>
              <a:t>الكروموسومي</a:t>
            </a:r>
            <a:r>
              <a:rPr lang="ar-SA" sz="4000" b="1" dirty="0">
                <a:solidFill>
                  <a:sysClr val="windowText" lastClr="000000"/>
                </a:solidFill>
              </a:rPr>
              <a:t> لها غلاف صلب تنمو فتصبح مخلوق جديد دون اندماج الامشاج</a:t>
            </a:r>
          </a:p>
        </p:txBody>
      </p:sp>
      <p:sp>
        <p:nvSpPr>
          <p:cNvPr id="7" name="مستطيل 6">
            <a:extLst>
              <a:ext uri="{FF2B5EF4-FFF2-40B4-BE49-F238E27FC236}">
                <a16:creationId xmlns:a16="http://schemas.microsoft.com/office/drawing/2014/main" id="{0230B76A-99EA-4D1F-B053-F540B8E6841A}"/>
              </a:ext>
            </a:extLst>
          </p:cNvPr>
          <p:cNvSpPr/>
          <p:nvPr/>
        </p:nvSpPr>
        <p:spPr>
          <a:xfrm>
            <a:off x="5891349" y="1145174"/>
            <a:ext cx="6139542" cy="2087881"/>
          </a:xfrm>
          <a:prstGeom prst="rect">
            <a:avLst/>
          </a:prstGeom>
          <a:solidFill>
            <a:srgbClr val="8BFF8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a:solidFill>
                  <a:sysClr val="windowText" lastClr="000000"/>
                </a:solidFill>
              </a:rPr>
              <a:t>اكتبي وصفا لما يحدث في الفطريات عند تكاثرها بالأبواغ من خلال فهمكـِ للفيديو السابق</a:t>
            </a:r>
          </a:p>
        </p:txBody>
      </p:sp>
      <p:sp>
        <p:nvSpPr>
          <p:cNvPr id="9" name="مستطيل 8">
            <a:extLst>
              <a:ext uri="{FF2B5EF4-FFF2-40B4-BE49-F238E27FC236}">
                <a16:creationId xmlns:a16="http://schemas.microsoft.com/office/drawing/2014/main" id="{5D1D9F3E-B816-452E-9AB4-26FC44D6B1D2}"/>
              </a:ext>
            </a:extLst>
          </p:cNvPr>
          <p:cNvSpPr/>
          <p:nvPr/>
        </p:nvSpPr>
        <p:spPr>
          <a:xfrm>
            <a:off x="161109" y="78375"/>
            <a:ext cx="5477690" cy="1001484"/>
          </a:xfrm>
          <a:prstGeom prst="rect">
            <a:avLst/>
          </a:prstGeom>
          <a:solidFill>
            <a:schemeClr val="accent1">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ysClr val="windowText" lastClr="000000"/>
                </a:solidFill>
              </a:rPr>
              <a:t>ذكاء بصري (قراءة الصورة)</a:t>
            </a:r>
          </a:p>
          <a:p>
            <a:pPr algn="ctr"/>
            <a:r>
              <a:rPr lang="ar-SA" sz="3200" dirty="0">
                <a:solidFill>
                  <a:sysClr val="windowText" lastClr="000000"/>
                </a:solidFill>
              </a:rPr>
              <a:t>وذكاء لغوي (مهارة الوصف )</a:t>
            </a:r>
          </a:p>
        </p:txBody>
      </p:sp>
      <p:sp>
        <p:nvSpPr>
          <p:cNvPr id="10" name="مستطيل 9">
            <a:extLst>
              <a:ext uri="{FF2B5EF4-FFF2-40B4-BE49-F238E27FC236}">
                <a16:creationId xmlns:a16="http://schemas.microsoft.com/office/drawing/2014/main" id="{40C54905-A211-45D9-AA6D-523562378022}"/>
              </a:ext>
            </a:extLst>
          </p:cNvPr>
          <p:cNvSpPr/>
          <p:nvPr/>
        </p:nvSpPr>
        <p:spPr>
          <a:xfrm>
            <a:off x="5995851" y="4153989"/>
            <a:ext cx="5930535" cy="2534198"/>
          </a:xfrm>
          <a:prstGeom prst="rect">
            <a:avLst/>
          </a:prstGeom>
          <a:solidFill>
            <a:schemeClr val="accent4">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a:solidFill>
                  <a:sysClr val="windowText" lastClr="000000"/>
                </a:solidFill>
              </a:rPr>
              <a:t>................................................................................................................................................</a:t>
            </a:r>
          </a:p>
        </p:txBody>
      </p:sp>
      <p:pic>
        <p:nvPicPr>
          <p:cNvPr id="11" name="صورة 10">
            <a:extLst>
              <a:ext uri="{FF2B5EF4-FFF2-40B4-BE49-F238E27FC236}">
                <a16:creationId xmlns:a16="http://schemas.microsoft.com/office/drawing/2014/main" id="{2BD97AC6-C206-493A-98DA-CEC4DCC677DC}"/>
              </a:ext>
            </a:extLst>
          </p:cNvPr>
          <p:cNvPicPr>
            <a:picLocks noChangeAspect="1"/>
          </p:cNvPicPr>
          <p:nvPr/>
        </p:nvPicPr>
        <p:blipFill>
          <a:blip r:embed="rId2"/>
          <a:stretch>
            <a:fillRect/>
          </a:stretch>
        </p:blipFill>
        <p:spPr>
          <a:xfrm>
            <a:off x="265614" y="1293222"/>
            <a:ext cx="5373185" cy="5486403"/>
          </a:xfrm>
          <a:prstGeom prst="rect">
            <a:avLst/>
          </a:prstGeom>
        </p:spPr>
      </p:pic>
    </p:spTree>
    <p:extLst>
      <p:ext uri="{BB962C8B-B14F-4D97-AF65-F5344CB8AC3E}">
        <p14:creationId xmlns:p14="http://schemas.microsoft.com/office/powerpoint/2010/main" val="3549231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ÙØªÙØ¬Ø© Ø¨Ø­Ø« Ø§ÙØµÙØ± Ø¹Ù âªbudding in fungi gifâ¬â">
            <a:extLst>
              <a:ext uri="{FF2B5EF4-FFF2-40B4-BE49-F238E27FC236}">
                <a16:creationId xmlns:a16="http://schemas.microsoft.com/office/drawing/2014/main" id="{3C760FF0-9190-42C6-87FC-5679AA5AEC31}"/>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00841" y="197847"/>
            <a:ext cx="6774725" cy="6438083"/>
          </a:xfrm>
          <a:prstGeom prst="rect">
            <a:avLst/>
          </a:prstGeom>
          <a:noFill/>
          <a:extLst>
            <a:ext uri="{909E8E84-426E-40DD-AFC4-6F175D3DCCD1}">
              <a14:hiddenFill xmlns:a14="http://schemas.microsoft.com/office/drawing/2010/main">
                <a:solidFill>
                  <a:srgbClr val="FFFFFF"/>
                </a:solidFill>
              </a14:hiddenFill>
            </a:ext>
          </a:extLst>
        </p:spPr>
      </p:pic>
      <p:sp>
        <p:nvSpPr>
          <p:cNvPr id="3" name="مستطيل 2">
            <a:extLst>
              <a:ext uri="{FF2B5EF4-FFF2-40B4-BE49-F238E27FC236}">
                <a16:creationId xmlns:a16="http://schemas.microsoft.com/office/drawing/2014/main" id="{1D805594-953D-48ED-8FFD-15207B9D9F43}"/>
              </a:ext>
            </a:extLst>
          </p:cNvPr>
          <p:cNvSpPr/>
          <p:nvPr/>
        </p:nvSpPr>
        <p:spPr>
          <a:xfrm>
            <a:off x="7214509" y="197846"/>
            <a:ext cx="4776650" cy="6438083"/>
          </a:xfrm>
          <a:prstGeom prst="rect">
            <a:avLst/>
          </a:prstGeom>
          <a:solidFill>
            <a:srgbClr val="F0F7F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dirty="0">
                <a:solidFill>
                  <a:sysClr val="windowText" lastClr="000000"/>
                </a:solidFill>
              </a:rPr>
              <a:t>هذا النوع من الفطريات (الفطر النفاث) وما يشبهه من الفطريات النفاثة تنتج تريليونات من الابواغ في كل مرة و يُعد انتاج كمية ضخمة من الأبواغ تكيفا من اجل البقاء </a:t>
            </a:r>
          </a:p>
        </p:txBody>
      </p:sp>
    </p:spTree>
    <p:extLst>
      <p:ext uri="{BB962C8B-B14F-4D97-AF65-F5344CB8AC3E}">
        <p14:creationId xmlns:p14="http://schemas.microsoft.com/office/powerpoint/2010/main" val="2123648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ÙØªÙØ¬Ø© Ø¨Ø­Ø« Ø§ÙØµÙØ± Ø¹Ù âªbudding in fungi gifâ¬â">
            <a:extLst>
              <a:ext uri="{FF2B5EF4-FFF2-40B4-BE49-F238E27FC236}">
                <a16:creationId xmlns:a16="http://schemas.microsoft.com/office/drawing/2014/main" id="{3C760FF0-9190-42C6-87FC-5679AA5AEC31}"/>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00841" y="119469"/>
            <a:ext cx="6644095" cy="6555649"/>
          </a:xfrm>
          <a:prstGeom prst="rect">
            <a:avLst/>
          </a:prstGeom>
          <a:noFill/>
          <a:extLst>
            <a:ext uri="{909E8E84-426E-40DD-AFC4-6F175D3DCCD1}">
              <a14:hiddenFill xmlns:a14="http://schemas.microsoft.com/office/drawing/2010/main">
                <a:solidFill>
                  <a:srgbClr val="FFFFFF"/>
                </a:solidFill>
              </a14:hiddenFill>
            </a:ext>
          </a:extLst>
        </p:spPr>
      </p:pic>
      <p:sp>
        <p:nvSpPr>
          <p:cNvPr id="3" name="مستطيل 2">
            <a:extLst>
              <a:ext uri="{FF2B5EF4-FFF2-40B4-BE49-F238E27FC236}">
                <a16:creationId xmlns:a16="http://schemas.microsoft.com/office/drawing/2014/main" id="{1D805594-953D-48ED-8FFD-15207B9D9F43}"/>
              </a:ext>
            </a:extLst>
          </p:cNvPr>
          <p:cNvSpPr/>
          <p:nvPr/>
        </p:nvSpPr>
        <p:spPr>
          <a:xfrm>
            <a:off x="6975566" y="119469"/>
            <a:ext cx="5015593" cy="2793548"/>
          </a:xfrm>
          <a:prstGeom prst="rect">
            <a:avLst/>
          </a:prstGeom>
          <a:solidFill>
            <a:srgbClr val="FDFFA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dirty="0">
                <a:solidFill>
                  <a:sysClr val="windowText" lastClr="000000"/>
                </a:solidFill>
              </a:rPr>
              <a:t>فسري:</a:t>
            </a:r>
          </a:p>
          <a:p>
            <a:pPr algn="ctr"/>
            <a:r>
              <a:rPr lang="ar-SA" sz="4800" dirty="0">
                <a:solidFill>
                  <a:sysClr val="windowText" lastClr="000000"/>
                </a:solidFill>
              </a:rPr>
              <a:t>  يُعد انتاج كمية ضخمة من الأبواغ تكيفا من اجل البقاء </a:t>
            </a:r>
          </a:p>
        </p:txBody>
      </p:sp>
      <p:sp>
        <p:nvSpPr>
          <p:cNvPr id="4" name="مستطيل 3">
            <a:extLst>
              <a:ext uri="{FF2B5EF4-FFF2-40B4-BE49-F238E27FC236}">
                <a16:creationId xmlns:a16="http://schemas.microsoft.com/office/drawing/2014/main" id="{42C08C5D-C9AD-48EB-9EFF-025FF84B5F39}"/>
              </a:ext>
            </a:extLst>
          </p:cNvPr>
          <p:cNvSpPr/>
          <p:nvPr/>
        </p:nvSpPr>
        <p:spPr>
          <a:xfrm>
            <a:off x="6975566" y="3028131"/>
            <a:ext cx="5015593" cy="3646987"/>
          </a:xfrm>
          <a:prstGeom prst="rect">
            <a:avLst/>
          </a:prstGeom>
          <a:solidFill>
            <a:schemeClr val="accent2">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dirty="0">
                <a:solidFill>
                  <a:sysClr val="windowText" lastClr="000000"/>
                </a:solidFill>
              </a:rPr>
              <a:t>يضمن هذا التكيف وصول نسبة صغيرة من الفطريات إلى منطقة أخرى ملائمة لتبدأ في النمو وإنتاج افراد جديدة </a:t>
            </a:r>
          </a:p>
        </p:txBody>
      </p:sp>
    </p:spTree>
    <p:extLst>
      <p:ext uri="{BB962C8B-B14F-4D97-AF65-F5344CB8AC3E}">
        <p14:creationId xmlns:p14="http://schemas.microsoft.com/office/powerpoint/2010/main" val="3110647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ÙØªÙØ¬Ø© Ø¨Ø­Ø« Ø§ÙØµÙØ± Ø¹Ù âªbudding in fungi gifâ¬â">
            <a:extLst>
              <a:ext uri="{FF2B5EF4-FFF2-40B4-BE49-F238E27FC236}">
                <a16:creationId xmlns:a16="http://schemas.microsoft.com/office/drawing/2014/main" id="{3C760FF0-9190-42C6-87FC-5679AA5AEC31}"/>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00841" y="119469"/>
            <a:ext cx="6644095" cy="6555649"/>
          </a:xfrm>
          <a:prstGeom prst="rect">
            <a:avLst/>
          </a:prstGeom>
          <a:noFill/>
          <a:extLst>
            <a:ext uri="{909E8E84-426E-40DD-AFC4-6F175D3DCCD1}">
              <a14:hiddenFill xmlns:a14="http://schemas.microsoft.com/office/drawing/2010/main">
                <a:solidFill>
                  <a:srgbClr val="FFFFFF"/>
                </a:solidFill>
              </a14:hiddenFill>
            </a:ext>
          </a:extLst>
        </p:spPr>
      </p:pic>
      <p:sp>
        <p:nvSpPr>
          <p:cNvPr id="3" name="مستطيل 2">
            <a:extLst>
              <a:ext uri="{FF2B5EF4-FFF2-40B4-BE49-F238E27FC236}">
                <a16:creationId xmlns:a16="http://schemas.microsoft.com/office/drawing/2014/main" id="{1D805594-953D-48ED-8FFD-15207B9D9F43}"/>
              </a:ext>
            </a:extLst>
          </p:cNvPr>
          <p:cNvSpPr/>
          <p:nvPr/>
        </p:nvSpPr>
        <p:spPr>
          <a:xfrm>
            <a:off x="6975566" y="119469"/>
            <a:ext cx="5015593" cy="2793548"/>
          </a:xfrm>
          <a:prstGeom prst="rect">
            <a:avLst/>
          </a:prstGeom>
          <a:solidFill>
            <a:srgbClr val="FDFFA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dirty="0">
                <a:solidFill>
                  <a:sysClr val="windowText" lastClr="000000"/>
                </a:solidFill>
              </a:rPr>
              <a:t>خمني :</a:t>
            </a:r>
          </a:p>
          <a:p>
            <a:pPr algn="ctr"/>
            <a:r>
              <a:rPr lang="ar-SA" sz="4800" dirty="0">
                <a:solidFill>
                  <a:sysClr val="windowText" lastClr="000000"/>
                </a:solidFill>
              </a:rPr>
              <a:t>  تكيفات الابواغ التي تساعدها على الانتشار </a:t>
            </a:r>
          </a:p>
        </p:txBody>
      </p:sp>
      <p:sp>
        <p:nvSpPr>
          <p:cNvPr id="4" name="مستطيل 3">
            <a:extLst>
              <a:ext uri="{FF2B5EF4-FFF2-40B4-BE49-F238E27FC236}">
                <a16:creationId xmlns:a16="http://schemas.microsoft.com/office/drawing/2014/main" id="{42C08C5D-C9AD-48EB-9EFF-025FF84B5F39}"/>
              </a:ext>
            </a:extLst>
          </p:cNvPr>
          <p:cNvSpPr/>
          <p:nvPr/>
        </p:nvSpPr>
        <p:spPr>
          <a:xfrm>
            <a:off x="6975566" y="3028131"/>
            <a:ext cx="5015593" cy="3646987"/>
          </a:xfrm>
          <a:prstGeom prst="rect">
            <a:avLst/>
          </a:prstGeom>
          <a:solidFill>
            <a:schemeClr val="accent2">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dirty="0">
                <a:solidFill>
                  <a:sysClr val="windowText" lastClr="000000"/>
                </a:solidFill>
              </a:rPr>
              <a:t>1ـ صغيرة الحجم وخفيفة الوزن ليس ليسهل نقلها بالرياح أو الحشرات أو الحيوانات الصغيرة </a:t>
            </a:r>
          </a:p>
        </p:txBody>
      </p:sp>
    </p:spTree>
    <p:extLst>
      <p:ext uri="{BB962C8B-B14F-4D97-AF65-F5344CB8AC3E}">
        <p14:creationId xmlns:p14="http://schemas.microsoft.com/office/powerpoint/2010/main" val="3962455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ÙØªÙØ¬Ø© Ø¨Ø­Ø« Ø§ÙØµÙØ± Ø¹Ù âªbudding in fungi gifâ¬â">
            <a:extLst>
              <a:ext uri="{FF2B5EF4-FFF2-40B4-BE49-F238E27FC236}">
                <a16:creationId xmlns:a16="http://schemas.microsoft.com/office/drawing/2014/main" id="{3C760FF0-9190-42C6-87FC-5679AA5AEC31}"/>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00841" y="119469"/>
            <a:ext cx="6644095" cy="6555649"/>
          </a:xfrm>
          <a:prstGeom prst="rect">
            <a:avLst/>
          </a:prstGeom>
          <a:noFill/>
          <a:extLst>
            <a:ext uri="{909E8E84-426E-40DD-AFC4-6F175D3DCCD1}">
              <a14:hiddenFill xmlns:a14="http://schemas.microsoft.com/office/drawing/2010/main">
                <a:solidFill>
                  <a:srgbClr val="FFFFFF"/>
                </a:solidFill>
              </a14:hiddenFill>
            </a:ext>
          </a:extLst>
        </p:spPr>
      </p:pic>
      <p:sp>
        <p:nvSpPr>
          <p:cNvPr id="3" name="مستطيل 2">
            <a:extLst>
              <a:ext uri="{FF2B5EF4-FFF2-40B4-BE49-F238E27FC236}">
                <a16:creationId xmlns:a16="http://schemas.microsoft.com/office/drawing/2014/main" id="{1D805594-953D-48ED-8FFD-15207B9D9F43}"/>
              </a:ext>
            </a:extLst>
          </p:cNvPr>
          <p:cNvSpPr/>
          <p:nvPr/>
        </p:nvSpPr>
        <p:spPr>
          <a:xfrm>
            <a:off x="6975566" y="182881"/>
            <a:ext cx="5015593" cy="2101217"/>
          </a:xfrm>
          <a:prstGeom prst="rect">
            <a:avLst/>
          </a:prstGeom>
          <a:solidFill>
            <a:srgbClr val="FDFFA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dirty="0">
                <a:solidFill>
                  <a:sysClr val="windowText" lastClr="000000"/>
                </a:solidFill>
              </a:rPr>
              <a:t>خمني :</a:t>
            </a:r>
          </a:p>
          <a:p>
            <a:pPr algn="ctr"/>
            <a:r>
              <a:rPr lang="ar-SA" sz="4800" dirty="0">
                <a:solidFill>
                  <a:sysClr val="windowText" lastClr="000000"/>
                </a:solidFill>
              </a:rPr>
              <a:t>  تكيفات الابواغ التي تساعدها على الانتشار </a:t>
            </a:r>
          </a:p>
        </p:txBody>
      </p:sp>
      <p:sp>
        <p:nvSpPr>
          <p:cNvPr id="4" name="مستطيل 3">
            <a:extLst>
              <a:ext uri="{FF2B5EF4-FFF2-40B4-BE49-F238E27FC236}">
                <a16:creationId xmlns:a16="http://schemas.microsoft.com/office/drawing/2014/main" id="{42C08C5D-C9AD-48EB-9EFF-025FF84B5F39}"/>
              </a:ext>
            </a:extLst>
          </p:cNvPr>
          <p:cNvSpPr/>
          <p:nvPr/>
        </p:nvSpPr>
        <p:spPr>
          <a:xfrm>
            <a:off x="6975566" y="2547257"/>
            <a:ext cx="5015593" cy="4127862"/>
          </a:xfrm>
          <a:prstGeom prst="rect">
            <a:avLst/>
          </a:prstGeom>
          <a:solidFill>
            <a:schemeClr val="accent2">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a:solidFill>
                  <a:sysClr val="windowText" lastClr="000000"/>
                </a:solidFill>
              </a:rPr>
              <a:t>2ـ الجدار الخلوي لها صلب وقاسي ومقاوم للماء لكي يتيح للأبواغ البقاء في الظروف القاسية منها درجة الحرارة والرطوبة المرتفعتان </a:t>
            </a:r>
          </a:p>
        </p:txBody>
      </p:sp>
    </p:spTree>
    <p:extLst>
      <p:ext uri="{BB962C8B-B14F-4D97-AF65-F5344CB8AC3E}">
        <p14:creationId xmlns:p14="http://schemas.microsoft.com/office/powerpoint/2010/main" val="2593024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CB56D813-91A5-4FC3-A67E-7E8A3E5A3357}"/>
              </a:ext>
            </a:extLst>
          </p:cNvPr>
          <p:cNvSpPr/>
          <p:nvPr/>
        </p:nvSpPr>
        <p:spPr>
          <a:xfrm>
            <a:off x="1371600" y="157706"/>
            <a:ext cx="10628268" cy="1305333"/>
          </a:xfrm>
          <a:prstGeom prst="rect">
            <a:avLst/>
          </a:prstGeom>
          <a:solidFill>
            <a:schemeClr val="accent1">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a:solidFill>
                  <a:sysClr val="windowText" lastClr="000000"/>
                </a:solidFill>
              </a:rPr>
              <a:t>بالتعاون مع زميلاتكـِ في المجموعة أقرئي في كتابكـِ المقرر عن حاملات الأبواغ ثم أكملي فجوة المعلومات التالية</a:t>
            </a:r>
          </a:p>
        </p:txBody>
      </p:sp>
      <p:sp>
        <p:nvSpPr>
          <p:cNvPr id="3" name="مستطيل 2">
            <a:extLst>
              <a:ext uri="{FF2B5EF4-FFF2-40B4-BE49-F238E27FC236}">
                <a16:creationId xmlns:a16="http://schemas.microsoft.com/office/drawing/2014/main" id="{B75623DF-5FEE-4703-B3D2-7315AD48AAEC}"/>
              </a:ext>
            </a:extLst>
          </p:cNvPr>
          <p:cNvSpPr/>
          <p:nvPr/>
        </p:nvSpPr>
        <p:spPr>
          <a:xfrm>
            <a:off x="5146766" y="1658982"/>
            <a:ext cx="6853102" cy="1305333"/>
          </a:xfrm>
          <a:prstGeom prst="rect">
            <a:avLst/>
          </a:prstGeom>
          <a:solidFill>
            <a:srgbClr val="FD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dirty="0">
                <a:solidFill>
                  <a:sysClr val="windowText" lastClr="000000"/>
                </a:solidFill>
              </a:rPr>
              <a:t>يعتمد تصنيف الفطريات على نوع </a:t>
            </a:r>
          </a:p>
          <a:p>
            <a:pPr algn="ctr"/>
            <a:r>
              <a:rPr lang="ar-SA" sz="4000" dirty="0">
                <a:solidFill>
                  <a:sysClr val="windowText" lastClr="000000"/>
                </a:solidFill>
              </a:rPr>
              <a:t>الحامل </a:t>
            </a:r>
            <a:r>
              <a:rPr lang="ar-SA" sz="4000" dirty="0" err="1">
                <a:solidFill>
                  <a:sysClr val="windowText" lastClr="000000"/>
                </a:solidFill>
              </a:rPr>
              <a:t>البوغي</a:t>
            </a:r>
            <a:r>
              <a:rPr lang="ar-SA" sz="4000" dirty="0">
                <a:solidFill>
                  <a:sysClr val="windowText" lastClr="000000"/>
                </a:solidFill>
              </a:rPr>
              <a:t> </a:t>
            </a:r>
          </a:p>
        </p:txBody>
      </p:sp>
      <p:sp>
        <p:nvSpPr>
          <p:cNvPr id="4" name="مستطيل 3">
            <a:extLst>
              <a:ext uri="{FF2B5EF4-FFF2-40B4-BE49-F238E27FC236}">
                <a16:creationId xmlns:a16="http://schemas.microsoft.com/office/drawing/2014/main" id="{ECFDD08E-1943-4692-A33C-545AA0F97104}"/>
              </a:ext>
            </a:extLst>
          </p:cNvPr>
          <p:cNvSpPr/>
          <p:nvPr/>
        </p:nvSpPr>
        <p:spPr>
          <a:xfrm>
            <a:off x="5146766" y="3069774"/>
            <a:ext cx="6853102" cy="1782127"/>
          </a:xfrm>
          <a:prstGeom prst="rect">
            <a:avLst/>
          </a:prstGeom>
          <a:solidFill>
            <a:srgbClr val="8BFF8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dirty="0">
                <a:solidFill>
                  <a:sysClr val="windowText" lastClr="000000"/>
                </a:solidFill>
              </a:rPr>
              <a:t>وفي قممها توجد </a:t>
            </a:r>
          </a:p>
          <a:p>
            <a:pPr algn="ctr"/>
            <a:r>
              <a:rPr lang="ar-SA" sz="4000" dirty="0">
                <a:solidFill>
                  <a:sysClr val="windowText" lastClr="000000"/>
                </a:solidFill>
              </a:rPr>
              <a:t>تركيب كيسي يحوي الأبواغ بداخله يسمى حافظة الأبواغ </a:t>
            </a:r>
          </a:p>
        </p:txBody>
      </p:sp>
      <p:sp>
        <p:nvSpPr>
          <p:cNvPr id="5" name="مستطيل 4">
            <a:extLst>
              <a:ext uri="{FF2B5EF4-FFF2-40B4-BE49-F238E27FC236}">
                <a16:creationId xmlns:a16="http://schemas.microsoft.com/office/drawing/2014/main" id="{8D3370C7-AB90-418F-BC29-9654679C36F6}"/>
              </a:ext>
            </a:extLst>
          </p:cNvPr>
          <p:cNvSpPr/>
          <p:nvPr/>
        </p:nvSpPr>
        <p:spPr>
          <a:xfrm>
            <a:off x="5146766" y="4963887"/>
            <a:ext cx="6853102" cy="1782127"/>
          </a:xfrm>
          <a:prstGeom prst="rect">
            <a:avLst/>
          </a:prstGeom>
          <a:solidFill>
            <a:schemeClr val="accent2">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dirty="0">
                <a:solidFill>
                  <a:sysClr val="windowText" lastClr="000000"/>
                </a:solidFill>
              </a:rPr>
              <a:t>ووظيفتها انها </a:t>
            </a:r>
          </a:p>
          <a:p>
            <a:pPr algn="ctr"/>
            <a:r>
              <a:rPr lang="ar-SA" sz="4000" dirty="0">
                <a:solidFill>
                  <a:sysClr val="windowText" lastClr="000000"/>
                </a:solidFill>
              </a:rPr>
              <a:t>توفر الحماية للأبواغ وتمنع جفافها قبل أن تنضج </a:t>
            </a:r>
          </a:p>
        </p:txBody>
      </p:sp>
      <p:sp>
        <p:nvSpPr>
          <p:cNvPr id="6" name="مستطيل 5">
            <a:extLst>
              <a:ext uri="{FF2B5EF4-FFF2-40B4-BE49-F238E27FC236}">
                <a16:creationId xmlns:a16="http://schemas.microsoft.com/office/drawing/2014/main" id="{4A6CD553-B6A2-4271-8392-F9B4E6286B9A}"/>
              </a:ext>
            </a:extLst>
          </p:cNvPr>
          <p:cNvSpPr/>
          <p:nvPr/>
        </p:nvSpPr>
        <p:spPr>
          <a:xfrm>
            <a:off x="192132" y="157705"/>
            <a:ext cx="1022714" cy="1305333"/>
          </a:xfrm>
          <a:prstGeom prst="rect">
            <a:avLst/>
          </a:prstGeom>
          <a:solidFill>
            <a:srgbClr val="FFFF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ysClr val="windowText" lastClr="000000"/>
                </a:solidFill>
              </a:rPr>
              <a:t>القراءة الموجهة </a:t>
            </a:r>
          </a:p>
        </p:txBody>
      </p:sp>
      <p:sp>
        <p:nvSpPr>
          <p:cNvPr id="7" name="مستطيل 6">
            <a:extLst>
              <a:ext uri="{FF2B5EF4-FFF2-40B4-BE49-F238E27FC236}">
                <a16:creationId xmlns:a16="http://schemas.microsoft.com/office/drawing/2014/main" id="{381283A4-FD89-4B5B-A573-1F8BA9BFB9CC}"/>
              </a:ext>
            </a:extLst>
          </p:cNvPr>
          <p:cNvSpPr/>
          <p:nvPr/>
        </p:nvSpPr>
        <p:spPr>
          <a:xfrm>
            <a:off x="5769428" y="2311648"/>
            <a:ext cx="5607777" cy="646140"/>
          </a:xfrm>
          <a:prstGeom prst="rect">
            <a:avLst/>
          </a:prstGeom>
          <a:solidFill>
            <a:srgbClr val="FDFF99"/>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dirty="0">
                <a:solidFill>
                  <a:sysClr val="windowText" lastClr="000000"/>
                </a:solidFill>
              </a:rPr>
              <a:t>.........................</a:t>
            </a:r>
          </a:p>
        </p:txBody>
      </p:sp>
      <p:sp>
        <p:nvSpPr>
          <p:cNvPr id="8" name="مستطيل 7">
            <a:extLst>
              <a:ext uri="{FF2B5EF4-FFF2-40B4-BE49-F238E27FC236}">
                <a16:creationId xmlns:a16="http://schemas.microsoft.com/office/drawing/2014/main" id="{E498291C-1916-4C7E-92EA-AF3E58C750AC}"/>
              </a:ext>
            </a:extLst>
          </p:cNvPr>
          <p:cNvSpPr/>
          <p:nvPr/>
        </p:nvSpPr>
        <p:spPr>
          <a:xfrm>
            <a:off x="5647508" y="4187866"/>
            <a:ext cx="5607777" cy="646140"/>
          </a:xfrm>
          <a:prstGeom prst="rect">
            <a:avLst/>
          </a:prstGeom>
          <a:solidFill>
            <a:srgbClr val="8BFF8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dirty="0">
                <a:solidFill>
                  <a:sysClr val="windowText" lastClr="000000"/>
                </a:solidFill>
              </a:rPr>
              <a:t>.........................</a:t>
            </a:r>
          </a:p>
        </p:txBody>
      </p:sp>
      <p:sp>
        <p:nvSpPr>
          <p:cNvPr id="9" name="مستطيل 8">
            <a:extLst>
              <a:ext uri="{FF2B5EF4-FFF2-40B4-BE49-F238E27FC236}">
                <a16:creationId xmlns:a16="http://schemas.microsoft.com/office/drawing/2014/main" id="{67235693-927C-4131-B4C7-2B2B764EE1D5}"/>
              </a:ext>
            </a:extLst>
          </p:cNvPr>
          <p:cNvSpPr/>
          <p:nvPr/>
        </p:nvSpPr>
        <p:spPr>
          <a:xfrm>
            <a:off x="5264332" y="5563712"/>
            <a:ext cx="6604908" cy="1163659"/>
          </a:xfrm>
          <a:prstGeom prst="rect">
            <a:avLst/>
          </a:prstGeom>
          <a:solidFill>
            <a:srgbClr val="F8CBA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dirty="0">
                <a:solidFill>
                  <a:sysClr val="windowText" lastClr="000000"/>
                </a:solidFill>
              </a:rPr>
              <a:t>..........................................................................................</a:t>
            </a:r>
          </a:p>
        </p:txBody>
      </p:sp>
      <p:pic>
        <p:nvPicPr>
          <p:cNvPr id="1026" name="Picture 2" descr="ÙØªÙØ¬Ø© Ø¨Ø­Ø« Ø§ÙØµÙØ± Ø¹Ù âªfungi gifâ¬â">
            <a:extLst>
              <a:ext uri="{FF2B5EF4-FFF2-40B4-BE49-F238E27FC236}">
                <a16:creationId xmlns:a16="http://schemas.microsoft.com/office/drawing/2014/main" id="{EA90D82A-2578-424E-9CA5-0B939BF9FCA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62345" y="1658982"/>
            <a:ext cx="4762500" cy="5041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8962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0" nodeType="clickEffect">
                                  <p:stCondLst>
                                    <p:cond delay="0"/>
                                  </p:stCondLst>
                                  <p:childTnLst>
                                    <p:animEffect transition="out" filter="randombar(horizontal)">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ÙØªÙØ¬Ø© Ø¨Ø­Ø« Ø§ÙØµÙØ± Ø¹Ù âªfungi gifâ¬â">
            <a:extLst>
              <a:ext uri="{FF2B5EF4-FFF2-40B4-BE49-F238E27FC236}">
                <a16:creationId xmlns:a16="http://schemas.microsoft.com/office/drawing/2014/main" id="{31AA4899-A5C3-44ED-BDBC-7C047A17A5F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379201" y="260791"/>
            <a:ext cx="5588555" cy="290548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ÙØªÙØ¬Ø© Ø¨Ø­Ø« Ø§ÙØµÙØ± Ø¹Ù âªfungi gifâ¬â">
            <a:extLst>
              <a:ext uri="{FF2B5EF4-FFF2-40B4-BE49-F238E27FC236}">
                <a16:creationId xmlns:a16="http://schemas.microsoft.com/office/drawing/2014/main" id="{15E62C2B-4CC2-4125-B9DA-AFB3B6677D7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4244" y="260791"/>
            <a:ext cx="5871755" cy="287819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ØµÙØ±Ø© Ø°Ø§Øª ØµÙØ©">
            <a:extLst>
              <a:ext uri="{FF2B5EF4-FFF2-40B4-BE49-F238E27FC236}">
                <a16:creationId xmlns:a16="http://schemas.microsoft.com/office/drawing/2014/main" id="{46C8594B-5096-4FA9-AABD-78FF2C5964C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379201" y="3405053"/>
            <a:ext cx="5619750" cy="321945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ØµÙØ±Ø© Ø°Ø§Øª ØµÙØ©">
            <a:extLst>
              <a:ext uri="{FF2B5EF4-FFF2-40B4-BE49-F238E27FC236}">
                <a16:creationId xmlns:a16="http://schemas.microsoft.com/office/drawing/2014/main" id="{FCB12277-EE71-4EEF-82D8-5B050BD93EE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24244" y="3388093"/>
            <a:ext cx="5967006" cy="3236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70553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stretch>
            <a:fillRect/>
          </a:stretch>
        </p:blipFill>
        <p:spPr>
          <a:xfrm>
            <a:off x="0" y="0"/>
            <a:ext cx="6469674" cy="6858000"/>
          </a:xfrm>
          <a:prstGeom prst="rect">
            <a:avLst/>
          </a:prstGeom>
        </p:spPr>
      </p:pic>
      <p:pic>
        <p:nvPicPr>
          <p:cNvPr id="3" name="صورة 2"/>
          <p:cNvPicPr>
            <a:picLocks noChangeAspect="1"/>
          </p:cNvPicPr>
          <p:nvPr/>
        </p:nvPicPr>
        <p:blipFill>
          <a:blip r:embed="rId3"/>
          <a:stretch>
            <a:fillRect/>
          </a:stretch>
        </p:blipFill>
        <p:spPr>
          <a:xfrm>
            <a:off x="6446087" y="0"/>
            <a:ext cx="5745914" cy="6858000"/>
          </a:xfrm>
          <a:prstGeom prst="rect">
            <a:avLst/>
          </a:prstGeom>
        </p:spPr>
      </p:pic>
    </p:spTree>
    <p:extLst>
      <p:ext uri="{BB962C8B-B14F-4D97-AF65-F5344CB8AC3E}">
        <p14:creationId xmlns:p14="http://schemas.microsoft.com/office/powerpoint/2010/main" val="6499013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ÙØªÙØ¬Ø© Ø¨Ø­Ø« Ø§ÙØµÙØ± Ø¹Ù âªfungi gifâ¬â">
            <a:extLst>
              <a:ext uri="{FF2B5EF4-FFF2-40B4-BE49-F238E27FC236}">
                <a16:creationId xmlns:a16="http://schemas.microsoft.com/office/drawing/2014/main" id="{9B1AA44E-2C84-4601-B7A9-C3C12CE6958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359857" y="170634"/>
            <a:ext cx="5640554" cy="316039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ÙØªÙØ¬Ø© Ø¨Ø­Ø« Ø§ÙØµÙØ± Ø¹Ù âªfungi gifâ¬â">
            <a:extLst>
              <a:ext uri="{FF2B5EF4-FFF2-40B4-BE49-F238E27FC236}">
                <a16:creationId xmlns:a16="http://schemas.microsoft.com/office/drawing/2014/main" id="{6D9D16BC-3ECD-41F2-9BB0-B4686607BD0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91589" y="170634"/>
            <a:ext cx="6025787" cy="325836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ÙØªÙØ¬Ø© Ø¨Ø­Ø« Ø§ÙØµÙØ± Ø¹Ù âªfungi gifâ¬â">
            <a:extLst>
              <a:ext uri="{FF2B5EF4-FFF2-40B4-BE49-F238E27FC236}">
                <a16:creationId xmlns:a16="http://schemas.microsoft.com/office/drawing/2014/main" id="{E9C7EA10-E6FE-44D0-A94C-8A0812CEB44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359857" y="3429000"/>
            <a:ext cx="5640554" cy="325836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ØµÙØ±Ø© Ø°Ø§Øª ØµÙØ©">
            <a:extLst>
              <a:ext uri="{FF2B5EF4-FFF2-40B4-BE49-F238E27FC236}">
                <a16:creationId xmlns:a16="http://schemas.microsoft.com/office/drawing/2014/main" id="{0D4B1C31-92BD-4EBA-AB70-A24A7CF7DC49}"/>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91588" y="3522388"/>
            <a:ext cx="6025787" cy="3164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99026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p:cNvPicPr>
            <a:picLocks noChangeAspect="1"/>
          </p:cNvPicPr>
          <p:nvPr/>
        </p:nvPicPr>
        <p:blipFill>
          <a:blip r:embed="rId2"/>
          <a:stretch>
            <a:fillRect/>
          </a:stretch>
        </p:blipFill>
        <p:spPr>
          <a:xfrm>
            <a:off x="8017968" y="307828"/>
            <a:ext cx="3735145" cy="3199870"/>
          </a:xfrm>
          <a:prstGeom prst="rect">
            <a:avLst/>
          </a:prstGeom>
        </p:spPr>
      </p:pic>
      <p:pic>
        <p:nvPicPr>
          <p:cNvPr id="4" name="صورة 3"/>
          <p:cNvPicPr>
            <a:picLocks noChangeAspect="1"/>
          </p:cNvPicPr>
          <p:nvPr/>
        </p:nvPicPr>
        <p:blipFill>
          <a:blip r:embed="rId3"/>
          <a:stretch>
            <a:fillRect/>
          </a:stretch>
        </p:blipFill>
        <p:spPr>
          <a:xfrm>
            <a:off x="4009140" y="2023672"/>
            <a:ext cx="3843936" cy="3207895"/>
          </a:xfrm>
          <a:prstGeom prst="rect">
            <a:avLst/>
          </a:prstGeom>
        </p:spPr>
      </p:pic>
      <p:pic>
        <p:nvPicPr>
          <p:cNvPr id="5" name="صورة 4"/>
          <p:cNvPicPr>
            <a:picLocks noChangeAspect="1"/>
          </p:cNvPicPr>
          <p:nvPr/>
        </p:nvPicPr>
        <p:blipFill>
          <a:blip r:embed="rId4"/>
          <a:stretch>
            <a:fillRect/>
          </a:stretch>
        </p:blipFill>
        <p:spPr>
          <a:xfrm>
            <a:off x="321560" y="3402767"/>
            <a:ext cx="3522688" cy="3132944"/>
          </a:xfrm>
          <a:prstGeom prst="rect">
            <a:avLst/>
          </a:prstGeom>
        </p:spPr>
      </p:pic>
      <p:pic>
        <p:nvPicPr>
          <p:cNvPr id="9" name="صورة 8"/>
          <p:cNvPicPr>
            <a:picLocks noChangeAspect="1"/>
          </p:cNvPicPr>
          <p:nvPr/>
        </p:nvPicPr>
        <p:blipFill rotWithShape="1">
          <a:blip r:embed="rId5" cstate="print">
            <a:extLst>
              <a:ext uri="{28A0092B-C50C-407E-A947-70E740481C1C}">
                <a14:useLocalDpi xmlns:a14="http://schemas.microsoft.com/office/drawing/2010/main" val="0"/>
              </a:ext>
            </a:extLst>
          </a:blip>
          <a:srcRect l="55360" t="52301" r="6431" b="12138"/>
          <a:stretch/>
        </p:blipFill>
        <p:spPr>
          <a:xfrm>
            <a:off x="568897" y="307828"/>
            <a:ext cx="2848860" cy="2930047"/>
          </a:xfrm>
          <a:prstGeom prst="rect">
            <a:avLst/>
          </a:prstGeom>
        </p:spPr>
      </p:pic>
      <p:pic>
        <p:nvPicPr>
          <p:cNvPr id="10" name="صورة 9"/>
          <p:cNvPicPr>
            <a:picLocks noChangeAspect="1"/>
          </p:cNvPicPr>
          <p:nvPr/>
        </p:nvPicPr>
        <p:blipFill rotWithShape="1">
          <a:blip r:embed="rId5" cstate="print">
            <a:extLst>
              <a:ext uri="{28A0092B-C50C-407E-A947-70E740481C1C}">
                <a14:useLocalDpi xmlns:a14="http://schemas.microsoft.com/office/drawing/2010/main" val="0"/>
              </a:ext>
            </a:extLst>
          </a:blip>
          <a:srcRect l="55675" t="10625" r="3846" b="52679"/>
          <a:stretch/>
        </p:blipFill>
        <p:spPr>
          <a:xfrm>
            <a:off x="8197850" y="3642610"/>
            <a:ext cx="3404537" cy="2893101"/>
          </a:xfrm>
          <a:prstGeom prst="rect">
            <a:avLst/>
          </a:prstGeom>
        </p:spPr>
      </p:pic>
      <p:pic>
        <p:nvPicPr>
          <p:cNvPr id="11" name="صورة 10"/>
          <p:cNvPicPr>
            <a:picLocks noChangeAspect="1"/>
          </p:cNvPicPr>
          <p:nvPr/>
        </p:nvPicPr>
        <p:blipFill rotWithShape="1">
          <a:blip r:embed="rId6">
            <a:extLst>
              <a:ext uri="{28A0092B-C50C-407E-A947-70E740481C1C}">
                <a14:useLocalDpi xmlns:a14="http://schemas.microsoft.com/office/drawing/2010/main" val="0"/>
              </a:ext>
            </a:extLst>
          </a:blip>
          <a:srcRect l="56864" t="64231"/>
          <a:stretch/>
        </p:blipFill>
        <p:spPr>
          <a:xfrm>
            <a:off x="4197246" y="307829"/>
            <a:ext cx="3372787" cy="1625902"/>
          </a:xfrm>
          <a:prstGeom prst="rect">
            <a:avLst/>
          </a:prstGeom>
        </p:spPr>
      </p:pic>
      <p:pic>
        <p:nvPicPr>
          <p:cNvPr id="13" name="صورة 12"/>
          <p:cNvPicPr>
            <a:picLocks noChangeAspect="1"/>
          </p:cNvPicPr>
          <p:nvPr/>
        </p:nvPicPr>
        <p:blipFill rotWithShape="1">
          <a:blip r:embed="rId6">
            <a:extLst>
              <a:ext uri="{28A0092B-C50C-407E-A947-70E740481C1C}">
                <a14:useLocalDpi xmlns:a14="http://schemas.microsoft.com/office/drawing/2010/main" val="0"/>
              </a:ext>
            </a:extLst>
          </a:blip>
          <a:srcRect t="1280" r="49020" b="51842"/>
          <a:stretch/>
        </p:blipFill>
        <p:spPr>
          <a:xfrm>
            <a:off x="4009140" y="5321508"/>
            <a:ext cx="3843936" cy="1364103"/>
          </a:xfrm>
          <a:prstGeom prst="rect">
            <a:avLst/>
          </a:prstGeom>
        </p:spPr>
      </p:pic>
    </p:spTree>
    <p:extLst>
      <p:ext uri="{BB962C8B-B14F-4D97-AF65-F5344CB8AC3E}">
        <p14:creationId xmlns:p14="http://schemas.microsoft.com/office/powerpoint/2010/main" val="39709451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جدول 1"/>
          <p:cNvGraphicFramePr>
            <a:graphicFrameLocks noGrp="1"/>
          </p:cNvGraphicFramePr>
          <p:nvPr>
            <p:extLst>
              <p:ext uri="{D42A27DB-BD31-4B8C-83A1-F6EECF244321}">
                <p14:modId xmlns:p14="http://schemas.microsoft.com/office/powerpoint/2010/main" val="3580036451"/>
              </p:ext>
            </p:extLst>
          </p:nvPr>
        </p:nvGraphicFramePr>
        <p:xfrm>
          <a:off x="387875" y="1373027"/>
          <a:ext cx="11352640" cy="3960000"/>
        </p:xfrm>
        <a:graphic>
          <a:graphicData uri="http://schemas.openxmlformats.org/drawingml/2006/table">
            <a:tbl>
              <a:tblPr rtl="1" firstRow="1" bandRow="1">
                <a:tableStyleId>{5C22544A-7EE6-4342-B048-85BDC9FD1C3A}</a:tableStyleId>
              </a:tblPr>
              <a:tblGrid>
                <a:gridCol w="2028640">
                  <a:extLst>
                    <a:ext uri="{9D8B030D-6E8A-4147-A177-3AD203B41FA5}">
                      <a16:colId xmlns:a16="http://schemas.microsoft.com/office/drawing/2014/main" val="20000"/>
                    </a:ext>
                  </a:extLst>
                </a:gridCol>
                <a:gridCol w="2160000">
                  <a:extLst>
                    <a:ext uri="{9D8B030D-6E8A-4147-A177-3AD203B41FA5}">
                      <a16:colId xmlns:a16="http://schemas.microsoft.com/office/drawing/2014/main" val="20001"/>
                    </a:ext>
                  </a:extLst>
                </a:gridCol>
                <a:gridCol w="2124000">
                  <a:extLst>
                    <a:ext uri="{9D8B030D-6E8A-4147-A177-3AD203B41FA5}">
                      <a16:colId xmlns:a16="http://schemas.microsoft.com/office/drawing/2014/main" val="20002"/>
                    </a:ext>
                  </a:extLst>
                </a:gridCol>
                <a:gridCol w="2160000">
                  <a:extLst>
                    <a:ext uri="{9D8B030D-6E8A-4147-A177-3AD203B41FA5}">
                      <a16:colId xmlns:a16="http://schemas.microsoft.com/office/drawing/2014/main" val="20003"/>
                    </a:ext>
                  </a:extLst>
                </a:gridCol>
                <a:gridCol w="2880000">
                  <a:extLst>
                    <a:ext uri="{9D8B030D-6E8A-4147-A177-3AD203B41FA5}">
                      <a16:colId xmlns:a16="http://schemas.microsoft.com/office/drawing/2014/main" val="20004"/>
                    </a:ext>
                  </a:extLst>
                </a:gridCol>
              </a:tblGrid>
              <a:tr h="720000">
                <a:tc>
                  <a:txBody>
                    <a:bodyPr/>
                    <a:lstStyle/>
                    <a:p>
                      <a:pPr algn="ctr" rtl="1"/>
                      <a:r>
                        <a:rPr lang="ar-SA" sz="2800" dirty="0">
                          <a:solidFill>
                            <a:srgbClr val="002060"/>
                          </a:solidFill>
                        </a:rPr>
                        <a:t>الفطر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DFF99"/>
                    </a:solidFill>
                  </a:tcPr>
                </a:tc>
                <a:tc>
                  <a:txBody>
                    <a:bodyPr/>
                    <a:lstStyle/>
                    <a:p>
                      <a:pPr algn="ctr" rtl="1"/>
                      <a:r>
                        <a:rPr lang="ar-SA" sz="2800" dirty="0">
                          <a:solidFill>
                            <a:srgbClr val="002060"/>
                          </a:solidFill>
                        </a:rPr>
                        <a:t>الحجم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DFF99"/>
                    </a:solidFill>
                  </a:tcPr>
                </a:tc>
                <a:tc>
                  <a:txBody>
                    <a:bodyPr/>
                    <a:lstStyle/>
                    <a:p>
                      <a:pPr algn="ctr" rtl="1"/>
                      <a:r>
                        <a:rPr lang="ar-SA" sz="2800" dirty="0">
                          <a:solidFill>
                            <a:srgbClr val="002060"/>
                          </a:solidFill>
                        </a:rPr>
                        <a:t>اللون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DFF99"/>
                    </a:solidFill>
                  </a:tcPr>
                </a:tc>
                <a:tc>
                  <a:txBody>
                    <a:bodyPr/>
                    <a:lstStyle/>
                    <a:p>
                      <a:pPr algn="ctr" rtl="1"/>
                      <a:r>
                        <a:rPr lang="ar-SA" sz="2800" dirty="0">
                          <a:solidFill>
                            <a:srgbClr val="002060"/>
                          </a:solidFill>
                        </a:rPr>
                        <a:t>الشكل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DFF99"/>
                    </a:solidFill>
                  </a:tcPr>
                </a:tc>
                <a:tc>
                  <a:txBody>
                    <a:bodyPr/>
                    <a:lstStyle/>
                    <a:p>
                      <a:pPr algn="ctr" rtl="1"/>
                      <a:r>
                        <a:rPr lang="ar-SA" sz="2800" dirty="0">
                          <a:solidFill>
                            <a:srgbClr val="002060"/>
                          </a:solidFill>
                        </a:rPr>
                        <a:t>الوسط المناسب للنمو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DFF99"/>
                    </a:solidFill>
                  </a:tcPr>
                </a:tc>
                <a:extLst>
                  <a:ext uri="{0D108BD9-81ED-4DB2-BD59-A6C34878D82A}">
                    <a16:rowId xmlns:a16="http://schemas.microsoft.com/office/drawing/2014/main" val="10000"/>
                  </a:ext>
                </a:extLst>
              </a:tr>
              <a:tr h="1080000">
                <a:tc>
                  <a:txBody>
                    <a:bodyPr/>
                    <a:lstStyle/>
                    <a:p>
                      <a:r>
                        <a:rPr lang="ar-SA" dirty="0"/>
                        <a:t>الخميرة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dpi="0" rotWithShape="1">
                      <a:blip r:embed="rId2">
                        <a:extLst>
                          <a:ext uri="{28A0092B-C50C-407E-A947-70E740481C1C}">
                            <a14:useLocalDpi xmlns:a14="http://schemas.microsoft.com/office/drawing/2010/main" val="0"/>
                          </a:ext>
                        </a:extLst>
                      </a:blip>
                      <a:srcRect/>
                      <a:stretch>
                        <a:fillRect/>
                      </a:stretch>
                    </a:blipFill>
                  </a:tcPr>
                </a:tc>
                <a:tc>
                  <a:txBody>
                    <a:bodyPr/>
                    <a:lstStyle/>
                    <a:p>
                      <a:pPr rtl="1"/>
                      <a:endParaRPr lang="ar-SA" sz="28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28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28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28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080000">
                <a:tc>
                  <a:txBody>
                    <a:bodyPr/>
                    <a:lstStyle/>
                    <a:p>
                      <a:r>
                        <a:rPr lang="ar-SA" dirty="0"/>
                        <a:t>عيش الغراب  (</a:t>
                      </a:r>
                      <a:r>
                        <a:rPr lang="ar-SA" dirty="0" err="1"/>
                        <a:t>المشروم</a:t>
                      </a:r>
                      <a:r>
                        <a:rPr lang="ar-SA" dirty="0"/>
                        <a:t>)</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rtl="1"/>
                      <a:endParaRPr lang="ar-SA" sz="28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28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28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28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080000">
                <a:tc>
                  <a:txBody>
                    <a:bodyPr/>
                    <a:lstStyle/>
                    <a:p>
                      <a:r>
                        <a:rPr lang="ar-SA" dirty="0"/>
                        <a:t>عفن الخبز</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dpi="0" rotWithShape="1">
                      <a:blip r:embed="rId4">
                        <a:extLst>
                          <a:ext uri="{28A0092B-C50C-407E-A947-70E740481C1C}">
                            <a14:useLocalDpi xmlns:a14="http://schemas.microsoft.com/office/drawing/2010/main" val="0"/>
                          </a:ext>
                        </a:extLst>
                      </a:blip>
                      <a:srcRect/>
                      <a:stretch>
                        <a:fillRect/>
                      </a:stretch>
                    </a:blipFill>
                  </a:tcPr>
                </a:tc>
                <a:tc>
                  <a:txBody>
                    <a:bodyPr/>
                    <a:lstStyle/>
                    <a:p>
                      <a:pPr rtl="1"/>
                      <a:endParaRPr lang="ar-SA" sz="28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28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28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28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3" name="مستطيل 2"/>
          <p:cNvSpPr/>
          <p:nvPr/>
        </p:nvSpPr>
        <p:spPr>
          <a:xfrm>
            <a:off x="3592931" y="161764"/>
            <a:ext cx="4469492" cy="923330"/>
          </a:xfrm>
          <a:prstGeom prst="rect">
            <a:avLst/>
          </a:prstGeom>
          <a:solidFill>
            <a:schemeClr val="accent6">
              <a:lumMod val="40000"/>
              <a:lumOff val="60000"/>
            </a:schemeClr>
          </a:solidFill>
          <a:ln w="38100">
            <a:solidFill>
              <a:schemeClr val="tx1"/>
            </a:solidFill>
          </a:ln>
        </p:spPr>
        <p:txBody>
          <a:bodyPr wrap="non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التجربة الاستهلالية </a:t>
            </a:r>
          </a:p>
        </p:txBody>
      </p:sp>
      <p:sp>
        <p:nvSpPr>
          <p:cNvPr id="4" name="مستطيل 3"/>
          <p:cNvSpPr/>
          <p:nvPr/>
        </p:nvSpPr>
        <p:spPr>
          <a:xfrm>
            <a:off x="583292" y="5587880"/>
            <a:ext cx="10264348" cy="707886"/>
          </a:xfrm>
          <a:prstGeom prst="rect">
            <a:avLst/>
          </a:prstGeom>
          <a:noFill/>
        </p:spPr>
        <p:txBody>
          <a:bodyPr wrap="non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قارني ثم لخصي أوجه الشبه والاختلاف بين أنواع الفطريات   </a:t>
            </a:r>
          </a:p>
        </p:txBody>
      </p:sp>
      <p:sp>
        <p:nvSpPr>
          <p:cNvPr id="5" name="مستطيل ذو زوايا قطرية مخدوشة 4"/>
          <p:cNvSpPr/>
          <p:nvPr/>
        </p:nvSpPr>
        <p:spPr>
          <a:xfrm>
            <a:off x="8304550" y="149061"/>
            <a:ext cx="1368000" cy="1080000"/>
          </a:xfrm>
          <a:prstGeom prst="snip2DiagRect">
            <a:avLst/>
          </a:prstGeom>
          <a:solidFill>
            <a:srgbClr val="FFE0A7"/>
          </a:solidFill>
          <a:ln w="38100">
            <a:noFill/>
          </a:ln>
        </p:spPr>
        <p:txBody>
          <a:bodyPr wrap="square" lIns="91440" tIns="45720" rIns="91440" bIns="45720">
            <a:spAutoFit/>
          </a:bodyPr>
          <a:lstStyle/>
          <a:p>
            <a:pPr algn="ctr"/>
            <a:r>
              <a:rPr lang="ar-SA" sz="2800" b="0" cap="none" spc="0" dirty="0">
                <a:ln w="0"/>
                <a:solidFill>
                  <a:schemeClr val="tx1"/>
                </a:solidFill>
                <a:effectLst>
                  <a:outerShdw blurRad="38100" dist="19050" dir="2700000" algn="tl" rotWithShape="0">
                    <a:schemeClr val="dk1">
                      <a:alpha val="40000"/>
                    </a:schemeClr>
                  </a:outerShdw>
                </a:effectLst>
              </a:rPr>
              <a:t>استقصاء علمي </a:t>
            </a:r>
          </a:p>
        </p:txBody>
      </p:sp>
      <p:pic>
        <p:nvPicPr>
          <p:cNvPr id="7" name="صورة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99521" y="116794"/>
            <a:ext cx="1356250" cy="1105344"/>
          </a:xfrm>
          <a:prstGeom prst="rect">
            <a:avLst/>
          </a:prstGeom>
        </p:spPr>
      </p:pic>
    </p:spTree>
    <p:extLst>
      <p:ext uri="{BB962C8B-B14F-4D97-AF65-F5344CB8AC3E}">
        <p14:creationId xmlns:p14="http://schemas.microsoft.com/office/powerpoint/2010/main" val="20285040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3" name="مستطيل مستدير الزوايا 2"/>
          <p:cNvSpPr/>
          <p:nvPr/>
        </p:nvSpPr>
        <p:spPr>
          <a:xfrm>
            <a:off x="1037379" y="860444"/>
            <a:ext cx="9748808" cy="4963886"/>
          </a:xfrm>
          <a:prstGeom prst="roundRect">
            <a:avLst/>
          </a:prstGeom>
          <a:solidFill>
            <a:srgbClr val="00AA90"/>
          </a:solidFill>
          <a:ln w="76200">
            <a:solidFill>
              <a:srgbClr val="0490AE"/>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9900" b="1" dirty="0">
                <a:solidFill>
                  <a:schemeClr val="bg1"/>
                </a:solidFill>
                <a:latin typeface="Arabic Typesetting" panose="03020402040406030203" pitchFamily="66" charset="-78"/>
                <a:cs typeface="Arabic Typesetting" panose="03020402040406030203" pitchFamily="66" charset="-78"/>
              </a:rPr>
              <a:t>مدخل للفطريات</a:t>
            </a:r>
            <a:r>
              <a:rPr lang="ar-SA" sz="19900" b="1" dirty="0">
                <a:solidFill>
                  <a:srgbClr val="E21A27"/>
                </a:solidFill>
                <a:latin typeface="Arabic Typesetting" panose="03020402040406030203" pitchFamily="66" charset="-78"/>
                <a:cs typeface="Arabic Typesetting" panose="03020402040406030203" pitchFamily="66" charset="-78"/>
              </a:rPr>
              <a:t> </a:t>
            </a:r>
          </a:p>
        </p:txBody>
      </p:sp>
    </p:spTree>
    <p:extLst>
      <p:ext uri="{BB962C8B-B14F-4D97-AF65-F5344CB8AC3E}">
        <p14:creationId xmlns:p14="http://schemas.microsoft.com/office/powerpoint/2010/main" val="35117731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تمرير أفقي 3"/>
          <p:cNvSpPr/>
          <p:nvPr/>
        </p:nvSpPr>
        <p:spPr>
          <a:xfrm>
            <a:off x="8019739" y="284095"/>
            <a:ext cx="3300160" cy="1226939"/>
          </a:xfrm>
          <a:prstGeom prst="horizontalScroll">
            <a:avLst/>
          </a:prstGeom>
          <a:solidFill>
            <a:srgbClr val="01CC00"/>
          </a:solidFill>
          <a:ln w="38100">
            <a:solidFill>
              <a:schemeClr val="tx1"/>
            </a:solidFill>
          </a:ln>
        </p:spPr>
        <p:txBody>
          <a:bodyPr wrap="non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الفكرة العامة </a:t>
            </a:r>
          </a:p>
        </p:txBody>
      </p:sp>
      <p:pic>
        <p:nvPicPr>
          <p:cNvPr id="8" name="صورة 7"/>
          <p:cNvPicPr>
            <a:picLocks noChangeAspect="1"/>
          </p:cNvPicPr>
          <p:nvPr/>
        </p:nvPicPr>
        <p:blipFill rotWithShape="1">
          <a:blip r:embed="rId2">
            <a:extLst>
              <a:ext uri="{28A0092B-C50C-407E-A947-70E740481C1C}">
                <a14:useLocalDpi xmlns:a14="http://schemas.microsoft.com/office/drawing/2010/main" val="0"/>
              </a:ext>
            </a:extLst>
          </a:blip>
          <a:srcRect l="10364" t="40383" r="10598"/>
          <a:stretch/>
        </p:blipFill>
        <p:spPr>
          <a:xfrm flipH="1">
            <a:off x="1055512" y="164174"/>
            <a:ext cx="2300990" cy="1865266"/>
          </a:xfrm>
          <a:prstGeom prst="rect">
            <a:avLst/>
          </a:prstGeom>
        </p:spPr>
      </p:pic>
      <p:sp>
        <p:nvSpPr>
          <p:cNvPr id="5" name="مستطيل 4"/>
          <p:cNvSpPr/>
          <p:nvPr/>
        </p:nvSpPr>
        <p:spPr>
          <a:xfrm>
            <a:off x="1499017" y="1642889"/>
            <a:ext cx="5931710" cy="4320000"/>
          </a:xfrm>
          <a:prstGeom prst="rect">
            <a:avLst/>
          </a:prstGeom>
          <a:solidFill>
            <a:srgbClr val="FDFF99"/>
          </a:solidFill>
        </p:spPr>
        <p:txBody>
          <a:bodyPr wrap="square" lIns="91440" tIns="45720" rIns="91440" bIns="45720">
            <a:spAutoFit/>
          </a:bodyPr>
          <a:lstStyle/>
          <a:p>
            <a:pPr algn="ctr"/>
            <a:r>
              <a:rPr lang="ar-SA" sz="6600" b="0" cap="none" spc="0" dirty="0">
                <a:ln w="0"/>
                <a:solidFill>
                  <a:schemeClr val="tx1"/>
                </a:solidFill>
                <a:effectLst>
                  <a:outerShdw blurRad="38100" dist="19050" dir="2700000" algn="tl" rotWithShape="0">
                    <a:schemeClr val="dk1">
                      <a:alpha val="40000"/>
                    </a:schemeClr>
                  </a:outerShdw>
                </a:effectLst>
              </a:rPr>
              <a:t>تقسم مملكة الفطريات إلى أربع شعب بناء على تركيبها وطرائق تغذيتها وتكاثرها </a:t>
            </a:r>
          </a:p>
        </p:txBody>
      </p:sp>
      <p:pic>
        <p:nvPicPr>
          <p:cNvPr id="6" name="صورة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9739" y="1642889"/>
            <a:ext cx="3300159" cy="4937793"/>
          </a:xfrm>
          <a:prstGeom prst="rect">
            <a:avLst/>
          </a:prstGeom>
        </p:spPr>
      </p:pic>
    </p:spTree>
    <p:extLst>
      <p:ext uri="{BB962C8B-B14F-4D97-AF65-F5344CB8AC3E}">
        <p14:creationId xmlns:p14="http://schemas.microsoft.com/office/powerpoint/2010/main" val="12674412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تمرير أفقي 3"/>
          <p:cNvSpPr/>
          <p:nvPr/>
        </p:nvSpPr>
        <p:spPr>
          <a:xfrm>
            <a:off x="7753995" y="284095"/>
            <a:ext cx="3831650" cy="1226939"/>
          </a:xfrm>
          <a:prstGeom prst="horizontalScroll">
            <a:avLst/>
          </a:prstGeom>
          <a:solidFill>
            <a:srgbClr val="01CC00"/>
          </a:solidFill>
          <a:ln w="38100">
            <a:solidFill>
              <a:schemeClr val="tx1"/>
            </a:solidFill>
          </a:ln>
        </p:spPr>
        <p:txBody>
          <a:bodyPr wrap="non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الفكرة الرئيسة  </a:t>
            </a:r>
          </a:p>
        </p:txBody>
      </p:sp>
      <p:sp>
        <p:nvSpPr>
          <p:cNvPr id="5" name="مستطيل 4"/>
          <p:cNvSpPr/>
          <p:nvPr/>
        </p:nvSpPr>
        <p:spPr>
          <a:xfrm>
            <a:off x="394138" y="676847"/>
            <a:ext cx="7126013" cy="5909310"/>
          </a:xfrm>
          <a:prstGeom prst="rect">
            <a:avLst/>
          </a:prstGeom>
          <a:solidFill>
            <a:srgbClr val="FDFF99"/>
          </a:solidFill>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الفطريات مخلوقات حية وحيدة الخلايا أو عديدة الخلايا حقيقة النوى غير ذاتية التغذي ويتغذى معظمها بصورة رمية كمحللات وبعضها الآخر متطفل كما توجد أنواع أخرى تعيش بصورة تكافلية </a:t>
            </a:r>
          </a:p>
        </p:txBody>
      </p:sp>
      <p:pic>
        <p:nvPicPr>
          <p:cNvPr id="6" name="صورة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3996" y="1787811"/>
            <a:ext cx="3831650" cy="4798346"/>
          </a:xfrm>
          <a:prstGeom prst="rect">
            <a:avLst/>
          </a:prstGeom>
        </p:spPr>
      </p:pic>
    </p:spTree>
    <p:extLst>
      <p:ext uri="{BB962C8B-B14F-4D97-AF65-F5344CB8AC3E}">
        <p14:creationId xmlns:p14="http://schemas.microsoft.com/office/powerpoint/2010/main" val="3997798707"/>
      </p:ext>
    </p:extLst>
  </p:cSld>
  <p:clrMapOvr>
    <a:masterClrMapping/>
  </p:clrMapOvr>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2386</TotalTime>
  <Words>1111</Words>
  <Application>Microsoft Office PowerPoint</Application>
  <PresentationFormat>شاشة عريضة</PresentationFormat>
  <Paragraphs>175</Paragraphs>
  <Slides>40</Slides>
  <Notes>2</Notes>
  <HiddenSlides>0</HiddenSlides>
  <MMClips>1</MMClips>
  <ScaleCrop>false</ScaleCrop>
  <HeadingPairs>
    <vt:vector size="6" baseType="variant">
      <vt:variant>
        <vt:lpstr>الخطوط المستخدمة</vt:lpstr>
      </vt:variant>
      <vt:variant>
        <vt:i4>5</vt:i4>
      </vt:variant>
      <vt:variant>
        <vt:lpstr>نسق</vt:lpstr>
      </vt:variant>
      <vt:variant>
        <vt:i4>1</vt:i4>
      </vt:variant>
      <vt:variant>
        <vt:lpstr>عناوين الشرائح</vt:lpstr>
      </vt:variant>
      <vt:variant>
        <vt:i4>40</vt:i4>
      </vt:variant>
    </vt:vector>
  </HeadingPairs>
  <TitlesOfParts>
    <vt:vector size="46" baseType="lpstr">
      <vt:lpstr>Arabic Typesetting</vt:lpstr>
      <vt:lpstr>Arial</vt:lpstr>
      <vt:lpstr>Calibri</vt:lpstr>
      <vt:lpstr>Calibri Light</vt:lpstr>
      <vt:lpstr>Times New Roman</vt:lpstr>
      <vt:lpstr>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الجدار الخلوي في الفطريات</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أم جواد</dc:creator>
  <cp:lastModifiedBy>ريحانة العامر</cp:lastModifiedBy>
  <cp:revision>133</cp:revision>
  <dcterms:created xsi:type="dcterms:W3CDTF">2015-12-02T06:39:22Z</dcterms:created>
  <dcterms:modified xsi:type="dcterms:W3CDTF">2018-10-08T14:37:39Z</dcterms:modified>
</cp:coreProperties>
</file>