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6" r:id="rId1"/>
  </p:sldMasterIdLst>
  <p:notesMasterIdLst>
    <p:notesMasterId r:id="rId23"/>
  </p:notesMasterIdLst>
  <p:sldIdLst>
    <p:sldId id="324" r:id="rId2"/>
    <p:sldId id="342" r:id="rId3"/>
    <p:sldId id="360" r:id="rId4"/>
    <p:sldId id="361"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9" r:id="rId21"/>
    <p:sldId id="358" r:id="rId22"/>
  </p:sldIdLst>
  <p:sldSz cx="9144000" cy="6858000" type="screen4x3"/>
  <p:notesSz cx="6858000" cy="9144000"/>
  <p:custDataLst>
    <p:tags r:id="rId24"/>
  </p:custData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87" autoAdjust="0"/>
    <p:restoredTop sz="91103" autoAdjust="0"/>
  </p:normalViewPr>
  <p:slideViewPr>
    <p:cSldViewPr>
      <p:cViewPr varScale="1">
        <p:scale>
          <a:sx n="95" d="100"/>
          <a:sy n="95" d="100"/>
        </p:scale>
        <p:origin x="-5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DBE250-EBC8-4FF7-81AB-0EA693E88063}" type="datetimeFigureOut">
              <a:rPr lang="ar-EG" smtClean="0"/>
              <a:pPr/>
              <a:t>10/07/1440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26BDBA-3E88-4B35-AA02-961CF36B3C3A}" type="slidenum">
              <a:rPr lang="ar-EG" smtClean="0"/>
              <a:pPr/>
              <a:t>‹#›</a:t>
            </a:fld>
            <a:endParaRPr lang="ar-EG"/>
          </a:p>
        </p:txBody>
      </p:sp>
    </p:spTree>
    <p:extLst>
      <p:ext uri="{BB962C8B-B14F-4D97-AF65-F5344CB8AC3E}">
        <p14:creationId xmlns:p14="http://schemas.microsoft.com/office/powerpoint/2010/main" val="3820230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86530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92543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2731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50455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97834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3013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8" name="عنصر نائب للتذييل 7"/>
          <p:cNvSpPr>
            <a:spLocks noGrp="1"/>
          </p:cNvSpPr>
          <p:nvPr>
            <p:ph type="ftr" sz="quarter" idx="11"/>
          </p:nvPr>
        </p:nvSpPr>
        <p:spPr/>
        <p:txBody>
          <a:bodyPr/>
          <a:lstStyle/>
          <a:p>
            <a:endParaRPr lang="ar-SA">
              <a:solidFill>
                <a:srgbClr val="EEECE1">
                  <a:shade val="50000"/>
                </a:srgbClr>
              </a:solidFill>
            </a:endParaRPr>
          </a:p>
        </p:txBody>
      </p:sp>
      <p:sp>
        <p:nvSpPr>
          <p:cNvPr id="9" name="عنصر نائب لرقم الشريحة 8"/>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5816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4" name="عنصر نائب للتذييل 3"/>
          <p:cNvSpPr>
            <a:spLocks noGrp="1"/>
          </p:cNvSpPr>
          <p:nvPr>
            <p:ph type="ftr" sz="quarter" idx="11"/>
          </p:nvPr>
        </p:nvSpPr>
        <p:spPr/>
        <p:txBody>
          <a:bodyPr/>
          <a:lstStyle/>
          <a:p>
            <a:endParaRPr lang="ar-SA">
              <a:solidFill>
                <a:srgbClr val="EEECE1">
                  <a:shade val="50000"/>
                </a:srgbClr>
              </a:solidFill>
            </a:endParaRPr>
          </a:p>
        </p:txBody>
      </p:sp>
      <p:sp>
        <p:nvSpPr>
          <p:cNvPr id="5" name="عنصر نائب لرقم الشريحة 4"/>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2010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3" name="عنصر نائب للتذييل 2"/>
          <p:cNvSpPr>
            <a:spLocks noGrp="1"/>
          </p:cNvSpPr>
          <p:nvPr>
            <p:ph type="ftr" sz="quarter" idx="11"/>
          </p:nvPr>
        </p:nvSpPr>
        <p:spPr/>
        <p:txBody>
          <a:bodyPr/>
          <a:lstStyle/>
          <a:p>
            <a:endParaRPr lang="ar-SA">
              <a:solidFill>
                <a:srgbClr val="EEECE1">
                  <a:shade val="50000"/>
                </a:srgbClr>
              </a:solidFill>
            </a:endParaRPr>
          </a:p>
        </p:txBody>
      </p:sp>
      <p:sp>
        <p:nvSpPr>
          <p:cNvPr id="4" name="عنصر نائب لرقم الشريحة 3"/>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63235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6668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10/07/40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7488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srgbClr val="EEECE1">
                    <a:shade val="50000"/>
                  </a:srgbClr>
                </a:solidFill>
              </a:rPr>
              <a:pPr/>
              <a:t>3/16/2019</a:t>
            </a:fld>
            <a:endParaRPr lang="en-US">
              <a:solidFill>
                <a:srgbClr val="EEECE1">
                  <a:shade val="50000"/>
                </a:srgb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EEECE1">
                  <a:shade val="50000"/>
                </a:srgb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srgbClr val="EEECE1">
                    <a:shade val="50000"/>
                  </a:srgbClr>
                </a:solidFill>
              </a:rPr>
              <a:pPr/>
              <a:t>‹#›</a:t>
            </a:fld>
            <a:endParaRPr lang="en-US">
              <a:solidFill>
                <a:srgbClr val="EEECE1">
                  <a:shade val="50000"/>
                </a:srgbClr>
              </a:solidFill>
            </a:endParaRPr>
          </a:p>
        </p:txBody>
      </p:sp>
    </p:spTree>
    <p:extLst>
      <p:ext uri="{BB962C8B-B14F-4D97-AF65-F5344CB8AC3E}">
        <p14:creationId xmlns:p14="http://schemas.microsoft.com/office/powerpoint/2010/main" val="247228104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audio" Target="../media/audio2.wav"/><Relationship Id="rId9" Type="http://schemas.openxmlformats.org/officeDocument/2006/relationships/audio" Target="../media/audio5.wav"/></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audio" Target="../media/audio2.wav"/><Relationship Id="rId9" Type="http://schemas.openxmlformats.org/officeDocument/2006/relationships/audio" Target="../media/audio5.wav"/></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audio" Target="../media/audio4.wav"/><Relationship Id="rId12"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3.wav"/><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audio" Target="../media/audio5.wav"/></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مستطيل 18"/>
          <p:cNvSpPr/>
          <p:nvPr/>
        </p:nvSpPr>
        <p:spPr>
          <a:xfrm>
            <a:off x="3200400" y="799706"/>
            <a:ext cx="2523728" cy="908864"/>
          </a:xfrm>
          <a:prstGeom prst="flowChartTerminator">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ar-SA" sz="3600" b="1" kern="0" dirty="0" smtClean="0">
                <a:solidFill>
                  <a:prstClr val="white"/>
                </a:solidFill>
                <a:effectLst>
                  <a:glow rad="101600">
                    <a:srgbClr val="00B050">
                      <a:alpha val="60000"/>
                    </a:srgbClr>
                  </a:glow>
                </a:effectLst>
                <a:latin typeface="Times New Roman" pitchFamily="18" charset="0"/>
              </a:rPr>
              <a:t>التمهيد</a:t>
            </a:r>
            <a:endParaRPr lang="ar-SA" sz="700" kern="0" dirty="0" smtClean="0">
              <a:solidFill>
                <a:sysClr val="windowText" lastClr="000000"/>
              </a:solidFill>
            </a:endParaRPr>
          </a:p>
        </p:txBody>
      </p:sp>
      <p:sp>
        <p:nvSpPr>
          <p:cNvPr id="2" name="مستطيل 1"/>
          <p:cNvSpPr/>
          <p:nvPr/>
        </p:nvSpPr>
        <p:spPr>
          <a:xfrm>
            <a:off x="213231" y="2708920"/>
            <a:ext cx="8763224" cy="181588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SA" sz="2800" b="1" dirty="0">
                <a:solidFill>
                  <a:prstClr val="black"/>
                </a:solidFill>
              </a:rPr>
              <a:t>يبدأ الضفدع حياته ، كما في الحيوانات كلها ، من خلية واحدة . يمكن للخلايا أن تنمو ، ولكن هناك حدا أعلى للحجم الذي يمكن أن تنمو إليه الخلية . فكيف تنمو خلية واحدة لتصبح ضفدعا مكتمل النمو ؟</a:t>
            </a:r>
          </a:p>
          <a:p>
            <a:pPr algn="ctr"/>
            <a:endParaRPr lang="ar-SA" sz="2800" b="1" dirty="0">
              <a:solidFill>
                <a:prstClr val="black"/>
              </a:solidFill>
            </a:endParaRPr>
          </a:p>
        </p:txBody>
      </p:sp>
      <p:sp>
        <p:nvSpPr>
          <p:cNvPr id="9" name="دبوس زينة 8"/>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صـ4</a:t>
            </a:r>
            <a:r>
              <a:rPr lang="ar-EG"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5112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رابط مستقيم 16"/>
          <p:cNvCxnSpPr/>
          <p:nvPr/>
        </p:nvCxnSpPr>
        <p:spPr>
          <a:xfrm rot="5400000">
            <a:off x="-3429413" y="3429381"/>
            <a:ext cx="6858794" cy="32"/>
          </a:xfrm>
          <a:prstGeom prst="line">
            <a:avLst/>
          </a:prstGeom>
          <a:ln w="76200">
            <a:solidFill>
              <a:schemeClr val="accent1"/>
            </a:solidFill>
          </a:ln>
          <a:effectLst>
            <a:glow rad="70000">
              <a:schemeClr val="dk1">
                <a:tint val="30000"/>
                <a:shade val="95000"/>
                <a:satMod val="300000"/>
                <a:alpha val="50000"/>
              </a:schemeClr>
            </a:glow>
            <a:innerShdw blurRad="63500" dist="50800" dir="18900000">
              <a:prstClr val="black">
                <a:alpha val="50000"/>
              </a:prstClr>
            </a:innerShdw>
          </a:effectLst>
        </p:spPr>
        <p:style>
          <a:lnRef idx="3">
            <a:schemeClr val="dk1"/>
          </a:lnRef>
          <a:fillRef idx="0">
            <a:schemeClr val="dk1"/>
          </a:fillRef>
          <a:effectRef idx="2">
            <a:schemeClr val="dk1"/>
          </a:effectRef>
          <a:fontRef idx="minor">
            <a:schemeClr val="tx1"/>
          </a:fontRef>
        </p:style>
      </p:cxnSp>
      <p:sp>
        <p:nvSpPr>
          <p:cNvPr id="10" name="دبوس زينة 9"/>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صـ48</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572" y="502585"/>
            <a:ext cx="3229841" cy="125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392" y="404664"/>
            <a:ext cx="2554432" cy="162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304" y="2072537"/>
            <a:ext cx="3264477" cy="186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880" y="2196662"/>
            <a:ext cx="2424545" cy="165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1320" y="4155942"/>
            <a:ext cx="3636818" cy="222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0378" y="4243388"/>
            <a:ext cx="27336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201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ipe(down)">
                                      <p:cBhvr>
                                        <p:cTn id="19" dur="5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down)">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wipe(down)">
                                      <p:cBhvr>
                                        <p:cTn id="29" dur="500"/>
                                        <p:tgtEl>
                                          <p:spTgt spid="10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wipe(down)">
                                      <p:cBhvr>
                                        <p:cTn id="34" dur="5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animEffect transition="in" filter="wipe(down)">
                                      <p:cBhvr>
                                        <p:cTn id="39"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مستطيل مستدير الزوايا 14"/>
          <p:cNvSpPr/>
          <p:nvPr/>
        </p:nvSpPr>
        <p:spPr>
          <a:xfrm>
            <a:off x="2628880" y="58898"/>
            <a:ext cx="3884442" cy="714356"/>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ما ال</a:t>
            </a:r>
            <a:r>
              <a:rPr lang="ar-EG"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إ</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نقسام المنصف ؟  </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p:txBody>
      </p:sp>
      <p:sp>
        <p:nvSpPr>
          <p:cNvPr id="14" name="مربع نص 13"/>
          <p:cNvSpPr txBox="1"/>
          <p:nvPr/>
        </p:nvSpPr>
        <p:spPr>
          <a:xfrm>
            <a:off x="3851920" y="968957"/>
            <a:ext cx="4970500" cy="2554545"/>
          </a:xfrm>
          <a:prstGeom prst="rect">
            <a:avLst/>
          </a:prstGeom>
          <a:noFill/>
        </p:spPr>
        <p:txBody>
          <a:bodyPr wrap="square" rtlCol="1">
            <a:spAutoFit/>
          </a:bodyPr>
          <a:lstStyle/>
          <a:p>
            <a:r>
              <a:rPr lang="ar-EG" sz="2000" b="1" dirty="0" smtClean="0">
                <a:solidFill>
                  <a:srgbClr val="002060"/>
                </a:solidFill>
              </a:rPr>
              <a:t>عملية ينتج عنها أربع خلايا كل خلية</a:t>
            </a:r>
            <a:r>
              <a:rPr lang="ar-SA" sz="2000" b="1" dirty="0" smtClean="0">
                <a:solidFill>
                  <a:srgbClr val="002060"/>
                </a:solidFill>
              </a:rPr>
              <a:t> </a:t>
            </a:r>
            <a:r>
              <a:rPr lang="ar-EG" sz="2000" b="1" dirty="0" smtClean="0">
                <a:solidFill>
                  <a:srgbClr val="002060"/>
                </a:solidFill>
              </a:rPr>
              <a:t>تعتمد على نصف عدد الكروموسومات التي في الخلية الأصل  مثل الإنقسام الذى</a:t>
            </a:r>
            <a:r>
              <a:rPr lang="ar-SA" sz="2000" b="1" dirty="0" smtClean="0">
                <a:solidFill>
                  <a:srgbClr val="002060"/>
                </a:solidFill>
              </a:rPr>
              <a:t> </a:t>
            </a:r>
            <a:r>
              <a:rPr lang="ar-EG" sz="2000" b="1" dirty="0" smtClean="0">
                <a:solidFill>
                  <a:srgbClr val="002060"/>
                </a:solidFill>
              </a:rPr>
              <a:t>يحدث في جسم الانسان </a:t>
            </a:r>
            <a:r>
              <a:rPr lang="ar-SA" sz="2000" b="1" dirty="0" smtClean="0">
                <a:solidFill>
                  <a:srgbClr val="002060"/>
                </a:solidFill>
              </a:rPr>
              <a:t> . </a:t>
            </a:r>
          </a:p>
          <a:p>
            <a:r>
              <a:rPr lang="ar-SA" sz="2000" b="1" dirty="0" smtClean="0">
                <a:solidFill>
                  <a:srgbClr val="002060"/>
                </a:solidFill>
              </a:rPr>
              <a:t>كل خلية جنسية في الإنسان تحتوي على 23 كروموسوما</a:t>
            </a:r>
            <a:r>
              <a:rPr lang="ar-EG" sz="2000" b="1" dirty="0" smtClean="0">
                <a:solidFill>
                  <a:srgbClr val="002060"/>
                </a:solidFill>
              </a:rPr>
              <a:t>ً</a:t>
            </a:r>
            <a:r>
              <a:rPr lang="ar-SA" sz="2000" b="1" dirty="0" smtClean="0">
                <a:solidFill>
                  <a:srgbClr val="002060"/>
                </a:solidFill>
              </a:rPr>
              <a:t> ، ويتحد المشيج المذكر مع المشيج المؤنث لتكوين الخلية المخصبة ، التي تحتوي على 46 كروموسوما</a:t>
            </a:r>
            <a:r>
              <a:rPr lang="ar-EG" sz="2000" b="1" dirty="0" smtClean="0">
                <a:solidFill>
                  <a:srgbClr val="002060"/>
                </a:solidFill>
              </a:rPr>
              <a:t>ً</a:t>
            </a:r>
            <a:r>
              <a:rPr lang="ar-SA" sz="2000" b="1" dirty="0" smtClean="0">
                <a:solidFill>
                  <a:srgbClr val="002060"/>
                </a:solidFill>
              </a:rPr>
              <a:t> ، فتشبه بذلك الخلية الأصلية الأم عند كلا الأبوين . ونتيجة لذلك ينتقل إل</a:t>
            </a:r>
            <a:r>
              <a:rPr lang="ar-EG" sz="2000" b="1" dirty="0" smtClean="0">
                <a:solidFill>
                  <a:srgbClr val="002060"/>
                </a:solidFill>
              </a:rPr>
              <a:t>ى</a:t>
            </a:r>
            <a:r>
              <a:rPr lang="ar-SA" sz="2000" b="1" dirty="0" smtClean="0">
                <a:solidFill>
                  <a:srgbClr val="002060"/>
                </a:solidFill>
              </a:rPr>
              <a:t> ا</a:t>
            </a:r>
            <a:r>
              <a:rPr lang="ar-EG" sz="2000" b="1" dirty="0" smtClean="0">
                <a:solidFill>
                  <a:srgbClr val="002060"/>
                </a:solidFill>
              </a:rPr>
              <a:t>لإ</a:t>
            </a:r>
            <a:r>
              <a:rPr lang="ar-SA" sz="2000" b="1" dirty="0" smtClean="0">
                <a:solidFill>
                  <a:srgbClr val="002060"/>
                </a:solidFill>
              </a:rPr>
              <a:t>بن كروموسومات من كلا الأبوين ، وتنتقل صفات وراثية من ال</a:t>
            </a:r>
            <a:r>
              <a:rPr lang="ar-EG" sz="2000" b="1" dirty="0" smtClean="0">
                <a:solidFill>
                  <a:srgbClr val="002060"/>
                </a:solidFill>
              </a:rPr>
              <a:t>أ</a:t>
            </a:r>
            <a:r>
              <a:rPr lang="ar-SA" sz="2000" b="1" dirty="0" smtClean="0">
                <a:solidFill>
                  <a:srgbClr val="002060"/>
                </a:solidFill>
              </a:rPr>
              <a:t>بوين .</a:t>
            </a:r>
            <a:endParaRPr lang="ar-SA" sz="2000" b="1" dirty="0">
              <a:solidFill>
                <a:srgbClr val="002060"/>
              </a:solidFill>
            </a:endParaRPr>
          </a:p>
        </p:txBody>
      </p:sp>
      <p:pic>
        <p:nvPicPr>
          <p:cNvPr id="614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200" y="836712"/>
            <a:ext cx="4143404" cy="1819275"/>
          </a:xfrm>
          <a:prstGeom prst="round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4705320" y="3824270"/>
            <a:ext cx="4286280" cy="2500330"/>
          </a:xfrm>
          <a:prstGeom prst="round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762000" y="3831279"/>
            <a:ext cx="3899815" cy="2383784"/>
          </a:xfrm>
          <a:prstGeom prst="roundRect">
            <a:avLst/>
          </a:prstGeom>
          <a:noFill/>
          <a:ln w="9525">
            <a:noFill/>
            <a:miter lim="800000"/>
            <a:headEnd/>
            <a:tailEnd/>
          </a:ln>
          <a:effectLst/>
        </p:spPr>
      </p:pic>
      <p:pic>
        <p:nvPicPr>
          <p:cNvPr id="6150" name="Picture 6"/>
          <p:cNvPicPr>
            <a:picLocks noChangeAspect="1" noChangeArrowheads="1"/>
          </p:cNvPicPr>
          <p:nvPr/>
        </p:nvPicPr>
        <p:blipFill>
          <a:blip r:embed="rId5"/>
          <a:srcRect/>
          <a:stretch>
            <a:fillRect/>
          </a:stretch>
        </p:blipFill>
        <p:spPr bwMode="auto">
          <a:xfrm>
            <a:off x="3716300" y="5679429"/>
            <a:ext cx="914400" cy="457200"/>
          </a:xfrm>
          <a:prstGeom prst="roundRect">
            <a:avLst/>
          </a:prstGeom>
          <a:noFill/>
          <a:ln w="9525">
            <a:noFill/>
            <a:miter lim="800000"/>
            <a:headEnd/>
            <a:tailEnd/>
          </a:ln>
          <a:effectLst/>
        </p:spPr>
      </p:pic>
      <p:sp>
        <p:nvSpPr>
          <p:cNvPr id="12" name="دبوس زينة 11"/>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36971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2"/>
                                        </p:tgtEl>
                                        <p:attrNameLst>
                                          <p:attrName>style.color</p:attrName>
                                        </p:attrNameLst>
                                      </p:cBhvr>
                                      <p:by>
                                        <p:hsl h="-7200000" s="0" l="0"/>
                                      </p:by>
                                    </p:animClr>
                                    <p:animClr clrSpc="hsl" dir="cw">
                                      <p:cBhvr>
                                        <p:cTn id="7" dur="500" fill="hold"/>
                                        <p:tgtEl>
                                          <p:spTgt spid="12"/>
                                        </p:tgtEl>
                                        <p:attrNameLst>
                                          <p:attrName>fillcolor</p:attrName>
                                        </p:attrNameLst>
                                      </p:cBhvr>
                                      <p:by>
                                        <p:hsl h="-7200000" s="0" l="0"/>
                                      </p:by>
                                    </p:animClr>
                                    <p:animClr clrSpc="hsl" dir="cw">
                                      <p:cBhvr>
                                        <p:cTn id="8" dur="500" fill="hold"/>
                                        <p:tgtEl>
                                          <p:spTgt spid="12"/>
                                        </p:tgtEl>
                                        <p:attrNameLst>
                                          <p:attrName>stroke.color</p:attrName>
                                        </p:attrNameLst>
                                      </p:cBhvr>
                                      <p:by>
                                        <p:hsl h="-7200000" s="0" l="0"/>
                                      </p:by>
                                    </p:animClr>
                                    <p:set>
                                      <p:cBhvr>
                                        <p:cTn id="9" dur="500" fill="hold"/>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4"/>
                                        </p:tgtEl>
                                        <p:attrNameLst>
                                          <p:attrName>style.visibility</p:attrName>
                                        </p:attrNameLst>
                                      </p:cBhvr>
                                      <p:to>
                                        <p:strVal val="visible"/>
                                      </p:to>
                                    </p:set>
                                    <p:anim calcmode="discrete" valueType="clr">
                                      <p:cBhvr override="childStyle">
                                        <p:cTn id="20"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4"/>
                                        </p:tgtEl>
                                        <p:attrNameLst>
                                          <p:attrName>fillcolor</p:attrName>
                                        </p:attrNameLst>
                                      </p:cBhvr>
                                      <p:tavLst>
                                        <p:tav tm="0">
                                          <p:val>
                                            <p:clrVal>
                                              <a:schemeClr val="accent2"/>
                                            </p:clrVal>
                                          </p:val>
                                        </p:tav>
                                        <p:tav tm="50000">
                                          <p:val>
                                            <p:clrVal>
                                              <a:schemeClr val="hlink"/>
                                            </p:clrVal>
                                          </p:val>
                                        </p:tav>
                                      </p:tavLst>
                                    </p:anim>
                                    <p:set>
                                      <p:cBhvr>
                                        <p:cTn id="22" dur="80"/>
                                        <p:tgtEl>
                                          <p:spTgt spid="14"/>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strips(downLeft)">
                                      <p:cBhvr>
                                        <p:cTn id="27" dur="5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strips(downLeft)">
                                      <p:cBhvr>
                                        <p:cTn id="32" dur="5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6149"/>
                                        </p:tgtEl>
                                        <p:attrNameLst>
                                          <p:attrName>style.visibility</p:attrName>
                                        </p:attrNameLst>
                                      </p:cBhvr>
                                      <p:to>
                                        <p:strVal val="visible"/>
                                      </p:to>
                                    </p:set>
                                    <p:animEffect transition="in" filter="strips(downLeft)">
                                      <p:cBhvr>
                                        <p:cTn id="37" dur="500"/>
                                        <p:tgtEl>
                                          <p:spTgt spid="61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150"/>
                                        </p:tgtEl>
                                        <p:attrNameLst>
                                          <p:attrName>style.visibility</p:attrName>
                                        </p:attrNameLst>
                                      </p:cBhvr>
                                      <p:to>
                                        <p:strVal val="visible"/>
                                      </p:to>
                                    </p:set>
                                    <p:animEffect transition="in" filter="wipe(down)">
                                      <p:cBhvr>
                                        <p:cTn id="4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Documents and Settings\نور المعلم\My Documents\My Pictures\Arrow-right[1].png">
            <a:hlinkClick r:id="" action="ppaction://hlinkshowjump?jump=nextslide"/>
            <a:hlinkHover r:id="" action="ppaction://noaction" highlightClick="1">
              <a:snd r:embed="rId2" name="الترجمة من Google#en-ar-ط§ظ„طھظ„.wav"/>
            </a:hlinkHover>
          </p:cNvPr>
          <p:cNvPicPr>
            <a:picLocks noChangeAspect="1" noChangeArrowheads="1"/>
          </p:cNvPicPr>
          <p:nvPr/>
        </p:nvPicPr>
        <p:blipFill>
          <a:blip r:embed="rId3"/>
          <a:srcRect/>
          <a:stretch>
            <a:fillRect/>
          </a:stretch>
        </p:blipFill>
        <p:spPr bwMode="auto">
          <a:xfrm>
            <a:off x="1643063" y="6215063"/>
            <a:ext cx="863600" cy="835025"/>
          </a:xfrm>
          <a:prstGeom prst="rect">
            <a:avLst/>
          </a:prstGeom>
          <a:noFill/>
          <a:ln w="9525">
            <a:noFill/>
            <a:miter lim="800000"/>
            <a:headEnd/>
            <a:tailEnd/>
          </a:ln>
        </p:spPr>
      </p:pic>
      <p:pic>
        <p:nvPicPr>
          <p:cNvPr id="5" name="Picture 4" descr="C:\Documents and Settings\نور المعلم\My Documents\My Pictures\Arrow-Left[1].png">
            <a:hlinkClick r:id="" action="ppaction://hlinkshowjump?jump=previousslide"/>
            <a:hlinkHover r:id="" action="ppaction://noaction" highlightClick="1">
              <a:snd r:embed="rId4" name="الترجمة من Google#en-ar-ط§ظ„طھظ„_2.wav"/>
            </a:hlinkHover>
          </p:cNvPr>
          <p:cNvPicPr>
            <a:picLocks noChangeAspect="1" noChangeArrowheads="1"/>
          </p:cNvPicPr>
          <p:nvPr/>
        </p:nvPicPr>
        <p:blipFill>
          <a:blip r:embed="rId5"/>
          <a:srcRect/>
          <a:stretch>
            <a:fillRect/>
          </a:stretch>
        </p:blipFill>
        <p:spPr bwMode="auto">
          <a:xfrm rot="-202022">
            <a:off x="5998665" y="5994799"/>
            <a:ext cx="828675" cy="1068388"/>
          </a:xfrm>
          <a:prstGeom prst="rect">
            <a:avLst/>
          </a:prstGeom>
          <a:noFill/>
          <a:ln w="9525">
            <a:noFill/>
            <a:miter lim="800000"/>
            <a:headEnd/>
            <a:tailEnd/>
          </a:ln>
        </p:spPr>
      </p:pic>
      <p:pic>
        <p:nvPicPr>
          <p:cNvPr id="6" name="Picture 6" descr="http://www.gp4arab.com/jm/modules/fisheye_menu/images/exit.png">
            <a:hlinkClick r:id="" action="ppaction://hlinkshowjump?jump=endshow" highlightClick="1">
              <a:snd r:embed="rId6" name="الترجمة من Google#en-ar-lu hgsgh.wav"/>
            </a:hlinkClick>
            <a:hlinkHover r:id="" action="ppaction://noaction" highlightClick="1">
              <a:snd r:embed="rId7" name="الترجمة من Google#en-ar-ط§ظ„طھظ„_4.wav"/>
            </a:hlinkHover>
          </p:cNvPr>
          <p:cNvPicPr>
            <a:picLocks noChangeAspect="1" noChangeArrowheads="1"/>
          </p:cNvPicPr>
          <p:nvPr/>
        </p:nvPicPr>
        <p:blipFill>
          <a:blip r:embed="rId8"/>
          <a:srcRect/>
          <a:stretch>
            <a:fillRect/>
          </a:stretch>
        </p:blipFill>
        <p:spPr bwMode="auto">
          <a:xfrm>
            <a:off x="185738" y="6215063"/>
            <a:ext cx="885825" cy="642937"/>
          </a:xfrm>
          <a:prstGeom prst="rect">
            <a:avLst/>
          </a:prstGeom>
          <a:noFill/>
          <a:ln w="9525">
            <a:noFill/>
            <a:miter lim="800000"/>
            <a:headEnd/>
            <a:tailEnd/>
          </a:ln>
        </p:spPr>
      </p:pic>
      <p:sp>
        <p:nvSpPr>
          <p:cNvPr id="7" name="شكل بيضاوي 6">
            <a:hlinkClick r:id="" action="ppaction://hlinkshowjump?jump=firstslide"/>
            <a:hlinkHover r:id="" action="ppaction://noaction" highlightClick="1">
              <a:snd r:embed="rId9" name="الترجمة من Google#en-ar-ط§ظ„طھظ„_3.wav"/>
            </a:hlinkHover>
          </p:cNvPr>
          <p:cNvSpPr/>
          <p:nvPr/>
        </p:nvSpPr>
        <p:spPr>
          <a:xfrm rot="16200000" flipV="1">
            <a:off x="4119914" y="5604244"/>
            <a:ext cx="562388" cy="1944216"/>
          </a:xfrm>
          <a:prstGeom prst="ellipse">
            <a:avLst/>
          </a:prstGeom>
        </p:spPr>
        <p:style>
          <a:lnRef idx="0">
            <a:schemeClr val="accent4"/>
          </a:lnRef>
          <a:fillRef idx="3">
            <a:schemeClr val="accent4"/>
          </a:fillRef>
          <a:effectRef idx="3">
            <a:schemeClr val="accent4"/>
          </a:effectRef>
          <a:fontRef idx="minor">
            <a:schemeClr val="lt1"/>
          </a:fontRef>
        </p:style>
        <p:txBody>
          <a:bodyPr vert="vert270" rtlCol="1" anchor="ctr"/>
          <a:lstStyle/>
          <a:p>
            <a:pPr algn="ctr">
              <a:defRPr/>
            </a:pPr>
            <a:r>
              <a:rPr lang="ar-SA" sz="36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MCS Khaybar S_U normal." pitchFamily="2" charset="-78"/>
              </a:rPr>
              <a:t>الرئيسية</a:t>
            </a:r>
          </a:p>
        </p:txBody>
      </p:sp>
      <p:sp>
        <p:nvSpPr>
          <p:cNvPr id="8" name="مستطيل مستدير الزوايا 14"/>
          <p:cNvSpPr/>
          <p:nvPr/>
        </p:nvSpPr>
        <p:spPr>
          <a:xfrm>
            <a:off x="1219200" y="0"/>
            <a:ext cx="6477000" cy="714356"/>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المقارنة بين الانقسام المتساوي والانقسام المنصف </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p:txBody>
      </p:sp>
      <p:sp>
        <p:nvSpPr>
          <p:cNvPr id="9" name="TextBox 8"/>
          <p:cNvSpPr txBox="1"/>
          <p:nvPr/>
        </p:nvSpPr>
        <p:spPr>
          <a:xfrm>
            <a:off x="35496" y="620688"/>
            <a:ext cx="8805862" cy="1323439"/>
          </a:xfrm>
          <a:prstGeom prst="rect">
            <a:avLst/>
          </a:prstGeom>
          <a:noFill/>
        </p:spPr>
        <p:txBody>
          <a:bodyPr wrap="square" rtlCol="1">
            <a:spAutoFit/>
          </a:bodyPr>
          <a:lstStyle/>
          <a:p>
            <a:r>
              <a:rPr lang="ar-SA" sz="3200" b="1" dirty="0" smtClean="0">
                <a:solidFill>
                  <a:srgbClr val="FF0000"/>
                </a:solidFill>
              </a:rPr>
              <a:t>التشابه </a:t>
            </a:r>
          </a:p>
          <a:p>
            <a:r>
              <a:rPr lang="ar-SA" sz="2400" b="1" dirty="0" smtClean="0">
                <a:solidFill>
                  <a:srgbClr val="7030A0"/>
                </a:solidFill>
              </a:rPr>
              <a:t>يبدأ كلا ال</a:t>
            </a:r>
            <a:r>
              <a:rPr lang="ar-EG" sz="2400" b="1" dirty="0" smtClean="0">
                <a:solidFill>
                  <a:srgbClr val="7030A0"/>
                </a:solidFill>
              </a:rPr>
              <a:t>إ</a:t>
            </a:r>
            <a:r>
              <a:rPr lang="ar-SA" sz="2400" b="1" dirty="0" smtClean="0">
                <a:solidFill>
                  <a:srgbClr val="7030A0"/>
                </a:solidFill>
              </a:rPr>
              <a:t>نقسامين في النواة ، وبعد مضاعفة الكروموسومات تكون الخلايا في كلا ا</a:t>
            </a:r>
            <a:r>
              <a:rPr lang="ar-EG" sz="2400" b="1" dirty="0" smtClean="0">
                <a:solidFill>
                  <a:srgbClr val="7030A0"/>
                </a:solidFill>
              </a:rPr>
              <a:t>لإ</a:t>
            </a:r>
            <a:r>
              <a:rPr lang="ar-SA" sz="2400" b="1" dirty="0" smtClean="0">
                <a:solidFill>
                  <a:srgbClr val="7030A0"/>
                </a:solidFill>
              </a:rPr>
              <a:t>نقسامين </a:t>
            </a:r>
            <a:r>
              <a:rPr lang="ar-EG" sz="2400" b="1" dirty="0" smtClean="0">
                <a:solidFill>
                  <a:srgbClr val="7030A0"/>
                </a:solidFill>
              </a:rPr>
              <a:t>أ</a:t>
            </a:r>
            <a:r>
              <a:rPr lang="ar-SA" sz="2400" b="1" dirty="0" smtClean="0">
                <a:solidFill>
                  <a:srgbClr val="7030A0"/>
                </a:solidFill>
              </a:rPr>
              <a:t>كثر من الخلايا الأصلية .</a:t>
            </a:r>
            <a:endParaRPr lang="ar-SA" sz="2400" b="1" dirty="0">
              <a:solidFill>
                <a:srgbClr val="7030A0"/>
              </a:solidFill>
            </a:endParaRPr>
          </a:p>
        </p:txBody>
      </p:sp>
      <p:sp>
        <p:nvSpPr>
          <p:cNvPr id="10" name="TextBox 9"/>
          <p:cNvSpPr txBox="1"/>
          <p:nvPr/>
        </p:nvSpPr>
        <p:spPr>
          <a:xfrm>
            <a:off x="158626" y="1992288"/>
            <a:ext cx="8805862" cy="3046988"/>
          </a:xfrm>
          <a:prstGeom prst="rect">
            <a:avLst/>
          </a:prstGeom>
          <a:noFill/>
        </p:spPr>
        <p:txBody>
          <a:bodyPr wrap="square" rtlCol="1">
            <a:spAutoFit/>
          </a:bodyPr>
          <a:lstStyle/>
          <a:p>
            <a:r>
              <a:rPr lang="ar-SA" sz="2400" b="1" dirty="0" smtClean="0">
                <a:solidFill>
                  <a:srgbClr val="FF0000"/>
                </a:solidFill>
              </a:rPr>
              <a:t>الاختلاف</a:t>
            </a:r>
            <a:endParaRPr lang="ar-SA" sz="2400" b="1" dirty="0">
              <a:solidFill>
                <a:srgbClr val="FF0000"/>
              </a:solidFill>
            </a:endParaRPr>
          </a:p>
          <a:p>
            <a:pPr marL="285750" indent="-285750">
              <a:buFontTx/>
              <a:buChar char="-"/>
            </a:pPr>
            <a:r>
              <a:rPr lang="ar-SA" sz="2400" b="1" dirty="0" smtClean="0">
                <a:solidFill>
                  <a:srgbClr val="002060"/>
                </a:solidFill>
              </a:rPr>
              <a:t>الخلايا الناتجة عن الانقسام المتساوي تحتوي على العدد نفسه من كروموسومات الخلية الأصلية  .</a:t>
            </a:r>
          </a:p>
          <a:p>
            <a:pPr marL="285750" indent="-285750">
              <a:buFontTx/>
              <a:buChar char="-"/>
            </a:pPr>
            <a:r>
              <a:rPr lang="ar-SA" sz="2400" b="1" dirty="0" smtClean="0">
                <a:solidFill>
                  <a:srgbClr val="002060"/>
                </a:solidFill>
              </a:rPr>
              <a:t>أما الانقسام المنصف فتحتوي الخلية الناتجة على نصف العدد الأصلي من الكروموسومات .</a:t>
            </a:r>
          </a:p>
          <a:p>
            <a:pPr marL="285750" indent="-285750">
              <a:buFontTx/>
              <a:buChar char="-"/>
            </a:pPr>
            <a:r>
              <a:rPr lang="ar-SA" sz="2400" b="1" dirty="0" smtClean="0">
                <a:solidFill>
                  <a:srgbClr val="002060"/>
                </a:solidFill>
              </a:rPr>
              <a:t>يحدث انقسامان في ا</a:t>
            </a:r>
            <a:r>
              <a:rPr lang="ar-EG" sz="2400" b="1" dirty="0" smtClean="0">
                <a:solidFill>
                  <a:srgbClr val="002060"/>
                </a:solidFill>
              </a:rPr>
              <a:t>لإ</a:t>
            </a:r>
            <a:r>
              <a:rPr lang="ar-SA" sz="2400" b="1" dirty="0" smtClean="0">
                <a:solidFill>
                  <a:srgbClr val="002060"/>
                </a:solidFill>
              </a:rPr>
              <a:t>نقسام ال</a:t>
            </a:r>
            <a:r>
              <a:rPr lang="ar-EG" sz="2400" b="1" dirty="0" smtClean="0">
                <a:solidFill>
                  <a:srgbClr val="002060"/>
                </a:solidFill>
              </a:rPr>
              <a:t>م</a:t>
            </a:r>
            <a:r>
              <a:rPr lang="ar-SA" sz="2400" b="1" dirty="0" smtClean="0">
                <a:solidFill>
                  <a:srgbClr val="002060"/>
                </a:solidFill>
              </a:rPr>
              <a:t>نصف .</a:t>
            </a:r>
          </a:p>
          <a:p>
            <a:pPr marL="285750" indent="-285750">
              <a:buFontTx/>
              <a:buChar char="-"/>
            </a:pPr>
            <a:r>
              <a:rPr lang="ar-SA" sz="2400" b="1" dirty="0" smtClean="0">
                <a:solidFill>
                  <a:srgbClr val="002060"/>
                </a:solidFill>
              </a:rPr>
              <a:t>بينما يحدث انقساما واحدا</a:t>
            </a:r>
            <a:r>
              <a:rPr lang="ar-EG" sz="2400" b="1" dirty="0" smtClean="0">
                <a:solidFill>
                  <a:srgbClr val="002060"/>
                </a:solidFill>
              </a:rPr>
              <a:t>ً</a:t>
            </a:r>
            <a:r>
              <a:rPr lang="ar-SA" sz="2400" b="1" dirty="0" smtClean="0">
                <a:solidFill>
                  <a:srgbClr val="002060"/>
                </a:solidFill>
              </a:rPr>
              <a:t> في الانقسام المتساوي .</a:t>
            </a:r>
          </a:p>
          <a:p>
            <a:pPr marL="285750" indent="-285750">
              <a:buFontTx/>
              <a:buChar char="-"/>
            </a:pPr>
            <a:r>
              <a:rPr lang="ar-SA" sz="2400" b="1" dirty="0" smtClean="0">
                <a:solidFill>
                  <a:srgbClr val="002060"/>
                </a:solidFill>
              </a:rPr>
              <a:t>عدد الخلايا الناتجة في الانقسام  المتساوي خليتان جديدتان .</a:t>
            </a:r>
          </a:p>
          <a:p>
            <a:pPr marL="285750" indent="-285750">
              <a:buFontTx/>
              <a:buChar char="-"/>
            </a:pPr>
            <a:r>
              <a:rPr lang="ar-SA" sz="2400" b="1" dirty="0" smtClean="0">
                <a:solidFill>
                  <a:srgbClr val="002060"/>
                </a:solidFill>
              </a:rPr>
              <a:t>عدد الخلايا الناتجة في الانقسام المنصف أربع خلايا .</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536960"/>
            <a:ext cx="2819400" cy="267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دبوس زينة 10"/>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78066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1"/>
                                        </p:tgtEl>
                                        <p:attrNameLst>
                                          <p:attrName>style.color</p:attrName>
                                        </p:attrNameLst>
                                      </p:cBhvr>
                                      <p:by>
                                        <p:hsl h="-7200000" s="0" l="0"/>
                                      </p:by>
                                    </p:animClr>
                                    <p:animClr clrSpc="hsl" dir="cw">
                                      <p:cBhvr>
                                        <p:cTn id="7" dur="500" fill="hold"/>
                                        <p:tgtEl>
                                          <p:spTgt spid="11"/>
                                        </p:tgtEl>
                                        <p:attrNameLst>
                                          <p:attrName>fillcolor</p:attrName>
                                        </p:attrNameLst>
                                      </p:cBhvr>
                                      <p:by>
                                        <p:hsl h="-7200000" s="0" l="0"/>
                                      </p:by>
                                    </p:animClr>
                                    <p:animClr clrSpc="hsl" dir="cw">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iterate type="lt">
                                    <p:tmPct val="10000"/>
                                  </p:iterate>
                                  <p:childTnLst>
                                    <p:set>
                                      <p:cBhvr>
                                        <p:cTn id="29" dur="1" fill="hold">
                                          <p:stCondLst>
                                            <p:cond delay="0"/>
                                          </p:stCondLst>
                                        </p:cTn>
                                        <p:tgtEl>
                                          <p:spTgt spid="1026"/>
                                        </p:tgtEl>
                                        <p:attrNameLst>
                                          <p:attrName>style.visibility</p:attrName>
                                        </p:attrNameLst>
                                      </p:cBhvr>
                                      <p:to>
                                        <p:strVal val="visible"/>
                                      </p:to>
                                    </p:set>
                                    <p:animEffect transition="in" filter="wipe(down)">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Documents and Settings\نور المعلم\My Documents\My Pictures\Arrow-right[1].png">
            <a:hlinkClick r:id="" action="ppaction://hlinkshowjump?jump=nextslide"/>
            <a:hlinkHover r:id="" action="ppaction://noaction" highlightClick="1">
              <a:snd r:embed="rId2" name="الترجمة من Google#en-ar-ط§ظ„طھظ„.wav"/>
            </a:hlinkHover>
          </p:cNvPr>
          <p:cNvPicPr>
            <a:picLocks noChangeAspect="1" noChangeArrowheads="1"/>
          </p:cNvPicPr>
          <p:nvPr/>
        </p:nvPicPr>
        <p:blipFill>
          <a:blip r:embed="rId3"/>
          <a:srcRect/>
          <a:stretch>
            <a:fillRect/>
          </a:stretch>
        </p:blipFill>
        <p:spPr bwMode="auto">
          <a:xfrm>
            <a:off x="1643063" y="6175375"/>
            <a:ext cx="863600" cy="835025"/>
          </a:xfrm>
          <a:prstGeom prst="rect">
            <a:avLst/>
          </a:prstGeom>
          <a:noFill/>
          <a:ln w="9525">
            <a:noFill/>
            <a:miter lim="800000"/>
            <a:headEnd/>
            <a:tailEnd/>
          </a:ln>
        </p:spPr>
      </p:pic>
      <p:pic>
        <p:nvPicPr>
          <p:cNvPr id="5" name="Picture 4" descr="C:\Documents and Settings\نور المعلم\My Documents\My Pictures\Arrow-Left[1].png">
            <a:hlinkClick r:id="" action="ppaction://hlinkshowjump?jump=previousslide"/>
            <a:hlinkHover r:id="" action="ppaction://noaction" highlightClick="1">
              <a:snd r:embed="rId4" name="الترجمة من Google#en-ar-ط§ظ„طھظ„_2.wav"/>
            </a:hlinkHover>
          </p:cNvPr>
          <p:cNvPicPr>
            <a:picLocks noChangeAspect="1" noChangeArrowheads="1"/>
          </p:cNvPicPr>
          <p:nvPr/>
        </p:nvPicPr>
        <p:blipFill>
          <a:blip r:embed="rId5"/>
          <a:srcRect/>
          <a:stretch>
            <a:fillRect/>
          </a:stretch>
        </p:blipFill>
        <p:spPr bwMode="auto">
          <a:xfrm rot="-202022">
            <a:off x="6074865" y="5994799"/>
            <a:ext cx="828675" cy="1068388"/>
          </a:xfrm>
          <a:prstGeom prst="rect">
            <a:avLst/>
          </a:prstGeom>
          <a:noFill/>
          <a:ln w="9525">
            <a:noFill/>
            <a:miter lim="800000"/>
            <a:headEnd/>
            <a:tailEnd/>
          </a:ln>
        </p:spPr>
      </p:pic>
      <p:pic>
        <p:nvPicPr>
          <p:cNvPr id="6" name="Picture 6" descr="http://www.gp4arab.com/jm/modules/fisheye_menu/images/exit.png">
            <a:hlinkClick r:id="" action="ppaction://hlinkshowjump?jump=endshow" highlightClick="1">
              <a:snd r:embed="rId6" name="الترجمة من Google#en-ar-lu hgsgh.wav"/>
            </a:hlinkClick>
            <a:hlinkHover r:id="" action="ppaction://noaction" highlightClick="1">
              <a:snd r:embed="rId7" name="الترجمة من Google#en-ar-ط§ظ„طھظ„_4.wav"/>
            </a:hlinkHover>
          </p:cNvPr>
          <p:cNvPicPr>
            <a:picLocks noChangeAspect="1" noChangeArrowheads="1"/>
          </p:cNvPicPr>
          <p:nvPr/>
        </p:nvPicPr>
        <p:blipFill>
          <a:blip r:embed="rId8"/>
          <a:srcRect/>
          <a:stretch>
            <a:fillRect/>
          </a:stretch>
        </p:blipFill>
        <p:spPr bwMode="auto">
          <a:xfrm>
            <a:off x="185738" y="6215063"/>
            <a:ext cx="885825" cy="642937"/>
          </a:xfrm>
          <a:prstGeom prst="rect">
            <a:avLst/>
          </a:prstGeom>
          <a:noFill/>
          <a:ln w="9525">
            <a:noFill/>
            <a:miter lim="800000"/>
            <a:headEnd/>
            <a:tailEnd/>
          </a:ln>
        </p:spPr>
      </p:pic>
      <p:sp>
        <p:nvSpPr>
          <p:cNvPr id="7" name="شكل بيضاوي 6">
            <a:hlinkClick r:id="" action="ppaction://hlinkshowjump?jump=firstslide"/>
            <a:hlinkHover r:id="" action="ppaction://noaction" highlightClick="1">
              <a:snd r:embed="rId9" name="الترجمة من Google#en-ar-ط§ظ„طھظ„_3.wav"/>
            </a:hlinkHover>
          </p:cNvPr>
          <p:cNvSpPr/>
          <p:nvPr/>
        </p:nvSpPr>
        <p:spPr>
          <a:xfrm rot="16200000" flipV="1">
            <a:off x="4119914" y="5604244"/>
            <a:ext cx="562388" cy="1944216"/>
          </a:xfrm>
          <a:prstGeom prst="ellipse">
            <a:avLst/>
          </a:prstGeom>
        </p:spPr>
        <p:style>
          <a:lnRef idx="0">
            <a:schemeClr val="accent4"/>
          </a:lnRef>
          <a:fillRef idx="3">
            <a:schemeClr val="accent4"/>
          </a:fillRef>
          <a:effectRef idx="3">
            <a:schemeClr val="accent4"/>
          </a:effectRef>
          <a:fontRef idx="minor">
            <a:schemeClr val="lt1"/>
          </a:fontRef>
        </p:style>
        <p:txBody>
          <a:bodyPr vert="vert270" rtlCol="1" anchor="ctr"/>
          <a:lstStyle/>
          <a:p>
            <a:pPr algn="ctr">
              <a:defRPr/>
            </a:pPr>
            <a:r>
              <a:rPr lang="ar-SA" sz="36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MCS Khaybar S_U normal." pitchFamily="2" charset="-78"/>
              </a:rPr>
              <a:t>الرئيسية</a:t>
            </a:r>
          </a:p>
        </p:txBody>
      </p:sp>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650" y="3081230"/>
            <a:ext cx="3486149" cy="289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ستطيل مستدير الزوايا 14"/>
          <p:cNvSpPr/>
          <p:nvPr/>
        </p:nvSpPr>
        <p:spPr>
          <a:xfrm>
            <a:off x="2668758" y="58898"/>
            <a:ext cx="3884442" cy="714356"/>
          </a:xfrm>
          <a:prstGeom prst="round2Diag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rPr>
              <a:t>العمر المتوقع ومدة الحياة </a:t>
            </a:r>
            <a:endPar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implified Arabic" pitchFamily="18" charset="-78"/>
              <a:cs typeface="Simplified Arabic" pitchFamily="18" charset="-78"/>
            </a:endParaRPr>
          </a:p>
        </p:txBody>
      </p:sp>
      <p:sp>
        <p:nvSpPr>
          <p:cNvPr id="8" name="Round Diagonal Corner Rectangle 7"/>
          <p:cNvSpPr/>
          <p:nvPr/>
        </p:nvSpPr>
        <p:spPr>
          <a:xfrm>
            <a:off x="6588224" y="1066800"/>
            <a:ext cx="2209800" cy="609600"/>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3200" b="1" dirty="0" smtClean="0">
                <a:solidFill>
                  <a:prstClr val="white"/>
                </a:solidFill>
              </a:rPr>
              <a:t>ما مدة الحياة ؟</a:t>
            </a:r>
            <a:endParaRPr lang="ar-SA" sz="3200" b="1" dirty="0">
              <a:solidFill>
                <a:prstClr val="white"/>
              </a:solidFill>
            </a:endParaRPr>
          </a:p>
        </p:txBody>
      </p:sp>
      <p:sp>
        <p:nvSpPr>
          <p:cNvPr id="9" name="TextBox 8"/>
          <p:cNvSpPr txBox="1"/>
          <p:nvPr/>
        </p:nvSpPr>
        <p:spPr>
          <a:xfrm>
            <a:off x="-36512" y="1219200"/>
            <a:ext cx="6367462" cy="461665"/>
          </a:xfrm>
          <a:prstGeom prst="rect">
            <a:avLst/>
          </a:prstGeom>
          <a:noFill/>
        </p:spPr>
        <p:txBody>
          <a:bodyPr wrap="square" rtlCol="1">
            <a:spAutoFit/>
          </a:bodyPr>
          <a:lstStyle/>
          <a:p>
            <a:r>
              <a:rPr lang="ar-SA" sz="2400" b="1" dirty="0" smtClean="0">
                <a:solidFill>
                  <a:prstClr val="black"/>
                </a:solidFill>
              </a:rPr>
              <a:t>أطول فترة زمنية يعيشها المخلوق الحي في أفضل الظروف . </a:t>
            </a:r>
            <a:endParaRPr lang="ar-SA" sz="2400" b="1" dirty="0">
              <a:solidFill>
                <a:prstClr val="black"/>
              </a:solidFill>
            </a:endParaRPr>
          </a:p>
        </p:txBody>
      </p:sp>
      <p:sp>
        <p:nvSpPr>
          <p:cNvPr id="14" name="Round Diagonal Corner Rectangle 13"/>
          <p:cNvSpPr/>
          <p:nvPr/>
        </p:nvSpPr>
        <p:spPr>
          <a:xfrm>
            <a:off x="6516216" y="1905000"/>
            <a:ext cx="2286000" cy="609600"/>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3200" b="1" dirty="0" smtClean="0">
                <a:solidFill>
                  <a:prstClr val="white"/>
                </a:solidFill>
              </a:rPr>
              <a:t>العمر المتوقع : </a:t>
            </a:r>
            <a:endParaRPr lang="ar-SA" sz="3200" b="1" dirty="0">
              <a:solidFill>
                <a:prstClr val="white"/>
              </a:solidFill>
            </a:endParaRPr>
          </a:p>
        </p:txBody>
      </p:sp>
      <p:sp>
        <p:nvSpPr>
          <p:cNvPr id="15" name="TextBox 14"/>
          <p:cNvSpPr txBox="1"/>
          <p:nvPr/>
        </p:nvSpPr>
        <p:spPr>
          <a:xfrm>
            <a:off x="107504" y="1828800"/>
            <a:ext cx="6367462" cy="830997"/>
          </a:xfrm>
          <a:prstGeom prst="rect">
            <a:avLst/>
          </a:prstGeom>
          <a:noFill/>
        </p:spPr>
        <p:txBody>
          <a:bodyPr wrap="square" rtlCol="1">
            <a:spAutoFit/>
          </a:bodyPr>
          <a:lstStyle/>
          <a:p>
            <a:r>
              <a:rPr lang="ar-SA" sz="2400" b="1" dirty="0" smtClean="0">
                <a:solidFill>
                  <a:prstClr val="black"/>
                </a:solidFill>
              </a:rPr>
              <a:t>هو مقدار الزمن الذي سيعيشه المخلوق الحي ، ويختلف مقدار العمر المتوقع اعتمادا</a:t>
            </a:r>
            <a:r>
              <a:rPr lang="ar-EG" sz="2400" b="1" dirty="0" smtClean="0">
                <a:solidFill>
                  <a:prstClr val="black"/>
                </a:solidFill>
              </a:rPr>
              <a:t>ً</a:t>
            </a:r>
            <a:r>
              <a:rPr lang="ar-SA" sz="2400" b="1" dirty="0" smtClean="0">
                <a:solidFill>
                  <a:prstClr val="black"/>
                </a:solidFill>
              </a:rPr>
              <a:t> على الظروف التي يعيشها المخلوق .</a:t>
            </a:r>
            <a:endParaRPr lang="ar-SA" sz="2400" b="1" dirty="0">
              <a:solidFill>
                <a:prstClr val="black"/>
              </a:solidFill>
            </a:endParaRPr>
          </a:p>
        </p:txBody>
      </p:sp>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0075" y="2819400"/>
            <a:ext cx="4286250" cy="3355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دبوس زينة 12"/>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18695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wipe(down)">
                                      <p:cBhvr>
                                        <p:cTn id="42" dur="500"/>
                                        <p:tgtEl>
                                          <p:spTgt spid="20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wipe(down)">
                                      <p:cBhvr>
                                        <p:cTn id="4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p:bldP spid="14" grpId="0" animBg="1"/>
      <p:bldP spid="1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Documents and Settings\نور المعلم\My Documents\My Pictures\Arrow-right[1].png">
            <a:hlinkClick r:id="" action="ppaction://hlinkshowjump?jump=nextslide"/>
            <a:hlinkHover r:id="" action="ppaction://noaction" highlightClick="1">
              <a:snd r:embed="rId2" name="الترجمة من Google#en-ar-ط§ظ„طھظ„.wav"/>
            </a:hlinkHover>
          </p:cNvPr>
          <p:cNvPicPr>
            <a:picLocks noChangeAspect="1" noChangeArrowheads="1"/>
          </p:cNvPicPr>
          <p:nvPr/>
        </p:nvPicPr>
        <p:blipFill>
          <a:blip r:embed="rId3"/>
          <a:srcRect/>
          <a:stretch>
            <a:fillRect/>
          </a:stretch>
        </p:blipFill>
        <p:spPr bwMode="auto">
          <a:xfrm>
            <a:off x="1643063" y="6175375"/>
            <a:ext cx="863600" cy="835025"/>
          </a:xfrm>
          <a:prstGeom prst="rect">
            <a:avLst/>
          </a:prstGeom>
          <a:noFill/>
          <a:ln w="9525">
            <a:noFill/>
            <a:miter lim="800000"/>
            <a:headEnd/>
            <a:tailEnd/>
          </a:ln>
        </p:spPr>
      </p:pic>
      <p:pic>
        <p:nvPicPr>
          <p:cNvPr id="5" name="Picture 4" descr="C:\Documents and Settings\نور المعلم\My Documents\My Pictures\Arrow-Left[1].png">
            <a:hlinkClick r:id="" action="ppaction://hlinkshowjump?jump=previousslide"/>
            <a:hlinkHover r:id="" action="ppaction://noaction" highlightClick="1">
              <a:snd r:embed="rId4" name="الترجمة من Google#en-ar-ط§ظ„طھظ„_2.wav"/>
            </a:hlinkHover>
          </p:cNvPr>
          <p:cNvPicPr>
            <a:picLocks noChangeAspect="1" noChangeArrowheads="1"/>
          </p:cNvPicPr>
          <p:nvPr/>
        </p:nvPicPr>
        <p:blipFill>
          <a:blip r:embed="rId5"/>
          <a:srcRect/>
          <a:stretch>
            <a:fillRect/>
          </a:stretch>
        </p:blipFill>
        <p:spPr bwMode="auto">
          <a:xfrm rot="-202022">
            <a:off x="6074865" y="5994799"/>
            <a:ext cx="828675" cy="1068388"/>
          </a:xfrm>
          <a:prstGeom prst="rect">
            <a:avLst/>
          </a:prstGeom>
          <a:noFill/>
          <a:ln w="9525">
            <a:noFill/>
            <a:miter lim="800000"/>
            <a:headEnd/>
            <a:tailEnd/>
          </a:ln>
        </p:spPr>
      </p:pic>
      <p:pic>
        <p:nvPicPr>
          <p:cNvPr id="6" name="Picture 6" descr="http://www.gp4arab.com/jm/modules/fisheye_menu/images/exit.png">
            <a:hlinkClick r:id="" action="ppaction://hlinkshowjump?jump=endshow" highlightClick="1">
              <a:snd r:embed="rId6" name="الترجمة من Google#en-ar-lu hgsgh.wav"/>
            </a:hlinkClick>
            <a:hlinkHover r:id="" action="ppaction://noaction" highlightClick="1">
              <a:snd r:embed="rId7" name="الترجمة من Google#en-ar-ط§ظ„طھظ„_4.wav"/>
            </a:hlinkHover>
          </p:cNvPr>
          <p:cNvPicPr>
            <a:picLocks noChangeAspect="1" noChangeArrowheads="1"/>
          </p:cNvPicPr>
          <p:nvPr/>
        </p:nvPicPr>
        <p:blipFill>
          <a:blip r:embed="rId8"/>
          <a:srcRect/>
          <a:stretch>
            <a:fillRect/>
          </a:stretch>
        </p:blipFill>
        <p:spPr bwMode="auto">
          <a:xfrm>
            <a:off x="185738" y="6215063"/>
            <a:ext cx="885825" cy="642937"/>
          </a:xfrm>
          <a:prstGeom prst="rect">
            <a:avLst/>
          </a:prstGeom>
          <a:noFill/>
          <a:ln w="9525">
            <a:noFill/>
            <a:miter lim="800000"/>
            <a:headEnd/>
            <a:tailEnd/>
          </a:ln>
        </p:spPr>
      </p:pic>
      <p:sp>
        <p:nvSpPr>
          <p:cNvPr id="7" name="شكل بيضاوي 6">
            <a:hlinkClick r:id="" action="ppaction://hlinkshowjump?jump=firstslide"/>
            <a:hlinkHover r:id="" action="ppaction://noaction" highlightClick="1">
              <a:snd r:embed="rId9" name="الترجمة من Google#en-ar-ط§ظ„طھظ„_3.wav"/>
            </a:hlinkHover>
          </p:cNvPr>
          <p:cNvSpPr/>
          <p:nvPr/>
        </p:nvSpPr>
        <p:spPr>
          <a:xfrm rot="16200000" flipV="1">
            <a:off x="4119914" y="5604244"/>
            <a:ext cx="562388" cy="1944216"/>
          </a:xfrm>
          <a:prstGeom prst="ellipse">
            <a:avLst/>
          </a:prstGeom>
        </p:spPr>
        <p:style>
          <a:lnRef idx="0">
            <a:schemeClr val="accent4"/>
          </a:lnRef>
          <a:fillRef idx="3">
            <a:schemeClr val="accent4"/>
          </a:fillRef>
          <a:effectRef idx="3">
            <a:schemeClr val="accent4"/>
          </a:effectRef>
          <a:fontRef idx="minor">
            <a:schemeClr val="lt1"/>
          </a:fontRef>
        </p:style>
        <p:txBody>
          <a:bodyPr vert="vert270" rtlCol="1" anchor="ctr"/>
          <a:lstStyle/>
          <a:p>
            <a:pPr algn="ctr">
              <a:defRPr/>
            </a:pPr>
            <a:r>
              <a:rPr lang="ar-SA" sz="3600"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MCS Khaybar S_U normal." pitchFamily="2" charset="-78"/>
              </a:rPr>
              <a:t>الرئيسية</a:t>
            </a:r>
          </a:p>
        </p:txBody>
      </p:sp>
      <p:sp>
        <p:nvSpPr>
          <p:cNvPr id="8" name="Round Diagonal Corner Rectangle 7"/>
          <p:cNvSpPr/>
          <p:nvPr/>
        </p:nvSpPr>
        <p:spPr>
          <a:xfrm>
            <a:off x="3179720" y="27484"/>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مراجعة الدرس الأول</a:t>
            </a:r>
            <a:endParaRPr lang="ar-SA" sz="2800" b="1" dirty="0">
              <a:solidFill>
                <a:prstClr val="white"/>
              </a:solidFill>
            </a:endParaRPr>
          </a:p>
        </p:txBody>
      </p:sp>
      <p:sp>
        <p:nvSpPr>
          <p:cNvPr id="9" name="Round Diagonal Corner Rectangle 8"/>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الوحدة الأولي </a:t>
            </a:r>
            <a:endParaRPr lang="ar-SA" sz="2800" b="1" dirty="0">
              <a:solidFill>
                <a:prstClr val="white"/>
              </a:solidFill>
            </a:endParaRPr>
          </a:p>
        </p:txBody>
      </p:sp>
      <p:sp>
        <p:nvSpPr>
          <p:cNvPr id="10" name="Round Diagonal Corner Rectangle 9"/>
          <p:cNvSpPr/>
          <p:nvPr/>
        </p:nvSpPr>
        <p:spPr>
          <a:xfrm>
            <a:off x="1173072" y="-798"/>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الفصل الثاني </a:t>
            </a:r>
            <a:endParaRPr lang="ar-SA" sz="2800" b="1" dirty="0">
              <a:solidFill>
                <a:prstClr val="white"/>
              </a:solidFill>
            </a:endParaRPr>
          </a:p>
        </p:txBody>
      </p:sp>
      <p:sp>
        <p:nvSpPr>
          <p:cNvPr id="11" name="مربع نص 17"/>
          <p:cNvSpPr txBox="1"/>
          <p:nvPr/>
        </p:nvSpPr>
        <p:spPr>
          <a:xfrm>
            <a:off x="3917325" y="761331"/>
            <a:ext cx="1890712" cy="579437"/>
          </a:xfrm>
          <a:prstGeom prst="roundRect">
            <a:avLst/>
          </a:prstGeom>
          <a:ln/>
        </p:spPr>
        <p:style>
          <a:lnRef idx="2">
            <a:schemeClr val="accent5"/>
          </a:lnRef>
          <a:fillRef idx="1">
            <a:schemeClr val="lt1"/>
          </a:fillRef>
          <a:effectRef idx="0">
            <a:schemeClr val="accent5"/>
          </a:effectRef>
          <a:fontRef idx="minor">
            <a:schemeClr val="dk1"/>
          </a:fontRef>
        </p:style>
        <p:txBody>
          <a:bodyPr>
            <a:spAutoFit/>
          </a:bodyPr>
          <a:lstStyle/>
          <a:p>
            <a:pPr>
              <a:defRPr/>
            </a:pPr>
            <a:r>
              <a:rPr lang="ar-EG" sz="2800" b="1" dirty="0">
                <a:solidFill>
                  <a:prstClr val="black"/>
                </a:solidFill>
              </a:rPr>
              <a:t>ملخص مصور </a:t>
            </a:r>
            <a:endParaRPr lang="en-US" sz="2800" b="1" dirty="0">
              <a:solidFill>
                <a:prstClr val="black"/>
              </a:solidFill>
            </a:endParaRPr>
          </a:p>
        </p:txBody>
      </p:sp>
      <p:sp>
        <p:nvSpPr>
          <p:cNvPr id="12" name="TextBox 11"/>
          <p:cNvSpPr txBox="1"/>
          <p:nvPr/>
        </p:nvSpPr>
        <p:spPr>
          <a:xfrm>
            <a:off x="2843808" y="1537628"/>
            <a:ext cx="6014679" cy="523220"/>
          </a:xfrm>
          <a:prstGeom prst="rect">
            <a:avLst/>
          </a:prstGeom>
          <a:noFill/>
        </p:spPr>
        <p:txBody>
          <a:bodyPr wrap="square" rtlCol="1">
            <a:spAutoFit/>
          </a:bodyPr>
          <a:lstStyle/>
          <a:p>
            <a:r>
              <a:rPr lang="ar-SA" sz="2800" b="1" dirty="0" smtClean="0">
                <a:solidFill>
                  <a:srgbClr val="7030A0"/>
                </a:solidFill>
              </a:rPr>
              <a:t>تتضمن دورة الخلية نمو الخلية وانقسامها .</a:t>
            </a:r>
          </a:p>
        </p:txBody>
      </p:sp>
      <p:sp>
        <p:nvSpPr>
          <p:cNvPr id="13" name="TextBox 12"/>
          <p:cNvSpPr txBox="1"/>
          <p:nvPr/>
        </p:nvSpPr>
        <p:spPr>
          <a:xfrm>
            <a:off x="2051720" y="3128708"/>
            <a:ext cx="6957060" cy="461665"/>
          </a:xfrm>
          <a:prstGeom prst="rect">
            <a:avLst/>
          </a:prstGeom>
          <a:noFill/>
        </p:spPr>
        <p:txBody>
          <a:bodyPr wrap="square" rtlCol="1">
            <a:spAutoFit/>
          </a:bodyPr>
          <a:lstStyle/>
          <a:p>
            <a:r>
              <a:rPr lang="ar-SA" sz="2400" b="1" dirty="0" smtClean="0">
                <a:solidFill>
                  <a:srgbClr val="002060"/>
                </a:solidFill>
              </a:rPr>
              <a:t>الانقسام المتساوي عملية تنقسم فيها الخلية لتنتج خليتان متماثلتان</a:t>
            </a:r>
            <a:endParaRPr lang="ar-SA" sz="2400" b="1" dirty="0">
              <a:solidFill>
                <a:srgbClr val="002060"/>
              </a:solidFill>
            </a:endParaRPr>
          </a:p>
        </p:txBody>
      </p:sp>
      <p:sp>
        <p:nvSpPr>
          <p:cNvPr id="14" name="TextBox 13"/>
          <p:cNvSpPr txBox="1"/>
          <p:nvPr/>
        </p:nvSpPr>
        <p:spPr>
          <a:xfrm>
            <a:off x="2734213" y="5010689"/>
            <a:ext cx="6124274" cy="830997"/>
          </a:xfrm>
          <a:prstGeom prst="rect">
            <a:avLst/>
          </a:prstGeom>
          <a:noFill/>
        </p:spPr>
        <p:txBody>
          <a:bodyPr wrap="square" rtlCol="1">
            <a:spAutoFit/>
          </a:bodyPr>
          <a:lstStyle/>
          <a:p>
            <a:r>
              <a:rPr lang="ar-SA" sz="2400" b="1" dirty="0" smtClean="0">
                <a:solidFill>
                  <a:srgbClr val="7030A0"/>
                </a:solidFill>
              </a:rPr>
              <a:t>الانقسام المنصف عملية ينتج عنها أربع خلايا ، كل خلية تحتوي على نصف عدد الكروموسومات في الخلية الأصلية .</a:t>
            </a: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762000"/>
            <a:ext cx="2538308" cy="16805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2514600"/>
            <a:ext cx="2304256" cy="2057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536" y="4637314"/>
            <a:ext cx="2554272" cy="157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دبوس زينة 15"/>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49373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wheel(1)">
                                      <p:cBhvr>
                                        <p:cTn id="43" dur="2000"/>
                                        <p:tgtEl>
                                          <p:spTgt spid="30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iterate type="lt">
                                    <p:tmPct val="10000"/>
                                  </p:iterate>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075"/>
                                        </p:tgtEl>
                                        <p:attrNameLst>
                                          <p:attrName>style.visibility</p:attrName>
                                        </p:attrNameLst>
                                      </p:cBhvr>
                                      <p:to>
                                        <p:strVal val="visible"/>
                                      </p:to>
                                    </p:set>
                                    <p:anim calcmode="lin" valueType="num">
                                      <p:cBhvr>
                                        <p:cTn id="53" dur="500" fill="hold"/>
                                        <p:tgtEl>
                                          <p:spTgt spid="3075"/>
                                        </p:tgtEl>
                                        <p:attrNameLst>
                                          <p:attrName>ppt_w</p:attrName>
                                        </p:attrNameLst>
                                      </p:cBhvr>
                                      <p:tavLst>
                                        <p:tav tm="0">
                                          <p:val>
                                            <p:fltVal val="0"/>
                                          </p:val>
                                        </p:tav>
                                        <p:tav tm="100000">
                                          <p:val>
                                            <p:strVal val="#ppt_w"/>
                                          </p:val>
                                        </p:tav>
                                      </p:tavLst>
                                    </p:anim>
                                    <p:anim calcmode="lin" valueType="num">
                                      <p:cBhvr>
                                        <p:cTn id="54" dur="500" fill="hold"/>
                                        <p:tgtEl>
                                          <p:spTgt spid="3075"/>
                                        </p:tgtEl>
                                        <p:attrNameLst>
                                          <p:attrName>ppt_h</p:attrName>
                                        </p:attrNameLst>
                                      </p:cBhvr>
                                      <p:tavLst>
                                        <p:tav tm="0">
                                          <p:val>
                                            <p:fltVal val="0"/>
                                          </p:val>
                                        </p:tav>
                                        <p:tav tm="100000">
                                          <p:val>
                                            <p:strVal val="#ppt_h"/>
                                          </p:val>
                                        </p:tav>
                                      </p:tavLst>
                                    </p:anim>
                                    <p:animEffect transition="in" filter="fade">
                                      <p:cBhvr>
                                        <p:cTn id="55" dur="500"/>
                                        <p:tgtEl>
                                          <p:spTgt spid="307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iterate type="lt">
                                    <p:tmPct val="10000"/>
                                  </p:iterate>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076"/>
                                        </p:tgtEl>
                                        <p:attrNameLst>
                                          <p:attrName>style.visibility</p:attrName>
                                        </p:attrNameLst>
                                      </p:cBhvr>
                                      <p:to>
                                        <p:strVal val="visible"/>
                                      </p:to>
                                    </p:set>
                                    <p:animEffect transition="in" filter="randombar(horizontal)">
                                      <p:cBhvr>
                                        <p:cTn id="6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 Diagonal Corner Rectangle 7"/>
          <p:cNvSpPr/>
          <p:nvPr/>
        </p:nvSpPr>
        <p:spPr>
          <a:xfrm>
            <a:off x="3350750"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مراجعة الدرس الأول</a:t>
            </a:r>
            <a:endParaRPr lang="ar-SA" sz="2800" b="1" dirty="0">
              <a:solidFill>
                <a:prstClr val="white"/>
              </a:solidFill>
            </a:endParaRPr>
          </a:p>
        </p:txBody>
      </p:sp>
      <p:sp>
        <p:nvSpPr>
          <p:cNvPr id="9" name="Round Diagonal Corner Rectangle 8"/>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الوحدة الأولي </a:t>
            </a:r>
            <a:endParaRPr lang="ar-SA" sz="2800" b="1" dirty="0">
              <a:solidFill>
                <a:prstClr val="white"/>
              </a:solidFill>
            </a:endParaRPr>
          </a:p>
        </p:txBody>
      </p:sp>
      <p:sp>
        <p:nvSpPr>
          <p:cNvPr id="10" name="Round Diagonal Corner Rectangle 9"/>
          <p:cNvSpPr/>
          <p:nvPr/>
        </p:nvSpPr>
        <p:spPr>
          <a:xfrm>
            <a:off x="1184243"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الفصل الثاني </a:t>
            </a:r>
            <a:endParaRPr lang="ar-SA" sz="2800" b="1" dirty="0">
              <a:solidFill>
                <a:prstClr val="white"/>
              </a:solidFill>
            </a:endParaRPr>
          </a:p>
        </p:txBody>
      </p:sp>
      <p:sp>
        <p:nvSpPr>
          <p:cNvPr id="11" name="مربع نص 18"/>
          <p:cNvSpPr txBox="1">
            <a:spLocks noChangeArrowheads="1"/>
          </p:cNvSpPr>
          <p:nvPr/>
        </p:nvSpPr>
        <p:spPr bwMode="auto">
          <a:xfrm>
            <a:off x="539552" y="2196405"/>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ar-EG" altLang="en-US" sz="2800" b="1" dirty="0">
                <a:solidFill>
                  <a:srgbClr val="6600CC"/>
                </a:solidFill>
                <a:cs typeface="+mn-cs"/>
              </a:rPr>
              <a:t>أعمل مطوية كالمبينة في الشكل ، ألخص فيها ما تعلمته </a:t>
            </a:r>
            <a:r>
              <a:rPr lang="ar-SA" altLang="en-US" sz="2800" b="1" dirty="0" smtClean="0">
                <a:solidFill>
                  <a:srgbClr val="6600CC"/>
                </a:solidFill>
                <a:cs typeface="+mn-cs"/>
              </a:rPr>
              <a:t>حول انقسام الخلية .</a:t>
            </a:r>
            <a:endParaRPr lang="en-US" altLang="en-US" sz="2800" b="1" dirty="0">
              <a:solidFill>
                <a:srgbClr val="6600CC"/>
              </a:solidFill>
              <a:cs typeface="+mn-cs"/>
            </a:endParaRPr>
          </a:p>
        </p:txBody>
      </p:sp>
      <p:sp>
        <p:nvSpPr>
          <p:cNvPr id="12" name="موجة مزدوجة 16"/>
          <p:cNvSpPr/>
          <p:nvPr/>
        </p:nvSpPr>
        <p:spPr>
          <a:xfrm>
            <a:off x="6379833" y="829047"/>
            <a:ext cx="2448272" cy="1367358"/>
          </a:xfrm>
          <a:prstGeom prst="doubleWave">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a:defRPr/>
            </a:pPr>
            <a:r>
              <a:rPr lang="ar-EG" sz="4400" b="1" dirty="0">
                <a:solidFill>
                  <a:srgbClr val="FF0000"/>
                </a:solidFill>
                <a:effectLst>
                  <a:glow rad="63500">
                    <a:srgbClr val="EA157A">
                      <a:satMod val="175000"/>
                      <a:alpha val="40000"/>
                    </a:srgbClr>
                  </a:glow>
                </a:effectLst>
              </a:rPr>
              <a:t>المطويات</a:t>
            </a:r>
            <a:endParaRPr lang="en-US" sz="4400" b="1" dirty="0">
              <a:solidFill>
                <a:srgbClr val="FF0000"/>
              </a:solidFill>
              <a:effectLst>
                <a:glow rad="63500">
                  <a:srgbClr val="EA157A">
                    <a:satMod val="175000"/>
                    <a:alpha val="40000"/>
                  </a:srgbClr>
                </a:glow>
              </a:effectLst>
            </a:endParaRPr>
          </a:p>
        </p:txBody>
      </p:sp>
      <p:sp>
        <p:nvSpPr>
          <p:cNvPr id="13" name="مربع نص 17"/>
          <p:cNvSpPr txBox="1">
            <a:spLocks noChangeArrowheads="1"/>
          </p:cNvSpPr>
          <p:nvPr/>
        </p:nvSpPr>
        <p:spPr bwMode="auto">
          <a:xfrm>
            <a:off x="2987824" y="1135866"/>
            <a:ext cx="2807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1" eaLnBrk="0" hangingPunct="0">
              <a:defRPr>
                <a:solidFill>
                  <a:schemeClr val="tx1"/>
                </a:solidFill>
                <a:latin typeface="Calibri" pitchFamily="34" charset="0"/>
                <a:cs typeface="Arial" pitchFamily="34" charset="0"/>
              </a:defRPr>
            </a:lvl1pPr>
            <a:lvl2pPr marL="742950" indent="-285750" algn="r" rtl="1" eaLnBrk="0" hangingPunct="0">
              <a:defRPr>
                <a:solidFill>
                  <a:schemeClr val="tx1"/>
                </a:solidFill>
                <a:latin typeface="Calibri" pitchFamily="34" charset="0"/>
                <a:cs typeface="Arial" pitchFamily="34" charset="0"/>
              </a:defRPr>
            </a:lvl2pPr>
            <a:lvl3pPr marL="1143000" indent="-228600" algn="r" rtl="1" eaLnBrk="0" hangingPunct="0">
              <a:defRPr>
                <a:solidFill>
                  <a:schemeClr val="tx1"/>
                </a:solidFill>
                <a:latin typeface="Calibri" pitchFamily="34" charset="0"/>
                <a:cs typeface="Arial" pitchFamily="34" charset="0"/>
              </a:defRPr>
            </a:lvl3pPr>
            <a:lvl4pPr marL="1600200" indent="-228600" algn="r" rtl="1" eaLnBrk="0" hangingPunct="0">
              <a:defRPr>
                <a:solidFill>
                  <a:schemeClr val="tx1"/>
                </a:solidFill>
                <a:latin typeface="Calibri" pitchFamily="34" charset="0"/>
                <a:cs typeface="Arial" pitchFamily="34" charset="0"/>
              </a:defRPr>
            </a:lvl4pPr>
            <a:lvl5pPr marL="2057400" indent="-228600" algn="r" rtl="1"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ar-EG"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cs typeface="+mn-cs"/>
              </a:rPr>
              <a:t>أنظم أفكاري </a:t>
            </a:r>
            <a:endParaRPr lang="en-US"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cs typeface="+mn-cs"/>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118" y="2743200"/>
            <a:ext cx="4182323" cy="34765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دبوس زينة 13"/>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صـ53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65052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10000"/>
                                  </p:iterate>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099"/>
                                        </p:tgtEl>
                                        <p:attrNameLst>
                                          <p:attrName>style.visibility</p:attrName>
                                        </p:attrNameLst>
                                      </p:cBhvr>
                                      <p:to>
                                        <p:strVal val="visible"/>
                                      </p:to>
                                    </p:set>
                                    <p:animEffect transition="in" filter="wipe(down)">
                                      <p:cBhvr>
                                        <p:cTn id="4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 Diagonal Corner Rectangle 7"/>
          <p:cNvSpPr/>
          <p:nvPr/>
        </p:nvSpPr>
        <p:spPr>
          <a:xfrm>
            <a:off x="3206734"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مراجعة الدرس الأول</a:t>
            </a:r>
            <a:endParaRPr lang="ar-SA" sz="2800" b="1" dirty="0">
              <a:solidFill>
                <a:prstClr val="white"/>
              </a:solidFill>
            </a:endParaRPr>
          </a:p>
        </p:txBody>
      </p:sp>
      <p:sp>
        <p:nvSpPr>
          <p:cNvPr id="9" name="Round Diagonal Corner Rectangle 8"/>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الوحدة الأولي </a:t>
            </a:r>
            <a:endParaRPr lang="ar-SA" sz="2800" b="1" dirty="0">
              <a:solidFill>
                <a:prstClr val="white"/>
              </a:solidFill>
            </a:endParaRPr>
          </a:p>
        </p:txBody>
      </p:sp>
      <p:sp>
        <p:nvSpPr>
          <p:cNvPr id="10" name="Round Diagonal Corner Rectangle 9"/>
          <p:cNvSpPr/>
          <p:nvPr/>
        </p:nvSpPr>
        <p:spPr>
          <a:xfrm>
            <a:off x="1184243"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الفصل الثاني </a:t>
            </a:r>
            <a:endParaRPr lang="ar-SA" sz="2800" b="1" dirty="0">
              <a:solidFill>
                <a:prstClr val="white"/>
              </a:solidFill>
            </a:endParaRPr>
          </a:p>
        </p:txBody>
      </p:sp>
      <p:sp>
        <p:nvSpPr>
          <p:cNvPr id="11" name="مربع نص 1"/>
          <p:cNvSpPr txBox="1">
            <a:spLocks noChangeArrowheads="1"/>
          </p:cNvSpPr>
          <p:nvPr/>
        </p:nvSpPr>
        <p:spPr bwMode="auto">
          <a:xfrm>
            <a:off x="0" y="2401724"/>
            <a:ext cx="8900206" cy="523220"/>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ar-SA" sz="2800" b="1" dirty="0" smtClean="0">
                <a:solidFill>
                  <a:srgbClr val="FF0000"/>
                </a:solidFill>
              </a:rPr>
              <a:t>العملية </a:t>
            </a:r>
            <a:r>
              <a:rPr lang="ar-SA" sz="2800" b="1" dirty="0">
                <a:solidFill>
                  <a:srgbClr val="FF0000"/>
                </a:solidFill>
              </a:rPr>
              <a:t>المستمرة من النمو والانقسام والتعويض تسمي </a:t>
            </a:r>
            <a:r>
              <a:rPr lang="ar-SA" sz="2400" b="1" dirty="0">
                <a:solidFill>
                  <a:srgbClr val="FF0000"/>
                </a:solidFill>
              </a:rPr>
              <a:t>  </a:t>
            </a:r>
            <a:r>
              <a:rPr lang="ar-SA" sz="2400" b="1" dirty="0" smtClean="0">
                <a:solidFill>
                  <a:srgbClr val="FF0000"/>
                </a:solidFill>
              </a:rPr>
              <a:t>....................  .</a:t>
            </a:r>
            <a:endParaRPr lang="en-US" sz="2400" dirty="0">
              <a:solidFill>
                <a:srgbClr val="FF0000"/>
              </a:solidFill>
              <a:latin typeface="Arial" pitchFamily="34" charset="0"/>
            </a:endParaRPr>
          </a:p>
        </p:txBody>
      </p:sp>
      <p:sp>
        <p:nvSpPr>
          <p:cNvPr id="15" name="مستطيل 17"/>
          <p:cNvSpPr>
            <a:spLocks noChangeArrowheads="1"/>
          </p:cNvSpPr>
          <p:nvPr/>
        </p:nvSpPr>
        <p:spPr bwMode="auto">
          <a:xfrm>
            <a:off x="3563888" y="3429000"/>
            <a:ext cx="1972421" cy="646331"/>
          </a:xfrm>
          <a:prstGeom prst="rect">
            <a:avLst/>
          </a:prstGeom>
          <a:noFill/>
          <a:ln w="9525">
            <a:noFill/>
            <a:miter lim="800000"/>
            <a:headEnd/>
            <a:tailEnd/>
          </a:ln>
        </p:spPr>
        <p:txBody>
          <a:bodyPr wrap="square">
            <a:spAutoFit/>
          </a:bodyPr>
          <a:lstStyle/>
          <a:p>
            <a:r>
              <a:rPr lang="ar-SA" sz="3600" b="1" dirty="0">
                <a:solidFill>
                  <a:srgbClr val="0000FF"/>
                </a:solidFill>
              </a:rPr>
              <a:t>دورة الخلية</a:t>
            </a:r>
            <a:endParaRPr lang="ar-SA" sz="3600" dirty="0">
              <a:solidFill>
                <a:srgbClr val="0000FF"/>
              </a:solidFill>
            </a:endParaRPr>
          </a:p>
        </p:txBody>
      </p:sp>
      <p:sp>
        <p:nvSpPr>
          <p:cNvPr id="19" name="مربع نص 21"/>
          <p:cNvSpPr txBox="1"/>
          <p:nvPr/>
        </p:nvSpPr>
        <p:spPr>
          <a:xfrm>
            <a:off x="2642518" y="609600"/>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21" name="مربع نص 22"/>
          <p:cNvSpPr txBox="1"/>
          <p:nvPr/>
        </p:nvSpPr>
        <p:spPr>
          <a:xfrm>
            <a:off x="6660232" y="1491427"/>
            <a:ext cx="2133600" cy="646986"/>
          </a:xfrm>
          <a:prstGeom prst="round2Diag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defRPr/>
            </a:pPr>
            <a:r>
              <a:rPr lang="ar-SA" sz="3200" b="1" dirty="0" smtClean="0">
                <a:solidFill>
                  <a:srgbClr val="7030A0"/>
                </a:solidFill>
              </a:rPr>
              <a:t>1- المفردات : </a:t>
            </a:r>
            <a:endParaRPr lang="ar-SA" sz="3200" b="1" dirty="0">
              <a:solidFill>
                <a:srgbClr val="7030A0"/>
              </a:solidFill>
            </a:endParaRPr>
          </a:p>
        </p:txBody>
      </p:sp>
      <p:sp>
        <p:nvSpPr>
          <p:cNvPr id="16" name="دبوس زينة 15"/>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62012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19"/>
                                        </p:tgtEl>
                                        <p:attrNameLst>
                                          <p:attrName>style.visibility</p:attrName>
                                        </p:attrNameLst>
                                      </p:cBhvr>
                                      <p:to>
                                        <p:strVal val="visible"/>
                                      </p:to>
                                    </p:set>
                                    <p:animEffect transition="in" filter="wipe(righ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iterate type="lt">
                                    <p:tmPct val="10000"/>
                                  </p:iterate>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ppt_x</p:attrName>
                                        </p:attrNameLst>
                                      </p:cBhvr>
                                      <p:tavLst>
                                        <p:tav tm="0">
                                          <p:val>
                                            <p:strVal val="#ppt_x-.2"/>
                                          </p:val>
                                        </p:tav>
                                        <p:tav tm="100000">
                                          <p:val>
                                            <p:strVal val="#ppt_x"/>
                                          </p:val>
                                        </p:tav>
                                      </p:tavLst>
                                    </p:anim>
                                    <p:anim calcmode="lin" valueType="num">
                                      <p:cBhvr>
                                        <p:cTn id="4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iterate type="lt">
                                    <p:tmPct val="10000"/>
                                  </p:iterate>
                                  <p:childTnLst>
                                    <p:set>
                                      <p:cBhvr>
                                        <p:cTn id="48" dur="1" fill="hold">
                                          <p:stCondLst>
                                            <p:cond delay="0"/>
                                          </p:stCondLst>
                                        </p:cTn>
                                        <p:tgtEl>
                                          <p:spTgt spid="15"/>
                                        </p:tgtEl>
                                        <p:attrNameLst>
                                          <p:attrName>style.visibility</p:attrName>
                                        </p:attrNameLst>
                                      </p:cBhvr>
                                      <p:to>
                                        <p:strVal val="visible"/>
                                      </p:to>
                                    </p:set>
                                    <p:anim calcmode="lin" valueType="num">
                                      <p:cBhvr>
                                        <p:cTn id="4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 Diagonal Corner Rectangle 7"/>
          <p:cNvSpPr/>
          <p:nvPr/>
        </p:nvSpPr>
        <p:spPr>
          <a:xfrm>
            <a:off x="3422758"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مراجعة الدرس الأول</a:t>
            </a:r>
            <a:endParaRPr lang="ar-SA" sz="2800" b="1" dirty="0">
              <a:solidFill>
                <a:prstClr val="white"/>
              </a:solidFill>
            </a:endParaRPr>
          </a:p>
        </p:txBody>
      </p:sp>
      <p:sp>
        <p:nvSpPr>
          <p:cNvPr id="9" name="Round Diagonal Corner Rectangle 8"/>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الوحدة الأولي </a:t>
            </a:r>
            <a:endParaRPr lang="ar-SA" sz="2800" b="1" dirty="0">
              <a:solidFill>
                <a:prstClr val="white"/>
              </a:solidFill>
            </a:endParaRPr>
          </a:p>
        </p:txBody>
      </p:sp>
      <p:sp>
        <p:nvSpPr>
          <p:cNvPr id="10" name="Round Diagonal Corner Rectangle 9"/>
          <p:cNvSpPr/>
          <p:nvPr/>
        </p:nvSpPr>
        <p:spPr>
          <a:xfrm>
            <a:off x="1184243"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الفصل الثاني </a:t>
            </a:r>
            <a:endParaRPr lang="ar-SA" sz="2800" b="1" dirty="0">
              <a:solidFill>
                <a:prstClr val="white"/>
              </a:solidFill>
            </a:endParaRPr>
          </a:p>
        </p:txBody>
      </p:sp>
      <p:sp>
        <p:nvSpPr>
          <p:cNvPr id="25" name="مربع نص 19"/>
          <p:cNvSpPr txBox="1">
            <a:spLocks noChangeArrowheads="1"/>
          </p:cNvSpPr>
          <p:nvPr/>
        </p:nvSpPr>
        <p:spPr bwMode="auto">
          <a:xfrm>
            <a:off x="361937" y="3281124"/>
            <a:ext cx="8614133" cy="2281476"/>
          </a:xfrm>
          <a:prstGeom prst="round2Diag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ar-SA" sz="3200" b="1" dirty="0">
                <a:solidFill>
                  <a:srgbClr val="FF0000"/>
                </a:solidFill>
                <a:cs typeface="Times New Roman" pitchFamily="18" charset="0"/>
              </a:rPr>
              <a:t>الإجابة : </a:t>
            </a:r>
            <a:endParaRPr lang="en-US" sz="3200" dirty="0">
              <a:solidFill>
                <a:srgbClr val="FF0000"/>
              </a:solidFill>
              <a:latin typeface="Arial" pitchFamily="34" charset="0"/>
              <a:cs typeface="Arial" pitchFamily="34" charset="0"/>
            </a:endParaRPr>
          </a:p>
          <a:p>
            <a:pPr>
              <a:defRPr/>
            </a:pPr>
            <a:r>
              <a:rPr lang="ar-SA" sz="3200" b="1" dirty="0" smtClean="0">
                <a:solidFill>
                  <a:srgbClr val="0000FF"/>
                </a:solidFill>
                <a:cs typeface="Times New Roman" pitchFamily="18" charset="0"/>
              </a:rPr>
              <a:t>تتشابه </a:t>
            </a:r>
            <a:r>
              <a:rPr lang="ar-SA" sz="3200" b="1" dirty="0">
                <a:solidFill>
                  <a:srgbClr val="0000FF"/>
                </a:solidFill>
                <a:cs typeface="Times New Roman" pitchFamily="18" charset="0"/>
              </a:rPr>
              <a:t>مراحل الانقسام المنصف في الطريقة التي تحدث بها وتختلف في أعداد الكروموسومات الناتجة في الخلية في نهاية كل مرحلة </a:t>
            </a:r>
            <a:r>
              <a:rPr lang="ar-SA" sz="3200" b="1" dirty="0" smtClean="0">
                <a:solidFill>
                  <a:srgbClr val="0000FF"/>
                </a:solidFill>
                <a:cs typeface="Times New Roman" pitchFamily="18" charset="0"/>
              </a:rPr>
              <a:t> . </a:t>
            </a:r>
            <a:endParaRPr lang="ar-SA" sz="3200" b="1" dirty="0">
              <a:solidFill>
                <a:srgbClr val="0000FF"/>
              </a:solidFill>
              <a:cs typeface="Times New Roman" pitchFamily="18" charset="0"/>
            </a:endParaRPr>
          </a:p>
        </p:txBody>
      </p:sp>
      <p:sp>
        <p:nvSpPr>
          <p:cNvPr id="26" name="مربع نص 22"/>
          <p:cNvSpPr txBox="1"/>
          <p:nvPr/>
        </p:nvSpPr>
        <p:spPr>
          <a:xfrm>
            <a:off x="7091644" y="1316831"/>
            <a:ext cx="1746943" cy="646986"/>
          </a:xfrm>
          <a:prstGeom prst="round2Diag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defRPr/>
            </a:pPr>
            <a:r>
              <a:rPr lang="ar-SA" sz="3200" b="1" dirty="0" smtClean="0">
                <a:solidFill>
                  <a:srgbClr val="7030A0"/>
                </a:solidFill>
              </a:rPr>
              <a:t>2- أتتبع : </a:t>
            </a:r>
            <a:endParaRPr lang="ar-SA" sz="3200" b="1" dirty="0">
              <a:solidFill>
                <a:srgbClr val="7030A0"/>
              </a:solidFill>
            </a:endParaRPr>
          </a:p>
        </p:txBody>
      </p:sp>
      <p:sp>
        <p:nvSpPr>
          <p:cNvPr id="27" name="TextBox 26"/>
          <p:cNvSpPr txBox="1"/>
          <p:nvPr/>
        </p:nvSpPr>
        <p:spPr>
          <a:xfrm>
            <a:off x="584880" y="2249269"/>
            <a:ext cx="7949520" cy="1077218"/>
          </a:xfrm>
          <a:prstGeom prst="rect">
            <a:avLst/>
          </a:prstGeom>
          <a:noFill/>
        </p:spPr>
        <p:txBody>
          <a:bodyPr wrap="square" rtlCol="1">
            <a:spAutoFit/>
          </a:bodyPr>
          <a:lstStyle/>
          <a:p>
            <a:r>
              <a:rPr lang="ar-SA" sz="3200" b="1" dirty="0" smtClean="0">
                <a:solidFill>
                  <a:srgbClr val="FF0000"/>
                </a:solidFill>
              </a:rPr>
              <a:t>فيم تشبه مراحل الانقسام المنصف مراحل الانقسام المتساوي، وفيما تختلف؟ </a:t>
            </a:r>
            <a:endParaRPr lang="ar-SA" sz="3200" b="1" dirty="0">
              <a:solidFill>
                <a:srgbClr val="FF0000"/>
              </a:solidFill>
            </a:endParaRPr>
          </a:p>
        </p:txBody>
      </p:sp>
      <p:sp>
        <p:nvSpPr>
          <p:cNvPr id="28" name="مربع نص 21"/>
          <p:cNvSpPr txBox="1"/>
          <p:nvPr/>
        </p:nvSpPr>
        <p:spPr>
          <a:xfrm>
            <a:off x="2786534" y="609600"/>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13" name="دبوس زينة 12"/>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صـ59</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74924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iterate type="lt">
                                    <p:tmPct val="10000"/>
                                  </p:iterate>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iterate type="lt">
                                    <p:tmPct val="10000"/>
                                  </p:iterate>
                                  <p:childTnLst>
                                    <p:set>
                                      <p:cBhvr>
                                        <p:cTn id="46" dur="1" fill="hold">
                                          <p:stCondLst>
                                            <p:cond delay="0"/>
                                          </p:stCondLst>
                                        </p:cTn>
                                        <p:tgtEl>
                                          <p:spTgt spid="25"/>
                                        </p:tgtEl>
                                        <p:attrNameLst>
                                          <p:attrName>style.visibility</p:attrName>
                                        </p:attrNameLst>
                                      </p:cBhvr>
                                      <p:to>
                                        <p:strVal val="visible"/>
                                      </p:to>
                                    </p:set>
                                    <p:anim calcmode="lin" valueType="num">
                                      <p:cBhvr>
                                        <p:cTn id="4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50" dur="1000" fill="hold"/>
                                        <p:tgtEl>
                                          <p:spTgt spid="25"/>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5" grpId="0" animBg="1"/>
      <p:bldP spid="27"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 Diagonal Corner Rectangle 7"/>
          <p:cNvSpPr/>
          <p:nvPr/>
        </p:nvSpPr>
        <p:spPr>
          <a:xfrm>
            <a:off x="3350750"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مراجعة الدرس الأول</a:t>
            </a:r>
            <a:endParaRPr lang="ar-SA" sz="2800" b="1" dirty="0">
              <a:solidFill>
                <a:prstClr val="white"/>
              </a:solidFill>
            </a:endParaRPr>
          </a:p>
        </p:txBody>
      </p:sp>
      <p:sp>
        <p:nvSpPr>
          <p:cNvPr id="9" name="Round Diagonal Corner Rectangle 8"/>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الوحدة الأولي </a:t>
            </a:r>
            <a:endParaRPr lang="ar-SA" sz="2800" b="1" dirty="0">
              <a:solidFill>
                <a:prstClr val="white"/>
              </a:solidFill>
            </a:endParaRPr>
          </a:p>
        </p:txBody>
      </p:sp>
      <p:sp>
        <p:nvSpPr>
          <p:cNvPr id="10" name="Round Diagonal Corner Rectangle 9"/>
          <p:cNvSpPr/>
          <p:nvPr/>
        </p:nvSpPr>
        <p:spPr>
          <a:xfrm>
            <a:off x="1256251"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الفصل الثاني </a:t>
            </a:r>
            <a:endParaRPr lang="ar-SA" sz="2800" b="1" dirty="0">
              <a:solidFill>
                <a:prstClr val="white"/>
              </a:solidFill>
            </a:endParaRPr>
          </a:p>
        </p:txBody>
      </p:sp>
      <p:sp>
        <p:nvSpPr>
          <p:cNvPr id="11" name="مستطيل 33"/>
          <p:cNvSpPr/>
          <p:nvPr/>
        </p:nvSpPr>
        <p:spPr>
          <a:xfrm>
            <a:off x="185738" y="2024474"/>
            <a:ext cx="8654260" cy="584775"/>
          </a:xfrm>
          <a:prstGeom prst="rect">
            <a:avLst/>
          </a:prstGeom>
          <a:noFill/>
          <a:ln>
            <a:noFill/>
          </a:ln>
        </p:spPr>
        <p:txBody>
          <a:bodyPr wrap="square">
            <a:spAutoFit/>
          </a:bodyPr>
          <a:lstStyle/>
          <a:p>
            <a:pPr>
              <a:defRPr/>
            </a:pPr>
            <a:r>
              <a:rPr lang="ar-SA" sz="2800" b="1" dirty="0" smtClean="0">
                <a:solidFill>
                  <a:srgbClr val="FF0000"/>
                </a:solidFill>
              </a:rPr>
              <a:t>فيم </a:t>
            </a:r>
            <a:r>
              <a:rPr lang="ar-SA" sz="2800" b="1" dirty="0">
                <a:solidFill>
                  <a:srgbClr val="FF0000"/>
                </a:solidFill>
              </a:rPr>
              <a:t>تتشابه الخلايا الناتجة عن الانقسام المنصف عن الخلايا الام </a:t>
            </a:r>
            <a:r>
              <a:rPr lang="ar-SA" sz="2800" b="1" dirty="0" smtClean="0">
                <a:solidFill>
                  <a:srgbClr val="FF0000"/>
                </a:solidFill>
              </a:rPr>
              <a:t>و فيم تختلف </a:t>
            </a:r>
            <a:r>
              <a:rPr lang="ar-SA" sz="3200" b="1" dirty="0" smtClean="0">
                <a:solidFill>
                  <a:srgbClr val="FF0000"/>
                </a:solidFill>
              </a:rPr>
              <a:t>؟</a:t>
            </a:r>
            <a:endParaRPr lang="ar-SA" sz="3200" dirty="0">
              <a:solidFill>
                <a:srgbClr val="FF0000"/>
              </a:solidFill>
            </a:endParaRPr>
          </a:p>
        </p:txBody>
      </p:sp>
      <p:sp>
        <p:nvSpPr>
          <p:cNvPr id="12" name="مربع نص 54"/>
          <p:cNvSpPr txBox="1">
            <a:spLocks noChangeArrowheads="1"/>
          </p:cNvSpPr>
          <p:nvPr/>
        </p:nvSpPr>
        <p:spPr bwMode="auto">
          <a:xfrm>
            <a:off x="385714" y="3132514"/>
            <a:ext cx="8434758" cy="1736646"/>
          </a:xfrm>
          <a:prstGeom prst="round2Diag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ar-SA" sz="3200" b="1" dirty="0">
                <a:solidFill>
                  <a:srgbClr val="FF0000"/>
                </a:solidFill>
              </a:rPr>
              <a:t>الإجابة : </a:t>
            </a:r>
            <a:r>
              <a:rPr lang="ar-SA" sz="3200" dirty="0" smtClean="0">
                <a:solidFill>
                  <a:srgbClr val="FF0000"/>
                </a:solidFill>
                <a:latin typeface="Arial" pitchFamily="34" charset="0"/>
              </a:rPr>
              <a:t> </a:t>
            </a:r>
          </a:p>
          <a:p>
            <a:pPr>
              <a:defRPr/>
            </a:pPr>
            <a:r>
              <a:rPr lang="ar-SA" sz="3200" b="1" dirty="0" smtClean="0">
                <a:solidFill>
                  <a:srgbClr val="660066"/>
                </a:solidFill>
              </a:rPr>
              <a:t>تتشابه </a:t>
            </a:r>
            <a:r>
              <a:rPr lang="ar-SA" sz="3200" b="1" dirty="0">
                <a:solidFill>
                  <a:srgbClr val="660066"/>
                </a:solidFill>
              </a:rPr>
              <a:t>في أنها تحتوي علي جميع مكونات الخلايا الأم وتختلف في عدد الكروموسومات الموجودة </a:t>
            </a:r>
            <a:r>
              <a:rPr lang="ar-SA" sz="3200" b="1" dirty="0" smtClean="0">
                <a:solidFill>
                  <a:srgbClr val="660066"/>
                </a:solidFill>
              </a:rPr>
              <a:t>بالخلية .          </a:t>
            </a:r>
            <a:endParaRPr lang="en-US" sz="3200" dirty="0">
              <a:solidFill>
                <a:prstClr val="black"/>
              </a:solidFill>
              <a:latin typeface="Arial" pitchFamily="34" charset="0"/>
            </a:endParaRPr>
          </a:p>
        </p:txBody>
      </p:sp>
      <p:sp>
        <p:nvSpPr>
          <p:cNvPr id="13" name="مربع نص 22"/>
          <p:cNvSpPr txBox="1"/>
          <p:nvPr/>
        </p:nvSpPr>
        <p:spPr>
          <a:xfrm>
            <a:off x="6214047" y="1128868"/>
            <a:ext cx="2625951" cy="646986"/>
          </a:xfrm>
          <a:prstGeom prst="round2Diag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defRPr/>
            </a:pPr>
            <a:r>
              <a:rPr lang="ar-SA" sz="3200" b="1" dirty="0" smtClean="0">
                <a:solidFill>
                  <a:srgbClr val="7030A0"/>
                </a:solidFill>
              </a:rPr>
              <a:t>3- التفكير الناقد :</a:t>
            </a:r>
            <a:endParaRPr lang="ar-SA" sz="3200" b="1" dirty="0">
              <a:solidFill>
                <a:srgbClr val="7030A0"/>
              </a:solidFill>
            </a:endParaRPr>
          </a:p>
        </p:txBody>
      </p:sp>
      <p:sp>
        <p:nvSpPr>
          <p:cNvPr id="15" name="مربع نص 21"/>
          <p:cNvSpPr txBox="1"/>
          <p:nvPr/>
        </p:nvSpPr>
        <p:spPr>
          <a:xfrm>
            <a:off x="2714526" y="609600"/>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14" name="دبوس زينة 13"/>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49845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4"/>
                                        </p:tgtEl>
                                        <p:attrNameLst>
                                          <p:attrName>style.color</p:attrName>
                                        </p:attrNameLst>
                                      </p:cBhvr>
                                      <p:by>
                                        <p:hsl h="-7200000" s="0" l="0"/>
                                      </p:by>
                                    </p:animClr>
                                    <p:animClr clrSpc="hsl" dir="cw">
                                      <p:cBhvr>
                                        <p:cTn id="7" dur="500" fill="hold"/>
                                        <p:tgtEl>
                                          <p:spTgt spid="14"/>
                                        </p:tgtEl>
                                        <p:attrNameLst>
                                          <p:attrName>fillcolor</p:attrName>
                                        </p:attrNameLst>
                                      </p:cBhvr>
                                      <p:by>
                                        <p:hsl h="-7200000" s="0" l="0"/>
                                      </p:by>
                                    </p:animClr>
                                    <p:animClr clrSpc="hsl" dir="cw">
                                      <p:cBhvr>
                                        <p:cTn id="8" dur="500" fill="hold"/>
                                        <p:tgtEl>
                                          <p:spTgt spid="14"/>
                                        </p:tgtEl>
                                        <p:attrNameLst>
                                          <p:attrName>stroke.color</p:attrName>
                                        </p:attrNameLst>
                                      </p:cBhvr>
                                      <p:by>
                                        <p:hsl h="-7200000" s="0" l="0"/>
                                      </p:by>
                                    </p:animClr>
                                    <p:set>
                                      <p:cBhvr>
                                        <p:cTn id="9" dur="500" fill="hold"/>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5" dur="1000" fill="hold"/>
                                        <p:tgtEl>
                                          <p:spTgt spid="11"/>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2"/>
                                        </p:tgtEl>
                                        <p:attrNameLst>
                                          <p:attrName>ppt_y</p:attrName>
                                        </p:attrNameLst>
                                      </p:cBhvr>
                                      <p:tavLst>
                                        <p:tav tm="0">
                                          <p:val>
                                            <p:strVal val="#ppt_y"/>
                                          </p:val>
                                        </p:tav>
                                        <p:tav tm="100000">
                                          <p:val>
                                            <p:strVal val="#ppt_y"/>
                                          </p:val>
                                        </p:tav>
                                      </p:tavLst>
                                    </p:anim>
                                    <p:anim calcmode="lin" valueType="num">
                                      <p:cBhvr>
                                        <p:cTn id="5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val 22"/>
          <p:cNvSpPr/>
          <p:nvPr/>
        </p:nvSpPr>
        <p:spPr>
          <a:xfrm>
            <a:off x="4644008" y="4591645"/>
            <a:ext cx="2002279" cy="493539"/>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SA">
              <a:solidFill>
                <a:prstClr val="black"/>
              </a:solidFill>
            </a:endParaRPr>
          </a:p>
        </p:txBody>
      </p:sp>
      <p:sp>
        <p:nvSpPr>
          <p:cNvPr id="2" name="Oval 1"/>
          <p:cNvSpPr/>
          <p:nvPr/>
        </p:nvSpPr>
        <p:spPr>
          <a:xfrm>
            <a:off x="6302288" y="2276872"/>
            <a:ext cx="2665034" cy="587829"/>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SA">
              <a:solidFill>
                <a:prstClr val="black"/>
              </a:solidFill>
            </a:endParaRPr>
          </a:p>
        </p:txBody>
      </p:sp>
      <p:sp>
        <p:nvSpPr>
          <p:cNvPr id="8" name="Round Diagonal Corner Rectangle 7"/>
          <p:cNvSpPr/>
          <p:nvPr/>
        </p:nvSpPr>
        <p:spPr>
          <a:xfrm>
            <a:off x="3062718"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مراجعة الدرس الأول</a:t>
            </a:r>
            <a:endParaRPr lang="ar-SA" sz="2800" b="1" dirty="0">
              <a:solidFill>
                <a:prstClr val="white"/>
              </a:solidFill>
            </a:endParaRPr>
          </a:p>
        </p:txBody>
      </p:sp>
      <p:sp>
        <p:nvSpPr>
          <p:cNvPr id="9" name="Round Diagonal Corner Rectangle 8"/>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الوحدة الأولي </a:t>
            </a:r>
            <a:endParaRPr lang="ar-SA" sz="2800" b="1" dirty="0">
              <a:solidFill>
                <a:prstClr val="white"/>
              </a:solidFill>
            </a:endParaRPr>
          </a:p>
        </p:txBody>
      </p:sp>
      <p:sp>
        <p:nvSpPr>
          <p:cNvPr id="10" name="Round Diagonal Corner Rectangle 9"/>
          <p:cNvSpPr/>
          <p:nvPr/>
        </p:nvSpPr>
        <p:spPr>
          <a:xfrm>
            <a:off x="1184243"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الفصل الثاني </a:t>
            </a:r>
            <a:endParaRPr lang="ar-SA" sz="2800" b="1" dirty="0">
              <a:solidFill>
                <a:prstClr val="white"/>
              </a:solidFill>
            </a:endParaRPr>
          </a:p>
        </p:txBody>
      </p:sp>
      <p:sp>
        <p:nvSpPr>
          <p:cNvPr id="11" name="مستطيل 55"/>
          <p:cNvSpPr/>
          <p:nvPr/>
        </p:nvSpPr>
        <p:spPr>
          <a:xfrm>
            <a:off x="683569" y="1524000"/>
            <a:ext cx="8229866" cy="2954655"/>
          </a:xfrm>
          <a:prstGeom prst="rect">
            <a:avLst/>
          </a:prstGeom>
          <a:noFill/>
          <a:ln>
            <a:noFill/>
          </a:ln>
        </p:spPr>
        <p:txBody>
          <a:bodyPr wrap="square">
            <a:spAutoFit/>
          </a:bodyPr>
          <a:lstStyle/>
          <a:p>
            <a:pPr>
              <a:lnSpc>
                <a:spcPct val="150000"/>
              </a:lnSpc>
              <a:defRPr/>
            </a:pPr>
            <a:r>
              <a:rPr lang="ar-SA" sz="2800" b="1" dirty="0" smtClean="0">
                <a:solidFill>
                  <a:srgbClr val="FF0000"/>
                </a:solidFill>
              </a:rPr>
              <a:t>4- </a:t>
            </a:r>
            <a:r>
              <a:rPr lang="ar-SA" sz="2800" b="1" dirty="0" smtClean="0">
                <a:solidFill>
                  <a:srgbClr val="FF0000"/>
                </a:solidFill>
              </a:rPr>
              <a:t>أطول فترة زمنية يعيشها المخلوق الحي في أفضل الظروف هي: </a:t>
            </a:r>
            <a:r>
              <a:rPr lang="ar-SA" sz="2800" b="1" u="sng" dirty="0" smtClean="0">
                <a:solidFill>
                  <a:srgbClr val="FF0000"/>
                </a:solidFill>
              </a:rPr>
              <a:t> </a:t>
            </a:r>
            <a:endParaRPr lang="ar-SA" sz="2800" b="1" u="sng" dirty="0" smtClean="0">
              <a:solidFill>
                <a:srgbClr val="FF0000"/>
              </a:solidFill>
            </a:endParaRPr>
          </a:p>
          <a:p>
            <a:pPr>
              <a:lnSpc>
                <a:spcPct val="150000"/>
              </a:lnSpc>
              <a:defRPr/>
            </a:pPr>
            <a:r>
              <a:rPr lang="ar-SA" sz="3200" b="1" dirty="0">
                <a:solidFill>
                  <a:srgbClr val="660066"/>
                </a:solidFill>
              </a:rPr>
              <a:t>أ -  مدة الحياة  </a:t>
            </a:r>
            <a:r>
              <a:rPr lang="ar-SA" sz="2000" b="1" dirty="0" smtClean="0">
                <a:solidFill>
                  <a:prstClr val="black"/>
                </a:solidFill>
                <a:latin typeface="Arial" pitchFamily="34" charset="0"/>
              </a:rPr>
              <a:t>                          </a:t>
            </a:r>
            <a:r>
              <a:rPr lang="ar-SA" sz="3200" b="1" dirty="0" smtClean="0">
                <a:solidFill>
                  <a:srgbClr val="660066"/>
                </a:solidFill>
              </a:rPr>
              <a:t>ب </a:t>
            </a:r>
            <a:r>
              <a:rPr lang="ar-SA" sz="3200" b="1" dirty="0">
                <a:solidFill>
                  <a:srgbClr val="660066"/>
                </a:solidFill>
              </a:rPr>
              <a:t>– دورة الخلية  </a:t>
            </a:r>
            <a:endParaRPr lang="en-US" sz="2000" b="1" dirty="0">
              <a:solidFill>
                <a:prstClr val="black"/>
              </a:solidFill>
              <a:latin typeface="Arial" pitchFamily="34" charset="0"/>
            </a:endParaRPr>
          </a:p>
          <a:p>
            <a:pPr>
              <a:lnSpc>
                <a:spcPct val="150000"/>
              </a:lnSpc>
              <a:defRPr/>
            </a:pPr>
            <a:r>
              <a:rPr lang="ar-SA" sz="3200" b="1" dirty="0" smtClean="0">
                <a:solidFill>
                  <a:srgbClr val="660066"/>
                </a:solidFill>
              </a:rPr>
              <a:t>ج – العمر </a:t>
            </a:r>
            <a:r>
              <a:rPr lang="ar-SA" sz="3200" b="1" dirty="0">
                <a:solidFill>
                  <a:srgbClr val="660066"/>
                </a:solidFill>
              </a:rPr>
              <a:t>المتوقع              </a:t>
            </a:r>
            <a:r>
              <a:rPr lang="ar-SA" sz="3200" b="1" dirty="0" smtClean="0">
                <a:solidFill>
                  <a:srgbClr val="660066"/>
                </a:solidFill>
              </a:rPr>
              <a:t> د </a:t>
            </a:r>
            <a:r>
              <a:rPr lang="ar-SA" sz="3200" b="1" dirty="0">
                <a:solidFill>
                  <a:srgbClr val="660066"/>
                </a:solidFill>
              </a:rPr>
              <a:t>– دورة الحياة </a:t>
            </a:r>
            <a:endParaRPr lang="en-US" sz="3200" b="1" dirty="0">
              <a:solidFill>
                <a:srgbClr val="660066"/>
              </a:solidFill>
            </a:endParaRPr>
          </a:p>
          <a:p>
            <a:pPr>
              <a:lnSpc>
                <a:spcPct val="150000"/>
              </a:lnSpc>
              <a:defRPr/>
            </a:pPr>
            <a:endParaRPr lang="ar-SA" sz="3200" u="sng" dirty="0">
              <a:solidFill>
                <a:srgbClr val="FF0000"/>
              </a:solidFill>
            </a:endParaRPr>
          </a:p>
        </p:txBody>
      </p:sp>
      <p:sp>
        <p:nvSpPr>
          <p:cNvPr id="17" name="مستطيل 61"/>
          <p:cNvSpPr/>
          <p:nvPr/>
        </p:nvSpPr>
        <p:spPr>
          <a:xfrm>
            <a:off x="-396552" y="3670280"/>
            <a:ext cx="9296400" cy="3046988"/>
          </a:xfrm>
          <a:prstGeom prst="rect">
            <a:avLst/>
          </a:prstGeom>
          <a:noFill/>
          <a:ln>
            <a:noFill/>
          </a:ln>
        </p:spPr>
        <p:txBody>
          <a:bodyPr wrap="square">
            <a:spAutoFit/>
          </a:bodyPr>
          <a:lstStyle/>
          <a:p>
            <a:pPr>
              <a:lnSpc>
                <a:spcPct val="150000"/>
              </a:lnSpc>
              <a:defRPr/>
            </a:pPr>
            <a:r>
              <a:rPr lang="ar-SA" sz="3200" b="1" dirty="0" smtClean="0">
                <a:solidFill>
                  <a:srgbClr val="FF0000"/>
                </a:solidFill>
              </a:rPr>
              <a:t> 5- ما </a:t>
            </a:r>
            <a:r>
              <a:rPr lang="ar-SA" sz="3200" b="1" dirty="0">
                <a:solidFill>
                  <a:srgbClr val="FF0000"/>
                </a:solidFill>
              </a:rPr>
              <a:t>عدد الكروموسومات في الخلية الجنسية عند الإنسان  </a:t>
            </a:r>
            <a:r>
              <a:rPr lang="ar-SA" sz="3200" b="1" dirty="0" smtClean="0">
                <a:solidFill>
                  <a:srgbClr val="FF0000"/>
                </a:solidFill>
              </a:rPr>
              <a:t>؟</a:t>
            </a:r>
          </a:p>
          <a:p>
            <a:pPr>
              <a:lnSpc>
                <a:spcPct val="150000"/>
              </a:lnSpc>
              <a:defRPr/>
            </a:pPr>
            <a:r>
              <a:rPr lang="ar-SA" sz="3200" b="1" dirty="0" smtClean="0">
                <a:solidFill>
                  <a:srgbClr val="FF0000"/>
                </a:solidFill>
              </a:rPr>
              <a:t>  </a:t>
            </a:r>
            <a:r>
              <a:rPr lang="ar-SA" sz="3200" b="1" dirty="0">
                <a:solidFill>
                  <a:srgbClr val="660066"/>
                </a:solidFill>
              </a:rPr>
              <a:t>أ- 12 </a:t>
            </a:r>
            <a:r>
              <a:rPr lang="ar-SA" sz="2000" dirty="0" smtClean="0">
                <a:solidFill>
                  <a:prstClr val="black"/>
                </a:solidFill>
                <a:latin typeface="Arial" pitchFamily="34" charset="0"/>
              </a:rPr>
              <a:t>                     </a:t>
            </a:r>
            <a:r>
              <a:rPr lang="ar-SA" sz="3200" b="1" dirty="0" smtClean="0">
                <a:solidFill>
                  <a:srgbClr val="660066"/>
                </a:solidFill>
              </a:rPr>
              <a:t>ب- </a:t>
            </a:r>
            <a:r>
              <a:rPr lang="ar-SA" sz="3200" b="1" dirty="0">
                <a:solidFill>
                  <a:srgbClr val="660066"/>
                </a:solidFill>
              </a:rPr>
              <a:t>23 </a:t>
            </a:r>
            <a:endParaRPr lang="en-US" sz="2000" dirty="0">
              <a:solidFill>
                <a:prstClr val="black"/>
              </a:solidFill>
              <a:latin typeface="Arial" pitchFamily="34" charset="0"/>
            </a:endParaRPr>
          </a:p>
          <a:p>
            <a:pPr>
              <a:lnSpc>
                <a:spcPct val="150000"/>
              </a:lnSpc>
              <a:defRPr/>
            </a:pPr>
            <a:r>
              <a:rPr lang="ar-SA" sz="3200" b="1" dirty="0">
                <a:solidFill>
                  <a:srgbClr val="660066"/>
                </a:solidFill>
              </a:rPr>
              <a:t>ج- 46 </a:t>
            </a:r>
            <a:r>
              <a:rPr lang="ar-SA" sz="2000" dirty="0" smtClean="0">
                <a:solidFill>
                  <a:prstClr val="black"/>
                </a:solidFill>
                <a:latin typeface="Arial" pitchFamily="34" charset="0"/>
              </a:rPr>
              <a:t>                      </a:t>
            </a:r>
            <a:r>
              <a:rPr lang="ar-SA" sz="3200" b="1" dirty="0" smtClean="0">
                <a:solidFill>
                  <a:srgbClr val="660066"/>
                </a:solidFill>
              </a:rPr>
              <a:t>د </a:t>
            </a:r>
            <a:r>
              <a:rPr lang="ar-SA" sz="3200" b="1" dirty="0">
                <a:solidFill>
                  <a:srgbClr val="660066"/>
                </a:solidFill>
              </a:rPr>
              <a:t>– 92   </a:t>
            </a:r>
            <a:endParaRPr lang="en-US" sz="2000" dirty="0">
              <a:solidFill>
                <a:prstClr val="black"/>
              </a:solidFill>
              <a:latin typeface="Arial" pitchFamily="34" charset="0"/>
            </a:endParaRPr>
          </a:p>
          <a:p>
            <a:pPr>
              <a:lnSpc>
                <a:spcPct val="150000"/>
              </a:lnSpc>
              <a:defRPr/>
            </a:pPr>
            <a:endParaRPr lang="ar-SA" sz="3200" u="sng" dirty="0">
              <a:solidFill>
                <a:srgbClr val="FF0000"/>
              </a:solidFill>
            </a:endParaRPr>
          </a:p>
        </p:txBody>
      </p:sp>
      <p:sp>
        <p:nvSpPr>
          <p:cNvPr id="21" name="مربع نص 21"/>
          <p:cNvSpPr txBox="1"/>
          <p:nvPr/>
        </p:nvSpPr>
        <p:spPr>
          <a:xfrm>
            <a:off x="2354486" y="609600"/>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22" name="Round Diagonal Corner Rectangle 21"/>
          <p:cNvSpPr/>
          <p:nvPr/>
        </p:nvSpPr>
        <p:spPr>
          <a:xfrm>
            <a:off x="5394167" y="1169568"/>
            <a:ext cx="3356333" cy="504056"/>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2400" b="1" dirty="0" smtClean="0">
                <a:solidFill>
                  <a:prstClr val="white"/>
                </a:solidFill>
              </a:rPr>
              <a:t> أختار الإجابة الصحيحة :</a:t>
            </a:r>
            <a:endParaRPr lang="ar-SA" sz="2400" b="1" dirty="0">
              <a:solidFill>
                <a:prstClr val="white"/>
              </a:solidFill>
            </a:endParaRPr>
          </a:p>
        </p:txBody>
      </p:sp>
      <p:sp>
        <p:nvSpPr>
          <p:cNvPr id="15" name="دبوس زينة 14"/>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37545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21"/>
                                        </p:tgtEl>
                                        <p:attrNameLst>
                                          <p:attrName>style.visibility</p:attrName>
                                        </p:attrNameLst>
                                      </p:cBhvr>
                                      <p:to>
                                        <p:strVal val="visible"/>
                                      </p:to>
                                    </p:set>
                                    <p:animEffect transition="in" filter="wipe(righ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iterate type="lt">
                                    <p:tmPct val="10000"/>
                                  </p:iterate>
                                  <p:childTnLst>
                                    <p:set>
                                      <p:cBhvr>
                                        <p:cTn id="42" dur="1" fill="hold">
                                          <p:stCondLst>
                                            <p:cond delay="0"/>
                                          </p:stCondLst>
                                        </p:cTn>
                                        <p:tgtEl>
                                          <p:spTgt spid="11"/>
                                        </p:tgtEl>
                                        <p:attrNameLst>
                                          <p:attrName>style.visibility</p:attrName>
                                        </p:attrNameLst>
                                      </p:cBhvr>
                                      <p:to>
                                        <p:strVal val="visible"/>
                                      </p:to>
                                    </p:set>
                                    <p:animEffect transition="in" filter="fade">
                                      <p:cBhvr>
                                        <p:cTn id="43" dur="800" decel="100000"/>
                                        <p:tgtEl>
                                          <p:spTgt spid="11"/>
                                        </p:tgtEl>
                                      </p:cBhvr>
                                    </p:animEffect>
                                    <p:anim calcmode="lin" valueType="num">
                                      <p:cBhvr>
                                        <p:cTn id="44" dur="800" decel="100000" fill="hold"/>
                                        <p:tgtEl>
                                          <p:spTgt spid="11"/>
                                        </p:tgtEl>
                                        <p:attrNameLst>
                                          <p:attrName>style.rotation</p:attrName>
                                        </p:attrNameLst>
                                      </p:cBhvr>
                                      <p:tavLst>
                                        <p:tav tm="0">
                                          <p:val>
                                            <p:fltVal val="-90"/>
                                          </p:val>
                                        </p:tav>
                                        <p:tav tm="100000">
                                          <p:val>
                                            <p:fltVal val="0"/>
                                          </p:val>
                                        </p:tav>
                                      </p:tavLst>
                                    </p:anim>
                                    <p:anim calcmode="lin" valueType="num">
                                      <p:cBhvr>
                                        <p:cTn id="45" dur="800" decel="100000" fill="hold"/>
                                        <p:tgtEl>
                                          <p:spTgt spid="11"/>
                                        </p:tgtEl>
                                        <p:attrNameLst>
                                          <p:attrName>ppt_x</p:attrName>
                                        </p:attrNameLst>
                                      </p:cBhvr>
                                      <p:tavLst>
                                        <p:tav tm="0">
                                          <p:val>
                                            <p:strVal val="#ppt_x+0.4"/>
                                          </p:val>
                                        </p:tav>
                                        <p:tav tm="100000">
                                          <p:val>
                                            <p:strVal val="#ppt_x-0.05"/>
                                          </p:val>
                                        </p:tav>
                                      </p:tavLst>
                                    </p:anim>
                                    <p:anim calcmode="lin" valueType="num">
                                      <p:cBhvr>
                                        <p:cTn id="46" dur="800" decel="100000" fill="hold"/>
                                        <p:tgtEl>
                                          <p:spTgt spid="1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iterate type="lt">
                                    <p:tmPct val="10000"/>
                                  </p:iterate>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ppt_x</p:attrName>
                                        </p:attrNameLst>
                                      </p:cBhvr>
                                      <p:tavLst>
                                        <p:tav tm="0">
                                          <p:val>
                                            <p:strVal val="#ppt_x-.2"/>
                                          </p:val>
                                        </p:tav>
                                        <p:tav tm="100000">
                                          <p:val>
                                            <p:strVal val="#ppt_x"/>
                                          </p:val>
                                        </p:tav>
                                      </p:tavLst>
                                    </p:anim>
                                    <p:anim calcmode="lin" valueType="num">
                                      <p:cBhvr>
                                        <p:cTn id="5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8" grpId="0" animBg="1"/>
      <p:bldP spid="9" grpId="0" animBg="1"/>
      <p:bldP spid="10" grpId="0" animBg="1"/>
      <p:bldP spid="11" grpId="0"/>
      <p:bldP spid="17" grpId="0"/>
      <p:bldP spid="22"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مستطيل مستدير الزوايا 14"/>
          <p:cNvSpPr/>
          <p:nvPr/>
        </p:nvSpPr>
        <p:spPr>
          <a:xfrm>
            <a:off x="3133358" y="0"/>
            <a:ext cx="2582821" cy="714356"/>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EG" sz="2800" b="1" dirty="0">
                <a:solidFill>
                  <a:prstClr val="black"/>
                </a:solidFill>
                <a:latin typeface="Simplified Arabic" pitchFamily="18" charset="-78"/>
                <a:cs typeface="Simplified Arabic" pitchFamily="18" charset="-78"/>
              </a:rPr>
              <a:t>الخلية والوراثة </a:t>
            </a:r>
            <a:endParaRPr lang="ar-SA" sz="2800" b="1" dirty="0">
              <a:solidFill>
                <a:prstClr val="black"/>
              </a:solidFill>
              <a:latin typeface="Simplified Arabic" pitchFamily="18" charset="-78"/>
              <a:cs typeface="Simplified Arabic" pitchFamily="18" charset="-78"/>
            </a:endParaRPr>
          </a:p>
        </p:txBody>
      </p:sp>
      <p:sp>
        <p:nvSpPr>
          <p:cNvPr id="16" name="مربع نص 15"/>
          <p:cNvSpPr txBox="1"/>
          <p:nvPr/>
        </p:nvSpPr>
        <p:spPr>
          <a:xfrm>
            <a:off x="7239000" y="1342311"/>
            <a:ext cx="1828800" cy="646986"/>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EG" sz="3200" b="1" dirty="0" smtClean="0">
                <a:solidFill>
                  <a:prstClr val="white"/>
                </a:solidFill>
                <a:cs typeface="MCS Khaybar S_U normal." pitchFamily="2" charset="-78"/>
              </a:rPr>
              <a:t>دورة</a:t>
            </a:r>
            <a:r>
              <a:rPr lang="ar-SA" sz="3200" b="1" dirty="0" smtClean="0">
                <a:solidFill>
                  <a:prstClr val="white"/>
                </a:solidFill>
                <a:cs typeface="MCS Khaybar S_U normal." pitchFamily="2" charset="-78"/>
              </a:rPr>
              <a:t> </a:t>
            </a:r>
            <a:r>
              <a:rPr lang="ar-EG" sz="3200" b="1" dirty="0" smtClean="0">
                <a:solidFill>
                  <a:prstClr val="white"/>
                </a:solidFill>
                <a:cs typeface="MCS Khaybar S_U normal." pitchFamily="2" charset="-78"/>
              </a:rPr>
              <a:t>الخلية </a:t>
            </a:r>
            <a:endParaRPr lang="ar-SA" sz="3200" b="1" dirty="0">
              <a:solidFill>
                <a:prstClr val="white"/>
              </a:solidFill>
              <a:cs typeface="MCS Khaybar S_U normal." pitchFamily="2" charset="-78"/>
            </a:endParaRPr>
          </a:p>
        </p:txBody>
      </p:sp>
      <p:sp>
        <p:nvSpPr>
          <p:cNvPr id="18" name="مربع نص 17"/>
          <p:cNvSpPr txBox="1"/>
          <p:nvPr/>
        </p:nvSpPr>
        <p:spPr>
          <a:xfrm>
            <a:off x="1071563" y="1447800"/>
            <a:ext cx="6062856"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prstClr val="black"/>
                </a:solidFill>
                <a:cs typeface="MCS RedSea S_U normal." pitchFamily="2" charset="-78"/>
              </a:rPr>
              <a:t>عملية مستمرة لنقل الخلايا وانقسامها </a:t>
            </a:r>
            <a:r>
              <a:rPr lang="ar-SA" sz="2800" b="1" dirty="0" smtClean="0">
                <a:solidFill>
                  <a:prstClr val="black"/>
                </a:solidFill>
                <a:cs typeface="MCS RedSea S_U normal." pitchFamily="2" charset="-78"/>
              </a:rPr>
              <a:t> </a:t>
            </a:r>
            <a:r>
              <a:rPr lang="ar-EG" sz="2800" b="1" dirty="0" smtClean="0">
                <a:solidFill>
                  <a:prstClr val="black"/>
                </a:solidFill>
                <a:cs typeface="MCS RedSea S_U normal." pitchFamily="2" charset="-78"/>
              </a:rPr>
              <a:t>وتعويض التالف </a:t>
            </a:r>
            <a:r>
              <a:rPr lang="ar-SA" sz="2800" b="1" dirty="0" smtClean="0">
                <a:solidFill>
                  <a:prstClr val="black"/>
                </a:solidFill>
                <a:cs typeface="MCS RedSea S_U normal." pitchFamily="2" charset="-78"/>
              </a:rPr>
              <a:t>منها .</a:t>
            </a:r>
            <a:endParaRPr lang="ar-SA" sz="2800" b="1" dirty="0">
              <a:solidFill>
                <a:prstClr val="black"/>
              </a:solidFill>
              <a:cs typeface="MCS RedSea S_U normal." pitchFamily="2" charset="-78"/>
            </a:endParaRPr>
          </a:p>
        </p:txBody>
      </p:sp>
      <p:pic>
        <p:nvPicPr>
          <p:cNvPr id="1027" name="Picture 3"/>
          <p:cNvPicPr>
            <a:picLocks noChangeAspect="1" noChangeArrowheads="1"/>
          </p:cNvPicPr>
          <p:nvPr/>
        </p:nvPicPr>
        <p:blipFill>
          <a:blip r:embed="rId2"/>
          <a:srcRect/>
          <a:stretch>
            <a:fillRect/>
          </a:stretch>
        </p:blipFill>
        <p:spPr bwMode="auto">
          <a:xfrm>
            <a:off x="-36270" y="653196"/>
            <a:ext cx="1514475" cy="1323975"/>
          </a:xfrm>
          <a:prstGeom prst="ellipse">
            <a:avLst/>
          </a:prstGeom>
          <a:ln>
            <a:noFill/>
          </a:ln>
          <a:effectLst>
            <a:softEdge rad="112500"/>
          </a:effectLst>
        </p:spPr>
      </p:pic>
      <p:sp>
        <p:nvSpPr>
          <p:cNvPr id="19" name="مربع نص 18"/>
          <p:cNvSpPr txBox="1"/>
          <p:nvPr/>
        </p:nvSpPr>
        <p:spPr>
          <a:xfrm>
            <a:off x="6781800" y="2362200"/>
            <a:ext cx="2295525" cy="578882"/>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r>
              <a:rPr lang="ar-EG" sz="2800" b="1" dirty="0" smtClean="0">
                <a:solidFill>
                  <a:prstClr val="white"/>
                </a:solidFill>
                <a:cs typeface="MCS Khaybar S_U normal." pitchFamily="2" charset="-78"/>
              </a:rPr>
              <a:t>الانقسام</a:t>
            </a:r>
            <a:r>
              <a:rPr lang="ar-SA" sz="2800" b="1" dirty="0" smtClean="0">
                <a:solidFill>
                  <a:prstClr val="white"/>
                </a:solidFill>
                <a:cs typeface="MCS Khaybar S_U normal." pitchFamily="2" charset="-78"/>
              </a:rPr>
              <a:t> </a:t>
            </a:r>
            <a:r>
              <a:rPr lang="ar-EG" sz="2800" b="1" dirty="0" smtClean="0">
                <a:solidFill>
                  <a:prstClr val="white"/>
                </a:solidFill>
                <a:cs typeface="MCS Khaybar S_U normal." pitchFamily="2" charset="-78"/>
              </a:rPr>
              <a:t>المتساوي </a:t>
            </a:r>
            <a:endParaRPr lang="ar-SA" sz="2800" b="1" dirty="0">
              <a:solidFill>
                <a:prstClr val="white"/>
              </a:solidFill>
              <a:cs typeface="MCS Khaybar S_U normal." pitchFamily="2" charset="-78"/>
            </a:endParaRPr>
          </a:p>
        </p:txBody>
      </p:sp>
      <p:sp>
        <p:nvSpPr>
          <p:cNvPr id="21" name="مربع نص 20"/>
          <p:cNvSpPr txBox="1"/>
          <p:nvPr/>
        </p:nvSpPr>
        <p:spPr>
          <a:xfrm>
            <a:off x="6876256" y="3276883"/>
            <a:ext cx="2260487" cy="646986"/>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SA" sz="3200" b="1" dirty="0" smtClean="0">
                <a:solidFill>
                  <a:prstClr val="white"/>
                </a:solidFill>
                <a:cs typeface="MCS Khaybar S_U normal." pitchFamily="2" charset="-78"/>
              </a:rPr>
              <a:t>الانقسام المنصف </a:t>
            </a:r>
            <a:endParaRPr lang="ar-SA" sz="2000" b="1" dirty="0">
              <a:solidFill>
                <a:prstClr val="white"/>
              </a:solidFill>
              <a:cs typeface="MCS Quds S_U normal." pitchFamily="2" charset="-78"/>
            </a:endParaRPr>
          </a:p>
        </p:txBody>
      </p:sp>
      <p:sp>
        <p:nvSpPr>
          <p:cNvPr id="22" name="مربع نص 21"/>
          <p:cNvSpPr txBox="1"/>
          <p:nvPr/>
        </p:nvSpPr>
        <p:spPr>
          <a:xfrm>
            <a:off x="2214545" y="2362200"/>
            <a:ext cx="453467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prstClr val="black"/>
                </a:solidFill>
                <a:cs typeface="MCS RedSea S_U normal." pitchFamily="2" charset="-78"/>
              </a:rPr>
              <a:t>هو انقسام الخلية إلى خليتين متساويين </a:t>
            </a:r>
            <a:endParaRPr lang="ar-SA" sz="2800" b="1" dirty="0">
              <a:solidFill>
                <a:prstClr val="black"/>
              </a:solidFill>
              <a:cs typeface="MCS RedSea S_U normal." pitchFamily="2" charset="-78"/>
            </a:endParaRPr>
          </a:p>
        </p:txBody>
      </p:sp>
      <p:pic>
        <p:nvPicPr>
          <p:cNvPr id="1028" name="Picture 4"/>
          <p:cNvPicPr>
            <a:picLocks noChangeAspect="1" noChangeArrowheads="1"/>
          </p:cNvPicPr>
          <p:nvPr/>
        </p:nvPicPr>
        <p:blipFill>
          <a:blip r:embed="rId3"/>
          <a:srcRect/>
          <a:stretch>
            <a:fillRect/>
          </a:stretch>
        </p:blipFill>
        <p:spPr bwMode="auto">
          <a:xfrm>
            <a:off x="346200" y="2053503"/>
            <a:ext cx="1671639" cy="1143008"/>
          </a:xfrm>
          <a:prstGeom prst="rect">
            <a:avLst/>
          </a:prstGeom>
          <a:noFill/>
          <a:ln w="9525">
            <a:noFill/>
            <a:miter lim="800000"/>
            <a:headEnd/>
            <a:tailEnd/>
          </a:ln>
          <a:effectLst/>
        </p:spPr>
      </p:pic>
      <p:sp>
        <p:nvSpPr>
          <p:cNvPr id="23" name="مربع نص 22"/>
          <p:cNvSpPr txBox="1"/>
          <p:nvPr/>
        </p:nvSpPr>
        <p:spPr>
          <a:xfrm>
            <a:off x="3635896" y="4077072"/>
            <a:ext cx="5318987"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2800" b="1" dirty="0" smtClean="0">
                <a:solidFill>
                  <a:prstClr val="black"/>
                </a:solidFill>
                <a:cs typeface="MCS RedSea S_U normal." pitchFamily="2" charset="-78"/>
              </a:rPr>
              <a:t>نوع خاص من الانقسام الخلوي تنتج عنه الخلايا التناسلية ويحتوي كل منها علي نصف عدد الكروموسومات الموجودة </a:t>
            </a:r>
            <a:r>
              <a:rPr lang="ar-SA" sz="2800" b="1" smtClean="0">
                <a:solidFill>
                  <a:prstClr val="black"/>
                </a:solidFill>
                <a:cs typeface="MCS RedSea S_U normal." pitchFamily="2" charset="-78"/>
              </a:rPr>
              <a:t>في الخلية الأم و في غيرها من الخلايا.</a:t>
            </a:r>
            <a:endParaRPr lang="ar-SA" sz="2800" b="1" dirty="0">
              <a:solidFill>
                <a:prstClr val="black"/>
              </a:solidFill>
              <a:cs typeface="MCS RedSea S_U normal." pitchFamily="2" charset="-78"/>
            </a:endParaRPr>
          </a:p>
        </p:txBody>
      </p:sp>
      <p:sp>
        <p:nvSpPr>
          <p:cNvPr id="26" name="مستطيل مستدير الزوايا 25"/>
          <p:cNvSpPr/>
          <p:nvPr/>
        </p:nvSpPr>
        <p:spPr>
          <a:xfrm>
            <a:off x="6522064" y="0"/>
            <a:ext cx="2621936" cy="714356"/>
          </a:xfrm>
          <a:prstGeom prst="round2Diag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defRPr/>
            </a:pPr>
            <a:r>
              <a:rPr lang="ar-SA" sz="2800" b="1" dirty="0" smtClean="0">
                <a:solidFill>
                  <a:prstClr val="black"/>
                </a:solidFill>
                <a:latin typeface="Simplified Arabic" pitchFamily="18" charset="-78"/>
                <a:cs typeface="Simplified Arabic" pitchFamily="18" charset="-78"/>
              </a:rPr>
              <a:t>الفصــــل الثــــاني</a:t>
            </a:r>
            <a:endParaRPr lang="ar-SA" sz="2800" b="1" dirty="0">
              <a:solidFill>
                <a:prstClr val="black"/>
              </a:solidFill>
              <a:latin typeface="Simplified Arabic" pitchFamily="18" charset="-78"/>
              <a:cs typeface="Simplified Arabic" pitchFamily="18" charset="-78"/>
            </a:endParaRPr>
          </a:p>
        </p:txBody>
      </p:sp>
      <p:sp>
        <p:nvSpPr>
          <p:cNvPr id="2" name="Oval 1"/>
          <p:cNvSpPr/>
          <p:nvPr/>
        </p:nvSpPr>
        <p:spPr>
          <a:xfrm>
            <a:off x="3048778" y="762000"/>
            <a:ext cx="2894822" cy="66197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600" b="1" dirty="0" smtClean="0">
                <a:solidFill>
                  <a:prstClr val="white"/>
                </a:solidFill>
              </a:rPr>
              <a:t>المفردات </a:t>
            </a:r>
            <a:endParaRPr lang="ar-SA" sz="3600" b="1" dirty="0">
              <a:solidFill>
                <a:prstClr val="white"/>
              </a:solidFill>
            </a:endParaRPr>
          </a:p>
        </p:txBody>
      </p:sp>
      <p:sp>
        <p:nvSpPr>
          <p:cNvPr id="27" name="دبوس زينة 26"/>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صـ4</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37" y="3731601"/>
            <a:ext cx="3031657" cy="214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340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7"/>
                                        </p:tgtEl>
                                        <p:attrNameLst>
                                          <p:attrName>style.color</p:attrName>
                                        </p:attrNameLst>
                                      </p:cBhvr>
                                      <p:by>
                                        <p:hsl h="-7200000" s="0" l="0"/>
                                      </p:by>
                                    </p:animClr>
                                    <p:animClr clrSpc="hsl" dir="cw">
                                      <p:cBhvr>
                                        <p:cTn id="7" dur="500" fill="hold"/>
                                        <p:tgtEl>
                                          <p:spTgt spid="27"/>
                                        </p:tgtEl>
                                        <p:attrNameLst>
                                          <p:attrName>fillcolor</p:attrName>
                                        </p:attrNameLst>
                                      </p:cBhvr>
                                      <p:by>
                                        <p:hsl h="-7200000" s="0" l="0"/>
                                      </p:by>
                                    </p:animClr>
                                    <p:animClr clrSpc="hsl" dir="cw">
                                      <p:cBhvr>
                                        <p:cTn id="8" dur="500" fill="hold"/>
                                        <p:tgtEl>
                                          <p:spTgt spid="27"/>
                                        </p:tgtEl>
                                        <p:attrNameLst>
                                          <p:attrName>stroke.color</p:attrName>
                                        </p:attrNameLst>
                                      </p:cBhvr>
                                      <p:by>
                                        <p:hsl h="-7200000" s="0" l="0"/>
                                      </p:by>
                                    </p:animClr>
                                    <p:set>
                                      <p:cBhvr>
                                        <p:cTn id="9" dur="500" fill="hold"/>
                                        <p:tgtEl>
                                          <p:spTgt spid="2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10000"/>
                                  </p:iterate>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1000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6"/>
                                        </p:tgtEl>
                                        <p:attrNameLst>
                                          <p:attrName>style.visibility</p:attrName>
                                        </p:attrNameLst>
                                      </p:cBhvr>
                                      <p:to>
                                        <p:strVal val="visible"/>
                                      </p:to>
                                    </p:set>
                                    <p:anim calcmode="discrete" valueType="clr">
                                      <p:cBhvr override="childStyle">
                                        <p:cTn id="3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6"/>
                                        </p:tgtEl>
                                        <p:attrNameLst>
                                          <p:attrName>fillcolor</p:attrName>
                                        </p:attrNameLst>
                                      </p:cBhvr>
                                      <p:tavLst>
                                        <p:tav tm="0">
                                          <p:val>
                                            <p:clrVal>
                                              <a:schemeClr val="accent2"/>
                                            </p:clrVal>
                                          </p:val>
                                        </p:tav>
                                        <p:tav tm="50000">
                                          <p:val>
                                            <p:clrVal>
                                              <a:schemeClr val="hlink"/>
                                            </p:clrVal>
                                          </p:val>
                                        </p:tav>
                                      </p:tavLst>
                                    </p:anim>
                                    <p:set>
                                      <p:cBhvr>
                                        <p:cTn id="35" dur="80"/>
                                        <p:tgtEl>
                                          <p:spTgt spid="1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8"/>
                                        </p:tgtEl>
                                        <p:attrNameLst>
                                          <p:attrName>style.visibility</p:attrName>
                                        </p:attrNameLst>
                                      </p:cBhvr>
                                      <p:to>
                                        <p:strVal val="visible"/>
                                      </p:to>
                                    </p:set>
                                    <p:anim calcmode="discrete" valueType="clr">
                                      <p:cBhvr override="childStyle">
                                        <p:cTn id="40"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8"/>
                                        </p:tgtEl>
                                        <p:attrNameLst>
                                          <p:attrName>fillcolor</p:attrName>
                                        </p:attrNameLst>
                                      </p:cBhvr>
                                      <p:tavLst>
                                        <p:tav tm="0">
                                          <p:val>
                                            <p:clrVal>
                                              <a:schemeClr val="accent2"/>
                                            </p:clrVal>
                                          </p:val>
                                        </p:tav>
                                        <p:tav tm="50000">
                                          <p:val>
                                            <p:clrVal>
                                              <a:schemeClr val="hlink"/>
                                            </p:clrVal>
                                          </p:val>
                                        </p:tav>
                                      </p:tavLst>
                                    </p:anim>
                                    <p:set>
                                      <p:cBhvr>
                                        <p:cTn id="42" dur="80"/>
                                        <p:tgtEl>
                                          <p:spTgt spid="18"/>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blinds(horizontal)">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9"/>
                                        </p:tgtEl>
                                        <p:attrNameLst>
                                          <p:attrName>style.visibility</p:attrName>
                                        </p:attrNameLst>
                                      </p:cBhvr>
                                      <p:to>
                                        <p:strVal val="visible"/>
                                      </p:to>
                                    </p:set>
                                    <p:anim calcmode="discrete" valueType="clr">
                                      <p:cBhvr override="childStyle">
                                        <p:cTn id="52"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9"/>
                                        </p:tgtEl>
                                        <p:attrNameLst>
                                          <p:attrName>fillcolor</p:attrName>
                                        </p:attrNameLst>
                                      </p:cBhvr>
                                      <p:tavLst>
                                        <p:tav tm="0">
                                          <p:val>
                                            <p:clrVal>
                                              <a:schemeClr val="accent2"/>
                                            </p:clrVal>
                                          </p:val>
                                        </p:tav>
                                        <p:tav tm="50000">
                                          <p:val>
                                            <p:clrVal>
                                              <a:schemeClr val="hlink"/>
                                            </p:clrVal>
                                          </p:val>
                                        </p:tav>
                                      </p:tavLst>
                                    </p:anim>
                                    <p:set>
                                      <p:cBhvr>
                                        <p:cTn id="54" dur="80"/>
                                        <p:tgtEl>
                                          <p:spTgt spid="19"/>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22"/>
                                        </p:tgtEl>
                                        <p:attrNameLst>
                                          <p:attrName>style.visibility</p:attrName>
                                        </p:attrNameLst>
                                      </p:cBhvr>
                                      <p:to>
                                        <p:strVal val="visible"/>
                                      </p:to>
                                    </p:set>
                                    <p:anim calcmode="discrete" valueType="clr">
                                      <p:cBhvr override="childStyle">
                                        <p:cTn id="59"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2"/>
                                        </p:tgtEl>
                                        <p:attrNameLst>
                                          <p:attrName>fillcolor</p:attrName>
                                        </p:attrNameLst>
                                      </p:cBhvr>
                                      <p:tavLst>
                                        <p:tav tm="0">
                                          <p:val>
                                            <p:clrVal>
                                              <a:schemeClr val="accent2"/>
                                            </p:clrVal>
                                          </p:val>
                                        </p:tav>
                                        <p:tav tm="50000">
                                          <p:val>
                                            <p:clrVal>
                                              <a:schemeClr val="hlink"/>
                                            </p:clrVal>
                                          </p:val>
                                        </p:tav>
                                      </p:tavLst>
                                    </p:anim>
                                    <p:set>
                                      <p:cBhvr>
                                        <p:cTn id="61" dur="80"/>
                                        <p:tgtEl>
                                          <p:spTgt spid="22"/>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028"/>
                                        </p:tgtEl>
                                        <p:attrNameLst>
                                          <p:attrName>style.visibility</p:attrName>
                                        </p:attrNameLst>
                                      </p:cBhvr>
                                      <p:to>
                                        <p:strVal val="visible"/>
                                      </p:to>
                                    </p:set>
                                    <p:animEffect transition="in" filter="blinds(horizontal)">
                                      <p:cBhvr>
                                        <p:cTn id="66" dur="500"/>
                                        <p:tgtEl>
                                          <p:spTgt spid="1028"/>
                                        </p:tgtEl>
                                      </p:cBhvr>
                                    </p:animEffec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21"/>
                                        </p:tgtEl>
                                        <p:attrNameLst>
                                          <p:attrName>style.visibility</p:attrName>
                                        </p:attrNameLst>
                                      </p:cBhvr>
                                      <p:to>
                                        <p:strVal val="visible"/>
                                      </p:to>
                                    </p:set>
                                    <p:anim calcmode="discrete" valueType="clr">
                                      <p:cBhvr override="childStyle">
                                        <p:cTn id="7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1"/>
                                        </p:tgtEl>
                                        <p:attrNameLst>
                                          <p:attrName>fillcolor</p:attrName>
                                        </p:attrNameLst>
                                      </p:cBhvr>
                                      <p:tavLst>
                                        <p:tav tm="0">
                                          <p:val>
                                            <p:clrVal>
                                              <a:schemeClr val="accent2"/>
                                            </p:clrVal>
                                          </p:val>
                                        </p:tav>
                                        <p:tav tm="50000">
                                          <p:val>
                                            <p:clrVal>
                                              <a:schemeClr val="hlink"/>
                                            </p:clrVal>
                                          </p:val>
                                        </p:tav>
                                      </p:tavLst>
                                    </p:anim>
                                    <p:set>
                                      <p:cBhvr>
                                        <p:cTn id="73" dur="80"/>
                                        <p:tgtEl>
                                          <p:spTgt spid="21"/>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23"/>
                                        </p:tgtEl>
                                        <p:attrNameLst>
                                          <p:attrName>style.visibility</p:attrName>
                                        </p:attrNameLst>
                                      </p:cBhvr>
                                      <p:to>
                                        <p:strVal val="visible"/>
                                      </p:to>
                                    </p:set>
                                    <p:anim calcmode="discrete" valueType="clr">
                                      <p:cBhvr override="childStyle">
                                        <p:cTn id="83"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23"/>
                                        </p:tgtEl>
                                        <p:attrNameLst>
                                          <p:attrName>fillcolor</p:attrName>
                                        </p:attrNameLst>
                                      </p:cBhvr>
                                      <p:tavLst>
                                        <p:tav tm="0">
                                          <p:val>
                                            <p:clrVal>
                                              <a:schemeClr val="accent2"/>
                                            </p:clrVal>
                                          </p:val>
                                        </p:tav>
                                        <p:tav tm="50000">
                                          <p:val>
                                            <p:clrVal>
                                              <a:schemeClr val="hlink"/>
                                            </p:clrVal>
                                          </p:val>
                                        </p:tav>
                                      </p:tavLst>
                                    </p:anim>
                                    <p:set>
                                      <p:cBhvr>
                                        <p:cTn id="85"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1" grpId="0" animBg="1"/>
      <p:bldP spid="22" grpId="0" animBg="1"/>
      <p:bldP spid="23" grpId="0" animBg="1"/>
      <p:bldP spid="26" grpId="0" animBg="1"/>
      <p:bldP spid="2"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 Diagonal Corner Rectangle 7"/>
          <p:cNvSpPr/>
          <p:nvPr/>
        </p:nvSpPr>
        <p:spPr>
          <a:xfrm>
            <a:off x="3062718" y="0"/>
            <a:ext cx="3309482"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مراجعة الدرس الأول</a:t>
            </a:r>
            <a:endParaRPr lang="ar-SA" sz="2800" b="1" dirty="0">
              <a:solidFill>
                <a:prstClr val="white"/>
              </a:solidFill>
            </a:endParaRPr>
          </a:p>
        </p:txBody>
      </p:sp>
      <p:sp>
        <p:nvSpPr>
          <p:cNvPr id="9" name="Round Diagonal Corner Rectangle 8"/>
          <p:cNvSpPr/>
          <p:nvPr/>
        </p:nvSpPr>
        <p:spPr>
          <a:xfrm>
            <a:off x="7340418" y="11306"/>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الوحدة الأولي </a:t>
            </a:r>
            <a:endParaRPr lang="ar-SA" sz="2800" b="1" dirty="0">
              <a:solidFill>
                <a:prstClr val="white"/>
              </a:solidFill>
            </a:endParaRPr>
          </a:p>
        </p:txBody>
      </p:sp>
      <p:sp>
        <p:nvSpPr>
          <p:cNvPr id="10" name="Round Diagonal Corner Rectangle 9"/>
          <p:cNvSpPr/>
          <p:nvPr/>
        </p:nvSpPr>
        <p:spPr>
          <a:xfrm>
            <a:off x="1184243" y="0"/>
            <a:ext cx="1803581" cy="60960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800" b="1" dirty="0" smtClean="0">
                <a:solidFill>
                  <a:prstClr val="white"/>
                </a:solidFill>
              </a:rPr>
              <a:t>الفصل الثاني </a:t>
            </a:r>
            <a:endParaRPr lang="ar-SA" sz="2800" b="1" dirty="0">
              <a:solidFill>
                <a:prstClr val="white"/>
              </a:solidFill>
            </a:endParaRPr>
          </a:p>
        </p:txBody>
      </p:sp>
      <p:sp>
        <p:nvSpPr>
          <p:cNvPr id="15" name="دبوس زينة 14"/>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صـ5</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مربع نص 19"/>
          <p:cNvSpPr txBox="1">
            <a:spLocks noChangeArrowheads="1"/>
          </p:cNvSpPr>
          <p:nvPr/>
        </p:nvSpPr>
        <p:spPr bwMode="auto">
          <a:xfrm>
            <a:off x="361937" y="2996952"/>
            <a:ext cx="8614133" cy="646986"/>
          </a:xfrm>
          <a:prstGeom prst="round2Diag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ar-SA" sz="3200" b="1" dirty="0">
                <a:solidFill>
                  <a:srgbClr val="FF0000"/>
                </a:solidFill>
                <a:cs typeface="Times New Roman" pitchFamily="18" charset="0"/>
              </a:rPr>
              <a:t>الإجابة : </a:t>
            </a:r>
            <a:endParaRPr lang="en-US" sz="3200" dirty="0">
              <a:solidFill>
                <a:srgbClr val="FF0000"/>
              </a:solidFill>
              <a:latin typeface="Arial" pitchFamily="34" charset="0"/>
              <a:cs typeface="Arial" pitchFamily="34" charset="0"/>
            </a:endParaRPr>
          </a:p>
        </p:txBody>
      </p:sp>
      <p:sp>
        <p:nvSpPr>
          <p:cNvPr id="18" name="مربع نص 22"/>
          <p:cNvSpPr txBox="1"/>
          <p:nvPr/>
        </p:nvSpPr>
        <p:spPr>
          <a:xfrm>
            <a:off x="5580112" y="1124744"/>
            <a:ext cx="3258475" cy="646986"/>
          </a:xfrm>
          <a:prstGeom prst="round2Diag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defRPr/>
            </a:pPr>
            <a:r>
              <a:rPr lang="ar-SA" sz="3200" b="1" dirty="0" smtClean="0">
                <a:solidFill>
                  <a:srgbClr val="7030A0"/>
                </a:solidFill>
              </a:rPr>
              <a:t>6- السؤال الأساسي : </a:t>
            </a:r>
            <a:endParaRPr lang="ar-SA" sz="3200" b="1" dirty="0">
              <a:solidFill>
                <a:srgbClr val="7030A0"/>
              </a:solidFill>
            </a:endParaRPr>
          </a:p>
        </p:txBody>
      </p:sp>
      <p:sp>
        <p:nvSpPr>
          <p:cNvPr id="19" name="TextBox 26"/>
          <p:cNvSpPr txBox="1"/>
          <p:nvPr/>
        </p:nvSpPr>
        <p:spPr>
          <a:xfrm>
            <a:off x="584880" y="2060848"/>
            <a:ext cx="7949520" cy="646331"/>
          </a:xfrm>
          <a:prstGeom prst="rect">
            <a:avLst/>
          </a:prstGeom>
          <a:noFill/>
        </p:spPr>
        <p:txBody>
          <a:bodyPr wrap="square" rtlCol="1">
            <a:spAutoFit/>
          </a:bodyPr>
          <a:lstStyle/>
          <a:p>
            <a:r>
              <a:rPr lang="ar-SA" sz="3600" b="1" dirty="0" smtClean="0">
                <a:solidFill>
                  <a:srgbClr val="FF0000"/>
                </a:solidFill>
              </a:rPr>
              <a:t>كيف تنتج الخلية خلايا جديدة ؟ </a:t>
            </a:r>
            <a:endParaRPr lang="ar-SA" sz="3600" b="1" dirty="0">
              <a:solidFill>
                <a:srgbClr val="FF0000"/>
              </a:solidFill>
            </a:endParaRPr>
          </a:p>
        </p:txBody>
      </p:sp>
    </p:spTree>
    <p:extLst>
      <p:ext uri="{BB962C8B-B14F-4D97-AF65-F5344CB8AC3E}">
        <p14:creationId xmlns:p14="http://schemas.microsoft.com/office/powerpoint/2010/main" val="1691983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iterate type="lt">
                                    <p:tmPct val="10000"/>
                                  </p:iterate>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10000"/>
                                  </p:iterate>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iterate type="lt">
                                    <p:tmPct val="10000"/>
                                  </p:iterate>
                                  <p:childTnLst>
                                    <p:set>
                                      <p:cBhvr>
                                        <p:cTn id="41" dur="1" fill="hold">
                                          <p:stCondLst>
                                            <p:cond delay="0"/>
                                          </p:stCondLst>
                                        </p:cTn>
                                        <p:tgtEl>
                                          <p:spTgt spid="16"/>
                                        </p:tgtEl>
                                        <p:attrNameLst>
                                          <p:attrName>style.visibility</p:attrName>
                                        </p:attrNameLst>
                                      </p:cBhvr>
                                      <p:to>
                                        <p:strVal val="visible"/>
                                      </p:to>
                                    </p:set>
                                    <p:anim calcmode="lin" valueType="num">
                                      <p:cBhvr>
                                        <p:cTn id="4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5" dur="1000" fill="hold"/>
                                        <p:tgtEl>
                                          <p:spTgt spid="16"/>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P spid="16"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مربع نص 21"/>
          <p:cNvSpPr txBox="1"/>
          <p:nvPr/>
        </p:nvSpPr>
        <p:spPr>
          <a:xfrm>
            <a:off x="2209800" y="188640"/>
            <a:ext cx="4449762" cy="895826"/>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3200" b="1" dirty="0" smtClean="0">
                <a:solidFill>
                  <a:schemeClr val="tx1"/>
                </a:solidFill>
              </a:rPr>
              <a:t>الواجب</a:t>
            </a:r>
            <a:endParaRPr lang="ar-SA" sz="3200" b="1" dirty="0">
              <a:solidFill>
                <a:schemeClr val="tx1"/>
              </a:solidFill>
            </a:endParaRPr>
          </a:p>
        </p:txBody>
      </p:sp>
      <p:sp>
        <p:nvSpPr>
          <p:cNvPr id="15" name="مربع نص 14"/>
          <p:cNvSpPr txBox="1"/>
          <p:nvPr/>
        </p:nvSpPr>
        <p:spPr>
          <a:xfrm>
            <a:off x="35496" y="1412776"/>
            <a:ext cx="9108505" cy="70485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15000"/>
              </a:lnSpc>
              <a:spcAft>
                <a:spcPts val="1000"/>
              </a:spcAft>
            </a:pPr>
            <a:r>
              <a:rPr lang="ar-SA" sz="2800" b="1">
                <a:solidFill>
                  <a:srgbClr val="7030A0"/>
                </a:solidFill>
                <a:effectLst/>
                <a:ea typeface="Traditional Arabic"/>
              </a:rPr>
              <a:t>س:قارن بين الانقسام المتساوي والانقسام المنصف من حيث أوجه الاختلاف؟</a:t>
            </a:r>
            <a:endParaRPr lang="en-US" sz="1100">
              <a:effectLst/>
              <a:ea typeface="Traditional Arabic"/>
            </a:endParaRPr>
          </a:p>
        </p:txBody>
      </p:sp>
      <p:graphicFrame>
        <p:nvGraphicFramePr>
          <p:cNvPr id="3" name="جدول 2"/>
          <p:cNvGraphicFramePr>
            <a:graphicFrameLocks noGrp="1"/>
          </p:cNvGraphicFramePr>
          <p:nvPr>
            <p:extLst>
              <p:ext uri="{D42A27DB-BD31-4B8C-83A1-F6EECF244321}">
                <p14:modId xmlns:p14="http://schemas.microsoft.com/office/powerpoint/2010/main" val="1400526620"/>
              </p:ext>
            </p:extLst>
          </p:nvPr>
        </p:nvGraphicFramePr>
        <p:xfrm>
          <a:off x="492894" y="2298650"/>
          <a:ext cx="8183562" cy="3362598"/>
        </p:xfrm>
        <a:graphic>
          <a:graphicData uri="http://schemas.openxmlformats.org/drawingml/2006/table">
            <a:tbl>
              <a:tblPr firstRow="1" firstCol="1" bandRow="1">
                <a:tableStyleId>{5C22544A-7EE6-4342-B048-85BDC9FD1C3A}</a:tableStyleId>
              </a:tblPr>
              <a:tblGrid>
                <a:gridCol w="2763266"/>
                <a:gridCol w="2692250"/>
                <a:gridCol w="2728046"/>
              </a:tblGrid>
              <a:tr h="651844">
                <a:tc>
                  <a:txBody>
                    <a:bodyPr/>
                    <a:lstStyle/>
                    <a:p>
                      <a:pPr algn="ctr" rtl="0">
                        <a:lnSpc>
                          <a:spcPct val="115000"/>
                        </a:lnSpc>
                        <a:spcAft>
                          <a:spcPts val="0"/>
                        </a:spcAft>
                      </a:pPr>
                      <a:r>
                        <a:rPr lang="ar-SA" sz="3300" dirty="0">
                          <a:solidFill>
                            <a:schemeClr val="tx1"/>
                          </a:solidFill>
                          <a:effectLst/>
                        </a:rPr>
                        <a:t>الانقسام المنصف</a:t>
                      </a:r>
                      <a:endParaRPr lang="en-US" sz="1000" dirty="0">
                        <a:solidFill>
                          <a:schemeClr val="tx1"/>
                        </a:solidFill>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tabLst>
                          <a:tab pos="1962150" algn="l"/>
                          <a:tab pos="2019300" algn="l"/>
                          <a:tab pos="2863215" algn="r"/>
                        </a:tabLst>
                      </a:pPr>
                      <a:r>
                        <a:rPr lang="ar-SA" sz="3300">
                          <a:solidFill>
                            <a:schemeClr val="tx1"/>
                          </a:solidFill>
                          <a:effectLst/>
                        </a:rPr>
                        <a:t>الانقسام المتساوي</a:t>
                      </a:r>
                      <a:endParaRPr lang="en-US" sz="1000">
                        <a:solidFill>
                          <a:schemeClr val="tx1"/>
                        </a:solidFill>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ar-SA" sz="3300" dirty="0">
                          <a:solidFill>
                            <a:schemeClr val="tx1"/>
                          </a:solidFill>
                          <a:effectLst/>
                        </a:rPr>
                        <a:t>وجه المقارنة</a:t>
                      </a:r>
                      <a:endParaRPr lang="en-US" sz="1000" dirty="0">
                        <a:solidFill>
                          <a:schemeClr val="tx1"/>
                        </a:solidFill>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633">
                <a:tc>
                  <a:txBody>
                    <a:bodyPr/>
                    <a:lstStyle/>
                    <a:p>
                      <a:pPr algn="l" rtl="0">
                        <a:lnSpc>
                          <a:spcPct val="115000"/>
                        </a:lnSpc>
                        <a:spcAft>
                          <a:spcPts val="0"/>
                        </a:spcAft>
                      </a:pPr>
                      <a:r>
                        <a:rPr lang="en-US" sz="1000" dirty="0">
                          <a:effectLst/>
                        </a:rPr>
                        <a:t> </a:t>
                      </a:r>
                      <a:endParaRPr lang="en-US" sz="1000" dirty="0">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lnSpc>
                          <a:spcPct val="115000"/>
                        </a:lnSpc>
                        <a:spcAft>
                          <a:spcPts val="0"/>
                        </a:spcAft>
                      </a:pPr>
                      <a:r>
                        <a:rPr lang="en-US" sz="1000">
                          <a:effectLst/>
                        </a:rPr>
                        <a:t> </a:t>
                      </a:r>
                      <a:endParaRPr lang="en-US" sz="1000">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ar-SA" sz="2400" kern="1200" dirty="0">
                          <a:effectLst/>
                        </a:rPr>
                        <a:t>عدد الكروموسومات في الخلايا الناتجة</a:t>
                      </a:r>
                      <a:endParaRPr lang="en-US" sz="1000" dirty="0">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03575">
                <a:tc>
                  <a:txBody>
                    <a:bodyPr/>
                    <a:lstStyle/>
                    <a:p>
                      <a:pPr algn="l" rtl="0">
                        <a:lnSpc>
                          <a:spcPct val="115000"/>
                        </a:lnSpc>
                        <a:spcAft>
                          <a:spcPts val="0"/>
                        </a:spcAft>
                      </a:pPr>
                      <a:r>
                        <a:rPr lang="en-US" sz="1000" dirty="0">
                          <a:effectLst/>
                        </a:rPr>
                        <a:t> </a:t>
                      </a:r>
                      <a:endParaRPr lang="en-US" sz="1000" dirty="0">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lnSpc>
                          <a:spcPct val="115000"/>
                        </a:lnSpc>
                        <a:spcAft>
                          <a:spcPts val="0"/>
                        </a:spcAft>
                      </a:pPr>
                      <a:r>
                        <a:rPr lang="en-US" sz="1000">
                          <a:effectLst/>
                        </a:rPr>
                        <a:t> </a:t>
                      </a:r>
                      <a:endParaRPr lang="en-US" sz="1000">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ar-SA" sz="2500" dirty="0">
                          <a:effectLst/>
                        </a:rPr>
                        <a:t>عدد الانقسامات في كل منهما</a:t>
                      </a:r>
                      <a:endParaRPr lang="en-US" sz="1000" dirty="0">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65931">
                <a:tc>
                  <a:txBody>
                    <a:bodyPr/>
                    <a:lstStyle/>
                    <a:p>
                      <a:pPr algn="l" rtl="0">
                        <a:lnSpc>
                          <a:spcPct val="115000"/>
                        </a:lnSpc>
                        <a:spcAft>
                          <a:spcPts val="0"/>
                        </a:spcAft>
                      </a:pPr>
                      <a:r>
                        <a:rPr lang="en-US" sz="1000" dirty="0">
                          <a:effectLst/>
                        </a:rPr>
                        <a:t> </a:t>
                      </a:r>
                      <a:endParaRPr lang="en-US" sz="1000" dirty="0">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lnSpc>
                          <a:spcPct val="115000"/>
                        </a:lnSpc>
                        <a:spcAft>
                          <a:spcPts val="0"/>
                        </a:spcAft>
                      </a:pPr>
                      <a:r>
                        <a:rPr lang="en-US" sz="1000" dirty="0">
                          <a:effectLst/>
                        </a:rPr>
                        <a:t> </a:t>
                      </a:r>
                      <a:endParaRPr lang="en-US" sz="1000" dirty="0">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a:lnSpc>
                          <a:spcPct val="115000"/>
                        </a:lnSpc>
                        <a:spcAft>
                          <a:spcPts val="0"/>
                        </a:spcAft>
                      </a:pPr>
                      <a:r>
                        <a:rPr lang="ar-SA" sz="2500" dirty="0">
                          <a:effectLst/>
                        </a:rPr>
                        <a:t>عدد الخلايا الناتجة عن كل انقسام</a:t>
                      </a:r>
                      <a:endParaRPr lang="en-US" sz="1000" dirty="0">
                        <a:effectLst/>
                        <a:latin typeface="Traditional Arabic"/>
                        <a:ea typeface="Traditional Arabic"/>
                        <a:cs typeface="Traditional Arabic"/>
                      </a:endParaRPr>
                    </a:p>
                  </a:txBody>
                  <a:tcPr marL="62355" marR="623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348046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مستطيل مستدير الزوايا 14"/>
          <p:cNvSpPr/>
          <p:nvPr/>
        </p:nvSpPr>
        <p:spPr>
          <a:xfrm>
            <a:off x="3133358" y="0"/>
            <a:ext cx="2582821" cy="714356"/>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EG" sz="2800" b="1" dirty="0">
                <a:solidFill>
                  <a:prstClr val="black"/>
                </a:solidFill>
                <a:latin typeface="Simplified Arabic" pitchFamily="18" charset="-78"/>
                <a:cs typeface="Simplified Arabic" pitchFamily="18" charset="-78"/>
              </a:rPr>
              <a:t>الخلية والوراثة </a:t>
            </a:r>
            <a:endParaRPr lang="ar-SA" sz="2800" b="1" dirty="0">
              <a:solidFill>
                <a:prstClr val="black"/>
              </a:solidFill>
              <a:latin typeface="Simplified Arabic" pitchFamily="18" charset="-78"/>
              <a:cs typeface="Simplified Arabic" pitchFamily="18" charset="-78"/>
            </a:endParaRPr>
          </a:p>
        </p:txBody>
      </p:sp>
      <p:sp>
        <p:nvSpPr>
          <p:cNvPr id="21" name="مربع نص 20"/>
          <p:cNvSpPr txBox="1"/>
          <p:nvPr/>
        </p:nvSpPr>
        <p:spPr>
          <a:xfrm>
            <a:off x="7917543" y="1556792"/>
            <a:ext cx="1219200" cy="646986"/>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EG" sz="3200" b="1" dirty="0" smtClean="0">
                <a:solidFill>
                  <a:prstClr val="white"/>
                </a:solidFill>
                <a:cs typeface="MCS Khaybar S_U normal." pitchFamily="2" charset="-78"/>
              </a:rPr>
              <a:t>الوراثة</a:t>
            </a:r>
            <a:r>
              <a:rPr lang="ar-EG" sz="3200" b="1" dirty="0" smtClean="0">
                <a:solidFill>
                  <a:prstClr val="white"/>
                </a:solidFill>
                <a:cs typeface="MCS Quds S_U normal." pitchFamily="2" charset="-78"/>
              </a:rPr>
              <a:t> </a:t>
            </a:r>
            <a:endParaRPr lang="ar-SA" sz="2000" b="1" dirty="0">
              <a:solidFill>
                <a:prstClr val="white"/>
              </a:solidFill>
              <a:cs typeface="MCS Quds S_U normal." pitchFamily="2" charset="-78"/>
            </a:endParaRPr>
          </a:p>
        </p:txBody>
      </p:sp>
      <p:sp>
        <p:nvSpPr>
          <p:cNvPr id="23" name="مربع نص 22"/>
          <p:cNvSpPr txBox="1"/>
          <p:nvPr/>
        </p:nvSpPr>
        <p:spPr>
          <a:xfrm>
            <a:off x="2605813" y="1708909"/>
            <a:ext cx="5318987"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prstClr val="black"/>
                </a:solidFill>
                <a:cs typeface="MCS RedSea S_U normal." pitchFamily="2" charset="-78"/>
              </a:rPr>
              <a:t>عملية انتقال الصفات والخصائص من الآباء الى الأبناء </a:t>
            </a:r>
            <a:r>
              <a:rPr lang="ar-SA" sz="2800" b="1" dirty="0" smtClean="0">
                <a:solidFill>
                  <a:prstClr val="black"/>
                </a:solidFill>
                <a:cs typeface="MCS RedSea S_U normal." pitchFamily="2" charset="-78"/>
              </a:rPr>
              <a:t>.</a:t>
            </a:r>
            <a:endParaRPr lang="ar-SA" sz="2800" b="1" dirty="0">
              <a:solidFill>
                <a:prstClr val="black"/>
              </a:solidFill>
              <a:cs typeface="MCS RedSea S_U normal." pitchFamily="2" charset="-78"/>
            </a:endParaRPr>
          </a:p>
        </p:txBody>
      </p:sp>
      <p:sp>
        <p:nvSpPr>
          <p:cNvPr id="24" name="مربع نص 23"/>
          <p:cNvSpPr txBox="1"/>
          <p:nvPr/>
        </p:nvSpPr>
        <p:spPr>
          <a:xfrm>
            <a:off x="7391400" y="3797969"/>
            <a:ext cx="1752600" cy="1055608"/>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r>
              <a:rPr lang="ar-EG" sz="2800" b="1" dirty="0" smtClean="0">
                <a:solidFill>
                  <a:prstClr val="white"/>
                </a:solidFill>
                <a:cs typeface="MCS Khaybar S_U normal." pitchFamily="2" charset="-78"/>
              </a:rPr>
              <a:t>الصفة</a:t>
            </a:r>
            <a:r>
              <a:rPr lang="ar-EG" sz="2800" b="1" dirty="0" smtClean="0">
                <a:solidFill>
                  <a:prstClr val="white"/>
                </a:solidFill>
              </a:rPr>
              <a:t> </a:t>
            </a:r>
            <a:r>
              <a:rPr lang="ar-EG" sz="2800" b="1" dirty="0" smtClean="0">
                <a:solidFill>
                  <a:prstClr val="white"/>
                </a:solidFill>
                <a:cs typeface="MCS Khaybar S_U normal." pitchFamily="2" charset="-78"/>
              </a:rPr>
              <a:t>السائدة</a:t>
            </a:r>
            <a:r>
              <a:rPr lang="ar-EG" sz="2800" b="1" dirty="0" smtClean="0">
                <a:solidFill>
                  <a:prstClr val="white"/>
                </a:solidFill>
              </a:rPr>
              <a:t> </a:t>
            </a:r>
            <a:endParaRPr lang="ar-SA" sz="2800" b="1" dirty="0">
              <a:solidFill>
                <a:prstClr val="white"/>
              </a:solidFill>
            </a:endParaRPr>
          </a:p>
        </p:txBody>
      </p:sp>
      <p:sp>
        <p:nvSpPr>
          <p:cNvPr id="25" name="مربع نص 24"/>
          <p:cNvSpPr txBox="1"/>
          <p:nvPr/>
        </p:nvSpPr>
        <p:spPr>
          <a:xfrm>
            <a:off x="3133358" y="3751538"/>
            <a:ext cx="419479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2800" b="1" dirty="0" smtClean="0">
                <a:solidFill>
                  <a:prstClr val="black"/>
                </a:solidFill>
                <a:cs typeface="MCS RedSea S_U normal." pitchFamily="2" charset="-78"/>
              </a:rPr>
              <a:t>صفة وراثية في الكائنات الحية تمنع صفات أخرى من الظهور </a:t>
            </a:r>
            <a:r>
              <a:rPr lang="ar-SA" sz="2800" b="1" dirty="0" smtClean="0">
                <a:solidFill>
                  <a:prstClr val="black"/>
                </a:solidFill>
                <a:cs typeface="MCS RedSea S_U normal." pitchFamily="2" charset="-78"/>
              </a:rPr>
              <a:t>.</a:t>
            </a:r>
            <a:endParaRPr lang="ar-SA" sz="2800" b="1" dirty="0">
              <a:solidFill>
                <a:prstClr val="black"/>
              </a:solidFill>
              <a:cs typeface="MCS RedSea S_U normal." pitchFamily="2" charset="-78"/>
            </a:endParaRPr>
          </a:p>
        </p:txBody>
      </p:sp>
      <p:sp>
        <p:nvSpPr>
          <p:cNvPr id="26" name="مستطيل مستدير الزوايا 25"/>
          <p:cNvSpPr/>
          <p:nvPr/>
        </p:nvSpPr>
        <p:spPr>
          <a:xfrm>
            <a:off x="6522064" y="0"/>
            <a:ext cx="2621936" cy="714356"/>
          </a:xfrm>
          <a:prstGeom prst="round2Diag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defRPr/>
            </a:pPr>
            <a:r>
              <a:rPr lang="ar-SA" sz="2800" b="1" dirty="0" smtClean="0">
                <a:solidFill>
                  <a:prstClr val="black"/>
                </a:solidFill>
                <a:latin typeface="Simplified Arabic" pitchFamily="18" charset="-78"/>
                <a:cs typeface="Simplified Arabic" pitchFamily="18" charset="-78"/>
              </a:rPr>
              <a:t>الفصــــل الثــــاني</a:t>
            </a:r>
            <a:endParaRPr lang="ar-SA" sz="2800" b="1" dirty="0">
              <a:solidFill>
                <a:prstClr val="black"/>
              </a:solidFill>
              <a:latin typeface="Simplified Arabic" pitchFamily="18" charset="-78"/>
              <a:cs typeface="Simplified Arabic" pitchFamily="18" charset="-78"/>
            </a:endParaRPr>
          </a:p>
        </p:txBody>
      </p:sp>
      <p:sp>
        <p:nvSpPr>
          <p:cNvPr id="2" name="Oval 1"/>
          <p:cNvSpPr/>
          <p:nvPr/>
        </p:nvSpPr>
        <p:spPr>
          <a:xfrm>
            <a:off x="3048778" y="762000"/>
            <a:ext cx="2894822" cy="66197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600" b="1" dirty="0" smtClean="0">
                <a:solidFill>
                  <a:prstClr val="white"/>
                </a:solidFill>
              </a:rPr>
              <a:t>المفردات </a:t>
            </a:r>
            <a:endParaRPr lang="ar-SA" sz="3600" b="1" dirty="0">
              <a:solidFill>
                <a:prstClr val="white"/>
              </a:solidFill>
            </a:endParaRPr>
          </a:p>
        </p:txBody>
      </p:sp>
      <p:pic>
        <p:nvPicPr>
          <p:cNvPr id="2050"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49496" y="1708909"/>
            <a:ext cx="2065049" cy="9239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دبوس زينة 26"/>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صـ4</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751538"/>
            <a:ext cx="29813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5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7"/>
                                        </p:tgtEl>
                                        <p:attrNameLst>
                                          <p:attrName>style.color</p:attrName>
                                        </p:attrNameLst>
                                      </p:cBhvr>
                                      <p:by>
                                        <p:hsl h="-7200000" s="0" l="0"/>
                                      </p:by>
                                    </p:animClr>
                                    <p:animClr clrSpc="hsl" dir="cw">
                                      <p:cBhvr>
                                        <p:cTn id="7" dur="500" fill="hold"/>
                                        <p:tgtEl>
                                          <p:spTgt spid="27"/>
                                        </p:tgtEl>
                                        <p:attrNameLst>
                                          <p:attrName>fillcolor</p:attrName>
                                        </p:attrNameLst>
                                      </p:cBhvr>
                                      <p:by>
                                        <p:hsl h="-7200000" s="0" l="0"/>
                                      </p:by>
                                    </p:animClr>
                                    <p:animClr clrSpc="hsl" dir="cw">
                                      <p:cBhvr>
                                        <p:cTn id="8" dur="500" fill="hold"/>
                                        <p:tgtEl>
                                          <p:spTgt spid="27"/>
                                        </p:tgtEl>
                                        <p:attrNameLst>
                                          <p:attrName>stroke.color</p:attrName>
                                        </p:attrNameLst>
                                      </p:cBhvr>
                                      <p:by>
                                        <p:hsl h="-7200000" s="0" l="0"/>
                                      </p:by>
                                    </p:animClr>
                                    <p:set>
                                      <p:cBhvr>
                                        <p:cTn id="9" dur="500" fill="hold"/>
                                        <p:tgtEl>
                                          <p:spTgt spid="2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10000"/>
                                  </p:iterate>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1000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21"/>
                                        </p:tgtEl>
                                        <p:attrNameLst>
                                          <p:attrName>style.visibility</p:attrName>
                                        </p:attrNameLst>
                                      </p:cBhvr>
                                      <p:to>
                                        <p:strVal val="visible"/>
                                      </p:to>
                                    </p:set>
                                    <p:anim calcmode="discrete" valueType="clr">
                                      <p:cBhvr override="childStyle">
                                        <p:cTn id="3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1"/>
                                        </p:tgtEl>
                                        <p:attrNameLst>
                                          <p:attrName>fillcolor</p:attrName>
                                        </p:attrNameLst>
                                      </p:cBhvr>
                                      <p:tavLst>
                                        <p:tav tm="0">
                                          <p:val>
                                            <p:clrVal>
                                              <a:schemeClr val="accent2"/>
                                            </p:clrVal>
                                          </p:val>
                                        </p:tav>
                                        <p:tav tm="50000">
                                          <p:val>
                                            <p:clrVal>
                                              <a:schemeClr val="hlink"/>
                                            </p:clrVal>
                                          </p:val>
                                        </p:tav>
                                      </p:tavLst>
                                    </p:anim>
                                    <p:set>
                                      <p:cBhvr>
                                        <p:cTn id="35" dur="80"/>
                                        <p:tgtEl>
                                          <p:spTgt spid="21"/>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23"/>
                                        </p:tgtEl>
                                        <p:attrNameLst>
                                          <p:attrName>style.visibility</p:attrName>
                                        </p:attrNameLst>
                                      </p:cBhvr>
                                      <p:to>
                                        <p:strVal val="visible"/>
                                      </p:to>
                                    </p:set>
                                    <p:anim calcmode="discrete" valueType="clr">
                                      <p:cBhvr override="childStyle">
                                        <p:cTn id="40"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3"/>
                                        </p:tgtEl>
                                        <p:attrNameLst>
                                          <p:attrName>fillcolor</p:attrName>
                                        </p:attrNameLst>
                                      </p:cBhvr>
                                      <p:tavLst>
                                        <p:tav tm="0">
                                          <p:val>
                                            <p:clrVal>
                                              <a:schemeClr val="accent2"/>
                                            </p:clrVal>
                                          </p:val>
                                        </p:tav>
                                        <p:tav tm="50000">
                                          <p:val>
                                            <p:clrVal>
                                              <a:schemeClr val="hlink"/>
                                            </p:clrVal>
                                          </p:val>
                                        </p:tav>
                                      </p:tavLst>
                                    </p:anim>
                                    <p:set>
                                      <p:cBhvr>
                                        <p:cTn id="42" dur="80"/>
                                        <p:tgtEl>
                                          <p:spTgt spid="23"/>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wipe(down)">
                                      <p:cBhvr>
                                        <p:cTn id="47" dur="500"/>
                                        <p:tgtEl>
                                          <p:spTgt spid="2050"/>
                                        </p:tgtEl>
                                      </p:cBhvr>
                                    </p:animEffec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24"/>
                                        </p:tgtEl>
                                        <p:attrNameLst>
                                          <p:attrName>style.visibility</p:attrName>
                                        </p:attrNameLst>
                                      </p:cBhvr>
                                      <p:to>
                                        <p:strVal val="visible"/>
                                      </p:to>
                                    </p:set>
                                    <p:anim calcmode="discrete" valueType="clr">
                                      <p:cBhvr override="childStyle">
                                        <p:cTn id="52"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4"/>
                                        </p:tgtEl>
                                        <p:attrNameLst>
                                          <p:attrName>fillcolor</p:attrName>
                                        </p:attrNameLst>
                                      </p:cBhvr>
                                      <p:tavLst>
                                        <p:tav tm="0">
                                          <p:val>
                                            <p:clrVal>
                                              <a:schemeClr val="accent2"/>
                                            </p:clrVal>
                                          </p:val>
                                        </p:tav>
                                        <p:tav tm="50000">
                                          <p:val>
                                            <p:clrVal>
                                              <a:schemeClr val="hlink"/>
                                            </p:clrVal>
                                          </p:val>
                                        </p:tav>
                                      </p:tavLst>
                                    </p:anim>
                                    <p:set>
                                      <p:cBhvr>
                                        <p:cTn id="54" dur="80"/>
                                        <p:tgtEl>
                                          <p:spTgt spid="24"/>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wipe(down)">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25"/>
                                        </p:tgtEl>
                                        <p:attrNameLst>
                                          <p:attrName>style.visibility</p:attrName>
                                        </p:attrNameLst>
                                      </p:cBhvr>
                                      <p:to>
                                        <p:strVal val="visible"/>
                                      </p:to>
                                    </p:set>
                                    <p:anim calcmode="discrete" valueType="clr">
                                      <p:cBhvr override="childStyle">
                                        <p:cTn id="6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25"/>
                                        </p:tgtEl>
                                        <p:attrNameLst>
                                          <p:attrName>fillcolor</p:attrName>
                                        </p:attrNameLst>
                                      </p:cBhvr>
                                      <p:tavLst>
                                        <p:tav tm="0">
                                          <p:val>
                                            <p:clrVal>
                                              <a:schemeClr val="accent2"/>
                                            </p:clrVal>
                                          </p:val>
                                        </p:tav>
                                        <p:tav tm="50000">
                                          <p:val>
                                            <p:clrVal>
                                              <a:schemeClr val="hlink"/>
                                            </p:clrVal>
                                          </p:val>
                                        </p:tav>
                                      </p:tavLst>
                                    </p:anim>
                                    <p:set>
                                      <p:cBhvr>
                                        <p:cTn id="66"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3" grpId="0" animBg="1"/>
      <p:bldP spid="24" grpId="0" animBg="1"/>
      <p:bldP spid="25" grpId="0" animBg="1"/>
      <p:bldP spid="26" grpId="0" animBg="1"/>
      <p:bldP spid="2"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مستطيل مستدير الزوايا 14"/>
          <p:cNvSpPr/>
          <p:nvPr/>
        </p:nvSpPr>
        <p:spPr>
          <a:xfrm>
            <a:off x="3133358" y="0"/>
            <a:ext cx="2582821" cy="714356"/>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EG" sz="2800" b="1" dirty="0">
                <a:solidFill>
                  <a:prstClr val="black"/>
                </a:solidFill>
                <a:latin typeface="Simplified Arabic" pitchFamily="18" charset="-78"/>
                <a:cs typeface="Simplified Arabic" pitchFamily="18" charset="-78"/>
              </a:rPr>
              <a:t>الخلية والوراثة </a:t>
            </a:r>
            <a:endParaRPr lang="ar-SA" sz="2800" b="1" dirty="0">
              <a:solidFill>
                <a:prstClr val="black"/>
              </a:solidFill>
              <a:latin typeface="Simplified Arabic" pitchFamily="18" charset="-78"/>
              <a:cs typeface="Simplified Arabic" pitchFamily="18" charset="-78"/>
            </a:endParaRPr>
          </a:p>
        </p:txBody>
      </p:sp>
      <p:sp>
        <p:nvSpPr>
          <p:cNvPr id="21" name="مربع نص 20"/>
          <p:cNvSpPr txBox="1"/>
          <p:nvPr/>
        </p:nvSpPr>
        <p:spPr>
          <a:xfrm>
            <a:off x="7164288" y="1556792"/>
            <a:ext cx="1972455" cy="646986"/>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SA" sz="3200" b="1" dirty="0" smtClean="0">
                <a:solidFill>
                  <a:prstClr val="white"/>
                </a:solidFill>
                <a:cs typeface="MCS Khaybar S_U normal." pitchFamily="2" charset="-78"/>
              </a:rPr>
              <a:t>مخطط السلالة</a:t>
            </a:r>
            <a:endParaRPr lang="ar-SA" sz="2000" b="1" dirty="0">
              <a:solidFill>
                <a:prstClr val="white"/>
              </a:solidFill>
              <a:cs typeface="MCS Quds S_U normal." pitchFamily="2" charset="-78"/>
            </a:endParaRPr>
          </a:p>
        </p:txBody>
      </p:sp>
      <p:sp>
        <p:nvSpPr>
          <p:cNvPr id="23" name="مربع نص 22"/>
          <p:cNvSpPr txBox="1"/>
          <p:nvPr/>
        </p:nvSpPr>
        <p:spPr>
          <a:xfrm>
            <a:off x="3635896" y="2276872"/>
            <a:ext cx="5318987"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2800" b="1" dirty="0" smtClean="0">
                <a:solidFill>
                  <a:prstClr val="black"/>
                </a:solidFill>
                <a:cs typeface="MCS RedSea S_U normal." pitchFamily="2" charset="-78"/>
              </a:rPr>
              <a:t>مخطط يستعمل لتتبع الصفات في العائلة، ودراسة الأنماط الوراثية.</a:t>
            </a:r>
            <a:endParaRPr lang="ar-SA" sz="2800" b="1" dirty="0">
              <a:solidFill>
                <a:prstClr val="black"/>
              </a:solidFill>
              <a:cs typeface="MCS RedSea S_U normal." pitchFamily="2" charset="-78"/>
            </a:endParaRPr>
          </a:p>
        </p:txBody>
      </p:sp>
      <p:sp>
        <p:nvSpPr>
          <p:cNvPr id="26" name="مستطيل مستدير الزوايا 25"/>
          <p:cNvSpPr/>
          <p:nvPr/>
        </p:nvSpPr>
        <p:spPr>
          <a:xfrm>
            <a:off x="6522064" y="0"/>
            <a:ext cx="2621936" cy="714356"/>
          </a:xfrm>
          <a:prstGeom prst="round2Diag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defRPr/>
            </a:pPr>
            <a:r>
              <a:rPr lang="ar-SA" sz="2800" b="1" dirty="0" smtClean="0">
                <a:solidFill>
                  <a:prstClr val="black"/>
                </a:solidFill>
                <a:latin typeface="Simplified Arabic" pitchFamily="18" charset="-78"/>
                <a:cs typeface="Simplified Arabic" pitchFamily="18" charset="-78"/>
              </a:rPr>
              <a:t>الفصــــل الثــــاني</a:t>
            </a:r>
            <a:endParaRPr lang="ar-SA" sz="2800" b="1" dirty="0">
              <a:solidFill>
                <a:prstClr val="black"/>
              </a:solidFill>
              <a:latin typeface="Simplified Arabic" pitchFamily="18" charset="-78"/>
              <a:cs typeface="Simplified Arabic" pitchFamily="18" charset="-78"/>
            </a:endParaRPr>
          </a:p>
        </p:txBody>
      </p:sp>
      <p:sp>
        <p:nvSpPr>
          <p:cNvPr id="2" name="Oval 1"/>
          <p:cNvSpPr/>
          <p:nvPr/>
        </p:nvSpPr>
        <p:spPr>
          <a:xfrm>
            <a:off x="3048778" y="762000"/>
            <a:ext cx="2894822" cy="66197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600" b="1" dirty="0" smtClean="0">
                <a:solidFill>
                  <a:prstClr val="white"/>
                </a:solidFill>
              </a:rPr>
              <a:t>المفردات </a:t>
            </a:r>
            <a:endParaRPr lang="ar-SA" sz="3600" b="1" dirty="0">
              <a:solidFill>
                <a:prstClr val="white"/>
              </a:solidFill>
            </a:endParaRPr>
          </a:p>
        </p:txBody>
      </p:sp>
      <p:sp>
        <p:nvSpPr>
          <p:cNvPr id="27" name="دبوس زينة 26"/>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صـ4</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0285"/>
            <a:ext cx="30003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121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7"/>
                                        </p:tgtEl>
                                        <p:attrNameLst>
                                          <p:attrName>style.color</p:attrName>
                                        </p:attrNameLst>
                                      </p:cBhvr>
                                      <p:by>
                                        <p:hsl h="-7200000" s="0" l="0"/>
                                      </p:by>
                                    </p:animClr>
                                    <p:animClr clrSpc="hsl" dir="cw">
                                      <p:cBhvr>
                                        <p:cTn id="7" dur="500" fill="hold"/>
                                        <p:tgtEl>
                                          <p:spTgt spid="27"/>
                                        </p:tgtEl>
                                        <p:attrNameLst>
                                          <p:attrName>fillcolor</p:attrName>
                                        </p:attrNameLst>
                                      </p:cBhvr>
                                      <p:by>
                                        <p:hsl h="-7200000" s="0" l="0"/>
                                      </p:by>
                                    </p:animClr>
                                    <p:animClr clrSpc="hsl" dir="cw">
                                      <p:cBhvr>
                                        <p:cTn id="8" dur="500" fill="hold"/>
                                        <p:tgtEl>
                                          <p:spTgt spid="27"/>
                                        </p:tgtEl>
                                        <p:attrNameLst>
                                          <p:attrName>stroke.color</p:attrName>
                                        </p:attrNameLst>
                                      </p:cBhvr>
                                      <p:by>
                                        <p:hsl h="-7200000" s="0" l="0"/>
                                      </p:by>
                                    </p:animClr>
                                    <p:set>
                                      <p:cBhvr>
                                        <p:cTn id="9" dur="500" fill="hold"/>
                                        <p:tgtEl>
                                          <p:spTgt spid="2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10000"/>
                                  </p:iterate>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1000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21"/>
                                        </p:tgtEl>
                                        <p:attrNameLst>
                                          <p:attrName>style.visibility</p:attrName>
                                        </p:attrNameLst>
                                      </p:cBhvr>
                                      <p:to>
                                        <p:strVal val="visible"/>
                                      </p:to>
                                    </p:set>
                                    <p:anim calcmode="discrete" valueType="clr">
                                      <p:cBhvr override="childStyle">
                                        <p:cTn id="3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1"/>
                                        </p:tgtEl>
                                        <p:attrNameLst>
                                          <p:attrName>fillcolor</p:attrName>
                                        </p:attrNameLst>
                                      </p:cBhvr>
                                      <p:tavLst>
                                        <p:tav tm="0">
                                          <p:val>
                                            <p:clrVal>
                                              <a:schemeClr val="accent2"/>
                                            </p:clrVal>
                                          </p:val>
                                        </p:tav>
                                        <p:tav tm="50000">
                                          <p:val>
                                            <p:clrVal>
                                              <a:schemeClr val="hlink"/>
                                            </p:clrVal>
                                          </p:val>
                                        </p:tav>
                                      </p:tavLst>
                                    </p:anim>
                                    <p:set>
                                      <p:cBhvr>
                                        <p:cTn id="35" dur="80"/>
                                        <p:tgtEl>
                                          <p:spTgt spid="21"/>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23"/>
                                        </p:tgtEl>
                                        <p:attrNameLst>
                                          <p:attrName>style.visibility</p:attrName>
                                        </p:attrNameLst>
                                      </p:cBhvr>
                                      <p:to>
                                        <p:strVal val="visible"/>
                                      </p:to>
                                    </p:set>
                                    <p:anim calcmode="discrete" valueType="clr">
                                      <p:cBhvr override="childStyle">
                                        <p:cTn id="40"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3"/>
                                        </p:tgtEl>
                                        <p:attrNameLst>
                                          <p:attrName>fillcolor</p:attrName>
                                        </p:attrNameLst>
                                      </p:cBhvr>
                                      <p:tavLst>
                                        <p:tav tm="0">
                                          <p:val>
                                            <p:clrVal>
                                              <a:schemeClr val="accent2"/>
                                            </p:clrVal>
                                          </p:val>
                                        </p:tav>
                                        <p:tav tm="50000">
                                          <p:val>
                                            <p:clrVal>
                                              <a:schemeClr val="hlink"/>
                                            </p:clrVal>
                                          </p:val>
                                        </p:tav>
                                      </p:tavLst>
                                    </p:anim>
                                    <p:set>
                                      <p:cBhvr>
                                        <p:cTn id="42"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3" grpId="0" animBg="1"/>
      <p:bldP spid="26" grpId="0" animBg="1"/>
      <p:bldP spid="2"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6"/>
          <p:cNvSpPr/>
          <p:nvPr/>
        </p:nvSpPr>
        <p:spPr>
          <a:xfrm>
            <a:off x="3635896" y="600174"/>
            <a:ext cx="2431710" cy="783193"/>
          </a:xfrm>
          <a:prstGeom prst="round2Diag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ar-S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الدرس الأول </a:t>
            </a:r>
            <a:endPar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مستطيل 7"/>
          <p:cNvSpPr/>
          <p:nvPr/>
        </p:nvSpPr>
        <p:spPr>
          <a:xfrm>
            <a:off x="2791662" y="1454682"/>
            <a:ext cx="4235560" cy="894198"/>
          </a:xfrm>
          <a:prstGeom prst="flowChartTerminator">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ar-S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انقسام الخلية </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شكل بيضاوي 10"/>
          <p:cNvSpPr/>
          <p:nvPr/>
        </p:nvSpPr>
        <p:spPr>
          <a:xfrm>
            <a:off x="7108896" y="5085184"/>
            <a:ext cx="1882704" cy="1068834"/>
          </a:xfrm>
          <a:prstGeom prst="ellipse">
            <a:avLst/>
          </a:prstGeom>
          <a:ln/>
        </p:spPr>
        <p:style>
          <a:lnRef idx="2">
            <a:schemeClr val="accent2"/>
          </a:lnRef>
          <a:fillRef idx="1">
            <a:schemeClr val="lt1"/>
          </a:fillRef>
          <a:effectRef idx="0">
            <a:schemeClr val="accent2"/>
          </a:effectRef>
          <a:fontRef idx="minor">
            <a:schemeClr val="dk1"/>
          </a:fontRef>
        </p:style>
        <p:txBody>
          <a:bodyPr rtlCol="1" anchor="ctr"/>
          <a:lstStyle/>
          <a:p>
            <a:pPr algn="ctr"/>
            <a:endParaRPr lang="ar-SA">
              <a:solidFill>
                <a:prstClr val="black"/>
              </a:solidFill>
            </a:endParaRPr>
          </a:p>
        </p:txBody>
      </p:sp>
      <p:sp>
        <p:nvSpPr>
          <p:cNvPr id="7" name="مربع نص 12"/>
          <p:cNvSpPr txBox="1"/>
          <p:nvPr/>
        </p:nvSpPr>
        <p:spPr>
          <a:xfrm>
            <a:off x="838200" y="5085184"/>
            <a:ext cx="6303354" cy="1123712"/>
          </a:xfrm>
          <a:prstGeom prst="round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000" b="1" dirty="0" smtClean="0">
                <a:solidFill>
                  <a:srgbClr val="00B0F0"/>
                </a:solidFill>
              </a:rPr>
              <a:t>يبدأ الضفدع حياته ، كما في الحيوانات كلها ، من خلية واحدة . يمكن للخلايا أن تنمو ، ولكن هناك حدا أعلى للحجم الذي يمكن أن تنمو إليه الخلية . فكيف تنمو خلية واحدة لتصبح ضفدعا مكتمل النمو ؟</a:t>
            </a:r>
            <a:endParaRPr lang="ar-SA" sz="2000" b="1" dirty="0">
              <a:solidFill>
                <a:srgbClr val="00B0F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773" y="2494430"/>
            <a:ext cx="5252705" cy="26406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11"/>
          <p:cNvSpPr txBox="1"/>
          <p:nvPr/>
        </p:nvSpPr>
        <p:spPr>
          <a:xfrm>
            <a:off x="7391400" y="5244787"/>
            <a:ext cx="1152128" cy="830997"/>
          </a:xfrm>
          <a:prstGeom prst="rect">
            <a:avLst/>
          </a:prstGeom>
          <a:noFill/>
        </p:spPr>
        <p:txBody>
          <a:bodyPr wrap="square" rtlCol="1">
            <a:spAutoFit/>
          </a:bodyPr>
          <a:lstStyle/>
          <a:p>
            <a:r>
              <a:rPr lang="ar-SA" sz="2400" b="1" dirty="0" smtClean="0">
                <a:solidFill>
                  <a:srgbClr val="FF0000"/>
                </a:solidFill>
              </a:rPr>
              <a:t>  أنظر </a:t>
            </a:r>
          </a:p>
          <a:p>
            <a:r>
              <a:rPr lang="ar-SA" sz="2400" b="1" dirty="0" smtClean="0">
                <a:solidFill>
                  <a:srgbClr val="FF0000"/>
                </a:solidFill>
              </a:rPr>
              <a:t>وأتساءل</a:t>
            </a:r>
            <a:endParaRPr lang="ar-SA" sz="2400" b="1" dirty="0">
              <a:solidFill>
                <a:srgbClr val="FF0000"/>
              </a:solidFill>
            </a:endParaRPr>
          </a:p>
        </p:txBody>
      </p:sp>
      <p:sp>
        <p:nvSpPr>
          <p:cNvPr id="12" name="دبوس زينة 11"/>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44</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29156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2"/>
                                        </p:tgtEl>
                                        <p:attrNameLst>
                                          <p:attrName>style.color</p:attrName>
                                        </p:attrNameLst>
                                      </p:cBhvr>
                                      <p:by>
                                        <p:hsl h="-7200000" s="0" l="0"/>
                                      </p:by>
                                    </p:animClr>
                                    <p:animClr clrSpc="hsl" dir="cw">
                                      <p:cBhvr>
                                        <p:cTn id="7" dur="500" fill="hold"/>
                                        <p:tgtEl>
                                          <p:spTgt spid="12"/>
                                        </p:tgtEl>
                                        <p:attrNameLst>
                                          <p:attrName>fillcolor</p:attrName>
                                        </p:attrNameLst>
                                      </p:cBhvr>
                                      <p:by>
                                        <p:hsl h="-7200000" s="0" l="0"/>
                                      </p:by>
                                    </p:animClr>
                                    <p:animClr clrSpc="hsl" dir="cw">
                                      <p:cBhvr>
                                        <p:cTn id="8" dur="500" fill="hold"/>
                                        <p:tgtEl>
                                          <p:spTgt spid="12"/>
                                        </p:tgtEl>
                                        <p:attrNameLst>
                                          <p:attrName>stroke.color</p:attrName>
                                        </p:attrNameLst>
                                      </p:cBhvr>
                                      <p:by>
                                        <p:hsl h="-7200000" s="0" l="0"/>
                                      </p:by>
                                    </p:animClr>
                                    <p:set>
                                      <p:cBhvr>
                                        <p:cTn id="9" dur="500" fill="hold"/>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wipe(down)">
                                      <p:cBhvr>
                                        <p:cTn id="28" dur="5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by="(-#ppt_w*2)" calcmode="lin" valueType="num">
                                      <p:cBhvr rctx="PPT">
                                        <p:cTn id="38" dur="500" autoRev="1" fill="hold">
                                          <p:stCondLst>
                                            <p:cond delay="0"/>
                                          </p:stCondLst>
                                        </p:cTn>
                                        <p:tgtEl>
                                          <p:spTgt spid="9"/>
                                        </p:tgtEl>
                                        <p:attrNameLst>
                                          <p:attrName>ppt_w</p:attrName>
                                        </p:attrNameLst>
                                      </p:cBhvr>
                                    </p:anim>
                                    <p:anim by="(#ppt_w*0.50)" calcmode="lin" valueType="num">
                                      <p:cBhvr>
                                        <p:cTn id="39" dur="500" decel="50000" autoRev="1" fill="hold">
                                          <p:stCondLst>
                                            <p:cond delay="0"/>
                                          </p:stCondLst>
                                        </p:cTn>
                                        <p:tgtEl>
                                          <p:spTgt spid="9"/>
                                        </p:tgtEl>
                                        <p:attrNameLst>
                                          <p:attrName>ppt_x</p:attrName>
                                        </p:attrNameLst>
                                      </p:cBhvr>
                                    </p:anim>
                                    <p:anim from="(-#ppt_h/2)" to="(#ppt_y)" calcmode="lin" valueType="num">
                                      <p:cBhvr>
                                        <p:cTn id="40" dur="1000" fill="hold">
                                          <p:stCondLst>
                                            <p:cond delay="0"/>
                                          </p:stCondLst>
                                        </p:cTn>
                                        <p:tgtEl>
                                          <p:spTgt spid="9"/>
                                        </p:tgtEl>
                                        <p:attrNameLst>
                                          <p:attrName>ppt_y</p:attrName>
                                        </p:attrNameLst>
                                      </p:cBhvr>
                                    </p:anim>
                                    <p:animRot by="21600000">
                                      <p:cBhvr>
                                        <p:cTn id="41" dur="1000" fill="hold">
                                          <p:stCondLst>
                                            <p:cond delay="0"/>
                                          </p:stCondLst>
                                        </p:cTn>
                                        <p:tgtEl>
                                          <p:spTgt spid="9"/>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7"/>
                                        </p:tgtEl>
                                        <p:attrNameLst>
                                          <p:attrName>ppt_y</p:attrName>
                                        </p:attrNameLst>
                                      </p:cBhvr>
                                      <p:tavLst>
                                        <p:tav tm="0">
                                          <p:val>
                                            <p:strVal val="#ppt_y"/>
                                          </p:val>
                                        </p:tav>
                                        <p:tav tm="100000">
                                          <p:val>
                                            <p:strVal val="#ppt_y"/>
                                          </p:val>
                                        </p:tav>
                                      </p:tavLst>
                                    </p:anim>
                                    <p:anim calcmode="lin" valueType="num">
                                      <p:cBhvr>
                                        <p:cTn id="4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3"/>
          <p:cNvSpPr/>
          <p:nvPr/>
        </p:nvSpPr>
        <p:spPr>
          <a:xfrm>
            <a:off x="2348712" y="47526"/>
            <a:ext cx="4433088" cy="510778"/>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r-SA" sz="2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rPr>
              <a:t>كيف تصبح الخلية الواحدة عدة خلايا ؟</a:t>
            </a:r>
            <a:endParaRPr lang="ar-SA" sz="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مستطيل 15"/>
          <p:cNvSpPr/>
          <p:nvPr/>
        </p:nvSpPr>
        <p:spPr>
          <a:xfrm>
            <a:off x="1981200" y="723516"/>
            <a:ext cx="6941680" cy="2062103"/>
          </a:xfrm>
          <a:prstGeom prst="rect">
            <a:avLst/>
          </a:prstGeom>
        </p:spPr>
        <p:txBody>
          <a:bodyPr wrap="square">
            <a:spAutoFit/>
          </a:bodyPr>
          <a:lstStyle/>
          <a:p>
            <a:r>
              <a:rPr lang="ar-SA" sz="2000" b="1" kern="0" dirty="0" smtClean="0">
                <a:solidFill>
                  <a:srgbClr val="0070C0"/>
                </a:solidFill>
                <a:latin typeface="Times New Roman" pitchFamily="18" charset="0"/>
              </a:rPr>
              <a:t>الخطوات </a:t>
            </a:r>
            <a:endParaRPr lang="ar-SA" b="1" kern="0" dirty="0" smtClean="0">
              <a:solidFill>
                <a:srgbClr val="0070C0"/>
              </a:solidFill>
              <a:latin typeface="Times New Roman" pitchFamily="18" charset="0"/>
            </a:endParaRPr>
          </a:p>
          <a:p>
            <a:r>
              <a:rPr lang="ar-SA" b="1" kern="0" dirty="0" smtClean="0">
                <a:solidFill>
                  <a:srgbClr val="0070C0"/>
                </a:solidFill>
                <a:latin typeface="Times New Roman" pitchFamily="18" charset="0"/>
              </a:rPr>
              <a:t>1- ألاحظ </a:t>
            </a:r>
            <a:r>
              <a:rPr lang="ar-SA" b="1" kern="0" dirty="0" smtClean="0">
                <a:solidFill>
                  <a:srgbClr val="0070C0"/>
                </a:solidFill>
                <a:effectLst>
                  <a:glow rad="63500">
                    <a:prstClr val="white"/>
                  </a:glow>
                </a:effectLst>
                <a:latin typeface="Times New Roman" pitchFamily="18" charset="0"/>
              </a:rPr>
              <a:t>. </a:t>
            </a:r>
            <a:r>
              <a:rPr lang="ar-SA" b="1" kern="0" dirty="0" smtClean="0">
                <a:solidFill>
                  <a:srgbClr val="FF0000"/>
                </a:solidFill>
                <a:latin typeface="Times New Roman" pitchFamily="18" charset="0"/>
              </a:rPr>
              <a:t>أفحص الشريحة الاولي باستخدام قوة التكبير الصغرى للمجهر المركب ، مستخدما الضابط الكبير لرؤية صور الخلايا بصورة واضحة .</a:t>
            </a:r>
          </a:p>
          <a:p>
            <a:r>
              <a:rPr lang="ar-SA" b="1" kern="0" dirty="0" smtClean="0">
                <a:solidFill>
                  <a:srgbClr val="7030A0"/>
                </a:solidFill>
                <a:latin typeface="Times New Roman" pitchFamily="18" charset="0"/>
              </a:rPr>
              <a:t>واستخدم الضابط الصغير لجعل الصورة أكثر وضوحا ، وأحاول تمييز أي تفاصيل داخل الخلية ، فإن لم أتمكن من رؤية أي تفاصيل أكرر ما قمت به مستخدما قوة تكبير أكبر . وأسجل التفاصيل التي ألاحظها . ثم أتفحص خلايا أخرى بتحريك الشريحة قليلا ، وأرسم عينات من الخلايا التي شاهدتها . وأكرر هذه العملية لكل شريحة .</a:t>
            </a:r>
          </a:p>
        </p:txBody>
      </p:sp>
      <p:sp>
        <p:nvSpPr>
          <p:cNvPr id="7" name="مستطيل 17"/>
          <p:cNvSpPr/>
          <p:nvPr/>
        </p:nvSpPr>
        <p:spPr>
          <a:xfrm>
            <a:off x="1752600" y="2856473"/>
            <a:ext cx="7051104" cy="707886"/>
          </a:xfrm>
          <a:prstGeom prst="rect">
            <a:avLst/>
          </a:prstGeom>
        </p:spPr>
        <p:txBody>
          <a:bodyPr wrap="square">
            <a:spAutoFit/>
          </a:bodyPr>
          <a:lstStyle/>
          <a:p>
            <a:r>
              <a:rPr lang="ar-SA" sz="2000" b="1" kern="0" dirty="0" smtClean="0">
                <a:solidFill>
                  <a:srgbClr val="002060"/>
                </a:solidFill>
                <a:latin typeface="Times New Roman" pitchFamily="18" charset="0"/>
              </a:rPr>
              <a:t>2- أتواصل . أقارن ما رسمته برسوم زملائي في الصف . وأحدد أي الخلايا تبدو في المرحلة نفسها من الانقسام  ، وأيها يمر بمراحل مختلفة ، وأناقش ذلك مع أحد زملائي  .</a:t>
            </a:r>
          </a:p>
        </p:txBody>
      </p:sp>
      <p:sp>
        <p:nvSpPr>
          <p:cNvPr id="9" name="مستطيل 19"/>
          <p:cNvSpPr/>
          <p:nvPr/>
        </p:nvSpPr>
        <p:spPr>
          <a:xfrm>
            <a:off x="2133600" y="3962400"/>
            <a:ext cx="6643952" cy="1015663"/>
          </a:xfrm>
          <a:prstGeom prst="rect">
            <a:avLst/>
          </a:prstGeom>
        </p:spPr>
        <p:txBody>
          <a:bodyPr wrap="square">
            <a:spAutoFit/>
          </a:bodyPr>
          <a:lstStyle/>
          <a:p>
            <a:r>
              <a:rPr lang="ar-SA" sz="2000" b="1" kern="0" dirty="0" smtClean="0">
                <a:solidFill>
                  <a:srgbClr val="7030A0"/>
                </a:solidFill>
                <a:effectLst>
                  <a:glow rad="63500">
                    <a:prstClr val="white"/>
                  </a:glow>
                </a:effectLst>
                <a:latin typeface="Times New Roman" pitchFamily="18" charset="0"/>
              </a:rPr>
              <a:t>3- أصنف . أحذر أقص أشكال الخلايا التي رسمتها وأجمع الأشكال التي تمر بمرحلة الانقسام نفسها في مجموعة واحدة ، ثم أقارن رسومي برسوم زملائي في الصف . أقرر مع زملائي في الصف عدد مجموعات الصور التي تمثل مراحل الانقسام . </a:t>
            </a:r>
            <a:endParaRPr lang="ar-SA" dirty="0">
              <a:solidFill>
                <a:srgbClr val="7030A0"/>
              </a:solidFill>
            </a:endParaRPr>
          </a:p>
        </p:txBody>
      </p:sp>
      <p:sp>
        <p:nvSpPr>
          <p:cNvPr id="11" name="مستطيل 22"/>
          <p:cNvSpPr/>
          <p:nvPr/>
        </p:nvSpPr>
        <p:spPr>
          <a:xfrm>
            <a:off x="7218047" y="4876800"/>
            <a:ext cx="1542409" cy="400110"/>
          </a:xfrm>
          <a:prstGeom prst="rect">
            <a:avLst/>
          </a:prstGeom>
        </p:spPr>
        <p:txBody>
          <a:bodyPr wrap="none">
            <a:spAutoFit/>
          </a:bodyPr>
          <a:lstStyle/>
          <a:p>
            <a:r>
              <a:rPr lang="ar-SA" sz="2000" b="1" kern="0" dirty="0" smtClean="0">
                <a:solidFill>
                  <a:srgbClr val="FF0000"/>
                </a:solidFill>
                <a:effectLst>
                  <a:glow rad="63500">
                    <a:prstClr val="white"/>
                  </a:glow>
                </a:effectLst>
                <a:latin typeface="Times New Roman" pitchFamily="18" charset="0"/>
              </a:rPr>
              <a:t>أستخلص النتائج :</a:t>
            </a:r>
            <a:endParaRPr lang="ar-SA" dirty="0">
              <a:solidFill>
                <a:srgbClr val="FF0000"/>
              </a:solidFill>
            </a:endParaRPr>
          </a:p>
        </p:txBody>
      </p:sp>
      <p:sp>
        <p:nvSpPr>
          <p:cNvPr id="12" name="مستطيل 23"/>
          <p:cNvSpPr/>
          <p:nvPr/>
        </p:nvSpPr>
        <p:spPr>
          <a:xfrm>
            <a:off x="1752600" y="5232737"/>
            <a:ext cx="7046455" cy="707886"/>
          </a:xfrm>
          <a:prstGeom prst="rect">
            <a:avLst/>
          </a:prstGeom>
        </p:spPr>
        <p:txBody>
          <a:bodyPr wrap="square">
            <a:spAutoFit/>
          </a:bodyPr>
          <a:lstStyle/>
          <a:p>
            <a:r>
              <a:rPr lang="ar-SA" sz="2000" b="1" kern="0" dirty="0" smtClean="0">
                <a:solidFill>
                  <a:srgbClr val="002060"/>
                </a:solidFill>
                <a:effectLst>
                  <a:glow rad="63500">
                    <a:prstClr val="white"/>
                  </a:glow>
                </a:effectLst>
                <a:latin typeface="Times New Roman" pitchFamily="18" charset="0"/>
              </a:rPr>
              <a:t>4- أختار رسما يمثل كل مرحلة من مراحل الانقسام وألصقها بالتسلسل على لوحة كرتونية  لعمل مخطط يبين مراحل الانقسام ، وأحتفظ  بالمخطط لاستخدامه مرجعا خلال هذا الدرس . </a:t>
            </a:r>
            <a:endParaRPr lang="ar-SA" dirty="0">
              <a:solidFill>
                <a:srgbClr val="002060"/>
              </a:solidFill>
            </a:endParaRPr>
          </a:p>
        </p:txBody>
      </p:sp>
      <p:sp>
        <p:nvSpPr>
          <p:cNvPr id="14" name="مستطيل 1"/>
          <p:cNvSpPr/>
          <p:nvPr/>
        </p:nvSpPr>
        <p:spPr>
          <a:xfrm>
            <a:off x="6844849" y="0"/>
            <a:ext cx="2283418" cy="715089"/>
          </a:xfrm>
          <a:prstGeom prst="round2Diag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rPr>
              <a:t>أستكشف</a:t>
            </a:r>
            <a:endParaRPr lang="ar-SA" sz="7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ستطيل 2"/>
          <p:cNvSpPr/>
          <p:nvPr/>
        </p:nvSpPr>
        <p:spPr>
          <a:xfrm>
            <a:off x="6231" y="837798"/>
            <a:ext cx="2279769" cy="646986"/>
          </a:xfrm>
          <a:prstGeom prst="round2Diag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ar-SA" sz="3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rPr>
              <a:t>نشاط استقصائي</a:t>
            </a:r>
            <a:endParaRPr lang="ar-SA" sz="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53" y="4293096"/>
            <a:ext cx="1827068" cy="87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301208"/>
            <a:ext cx="1655822" cy="98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دبوس زينة 16"/>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45</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47" y="1608715"/>
            <a:ext cx="1236622" cy="247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95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500" autoRev="1" fill="hold">
                                          <p:stCondLst>
                                            <p:cond delay="0"/>
                                          </p:stCondLst>
                                        </p:cTn>
                                        <p:tgtEl>
                                          <p:spTgt spid="4"/>
                                        </p:tgtEl>
                                        <p:attrNameLst>
                                          <p:attrName>ppt_w</p:attrName>
                                        </p:attrNameLst>
                                      </p:cBhvr>
                                    </p:anim>
                                    <p:anim by="(#ppt_w*0.50)" calcmode="lin" valueType="num">
                                      <p:cBhvr>
                                        <p:cTn id="21" dur="500" decel="50000" autoRev="1" fill="hold">
                                          <p:stCondLst>
                                            <p:cond delay="0"/>
                                          </p:stCondLst>
                                        </p:cTn>
                                        <p:tgtEl>
                                          <p:spTgt spid="4"/>
                                        </p:tgtEl>
                                        <p:attrNameLst>
                                          <p:attrName>ppt_x</p:attrName>
                                        </p:attrNameLst>
                                      </p:cBhvr>
                                    </p:anim>
                                    <p:anim from="(-#ppt_h/2)" to="(#ppt_y)" calcmode="lin" valueType="num">
                                      <p:cBhvr>
                                        <p:cTn id="22" dur="1000" fill="hold">
                                          <p:stCondLst>
                                            <p:cond delay="0"/>
                                          </p:stCondLst>
                                        </p:cTn>
                                        <p:tgtEl>
                                          <p:spTgt spid="4"/>
                                        </p:tgtEl>
                                        <p:attrNameLst>
                                          <p:attrName>ppt_y</p:attrName>
                                        </p:attrNameLst>
                                      </p:cBhvr>
                                    </p:anim>
                                    <p:animRot by="21600000">
                                      <p:cBhvr>
                                        <p:cTn id="23" dur="1000" fill="hold">
                                          <p:stCondLst>
                                            <p:cond delay="0"/>
                                          </p:stCondLst>
                                        </p:cTn>
                                        <p:tgtEl>
                                          <p:spTgt spid="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iterate type="lt">
                                    <p:tmPct val="10000"/>
                                  </p:iterate>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iterate type="lt">
                                    <p:tmPct val="10000"/>
                                  </p:iterate>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iterate type="lt">
                                    <p:tmPct val="10000"/>
                                  </p:iterate>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100"/>
                                        </p:tgtEl>
                                        <p:attrNameLst>
                                          <p:attrName>style.visibility</p:attrName>
                                        </p:attrNameLst>
                                      </p:cBhvr>
                                      <p:to>
                                        <p:strVal val="visible"/>
                                      </p:to>
                                    </p:set>
                                    <p:animEffect transition="in" filter="wipe(down)">
                                      <p:cBhvr>
                                        <p:cTn id="59" dur="500"/>
                                        <p:tgtEl>
                                          <p:spTgt spid="410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iterate type="lt">
                                    <p:tmPct val="10000"/>
                                  </p:iterate>
                                  <p:childTnLst>
                                    <p:set>
                                      <p:cBhvr>
                                        <p:cTn id="63" dur="1" fill="hold">
                                          <p:stCondLst>
                                            <p:cond delay="0"/>
                                          </p:stCondLst>
                                        </p:cTn>
                                        <p:tgtEl>
                                          <p:spTgt spid="11"/>
                                        </p:tgtEl>
                                        <p:attrNameLst>
                                          <p:attrName>style.visibility</p:attrName>
                                        </p:attrNameLst>
                                      </p:cBhvr>
                                      <p:to>
                                        <p:strVal val="visible"/>
                                      </p:to>
                                    </p:set>
                                    <p:animEffect transition="in" filter="wipe(down)">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iterate type="lt">
                                    <p:tmPct val="10000"/>
                                  </p:iterate>
                                  <p:childTnLst>
                                    <p:set>
                                      <p:cBhvr>
                                        <p:cTn id="68" dur="1" fill="hold">
                                          <p:stCondLst>
                                            <p:cond delay="0"/>
                                          </p:stCondLst>
                                        </p:cTn>
                                        <p:tgtEl>
                                          <p:spTgt spid="12"/>
                                        </p:tgtEl>
                                        <p:attrNameLst>
                                          <p:attrName>style.visibility</p:attrName>
                                        </p:attrNameLst>
                                      </p:cBhvr>
                                      <p:to>
                                        <p:strVal val="visible"/>
                                      </p:to>
                                    </p:set>
                                    <p:animEffect transition="in" filter="wipe(down)">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9" grpId="0"/>
      <p:bldP spid="11" grpId="0"/>
      <p:bldP spid="12" grpId="0"/>
      <p:bldP spid="14"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مستطيل مستدير الزوايا 13"/>
          <p:cNvSpPr/>
          <p:nvPr/>
        </p:nvSpPr>
        <p:spPr>
          <a:xfrm>
            <a:off x="2923132" y="58898"/>
            <a:ext cx="3022055" cy="714356"/>
          </a:xfrm>
          <a:prstGeom prst="round2Diag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EG" sz="3200" b="1" dirty="0">
                <a:solidFill>
                  <a:prstClr val="black"/>
                </a:solidFill>
                <a:latin typeface="Simplified Arabic" pitchFamily="18" charset="-78"/>
                <a:cs typeface="Simplified Arabic" pitchFamily="18" charset="-78"/>
              </a:rPr>
              <a:t>دورة الخلية </a:t>
            </a:r>
            <a:endParaRPr lang="ar-SA" sz="3200" b="1" dirty="0">
              <a:solidFill>
                <a:prstClr val="black"/>
              </a:solidFill>
              <a:latin typeface="Simplified Arabic" pitchFamily="18" charset="-78"/>
              <a:cs typeface="Simplified Arabic" pitchFamily="18" charset="-78"/>
            </a:endParaRPr>
          </a:p>
        </p:txBody>
      </p:sp>
      <p:sp>
        <p:nvSpPr>
          <p:cNvPr id="16" name="مربع نص 15"/>
          <p:cNvSpPr txBox="1"/>
          <p:nvPr/>
        </p:nvSpPr>
        <p:spPr>
          <a:xfrm>
            <a:off x="3203848" y="1159865"/>
            <a:ext cx="5628282" cy="5078313"/>
          </a:xfrm>
          <a:prstGeom prst="rect">
            <a:avLst/>
          </a:prstGeom>
          <a:noFill/>
        </p:spPr>
        <p:txBody>
          <a:bodyPr wrap="square" rtlCol="1">
            <a:spAutoFit/>
          </a:bodyPr>
          <a:lstStyle/>
          <a:p>
            <a:r>
              <a:rPr lang="ar-EG" sz="5400" b="1" baseline="-25000" dirty="0" smtClean="0">
                <a:solidFill>
                  <a:prstClr val="black"/>
                </a:solidFill>
                <a:cs typeface="MCS RedSea S_U normal." pitchFamily="2" charset="-78"/>
              </a:rPr>
              <a:t>هي عملية نمو الخلية الحية لفترة زمنية  محددة ثم تتوقف عن النمو وتموت وتنتج مكانها خلايا أخرى لتعويض النقص الذي حدث في الخلايا ويعتمد العمر الزمني على نوع الخلية فالبكتريا تستطيع انتاج خليتين كل 20 دقيقة </a:t>
            </a:r>
            <a:r>
              <a:rPr lang="ar-SA" sz="5400" b="1" baseline="-25000" dirty="0" smtClean="0">
                <a:solidFill>
                  <a:prstClr val="black"/>
                </a:solidFill>
                <a:cs typeface="MCS RedSea S_U normal." pitchFamily="2" charset="-78"/>
              </a:rPr>
              <a:t>.</a:t>
            </a:r>
            <a:endParaRPr lang="ar-EG" sz="5400" b="1" baseline="-25000" dirty="0" smtClean="0">
              <a:solidFill>
                <a:prstClr val="black"/>
              </a:solidFill>
              <a:cs typeface="MCS RedSea S_U normal." pitchFamily="2" charset="-78"/>
            </a:endParaRPr>
          </a:p>
          <a:p>
            <a:r>
              <a:rPr lang="ar-EG" sz="5400" b="1" baseline="-25000" dirty="0" smtClean="0">
                <a:solidFill>
                  <a:prstClr val="black"/>
                </a:solidFill>
                <a:cs typeface="MCS RedSea S_U normal." pitchFamily="2" charset="-78"/>
              </a:rPr>
              <a:t>ولكن جسم الانسان يستطيع تبديل جميع خلايا كرات الدم الحمراء كل</a:t>
            </a:r>
            <a:r>
              <a:rPr lang="ar-SA" sz="5400" b="1" baseline="-25000" dirty="0">
                <a:solidFill>
                  <a:prstClr val="black"/>
                </a:solidFill>
                <a:cs typeface="MCS RedSea S_U normal." pitchFamily="2" charset="-78"/>
              </a:rPr>
              <a:t> </a:t>
            </a:r>
            <a:r>
              <a:rPr lang="ar-EG" sz="5400" b="1" baseline="-25000" dirty="0" smtClean="0">
                <a:solidFill>
                  <a:prstClr val="black"/>
                </a:solidFill>
                <a:cs typeface="MCS RedSea S_U normal." pitchFamily="2" charset="-78"/>
              </a:rPr>
              <a:t> 120 يوم </a:t>
            </a:r>
            <a:endParaRPr lang="ar-SA" sz="5400" b="1" baseline="-25000" dirty="0">
              <a:solidFill>
                <a:prstClr val="black"/>
              </a:solidFill>
              <a:cs typeface="MCS RedSea S_U normal." pitchFamily="2" charset="-78"/>
            </a:endParaRPr>
          </a:p>
        </p:txBody>
      </p:sp>
      <p:pic>
        <p:nvPicPr>
          <p:cNvPr id="2050" name="Picture 2"/>
          <p:cNvPicPr>
            <a:picLocks noChangeAspect="1" noChangeArrowheads="1"/>
          </p:cNvPicPr>
          <p:nvPr/>
        </p:nvPicPr>
        <p:blipFill>
          <a:blip r:embed="rId2"/>
          <a:srcRect/>
          <a:stretch>
            <a:fillRect/>
          </a:stretch>
        </p:blipFill>
        <p:spPr bwMode="auto">
          <a:xfrm>
            <a:off x="0" y="1142984"/>
            <a:ext cx="3357586" cy="4500594"/>
          </a:xfrm>
          <a:prstGeom prst="rect">
            <a:avLst/>
          </a:prstGeom>
          <a:ln>
            <a:noFill/>
          </a:ln>
          <a:effectLst>
            <a:softEdge rad="112500"/>
          </a:effectLst>
        </p:spPr>
      </p:pic>
      <p:sp>
        <p:nvSpPr>
          <p:cNvPr id="9" name="دبوس زينة 8"/>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صـ46</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40106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down)">
                                      <p:cBhvr>
                                        <p:cTn id="27" dur="580">
                                          <p:stCondLst>
                                            <p:cond delay="0"/>
                                          </p:stCondLst>
                                        </p:cTn>
                                        <p:tgtEl>
                                          <p:spTgt spid="2050"/>
                                        </p:tgtEl>
                                      </p:cBhvr>
                                    </p:animEffect>
                                    <p:anim calcmode="lin" valueType="num">
                                      <p:cBhvr>
                                        <p:cTn id="2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3" dur="26">
                                          <p:stCondLst>
                                            <p:cond delay="650"/>
                                          </p:stCondLst>
                                        </p:cTn>
                                        <p:tgtEl>
                                          <p:spTgt spid="2050"/>
                                        </p:tgtEl>
                                      </p:cBhvr>
                                      <p:to x="100000" y="60000"/>
                                    </p:animScale>
                                    <p:animScale>
                                      <p:cBhvr>
                                        <p:cTn id="34" dur="166" decel="50000">
                                          <p:stCondLst>
                                            <p:cond delay="676"/>
                                          </p:stCondLst>
                                        </p:cTn>
                                        <p:tgtEl>
                                          <p:spTgt spid="2050"/>
                                        </p:tgtEl>
                                      </p:cBhvr>
                                      <p:to x="100000" y="100000"/>
                                    </p:animScale>
                                    <p:animScale>
                                      <p:cBhvr>
                                        <p:cTn id="35" dur="26">
                                          <p:stCondLst>
                                            <p:cond delay="1312"/>
                                          </p:stCondLst>
                                        </p:cTn>
                                        <p:tgtEl>
                                          <p:spTgt spid="2050"/>
                                        </p:tgtEl>
                                      </p:cBhvr>
                                      <p:to x="100000" y="80000"/>
                                    </p:animScale>
                                    <p:animScale>
                                      <p:cBhvr>
                                        <p:cTn id="36" dur="166" decel="50000">
                                          <p:stCondLst>
                                            <p:cond delay="1338"/>
                                          </p:stCondLst>
                                        </p:cTn>
                                        <p:tgtEl>
                                          <p:spTgt spid="2050"/>
                                        </p:tgtEl>
                                      </p:cBhvr>
                                      <p:to x="100000" y="100000"/>
                                    </p:animScale>
                                    <p:animScale>
                                      <p:cBhvr>
                                        <p:cTn id="37" dur="26">
                                          <p:stCondLst>
                                            <p:cond delay="1642"/>
                                          </p:stCondLst>
                                        </p:cTn>
                                        <p:tgtEl>
                                          <p:spTgt spid="2050"/>
                                        </p:tgtEl>
                                      </p:cBhvr>
                                      <p:to x="100000" y="90000"/>
                                    </p:animScale>
                                    <p:animScale>
                                      <p:cBhvr>
                                        <p:cTn id="38" dur="166" decel="50000">
                                          <p:stCondLst>
                                            <p:cond delay="1668"/>
                                          </p:stCondLst>
                                        </p:cTn>
                                        <p:tgtEl>
                                          <p:spTgt spid="2050"/>
                                        </p:tgtEl>
                                      </p:cBhvr>
                                      <p:to x="100000" y="100000"/>
                                    </p:animScale>
                                    <p:animScale>
                                      <p:cBhvr>
                                        <p:cTn id="39" dur="26">
                                          <p:stCondLst>
                                            <p:cond delay="1808"/>
                                          </p:stCondLst>
                                        </p:cTn>
                                        <p:tgtEl>
                                          <p:spTgt spid="2050"/>
                                        </p:tgtEl>
                                      </p:cBhvr>
                                      <p:to x="100000" y="95000"/>
                                    </p:animScale>
                                    <p:animScale>
                                      <p:cBhvr>
                                        <p:cTn id="4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مستطيل مستدير الزوايا 14"/>
          <p:cNvSpPr/>
          <p:nvPr/>
        </p:nvSpPr>
        <p:spPr>
          <a:xfrm>
            <a:off x="3296325" y="47644"/>
            <a:ext cx="2494875" cy="714356"/>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EG" sz="3200" b="1" dirty="0">
                <a:solidFill>
                  <a:prstClr val="black"/>
                </a:solidFill>
                <a:latin typeface="Simplified Arabic" pitchFamily="18" charset="-78"/>
                <a:cs typeface="Simplified Arabic" pitchFamily="18" charset="-78"/>
              </a:rPr>
              <a:t>الخلية </a:t>
            </a:r>
            <a:endParaRPr lang="ar-SA" sz="3200" b="1" dirty="0">
              <a:solidFill>
                <a:prstClr val="black"/>
              </a:solidFill>
              <a:latin typeface="Simplified Arabic" pitchFamily="18" charset="-78"/>
              <a:cs typeface="Simplified Arabic" pitchFamily="18" charset="-78"/>
            </a:endParaRPr>
          </a:p>
        </p:txBody>
      </p:sp>
      <p:sp>
        <p:nvSpPr>
          <p:cNvPr id="13" name="مربع نص 12"/>
          <p:cNvSpPr txBox="1"/>
          <p:nvPr/>
        </p:nvSpPr>
        <p:spPr>
          <a:xfrm>
            <a:off x="7092280" y="983614"/>
            <a:ext cx="1755610" cy="1055608"/>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ar-EG" sz="2800" b="1" dirty="0" smtClean="0">
                <a:solidFill>
                  <a:prstClr val="white"/>
                </a:solidFill>
              </a:rPr>
              <a:t>محددات </a:t>
            </a:r>
            <a:endParaRPr lang="ar-SA" sz="2800" b="1" dirty="0" smtClean="0">
              <a:solidFill>
                <a:prstClr val="white"/>
              </a:solidFill>
            </a:endParaRPr>
          </a:p>
          <a:p>
            <a:pPr algn="ctr"/>
            <a:r>
              <a:rPr lang="ar-EG" sz="2800" b="1" dirty="0" smtClean="0">
                <a:solidFill>
                  <a:prstClr val="white"/>
                </a:solidFill>
              </a:rPr>
              <a:t>حجم الخلية </a:t>
            </a:r>
            <a:endParaRPr lang="ar-SA" sz="2800" b="1" dirty="0">
              <a:solidFill>
                <a:prstClr val="white"/>
              </a:solidFill>
            </a:endParaRPr>
          </a:p>
        </p:txBody>
      </p:sp>
      <p:sp>
        <p:nvSpPr>
          <p:cNvPr id="14" name="مربع نص 13"/>
          <p:cNvSpPr txBox="1"/>
          <p:nvPr/>
        </p:nvSpPr>
        <p:spPr>
          <a:xfrm>
            <a:off x="310649" y="993607"/>
            <a:ext cx="6775951"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ar-EG" sz="2400" b="1" dirty="0" smtClean="0">
                <a:solidFill>
                  <a:srgbClr val="002060"/>
                </a:solidFill>
              </a:rPr>
              <a:t>تنمو الخلايا صغيرة جداً ولا يمكن رؤيتها إلا بالمجهر وتحتاج إلى</a:t>
            </a:r>
            <a:r>
              <a:rPr lang="ar-SA" sz="2400" b="1" dirty="0" smtClean="0">
                <a:solidFill>
                  <a:srgbClr val="002060"/>
                </a:solidFill>
              </a:rPr>
              <a:t> </a:t>
            </a:r>
            <a:r>
              <a:rPr lang="ar-EG" sz="2400" b="1" dirty="0" smtClean="0">
                <a:solidFill>
                  <a:srgbClr val="002060"/>
                </a:solidFill>
              </a:rPr>
              <a:t>السكر  والأكسجين حتى تنموا وتتخلص من الفضلات </a:t>
            </a:r>
            <a:r>
              <a:rPr lang="ar-SA" sz="2400" b="1" dirty="0" smtClean="0">
                <a:solidFill>
                  <a:srgbClr val="002060"/>
                </a:solidFill>
              </a:rPr>
              <a:t> </a:t>
            </a:r>
            <a:r>
              <a:rPr lang="ar-EG" sz="2400" b="1" dirty="0" smtClean="0">
                <a:solidFill>
                  <a:srgbClr val="002060"/>
                </a:solidFill>
              </a:rPr>
              <a:t>والزيادة في حجم الخلية يصاحبها زيادة في الغشاء</a:t>
            </a:r>
            <a:r>
              <a:rPr lang="ar-SA" sz="2400" b="1" dirty="0">
                <a:solidFill>
                  <a:srgbClr val="002060"/>
                </a:solidFill>
              </a:rPr>
              <a:t> </a:t>
            </a:r>
            <a:r>
              <a:rPr lang="ar-EG" sz="2400" b="1" dirty="0" smtClean="0">
                <a:solidFill>
                  <a:srgbClr val="002060"/>
                </a:solidFill>
              </a:rPr>
              <a:t>البلازمي  ولكن بمعدل اقل  إلى أن تصبح الخلية غير متوافقة مع </a:t>
            </a:r>
            <a:r>
              <a:rPr lang="ar-SA" sz="2400" b="1" dirty="0" smtClean="0">
                <a:solidFill>
                  <a:srgbClr val="002060"/>
                </a:solidFill>
              </a:rPr>
              <a:t> </a:t>
            </a:r>
            <a:r>
              <a:rPr lang="ar-EG" sz="2400" b="1" dirty="0" smtClean="0">
                <a:solidFill>
                  <a:srgbClr val="002060"/>
                </a:solidFill>
              </a:rPr>
              <a:t>الغلاف فتتوقف عن النمو </a:t>
            </a:r>
            <a:r>
              <a:rPr lang="ar-SA" sz="2400" b="1" dirty="0" smtClean="0">
                <a:solidFill>
                  <a:srgbClr val="002060"/>
                </a:solidFill>
              </a:rPr>
              <a:t>.</a:t>
            </a:r>
            <a:endParaRPr lang="ar-SA" sz="2400" b="1" dirty="0">
              <a:solidFill>
                <a:srgbClr val="002060"/>
              </a:solidFill>
            </a:endParaRPr>
          </a:p>
        </p:txBody>
      </p:sp>
      <p:sp>
        <p:nvSpPr>
          <p:cNvPr id="16" name="مربع نص 15"/>
          <p:cNvSpPr txBox="1"/>
          <p:nvPr/>
        </p:nvSpPr>
        <p:spPr>
          <a:xfrm>
            <a:off x="3181672" y="3657600"/>
            <a:ext cx="5638800" cy="1938992"/>
          </a:xfrm>
          <a:prstGeom prst="rect">
            <a:avLst/>
          </a:prstGeom>
          <a:noFill/>
        </p:spPr>
        <p:txBody>
          <a:bodyPr wrap="square" rtlCol="1">
            <a:spAutoFit/>
          </a:bodyPr>
          <a:lstStyle/>
          <a:p>
            <a:r>
              <a:rPr lang="ar-EG" sz="2400" b="1" dirty="0" smtClean="0">
                <a:solidFill>
                  <a:srgbClr val="7030A0"/>
                </a:solidFill>
              </a:rPr>
              <a:t>الخلايا تصاب بالعديد من الأمراض مثل السرطان ويحدث ذلك عند عدم قدرة الخلية على التغلب على المرض </a:t>
            </a:r>
            <a:r>
              <a:rPr lang="ar-SA" sz="2400" b="1" dirty="0" smtClean="0">
                <a:solidFill>
                  <a:srgbClr val="7030A0"/>
                </a:solidFill>
              </a:rPr>
              <a:t> ،</a:t>
            </a:r>
            <a:endParaRPr lang="ar-EG" sz="2400" b="1" dirty="0" smtClean="0">
              <a:solidFill>
                <a:srgbClr val="7030A0"/>
              </a:solidFill>
            </a:endParaRPr>
          </a:p>
          <a:p>
            <a:r>
              <a:rPr lang="ar-SA" sz="2400" b="1" dirty="0" smtClean="0">
                <a:solidFill>
                  <a:srgbClr val="7030A0"/>
                </a:solidFill>
              </a:rPr>
              <a:t> وقد يؤدي النمو السريع للخلايا إلي تكون الأمراض ، أو تجمع للخلايا السرطانية ، وبعض أنواع السرطان تهدد حياة الإنسان .</a:t>
            </a:r>
            <a:endParaRPr lang="ar-SA" sz="2400" b="1" dirty="0">
              <a:solidFill>
                <a:srgbClr val="7030A0"/>
              </a:solidFill>
            </a:endParaRPr>
          </a:p>
        </p:txBody>
      </p:sp>
      <p:pic>
        <p:nvPicPr>
          <p:cNvPr id="3075" name="Picture 3"/>
          <p:cNvPicPr>
            <a:picLocks noChangeAspect="1" noChangeArrowheads="1"/>
          </p:cNvPicPr>
          <p:nvPr/>
        </p:nvPicPr>
        <p:blipFill>
          <a:blip r:embed="rId2"/>
          <a:srcRect/>
          <a:stretch>
            <a:fillRect/>
          </a:stretch>
        </p:blipFill>
        <p:spPr bwMode="auto">
          <a:xfrm>
            <a:off x="228576" y="2819400"/>
            <a:ext cx="3067749" cy="2269180"/>
          </a:xfrm>
          <a:prstGeom prst="roundRect">
            <a:avLst/>
          </a:prstGeom>
          <a:noFill/>
          <a:ln w="9525">
            <a:noFill/>
            <a:miter lim="800000"/>
            <a:headEnd/>
            <a:tailEnd/>
          </a:ln>
          <a:effectLst/>
        </p:spPr>
      </p:pic>
      <p:sp>
        <p:nvSpPr>
          <p:cNvPr id="18" name="مربع نص 17"/>
          <p:cNvSpPr txBox="1"/>
          <p:nvPr/>
        </p:nvSpPr>
        <p:spPr>
          <a:xfrm>
            <a:off x="323850" y="5188803"/>
            <a:ext cx="3181350" cy="1015663"/>
          </a:xfrm>
          <a:prstGeom prst="rect">
            <a:avLst/>
          </a:prstGeom>
          <a:noFill/>
        </p:spPr>
        <p:txBody>
          <a:bodyPr wrap="square" rtlCol="1">
            <a:spAutoFit/>
          </a:bodyPr>
          <a:lstStyle/>
          <a:p>
            <a:r>
              <a:rPr lang="ar-EG" sz="2000" b="1" dirty="0" smtClean="0">
                <a:solidFill>
                  <a:srgbClr val="002060"/>
                </a:solidFill>
              </a:rPr>
              <a:t>الخلية ارجوا نية الشكل تحاول السيطرة على الخلية السرطانية الصفراء </a:t>
            </a:r>
            <a:r>
              <a:rPr lang="ar-SA" sz="2000" b="1" dirty="0" smtClean="0">
                <a:solidFill>
                  <a:srgbClr val="002060"/>
                </a:solidFill>
              </a:rPr>
              <a:t>.</a:t>
            </a:r>
            <a:endParaRPr lang="ar-SA" sz="2000" b="1" dirty="0">
              <a:solidFill>
                <a:srgbClr val="002060"/>
              </a:solidFill>
            </a:endParaRPr>
          </a:p>
        </p:txBody>
      </p:sp>
      <p:sp>
        <p:nvSpPr>
          <p:cNvPr id="2" name="TextBox 1"/>
          <p:cNvSpPr txBox="1"/>
          <p:nvPr/>
        </p:nvSpPr>
        <p:spPr>
          <a:xfrm>
            <a:off x="4932040" y="3048000"/>
            <a:ext cx="3886199" cy="578882"/>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ct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مرض السرطان ودورة الخلية </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دبوس زينة 16"/>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47</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70452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7200000" s="0" l="0"/>
                                      </p:by>
                                    </p:animClr>
                                    <p:animClr clrSpc="hsl" dir="cw">
                                      <p:cBhvr>
                                        <p:cTn id="7" dur="500" fill="hold"/>
                                        <p:tgtEl>
                                          <p:spTgt spid="17"/>
                                        </p:tgtEl>
                                        <p:attrNameLst>
                                          <p:attrName>fillcolor</p:attrName>
                                        </p:attrNameLst>
                                      </p:cBhvr>
                                      <p:by>
                                        <p:hsl h="-7200000" s="0" l="0"/>
                                      </p:by>
                                    </p:animClr>
                                    <p:animClr clrSpc="hsl" dir="cw">
                                      <p:cBhvr>
                                        <p:cTn id="8" dur="500" fill="hold"/>
                                        <p:tgtEl>
                                          <p:spTgt spid="17"/>
                                        </p:tgtEl>
                                        <p:attrNameLst>
                                          <p:attrName>stroke.color</p:attrName>
                                        </p:attrNameLst>
                                      </p:cBhvr>
                                      <p:by>
                                        <p:hsl h="-7200000" s="0" l="0"/>
                                      </p:by>
                                    </p:animClr>
                                    <p:set>
                                      <p:cBhvr>
                                        <p:cTn id="9" dur="500" fill="hold"/>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strips(downLeft)">
                                      <p:cBhvr>
                                        <p:cTn id="37" dur="500"/>
                                        <p:tgtEl>
                                          <p:spTgt spid="307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p:bldP spid="16" grpId="0"/>
      <p:bldP spid="18" grpId="0"/>
      <p:bldP spid="2"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مربع نص 12"/>
          <p:cNvSpPr txBox="1"/>
          <p:nvPr/>
        </p:nvSpPr>
        <p:spPr>
          <a:xfrm>
            <a:off x="2630136" y="33198"/>
            <a:ext cx="3801009" cy="646986"/>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ar-EG" sz="3200" b="1" dirty="0" smtClean="0">
                <a:solidFill>
                  <a:prstClr val="white"/>
                </a:solidFill>
              </a:rPr>
              <a:t>الانقسام المتساوي </a:t>
            </a:r>
            <a:endParaRPr lang="ar-SA" sz="3200" b="1" dirty="0">
              <a:solidFill>
                <a:prstClr val="white"/>
              </a:solidFill>
            </a:endParaRPr>
          </a:p>
        </p:txBody>
      </p:sp>
      <p:sp>
        <p:nvSpPr>
          <p:cNvPr id="2" name="TextBox 1"/>
          <p:cNvSpPr txBox="1"/>
          <p:nvPr/>
        </p:nvSpPr>
        <p:spPr>
          <a:xfrm>
            <a:off x="251520" y="780871"/>
            <a:ext cx="8544379" cy="1200329"/>
          </a:xfrm>
          <a:prstGeom prst="rect">
            <a:avLst/>
          </a:prstGeom>
          <a:noFill/>
        </p:spPr>
        <p:txBody>
          <a:bodyPr wrap="square" rtlCol="1">
            <a:spAutoFit/>
          </a:bodyPr>
          <a:lstStyle/>
          <a:p>
            <a:r>
              <a:rPr lang="ar-EG" sz="2400" b="1" dirty="0">
                <a:solidFill>
                  <a:srgbClr val="7030A0"/>
                </a:solidFill>
              </a:rPr>
              <a:t>هو انقسام الخلية إلى  خليتين مت</a:t>
            </a:r>
            <a:r>
              <a:rPr lang="ar-SA" sz="2400" b="1" dirty="0">
                <a:solidFill>
                  <a:srgbClr val="7030A0"/>
                </a:solidFill>
              </a:rPr>
              <a:t>ماثلتين </a:t>
            </a:r>
            <a:r>
              <a:rPr lang="ar-EG" sz="2400" b="1" dirty="0" smtClean="0">
                <a:solidFill>
                  <a:srgbClr val="7030A0"/>
                </a:solidFill>
              </a:rPr>
              <a:t>م</a:t>
            </a:r>
            <a:r>
              <a:rPr lang="ar-SA" sz="2400" b="1" dirty="0" smtClean="0">
                <a:solidFill>
                  <a:srgbClr val="7030A0"/>
                </a:solidFill>
              </a:rPr>
              <a:t>تساو</a:t>
            </a:r>
            <a:r>
              <a:rPr lang="ar-EG" sz="2400" b="1" dirty="0" smtClean="0">
                <a:solidFill>
                  <a:srgbClr val="7030A0"/>
                </a:solidFill>
              </a:rPr>
              <a:t>يتا</a:t>
            </a:r>
            <a:r>
              <a:rPr lang="ar-SA" sz="2400" b="1" dirty="0" smtClean="0">
                <a:solidFill>
                  <a:srgbClr val="7030A0"/>
                </a:solidFill>
              </a:rPr>
              <a:t>ن </a:t>
            </a:r>
            <a:r>
              <a:rPr lang="ar-SA" sz="2400" b="1" dirty="0">
                <a:solidFill>
                  <a:srgbClr val="7030A0"/>
                </a:solidFill>
              </a:rPr>
              <a:t>في عدد الكروموسومات . </a:t>
            </a:r>
          </a:p>
          <a:p>
            <a:r>
              <a:rPr lang="ar-SA" sz="2400" b="1" dirty="0">
                <a:solidFill>
                  <a:srgbClr val="FF0000"/>
                </a:solidFill>
              </a:rPr>
              <a:t>الكروموسومات</a:t>
            </a:r>
            <a:r>
              <a:rPr lang="ar-SA" sz="2400" b="1" dirty="0">
                <a:solidFill>
                  <a:srgbClr val="7030A0"/>
                </a:solidFill>
              </a:rPr>
              <a:t>  : هي أشرطة صغيرة تحمل داخلها تفاصيل كاملة عن المخلوق الحي . معظم خلايا الإنسان  تحتوي على 46 </a:t>
            </a:r>
            <a:r>
              <a:rPr lang="ar-SA" sz="2400" b="1" dirty="0" smtClean="0">
                <a:solidFill>
                  <a:srgbClr val="7030A0"/>
                </a:solidFill>
              </a:rPr>
              <a:t>كروموسوما .</a:t>
            </a:r>
            <a:endParaRPr lang="ar-SA" sz="2400" b="1" dirty="0">
              <a:solidFill>
                <a:srgbClr val="7030A0"/>
              </a:solidFill>
            </a:endParaRPr>
          </a:p>
        </p:txBody>
      </p:sp>
      <p:sp>
        <p:nvSpPr>
          <p:cNvPr id="9" name="دبوس زينة 8"/>
          <p:cNvSpPr/>
          <p:nvPr/>
        </p:nvSpPr>
        <p:spPr>
          <a:xfrm>
            <a:off x="-36270" y="-2738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a:t>
            </a: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صـ48</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132856"/>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924944"/>
            <a:ext cx="36195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649462"/>
            <a:ext cx="26860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4725144"/>
            <a:ext cx="34004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642" y="4563219"/>
            <a:ext cx="26670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539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barn(inVertical)">
                                      <p:cBhvr>
                                        <p:cTn id="24" dur="500"/>
                                        <p:tgtEl>
                                          <p:spTgt spid="51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barn(inVertical)">
                                      <p:cBhvr>
                                        <p:cTn id="29" dur="500"/>
                                        <p:tgtEl>
                                          <p:spTgt spid="51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Effect transition="in" filter="wipe(down)">
                                      <p:cBhvr>
                                        <p:cTn id="34" dur="500"/>
                                        <p:tgtEl>
                                          <p:spTgt spid="51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126"/>
                                        </p:tgtEl>
                                        <p:attrNameLst>
                                          <p:attrName>style.visibility</p:attrName>
                                        </p:attrNameLst>
                                      </p:cBhvr>
                                      <p:to>
                                        <p:strVal val="visible"/>
                                      </p:to>
                                    </p:set>
                                    <p:animEffect transition="in" filter="wipe(down)">
                                      <p:cBhvr>
                                        <p:cTn id="39" dur="500"/>
                                        <p:tgtEl>
                                          <p:spTgt spid="51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125"/>
                                        </p:tgtEl>
                                        <p:attrNameLst>
                                          <p:attrName>style.visibility</p:attrName>
                                        </p:attrNameLst>
                                      </p:cBhvr>
                                      <p:to>
                                        <p:strVal val="visible"/>
                                      </p:to>
                                    </p:set>
                                    <p:animEffect transition="in" filter="wipe(down)">
                                      <p:cBhvr>
                                        <p:cTn id="44"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4168</TotalTime>
  <Words>1175</Words>
  <Application>Microsoft Office PowerPoint</Application>
  <PresentationFormat>عرض على الشاشة (3:4)‏</PresentationFormat>
  <Paragraphs>160</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عمرو و محمد نور عيني</dc:creator>
  <cp:lastModifiedBy>Ninja</cp:lastModifiedBy>
  <cp:revision>346</cp:revision>
  <dcterms:created xsi:type="dcterms:W3CDTF">2011-03-17T07:07:04Z</dcterms:created>
  <dcterms:modified xsi:type="dcterms:W3CDTF">2019-03-16T09:58:43Z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C89ED302-8AE5-4756-8AAD-B36EBC6E1DAB</vt:lpwstr>
  </property>
  <property fmtid="{D5CDD505-2E9C-101B-9397-08002B2CF9AE}" pid="3" name="ArticulatePath">
    <vt:lpwstr>1</vt:lpwstr>
  </property>
</Properties>
</file>