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932" r:id="rId2"/>
    <p:sldId id="1003" r:id="rId3"/>
    <p:sldId id="1007" r:id="rId4"/>
    <p:sldId id="1004" r:id="rId5"/>
    <p:sldId id="1006" r:id="rId6"/>
    <p:sldId id="1010" r:id="rId7"/>
    <p:sldId id="1011" r:id="rId8"/>
    <p:sldId id="996" r:id="rId9"/>
    <p:sldId id="937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33FF"/>
    <a:srgbClr val="33CC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35" autoAdjust="0"/>
    <p:restoredTop sz="94660"/>
  </p:normalViewPr>
  <p:slideViewPr>
    <p:cSldViewPr snapToGrid="0">
      <p:cViewPr>
        <p:scale>
          <a:sx n="75" d="100"/>
          <a:sy n="75" d="100"/>
        </p:scale>
        <p:origin x="-462" y="-66"/>
      </p:cViewPr>
      <p:guideLst>
        <p:guide orient="horz"/>
        <p:guide pos="4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08/12/1442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08/12/1442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08/12/1442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08/12/1442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08/12/1442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08/12/1442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08/12/1442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08/12/1442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08/12/1442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08/12/1442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08/12/1442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08/12/1442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08/12/1442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2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5046020" y="2956271"/>
            <a:ext cx="20697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Y" sz="3200" b="1" dirty="0" smtClean="0">
                <a:solidFill>
                  <a:srgbClr val="FF0000"/>
                </a:solidFill>
                <a:latin typeface="Economica" panose="02000506040000020004" pitchFamily="2" charset="0"/>
              </a:rPr>
              <a:t>قراءةُ التَّمشيطِ</a:t>
            </a:r>
            <a:endParaRPr lang="ar-SY" sz="3200" b="1" dirty="0">
              <a:solidFill>
                <a:srgbClr val="FF0000"/>
              </a:solidFill>
              <a:latin typeface="Economica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الاستراتيجيّة القرائيَّة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241484" y="26701"/>
            <a:ext cx="750155" cy="2964478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964682" y="129430"/>
            <a:ext cx="947222" cy="2304244"/>
            <a:chOff x="1167759" y="358651"/>
            <a:chExt cx="947222" cy="2304244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167759" y="436117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22538" y="358651"/>
              <a:ext cx="492443" cy="230424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قراءةُ التَّمشيطِ</a:t>
              </a:r>
            </a:p>
          </p:txBody>
        </p:sp>
      </p:grpSp>
      <p:sp>
        <p:nvSpPr>
          <p:cNvPr id="190" name="Google Shape;218;p2"/>
          <p:cNvSpPr/>
          <p:nvPr/>
        </p:nvSpPr>
        <p:spPr>
          <a:xfrm>
            <a:off x="3413116" y="1606771"/>
            <a:ext cx="8576069" cy="5060729"/>
          </a:xfrm>
          <a:prstGeom prst="roundRect">
            <a:avLst>
              <a:gd name="adj" fmla="val 1646"/>
            </a:avLst>
          </a:prstGeom>
          <a:solidFill>
            <a:srgbClr val="855A38"/>
          </a:solidFill>
          <a:ln>
            <a:noFill/>
          </a:ln>
          <a:effectLst>
            <a:outerShdw blurRad="304800" dist="254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219;p2"/>
          <p:cNvSpPr/>
          <p:nvPr/>
        </p:nvSpPr>
        <p:spPr>
          <a:xfrm rot="-5400000">
            <a:off x="3096095" y="2225207"/>
            <a:ext cx="4690656" cy="3796239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101600" dist="76200" dir="10800000" algn="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2" name="Google Shape;225;p2"/>
          <p:cNvGrpSpPr/>
          <p:nvPr/>
        </p:nvGrpSpPr>
        <p:grpSpPr>
          <a:xfrm>
            <a:off x="3688351" y="2088055"/>
            <a:ext cx="3764644" cy="4430058"/>
            <a:chOff x="1734414" y="495297"/>
            <a:chExt cx="4361586" cy="5853550"/>
          </a:xfrm>
        </p:grpSpPr>
        <p:sp>
          <p:nvSpPr>
            <p:cNvPr id="193" name="Google Shape;226;p2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94" name="Google Shape;227;p2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5" name="Google Shape;228;p2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6" name="Google Shape;229;p2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7" name="Google Shape;230;p2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8" name="Google Shape;231;p2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9" name="Google Shape;232;p2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0" name="Google Shape;233;p2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1" name="Google Shape;234;p2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2" name="Google Shape;235;p2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3" name="Google Shape;236;p2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4" name="Google Shape;237;p2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5" name="Google Shape;238;p2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6" name="Google Shape;239;p2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7" name="Google Shape;240;p2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08" name="Google Shape;241;p2"/>
          <p:cNvSpPr/>
          <p:nvPr/>
        </p:nvSpPr>
        <p:spPr>
          <a:xfrm rot="5400000" flipH="1">
            <a:off x="7463107" y="2020599"/>
            <a:ext cx="4701909" cy="4216709"/>
          </a:xfrm>
          <a:prstGeom prst="round2SameRect">
            <a:avLst>
              <a:gd name="adj1" fmla="val 5053"/>
              <a:gd name="adj2" fmla="val 0"/>
            </a:avLst>
          </a:prstGeom>
          <a:solidFill>
            <a:srgbClr val="D8D8D8">
              <a:alpha val="75686"/>
            </a:srgbClr>
          </a:solidFill>
          <a:ln>
            <a:noFill/>
          </a:ln>
          <a:effectLst>
            <a:outerShdw blurRad="50800" dist="38100" algn="l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9" name="Google Shape;242;p2"/>
          <p:cNvGrpSpPr/>
          <p:nvPr/>
        </p:nvGrpSpPr>
        <p:grpSpPr>
          <a:xfrm>
            <a:off x="7618931" y="2128300"/>
            <a:ext cx="3764644" cy="4294162"/>
            <a:chOff x="6191002" y="488368"/>
            <a:chExt cx="4361586" cy="5853550"/>
          </a:xfrm>
        </p:grpSpPr>
        <p:sp>
          <p:nvSpPr>
            <p:cNvPr id="210" name="Google Shape;243;p2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11" name="Google Shape;244;p2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2" name="Google Shape;245;p2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3" name="Google Shape;246;p2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4" name="Google Shape;247;p2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5" name="Google Shape;248;p2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6" name="Google Shape;249;p2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7" name="Google Shape;250;p2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8" name="Google Shape;251;p2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19" name="Google Shape;252;p2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0" name="Google Shape;253;p2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1" name="Google Shape;254;p2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2" name="Google Shape;255;p2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3" name="Google Shape;256;p2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4" name="Google Shape;257;p2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25" name="Google Shape;264;p2"/>
          <p:cNvGrpSpPr/>
          <p:nvPr/>
        </p:nvGrpSpPr>
        <p:grpSpPr>
          <a:xfrm>
            <a:off x="3487351" y="1777999"/>
            <a:ext cx="3986778" cy="4693190"/>
            <a:chOff x="1734414" y="495297"/>
            <a:chExt cx="4361586" cy="5853550"/>
          </a:xfrm>
        </p:grpSpPr>
        <p:sp>
          <p:nvSpPr>
            <p:cNvPr id="226" name="Google Shape;265;p2"/>
            <p:cNvSpPr/>
            <p:nvPr/>
          </p:nvSpPr>
          <p:spPr>
            <a:xfrm rot="-5400000">
              <a:off x="995360" y="1234352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203200" dist="50800" dir="10800000" algn="r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27" name="Google Shape;266;p2"/>
            <p:cNvCxnSpPr/>
            <p:nvPr/>
          </p:nvCxnSpPr>
          <p:spPr>
            <a:xfrm>
              <a:off x="1734414" y="144087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8" name="Google Shape;267;p2"/>
            <p:cNvCxnSpPr/>
            <p:nvPr/>
          </p:nvCxnSpPr>
          <p:spPr>
            <a:xfrm>
              <a:off x="5597236" y="509152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29" name="Google Shape;268;p2"/>
            <p:cNvCxnSpPr/>
            <p:nvPr/>
          </p:nvCxnSpPr>
          <p:spPr>
            <a:xfrm>
              <a:off x="1734414" y="180108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0" name="Google Shape;269;p2"/>
            <p:cNvCxnSpPr/>
            <p:nvPr/>
          </p:nvCxnSpPr>
          <p:spPr>
            <a:xfrm>
              <a:off x="1734414" y="216130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1" name="Google Shape;270;p2"/>
            <p:cNvCxnSpPr/>
            <p:nvPr/>
          </p:nvCxnSpPr>
          <p:spPr>
            <a:xfrm>
              <a:off x="1734414" y="252152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2" name="Google Shape;271;p2"/>
            <p:cNvCxnSpPr/>
            <p:nvPr/>
          </p:nvCxnSpPr>
          <p:spPr>
            <a:xfrm>
              <a:off x="1734414" y="288174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3" name="Google Shape;272;p2"/>
            <p:cNvCxnSpPr/>
            <p:nvPr/>
          </p:nvCxnSpPr>
          <p:spPr>
            <a:xfrm>
              <a:off x="1734414" y="324196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4" name="Google Shape;273;p2"/>
            <p:cNvCxnSpPr/>
            <p:nvPr/>
          </p:nvCxnSpPr>
          <p:spPr>
            <a:xfrm>
              <a:off x="1734414" y="360217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5" name="Google Shape;274;p2"/>
            <p:cNvCxnSpPr/>
            <p:nvPr/>
          </p:nvCxnSpPr>
          <p:spPr>
            <a:xfrm>
              <a:off x="1734414" y="396239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6" name="Google Shape;275;p2"/>
            <p:cNvCxnSpPr/>
            <p:nvPr/>
          </p:nvCxnSpPr>
          <p:spPr>
            <a:xfrm>
              <a:off x="1734414" y="4322614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7" name="Google Shape;276;p2"/>
            <p:cNvCxnSpPr/>
            <p:nvPr/>
          </p:nvCxnSpPr>
          <p:spPr>
            <a:xfrm>
              <a:off x="1734414" y="4682832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8" name="Google Shape;277;p2"/>
            <p:cNvCxnSpPr/>
            <p:nvPr/>
          </p:nvCxnSpPr>
          <p:spPr>
            <a:xfrm>
              <a:off x="1734414" y="5043050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9" name="Google Shape;278;p2"/>
            <p:cNvCxnSpPr/>
            <p:nvPr/>
          </p:nvCxnSpPr>
          <p:spPr>
            <a:xfrm>
              <a:off x="1734414" y="5403268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0" name="Google Shape;279;p2"/>
            <p:cNvCxnSpPr/>
            <p:nvPr/>
          </p:nvCxnSpPr>
          <p:spPr>
            <a:xfrm>
              <a:off x="1734414" y="5763486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41" name="Google Shape;280;p2"/>
          <p:cNvGrpSpPr/>
          <p:nvPr/>
        </p:nvGrpSpPr>
        <p:grpSpPr>
          <a:xfrm>
            <a:off x="7618929" y="1884018"/>
            <a:ext cx="4303487" cy="4645021"/>
            <a:chOff x="6191002" y="488369"/>
            <a:chExt cx="4361586" cy="5853549"/>
          </a:xfrm>
        </p:grpSpPr>
        <p:sp>
          <p:nvSpPr>
            <p:cNvPr id="242" name="Google Shape;281;p2"/>
            <p:cNvSpPr/>
            <p:nvPr/>
          </p:nvSpPr>
          <p:spPr>
            <a:xfrm rot="5400000" flipH="1">
              <a:off x="5451948" y="1227423"/>
              <a:ext cx="5839694" cy="4361585"/>
            </a:xfrm>
            <a:prstGeom prst="round2SameRect">
              <a:avLst>
                <a:gd name="adj1" fmla="val 4054"/>
                <a:gd name="adj2" fmla="val 0"/>
              </a:avLst>
            </a:prstGeom>
            <a:solidFill>
              <a:srgbClr val="F1F1F1"/>
            </a:solidFill>
            <a:ln>
              <a:noFill/>
            </a:ln>
            <a:effectLst>
              <a:outerShdw blurRad="88900" dist="635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43" name="Google Shape;282;p2"/>
            <p:cNvCxnSpPr/>
            <p:nvPr/>
          </p:nvCxnSpPr>
          <p:spPr>
            <a:xfrm rot="10800000">
              <a:off x="6689766" y="143394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4" name="Google Shape;283;p2"/>
            <p:cNvCxnSpPr/>
            <p:nvPr/>
          </p:nvCxnSpPr>
          <p:spPr>
            <a:xfrm>
              <a:off x="6689766" y="502223"/>
              <a:ext cx="0" cy="5839695"/>
            </a:xfrm>
            <a:prstGeom prst="straightConnector1">
              <a:avLst/>
            </a:prstGeom>
            <a:noFill/>
            <a:ln w="9525" cap="flat" cmpd="sng">
              <a:solidFill>
                <a:srgbClr val="FF5050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5" name="Google Shape;284;p2"/>
            <p:cNvCxnSpPr/>
            <p:nvPr/>
          </p:nvCxnSpPr>
          <p:spPr>
            <a:xfrm rot="10800000">
              <a:off x="6689766" y="179415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6" name="Google Shape;285;p2"/>
            <p:cNvCxnSpPr/>
            <p:nvPr/>
          </p:nvCxnSpPr>
          <p:spPr>
            <a:xfrm rot="10800000">
              <a:off x="6689766" y="215437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7" name="Google Shape;286;p2"/>
            <p:cNvCxnSpPr/>
            <p:nvPr/>
          </p:nvCxnSpPr>
          <p:spPr>
            <a:xfrm rot="10800000">
              <a:off x="6689766" y="251459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8" name="Google Shape;287;p2"/>
            <p:cNvCxnSpPr/>
            <p:nvPr/>
          </p:nvCxnSpPr>
          <p:spPr>
            <a:xfrm rot="10800000">
              <a:off x="6689766" y="287481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9" name="Google Shape;288;p2"/>
            <p:cNvCxnSpPr/>
            <p:nvPr/>
          </p:nvCxnSpPr>
          <p:spPr>
            <a:xfrm rot="10800000">
              <a:off x="6689766" y="323503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0" name="Google Shape;289;p2"/>
            <p:cNvCxnSpPr/>
            <p:nvPr/>
          </p:nvCxnSpPr>
          <p:spPr>
            <a:xfrm rot="10800000">
              <a:off x="6689766" y="359524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1" name="Google Shape;290;p2"/>
            <p:cNvCxnSpPr/>
            <p:nvPr/>
          </p:nvCxnSpPr>
          <p:spPr>
            <a:xfrm rot="10800000">
              <a:off x="6689766" y="395546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2" name="Google Shape;291;p2"/>
            <p:cNvCxnSpPr/>
            <p:nvPr/>
          </p:nvCxnSpPr>
          <p:spPr>
            <a:xfrm rot="10800000">
              <a:off x="6689766" y="4315685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3" name="Google Shape;292;p2"/>
            <p:cNvCxnSpPr/>
            <p:nvPr/>
          </p:nvCxnSpPr>
          <p:spPr>
            <a:xfrm rot="10800000">
              <a:off x="6689766" y="4675903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4" name="Google Shape;293;p2"/>
            <p:cNvCxnSpPr/>
            <p:nvPr/>
          </p:nvCxnSpPr>
          <p:spPr>
            <a:xfrm rot="10800000">
              <a:off x="6689766" y="5036121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5" name="Google Shape;294;p2"/>
            <p:cNvCxnSpPr/>
            <p:nvPr/>
          </p:nvCxnSpPr>
          <p:spPr>
            <a:xfrm rot="10800000">
              <a:off x="6689766" y="5396339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6" name="Google Shape;295;p2"/>
            <p:cNvCxnSpPr/>
            <p:nvPr/>
          </p:nvCxnSpPr>
          <p:spPr>
            <a:xfrm rot="10800000">
              <a:off x="6689766" y="5756557"/>
              <a:ext cx="3862822" cy="0"/>
            </a:xfrm>
            <a:prstGeom prst="straightConnector1">
              <a:avLst/>
            </a:prstGeom>
            <a:noFill/>
            <a:ln w="9525" cap="flat" cmpd="sng">
              <a:solidFill>
                <a:srgbClr val="0EE0D6">
                  <a:alpha val="4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57" name="Google Shape;296;p2"/>
          <p:cNvGrpSpPr/>
          <p:nvPr/>
        </p:nvGrpSpPr>
        <p:grpSpPr>
          <a:xfrm>
            <a:off x="7048724" y="1721071"/>
            <a:ext cx="969022" cy="4875968"/>
            <a:chOff x="5597236" y="488368"/>
            <a:chExt cx="1122676" cy="5839694"/>
          </a:xfrm>
        </p:grpSpPr>
        <p:sp>
          <p:nvSpPr>
            <p:cNvPr id="258" name="Google Shape;297;p2"/>
            <p:cNvSpPr/>
            <p:nvPr/>
          </p:nvSpPr>
          <p:spPr>
            <a:xfrm>
              <a:off x="5597236" y="488368"/>
              <a:ext cx="1122676" cy="5839694"/>
            </a:xfrm>
            <a:prstGeom prst="rect">
              <a:avLst/>
            </a:prstGeom>
            <a:gradFill>
              <a:gsLst>
                <a:gs pos="0">
                  <a:srgbClr val="FFFFFF">
                    <a:alpha val="0"/>
                  </a:srgbClr>
                </a:gs>
                <a:gs pos="49600">
                  <a:srgbClr val="7F7F7F">
                    <a:alpha val="72941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59" name="Google Shape;298;p2"/>
            <p:cNvGrpSpPr/>
            <p:nvPr/>
          </p:nvGrpSpPr>
          <p:grpSpPr>
            <a:xfrm>
              <a:off x="5847936" y="991929"/>
              <a:ext cx="568696" cy="201168"/>
              <a:chOff x="5868383" y="858579"/>
              <a:chExt cx="568696" cy="201168"/>
            </a:xfrm>
          </p:grpSpPr>
          <p:sp>
            <p:nvSpPr>
              <p:cNvPr id="305" name="Google Shape;29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8" name="Google Shape;30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0" name="Google Shape;303;p2"/>
            <p:cNvGrpSpPr/>
            <p:nvPr/>
          </p:nvGrpSpPr>
          <p:grpSpPr>
            <a:xfrm>
              <a:off x="5847936" y="1507207"/>
              <a:ext cx="568696" cy="201168"/>
              <a:chOff x="5868383" y="858579"/>
              <a:chExt cx="568696" cy="201168"/>
            </a:xfrm>
          </p:grpSpPr>
          <p:sp>
            <p:nvSpPr>
              <p:cNvPr id="301" name="Google Shape;30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2" name="Google Shape;30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3" name="Google Shape;30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1" name="Google Shape;308;p2"/>
            <p:cNvGrpSpPr/>
            <p:nvPr/>
          </p:nvGrpSpPr>
          <p:grpSpPr>
            <a:xfrm>
              <a:off x="5847936" y="2537763"/>
              <a:ext cx="568696" cy="201168"/>
              <a:chOff x="5868383" y="858579"/>
              <a:chExt cx="568696" cy="201168"/>
            </a:xfrm>
          </p:grpSpPr>
          <p:sp>
            <p:nvSpPr>
              <p:cNvPr id="297" name="Google Shape;30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8" name="Google Shape;31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9" name="Google Shape;31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0" name="Google Shape;31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2" name="Google Shape;313;p2"/>
            <p:cNvGrpSpPr/>
            <p:nvPr/>
          </p:nvGrpSpPr>
          <p:grpSpPr>
            <a:xfrm>
              <a:off x="5847936" y="3568319"/>
              <a:ext cx="568696" cy="201168"/>
              <a:chOff x="5868383" y="858579"/>
              <a:chExt cx="568696" cy="201168"/>
            </a:xfrm>
          </p:grpSpPr>
          <p:sp>
            <p:nvSpPr>
              <p:cNvPr id="293" name="Google Shape;31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4" name="Google Shape;31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5" name="Google Shape;31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6" name="Google Shape;31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3" name="Google Shape;318;p2"/>
            <p:cNvGrpSpPr/>
            <p:nvPr/>
          </p:nvGrpSpPr>
          <p:grpSpPr>
            <a:xfrm>
              <a:off x="5847936" y="4083597"/>
              <a:ext cx="568696" cy="201168"/>
              <a:chOff x="5868383" y="858579"/>
              <a:chExt cx="568696" cy="201168"/>
            </a:xfrm>
          </p:grpSpPr>
          <p:sp>
            <p:nvSpPr>
              <p:cNvPr id="289" name="Google Shape;31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0" name="Google Shape;32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1" name="Google Shape;32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2" name="Google Shape;32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4" name="Google Shape;323;p2"/>
            <p:cNvGrpSpPr/>
            <p:nvPr/>
          </p:nvGrpSpPr>
          <p:grpSpPr>
            <a:xfrm>
              <a:off x="5847936" y="5114153"/>
              <a:ext cx="568696" cy="201168"/>
              <a:chOff x="5868383" y="858579"/>
              <a:chExt cx="568696" cy="201168"/>
            </a:xfrm>
          </p:grpSpPr>
          <p:sp>
            <p:nvSpPr>
              <p:cNvPr id="285" name="Google Shape;32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6" name="Google Shape;32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7" name="Google Shape;32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8" name="Google Shape;32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5" name="Google Shape;328;p2"/>
            <p:cNvGrpSpPr/>
            <p:nvPr/>
          </p:nvGrpSpPr>
          <p:grpSpPr>
            <a:xfrm>
              <a:off x="5847936" y="5629431"/>
              <a:ext cx="568696" cy="201168"/>
              <a:chOff x="5868383" y="858579"/>
              <a:chExt cx="568696" cy="201168"/>
            </a:xfrm>
          </p:grpSpPr>
          <p:sp>
            <p:nvSpPr>
              <p:cNvPr id="281" name="Google Shape;32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2" name="Google Shape;33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3" name="Google Shape;33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4" name="Google Shape;33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6" name="Google Shape;333;p2"/>
            <p:cNvGrpSpPr/>
            <p:nvPr/>
          </p:nvGrpSpPr>
          <p:grpSpPr>
            <a:xfrm>
              <a:off x="5847936" y="2022485"/>
              <a:ext cx="568696" cy="201168"/>
              <a:chOff x="5868383" y="858579"/>
              <a:chExt cx="568696" cy="201168"/>
            </a:xfrm>
          </p:grpSpPr>
          <p:sp>
            <p:nvSpPr>
              <p:cNvPr id="277" name="Google Shape;33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8" name="Google Shape;33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33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0" name="Google Shape;33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7" name="Google Shape;338;p2"/>
            <p:cNvGrpSpPr/>
            <p:nvPr/>
          </p:nvGrpSpPr>
          <p:grpSpPr>
            <a:xfrm>
              <a:off x="5847936" y="3053041"/>
              <a:ext cx="568696" cy="201168"/>
              <a:chOff x="5868383" y="858579"/>
              <a:chExt cx="568696" cy="201168"/>
            </a:xfrm>
          </p:grpSpPr>
          <p:sp>
            <p:nvSpPr>
              <p:cNvPr id="273" name="Google Shape;339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4" name="Google Shape;340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5" name="Google Shape;341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6" name="Google Shape;342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8" name="Google Shape;343;p2"/>
            <p:cNvGrpSpPr/>
            <p:nvPr/>
          </p:nvGrpSpPr>
          <p:grpSpPr>
            <a:xfrm>
              <a:off x="5847936" y="4598875"/>
              <a:ext cx="568696" cy="201168"/>
              <a:chOff x="5868383" y="858579"/>
              <a:chExt cx="568696" cy="201168"/>
            </a:xfrm>
          </p:grpSpPr>
          <p:sp>
            <p:nvSpPr>
              <p:cNvPr id="269" name="Google Shape;344;p2"/>
              <p:cNvSpPr/>
              <p:nvPr/>
            </p:nvSpPr>
            <p:spPr>
              <a:xfrm>
                <a:off x="6237851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0" name="Google Shape;345;p2"/>
              <p:cNvSpPr/>
              <p:nvPr/>
            </p:nvSpPr>
            <p:spPr>
              <a:xfrm>
                <a:off x="5868383" y="858579"/>
                <a:ext cx="199228" cy="201168"/>
              </a:xfrm>
              <a:prstGeom prst="ellipse">
                <a:avLst/>
              </a:prstGeom>
              <a:solidFill>
                <a:srgbClr val="654F5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1" name="Google Shape;346;p2"/>
              <p:cNvSpPr/>
              <p:nvPr/>
            </p:nvSpPr>
            <p:spPr>
              <a:xfrm>
                <a:off x="5918911" y="903272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2" name="Google Shape;347;p2"/>
              <p:cNvSpPr/>
              <p:nvPr/>
            </p:nvSpPr>
            <p:spPr>
              <a:xfrm>
                <a:off x="5926176" y="974941"/>
                <a:ext cx="441889" cy="52004"/>
              </a:xfrm>
              <a:prstGeom prst="flowChartTerminator">
                <a:avLst/>
              </a:prstGeom>
              <a:gradFill>
                <a:gsLst>
                  <a:gs pos="0">
                    <a:srgbClr val="595959"/>
                  </a:gs>
                  <a:gs pos="24000">
                    <a:srgbClr val="3F3F3F"/>
                  </a:gs>
                  <a:gs pos="47000">
                    <a:schemeClr val="lt1"/>
                  </a:gs>
                  <a:gs pos="79668">
                    <a:schemeClr val="lt1"/>
                  </a:gs>
                  <a:gs pos="93000">
                    <a:srgbClr val="3F3F3F"/>
                  </a:gs>
                  <a:gs pos="100000">
                    <a:srgbClr val="3F3F3F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pic>
        <p:nvPicPr>
          <p:cNvPr id="310" name="Google Shape;349;p2"/>
          <p:cNvPicPr preferRelativeResize="0"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3"/>
          <a:stretch/>
        </p:blipFill>
        <p:spPr>
          <a:xfrm>
            <a:off x="7832175" y="2021735"/>
            <a:ext cx="4042326" cy="4390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Google Shape;349;p2"/>
          <p:cNvPicPr preferRelativeResize="0"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8" t="19752"/>
          <a:stretch/>
        </p:blipFill>
        <p:spPr>
          <a:xfrm>
            <a:off x="3543303" y="2432056"/>
            <a:ext cx="3673023" cy="243150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3" name="مجموعة 142"/>
          <p:cNvGrpSpPr/>
          <p:nvPr/>
        </p:nvGrpSpPr>
        <p:grpSpPr>
          <a:xfrm>
            <a:off x="4978402" y="150719"/>
            <a:ext cx="6118508" cy="1084813"/>
            <a:chOff x="7765665" y="78583"/>
            <a:chExt cx="2878156" cy="1084813"/>
          </a:xfrm>
        </p:grpSpPr>
        <p:grpSp>
          <p:nvGrpSpPr>
            <p:cNvPr id="144" name="Group 81">
              <a:extLst>
                <a:ext uri="{FF2B5EF4-FFF2-40B4-BE49-F238E27FC236}">
                  <a16:creationId xmlns:a16="http://schemas.microsoft.com/office/drawing/2014/main" xmlns="" id="{E2381D15-1B85-43BE-924C-B5B9BBF5F6E6}"/>
                </a:ext>
              </a:extLst>
            </p:cNvPr>
            <p:cNvGrpSpPr/>
            <p:nvPr/>
          </p:nvGrpSpPr>
          <p:grpSpPr>
            <a:xfrm flipH="1">
              <a:off x="7765665" y="78583"/>
              <a:ext cx="2641249" cy="1036307"/>
              <a:chOff x="2140318" y="795384"/>
              <a:chExt cx="4486149" cy="1036307"/>
            </a:xfrm>
          </p:grpSpPr>
          <p:sp>
            <p:nvSpPr>
              <p:cNvPr id="148" name="Rectangle 82">
                <a:extLst>
                  <a:ext uri="{FF2B5EF4-FFF2-40B4-BE49-F238E27FC236}">
                    <a16:creationId xmlns:a16="http://schemas.microsoft.com/office/drawing/2014/main" xmlns="" id="{E93BDB68-C2E8-482C-BA1E-2D8A816F335B}"/>
                  </a:ext>
                </a:extLst>
              </p:cNvPr>
              <p:cNvSpPr/>
              <p:nvPr/>
            </p:nvSpPr>
            <p:spPr>
              <a:xfrm flipH="1">
                <a:off x="5779967" y="1044735"/>
                <a:ext cx="846500" cy="786956"/>
              </a:xfrm>
              <a:prstGeom prst="rect">
                <a:avLst/>
              </a:prstGeom>
              <a:gradFill>
                <a:gsLst>
                  <a:gs pos="100000">
                    <a:schemeClr val="tx1"/>
                  </a:gs>
                  <a:gs pos="0">
                    <a:srgbClr val="E9EBEA">
                      <a:alpha val="0"/>
                    </a:srgbClr>
                  </a:gs>
                </a:gsLst>
                <a:lin ang="0" scaled="1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Freeform: Shape 83">
                <a:extLst>
                  <a:ext uri="{FF2B5EF4-FFF2-40B4-BE49-F238E27FC236}">
                    <a16:creationId xmlns:a16="http://schemas.microsoft.com/office/drawing/2014/main" xmlns="" id="{E04B370A-A178-4F87-A008-49F96E719BCC}"/>
                  </a:ext>
                </a:extLst>
              </p:cNvPr>
              <p:cNvSpPr/>
              <p:nvPr/>
            </p:nvSpPr>
            <p:spPr>
              <a:xfrm rot="5400000">
                <a:off x="5848454" y="1528250"/>
                <a:ext cx="283053" cy="21203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004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84">
                <a:extLst>
                  <a:ext uri="{FF2B5EF4-FFF2-40B4-BE49-F238E27FC236}">
                    <a16:creationId xmlns:a16="http://schemas.microsoft.com/office/drawing/2014/main" xmlns="" id="{D1484586-6233-41A9-B5B3-5D7D5BC06717}"/>
                  </a:ext>
                </a:extLst>
              </p:cNvPr>
              <p:cNvSpPr/>
              <p:nvPr/>
            </p:nvSpPr>
            <p:spPr>
              <a:xfrm>
                <a:off x="2140318" y="1113182"/>
                <a:ext cx="3743648" cy="662609"/>
              </a:xfrm>
              <a:prstGeom prst="rect">
                <a:avLst/>
              </a:prstGeom>
              <a:gradFill flip="none" rotWithShape="1">
                <a:gsLst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ar-SY" b="1" dirty="0" smtClean="0">
                    <a:solidFill>
                      <a:srgbClr val="FF0000"/>
                    </a:solidFill>
                  </a:rPr>
                  <a:t>1-</a:t>
                </a:r>
                <a:r>
                  <a:rPr lang="ar-SY" b="1" dirty="0" smtClean="0">
                    <a:solidFill>
                      <a:schemeClr val="tx1"/>
                    </a:solidFill>
                  </a:rPr>
                  <a:t> </a:t>
                </a:r>
                <a:r>
                  <a:rPr lang="ar-SY" b="1" dirty="0">
                    <a:solidFill>
                      <a:schemeClr val="tx1"/>
                    </a:solidFill>
                  </a:rPr>
                  <a:t>نبحثُ في النَّص الآتي عن أنواع تقنيَّات الاتِّصالِ </a:t>
                </a:r>
              </a:p>
            </p:txBody>
          </p:sp>
          <p:grpSp>
            <p:nvGrpSpPr>
              <p:cNvPr id="151" name="Group 88">
                <a:extLst>
                  <a:ext uri="{FF2B5EF4-FFF2-40B4-BE49-F238E27FC236}">
                    <a16:creationId xmlns:a16="http://schemas.microsoft.com/office/drawing/2014/main" xmlns="" id="{50103D4B-E78D-4D71-9216-E2A208083868}"/>
                  </a:ext>
                </a:extLst>
              </p:cNvPr>
              <p:cNvGrpSpPr/>
              <p:nvPr/>
            </p:nvGrpSpPr>
            <p:grpSpPr>
              <a:xfrm>
                <a:off x="5588896" y="1531471"/>
                <a:ext cx="390125" cy="205592"/>
                <a:chOff x="5588896" y="1531471"/>
                <a:chExt cx="390125" cy="205592"/>
              </a:xfrm>
            </p:grpSpPr>
            <p:sp>
              <p:nvSpPr>
                <p:cNvPr id="154" name="Oval 91">
                  <a:extLst>
                    <a:ext uri="{FF2B5EF4-FFF2-40B4-BE49-F238E27FC236}">
                      <a16:creationId xmlns:a16="http://schemas.microsoft.com/office/drawing/2014/main" xmlns="" id="{9C89827E-4ABE-4805-A701-51665A7DF613}"/>
                    </a:ext>
                  </a:extLst>
                </p:cNvPr>
                <p:cNvSpPr/>
                <p:nvPr/>
              </p:nvSpPr>
              <p:spPr>
                <a:xfrm>
                  <a:off x="5588896" y="1531471"/>
                  <a:ext cx="390125" cy="205592"/>
                </a:xfrm>
                <a:prstGeom prst="ellipse">
                  <a:avLst/>
                </a:prstGeom>
                <a:gradFill flip="none" rotWithShape="1">
                  <a:gsLst>
                    <a:gs pos="52000">
                      <a:srgbClr val="1DFFC4"/>
                    </a:gs>
                    <a:gs pos="14000">
                      <a:srgbClr val="004846"/>
                    </a:gs>
                    <a:gs pos="100000">
                      <a:srgbClr val="00CC99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Freeform: Shape 92">
                  <a:extLst>
                    <a:ext uri="{FF2B5EF4-FFF2-40B4-BE49-F238E27FC236}">
                      <a16:creationId xmlns:a16="http://schemas.microsoft.com/office/drawing/2014/main" xmlns="" id="{3B1B6EB6-2C1B-47E7-A9DD-6A8BF277FDCC}"/>
                    </a:ext>
                  </a:extLst>
                </p:cNvPr>
                <p:cNvSpPr/>
                <p:nvPr/>
              </p:nvSpPr>
              <p:spPr>
                <a:xfrm rot="16200000" flipH="1">
                  <a:off x="5750509" y="1595010"/>
                  <a:ext cx="113947" cy="109463"/>
                </a:xfrm>
                <a:custGeom>
                  <a:avLst/>
                  <a:gdLst>
                    <a:gd name="connsiteX0" fmla="*/ 238370 w 476740"/>
                    <a:gd name="connsiteY0" fmla="*/ 0 h 238369"/>
                    <a:gd name="connsiteX1" fmla="*/ 458008 w 476740"/>
                    <a:gd name="connsiteY1" fmla="*/ 145586 h 238369"/>
                    <a:gd name="connsiteX2" fmla="*/ 476740 w 476740"/>
                    <a:gd name="connsiteY2" fmla="*/ 238369 h 238369"/>
                    <a:gd name="connsiteX3" fmla="*/ 0 w 476740"/>
                    <a:gd name="connsiteY3" fmla="*/ 238369 h 238369"/>
                    <a:gd name="connsiteX4" fmla="*/ 18733 w 476740"/>
                    <a:gd name="connsiteY4" fmla="*/ 145586 h 238369"/>
                    <a:gd name="connsiteX5" fmla="*/ 238370 w 476740"/>
                    <a:gd name="connsiteY5" fmla="*/ 0 h 238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6740" h="238369">
                      <a:moveTo>
                        <a:pt x="238370" y="0"/>
                      </a:moveTo>
                      <a:cubicBezTo>
                        <a:pt x="337106" y="0"/>
                        <a:pt x="421821" y="60031"/>
                        <a:pt x="458008" y="145586"/>
                      </a:cubicBezTo>
                      <a:lnTo>
                        <a:pt x="476740" y="238369"/>
                      </a:lnTo>
                      <a:lnTo>
                        <a:pt x="0" y="238369"/>
                      </a:lnTo>
                      <a:lnTo>
                        <a:pt x="18733" y="145586"/>
                      </a:lnTo>
                      <a:cubicBezTo>
                        <a:pt x="54919" y="60031"/>
                        <a:pt x="139634" y="0"/>
                        <a:pt x="238370" y="0"/>
                      </a:cubicBezTo>
                      <a:close/>
                    </a:path>
                  </a:pathLst>
                </a:custGeom>
                <a:solidFill>
                  <a:srgbClr val="004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2" name="Freeform: Shape 89">
                <a:extLst>
                  <a:ext uri="{FF2B5EF4-FFF2-40B4-BE49-F238E27FC236}">
                    <a16:creationId xmlns:a16="http://schemas.microsoft.com/office/drawing/2014/main" xmlns="" id="{49081EDD-69E6-42EC-A1CC-F5299AFC1079}"/>
                  </a:ext>
                </a:extLst>
              </p:cNvPr>
              <p:cNvSpPr/>
              <p:nvPr/>
            </p:nvSpPr>
            <p:spPr>
              <a:xfrm>
                <a:off x="5754500" y="1221349"/>
                <a:ext cx="225789" cy="441729"/>
              </a:xfrm>
              <a:custGeom>
                <a:avLst/>
                <a:gdLst>
                  <a:gd name="connsiteX0" fmla="*/ 264315 w 507102"/>
                  <a:gd name="connsiteY0" fmla="*/ 61 h 819465"/>
                  <a:gd name="connsiteX1" fmla="*/ 507102 w 507102"/>
                  <a:gd name="connsiteY1" fmla="*/ 69499 h 819465"/>
                  <a:gd name="connsiteX2" fmla="*/ 507102 w 507102"/>
                  <a:gd name="connsiteY2" fmla="*/ 809074 h 819465"/>
                  <a:gd name="connsiteX3" fmla="*/ 506404 w 507102"/>
                  <a:gd name="connsiteY3" fmla="*/ 808339 h 819465"/>
                  <a:gd name="connsiteX4" fmla="*/ 258479 w 507102"/>
                  <a:gd name="connsiteY4" fmla="*/ 719015 h 819465"/>
                  <a:gd name="connsiteX5" fmla="*/ 10554 w 507102"/>
                  <a:gd name="connsiteY5" fmla="*/ 808339 h 819465"/>
                  <a:gd name="connsiteX6" fmla="*/ 0 w 507102"/>
                  <a:gd name="connsiteY6" fmla="*/ 819465 h 819465"/>
                  <a:gd name="connsiteX7" fmla="*/ 0 w 507102"/>
                  <a:gd name="connsiteY7" fmla="*/ 69499 h 819465"/>
                  <a:gd name="connsiteX8" fmla="*/ 264315 w 507102"/>
                  <a:gd name="connsiteY8" fmla="*/ 61 h 819465"/>
                  <a:gd name="connsiteX0" fmla="*/ 260838 w 507102"/>
                  <a:gd name="connsiteY0" fmla="*/ 15 h 888955"/>
                  <a:gd name="connsiteX1" fmla="*/ 507102 w 507102"/>
                  <a:gd name="connsiteY1" fmla="*/ 138989 h 888955"/>
                  <a:gd name="connsiteX2" fmla="*/ 507102 w 507102"/>
                  <a:gd name="connsiteY2" fmla="*/ 878564 h 888955"/>
                  <a:gd name="connsiteX3" fmla="*/ 506404 w 507102"/>
                  <a:gd name="connsiteY3" fmla="*/ 877829 h 888955"/>
                  <a:gd name="connsiteX4" fmla="*/ 258479 w 507102"/>
                  <a:gd name="connsiteY4" fmla="*/ 788505 h 888955"/>
                  <a:gd name="connsiteX5" fmla="*/ 10554 w 507102"/>
                  <a:gd name="connsiteY5" fmla="*/ 877829 h 888955"/>
                  <a:gd name="connsiteX6" fmla="*/ 0 w 507102"/>
                  <a:gd name="connsiteY6" fmla="*/ 888955 h 888955"/>
                  <a:gd name="connsiteX7" fmla="*/ 0 w 507102"/>
                  <a:gd name="connsiteY7" fmla="*/ 138989 h 888955"/>
                  <a:gd name="connsiteX8" fmla="*/ 260838 w 507102"/>
                  <a:gd name="connsiteY8" fmla="*/ 15 h 888955"/>
                  <a:gd name="connsiteX0" fmla="*/ 0 w 507102"/>
                  <a:gd name="connsiteY0" fmla="*/ 93098 h 843064"/>
                  <a:gd name="connsiteX1" fmla="*/ 507102 w 507102"/>
                  <a:gd name="connsiteY1" fmla="*/ 93098 h 843064"/>
                  <a:gd name="connsiteX2" fmla="*/ 507102 w 507102"/>
                  <a:gd name="connsiteY2" fmla="*/ 832673 h 843064"/>
                  <a:gd name="connsiteX3" fmla="*/ 506404 w 507102"/>
                  <a:gd name="connsiteY3" fmla="*/ 831938 h 843064"/>
                  <a:gd name="connsiteX4" fmla="*/ 258479 w 507102"/>
                  <a:gd name="connsiteY4" fmla="*/ 742614 h 843064"/>
                  <a:gd name="connsiteX5" fmla="*/ 10554 w 507102"/>
                  <a:gd name="connsiteY5" fmla="*/ 831938 h 843064"/>
                  <a:gd name="connsiteX6" fmla="*/ 0 w 507102"/>
                  <a:gd name="connsiteY6" fmla="*/ 843064 h 843064"/>
                  <a:gd name="connsiteX7" fmla="*/ 0 w 507102"/>
                  <a:gd name="connsiteY7" fmla="*/ 93098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02" h="843064">
                    <a:moveTo>
                      <a:pt x="0" y="93098"/>
                    </a:moveTo>
                    <a:cubicBezTo>
                      <a:pt x="84517" y="-31896"/>
                      <a:pt x="422585" y="-30164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42955" y="776749"/>
                      <a:pt x="355300" y="742614"/>
                      <a:pt x="258479" y="742614"/>
                    </a:cubicBezTo>
                    <a:cubicBezTo>
                      <a:pt x="161658" y="742614"/>
                      <a:pt x="74004" y="776749"/>
                      <a:pt x="10554" y="831938"/>
                    </a:cubicBezTo>
                    <a:lnTo>
                      <a:pt x="0" y="843064"/>
                    </a:lnTo>
                    <a:lnTo>
                      <a:pt x="0" y="93098"/>
                    </a:lnTo>
                    <a:close/>
                  </a:path>
                </a:pathLst>
              </a:custGeom>
              <a:solidFill>
                <a:srgbClr val="008E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3" name="Freeform: Shape 90">
                <a:extLst>
                  <a:ext uri="{FF2B5EF4-FFF2-40B4-BE49-F238E27FC236}">
                    <a16:creationId xmlns:a16="http://schemas.microsoft.com/office/drawing/2014/main" xmlns="" id="{0DC961E1-0A23-416D-A93B-DC5E92DDDAAB}"/>
                  </a:ext>
                </a:extLst>
              </p:cNvPr>
              <p:cNvSpPr/>
              <p:nvPr/>
            </p:nvSpPr>
            <p:spPr>
              <a:xfrm>
                <a:off x="5588897" y="795384"/>
                <a:ext cx="507102" cy="843064"/>
              </a:xfrm>
              <a:custGeom>
                <a:avLst/>
                <a:gdLst>
                  <a:gd name="connsiteX0" fmla="*/ 0 w 507102"/>
                  <a:gd name="connsiteY0" fmla="*/ 838892 h 843064"/>
                  <a:gd name="connsiteX1" fmla="*/ 734 w 507102"/>
                  <a:gd name="connsiteY1" fmla="*/ 842290 h 843064"/>
                  <a:gd name="connsiteX2" fmla="*/ 0 w 507102"/>
                  <a:gd name="connsiteY2" fmla="*/ 843064 h 843064"/>
                  <a:gd name="connsiteX3" fmla="*/ 253551 w 507102"/>
                  <a:gd name="connsiteY3" fmla="*/ 2 h 843064"/>
                  <a:gd name="connsiteX4" fmla="*/ 507102 w 507102"/>
                  <a:gd name="connsiteY4" fmla="*/ 93098 h 843064"/>
                  <a:gd name="connsiteX5" fmla="*/ 507102 w 507102"/>
                  <a:gd name="connsiteY5" fmla="*/ 832673 h 843064"/>
                  <a:gd name="connsiteX6" fmla="*/ 506404 w 507102"/>
                  <a:gd name="connsiteY6" fmla="*/ 831938 h 843064"/>
                  <a:gd name="connsiteX7" fmla="*/ 394956 w 507102"/>
                  <a:gd name="connsiteY7" fmla="*/ 766580 h 843064"/>
                  <a:gd name="connsiteX8" fmla="*/ 354875 w 507102"/>
                  <a:gd name="connsiteY8" fmla="*/ 759542 h 843064"/>
                  <a:gd name="connsiteX9" fmla="*/ 306006 w 507102"/>
                  <a:gd name="connsiteY9" fmla="*/ 744165 h 843064"/>
                  <a:gd name="connsiteX10" fmla="*/ 220267 w 507102"/>
                  <a:gd name="connsiteY10" fmla="*/ 736087 h 843064"/>
                  <a:gd name="connsiteX11" fmla="*/ 4473 w 507102"/>
                  <a:gd name="connsiteY11" fmla="*/ 818166 h 843064"/>
                  <a:gd name="connsiteX12" fmla="*/ 0 w 507102"/>
                  <a:gd name="connsiteY12" fmla="*/ 838874 h 843064"/>
                  <a:gd name="connsiteX13" fmla="*/ 0 w 507102"/>
                  <a:gd name="connsiteY13" fmla="*/ 93098 h 843064"/>
                  <a:gd name="connsiteX14" fmla="*/ 253551 w 507102"/>
                  <a:gd name="connsiteY14" fmla="*/ 2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102" h="843064">
                    <a:moveTo>
                      <a:pt x="0" y="838892"/>
                    </a:moveTo>
                    <a:lnTo>
                      <a:pt x="734" y="842290"/>
                    </a:lnTo>
                    <a:lnTo>
                      <a:pt x="0" y="843064"/>
                    </a:lnTo>
                    <a:close/>
                    <a:moveTo>
                      <a:pt x="253551" y="2"/>
                    </a:moveTo>
                    <a:cubicBezTo>
                      <a:pt x="359198" y="219"/>
                      <a:pt x="464844" y="31467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74680" y="804344"/>
                      <a:pt x="436904" y="782013"/>
                      <a:pt x="394956" y="766580"/>
                    </a:cubicBezTo>
                    <a:lnTo>
                      <a:pt x="354875" y="759542"/>
                    </a:lnTo>
                    <a:lnTo>
                      <a:pt x="306006" y="744165"/>
                    </a:lnTo>
                    <a:cubicBezTo>
                      <a:pt x="279653" y="738963"/>
                      <a:pt x="250680" y="736087"/>
                      <a:pt x="220267" y="736087"/>
                    </a:cubicBezTo>
                    <a:cubicBezTo>
                      <a:pt x="113823" y="736087"/>
                      <a:pt x="25013" y="771323"/>
                      <a:pt x="4473" y="818166"/>
                    </a:cubicBezTo>
                    <a:lnTo>
                      <a:pt x="0" y="838874"/>
                    </a:lnTo>
                    <a:lnTo>
                      <a:pt x="0" y="93098"/>
                    </a:lnTo>
                    <a:cubicBezTo>
                      <a:pt x="42259" y="30601"/>
                      <a:pt x="147905" y="-215"/>
                      <a:pt x="253551" y="2"/>
                    </a:cubicBezTo>
                    <a:close/>
                  </a:path>
                </a:pathLst>
              </a:custGeom>
              <a:gradFill>
                <a:gsLst>
                  <a:gs pos="30000">
                    <a:srgbClr val="1DFFC4"/>
                  </a:gs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5" name="مجموعة 144"/>
            <p:cNvGrpSpPr/>
            <p:nvPr/>
          </p:nvGrpSpPr>
          <p:grpSpPr>
            <a:xfrm>
              <a:off x="10365656" y="182990"/>
              <a:ext cx="278165" cy="980406"/>
              <a:chOff x="10365656" y="182990"/>
              <a:chExt cx="278165" cy="980406"/>
            </a:xfrm>
          </p:grpSpPr>
          <p:sp>
            <p:nvSpPr>
              <p:cNvPr id="146" name="Rectangle 48">
                <a:extLst>
                  <a:ext uri="{FF2B5EF4-FFF2-40B4-BE49-F238E27FC236}">
                    <a16:creationId xmlns:a16="http://schemas.microsoft.com/office/drawing/2014/main" xmlns="" id="{6BA194CA-7FF7-4DD0-A5B9-3C8192DC2A0D}"/>
                  </a:ext>
                </a:extLst>
              </p:cNvPr>
              <p:cNvSpPr/>
              <p:nvPr/>
            </p:nvSpPr>
            <p:spPr>
              <a:xfrm>
                <a:off x="10365656" y="182990"/>
                <a:ext cx="278165" cy="980406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139700" dist="889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TextBox 40">
                <a:extLst>
                  <a:ext uri="{FF2B5EF4-FFF2-40B4-BE49-F238E27FC236}">
                    <a16:creationId xmlns:a16="http://schemas.microsoft.com/office/drawing/2014/main" xmlns="" id="{D24CED45-9E90-4038-8295-0D284AF98C76}"/>
                  </a:ext>
                </a:extLst>
              </p:cNvPr>
              <p:cNvSpPr txBox="1"/>
              <p:nvPr/>
            </p:nvSpPr>
            <p:spPr>
              <a:xfrm flipH="1">
                <a:off x="10365656" y="468958"/>
                <a:ext cx="18683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ar-SY" sz="2000" b="1" dirty="0">
                  <a:solidFill>
                    <a:srgbClr val="FF0000"/>
                  </a:solidFill>
                  <a:latin typeface="Impact" panose="020B080603090205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6475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190" grpId="0" animBg="1"/>
      <p:bldP spid="191" grpId="0" animBg="1"/>
      <p:bldP spid="2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الاستراتيجيّة القرائيَّة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215051" y="172857"/>
            <a:ext cx="706809" cy="2842979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160871" y="86894"/>
            <a:ext cx="963129" cy="2578905"/>
            <a:chOff x="1254599" y="17176"/>
            <a:chExt cx="963129" cy="2578905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54599" y="348733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5" y="17176"/>
              <a:ext cx="492443" cy="25789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قراءةُ التَّمشيطِ</a:t>
              </a:r>
            </a:p>
          </p:txBody>
        </p:sp>
      </p:grpSp>
      <p:sp>
        <p:nvSpPr>
          <p:cNvPr id="57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1306358" y="3285275"/>
            <a:ext cx="419714" cy="3675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69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8191499" y="2288883"/>
            <a:ext cx="2964450" cy="457200"/>
            <a:chOff x="2144516" y="2646425"/>
            <a:chExt cx="2964450" cy="457200"/>
          </a:xfrm>
        </p:grpSpPr>
        <p:sp>
          <p:nvSpPr>
            <p:cNvPr id="70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3431763" y="1522450"/>
              <a:ext cx="457200" cy="270514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71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2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2144516" y="2720146"/>
              <a:ext cx="27742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هل قرأتَ قراءةُ تمشيطٍ ؟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6570749" y="3340652"/>
            <a:ext cx="4546025" cy="457200"/>
            <a:chOff x="-1133156" y="3373092"/>
            <a:chExt cx="6242121" cy="457200"/>
          </a:xfrm>
        </p:grpSpPr>
        <p:sp>
          <p:nvSpPr>
            <p:cNvPr id="87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1711292" y="528644"/>
              <a:ext cx="457200" cy="614609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8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89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947979" y="3428237"/>
              <a:ext cx="5864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للتَّحقُّقِ من ذلك أضعُ          في المربع المناسب :      </a:t>
              </a:r>
              <a:endParaRPr lang="ar-SY" b="1" dirty="0"/>
            </a:p>
          </p:txBody>
        </p:sp>
      </p:grpSp>
      <p:grpSp>
        <p:nvGrpSpPr>
          <p:cNvPr id="90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5795901" y="2279955"/>
            <a:ext cx="774852" cy="449706"/>
            <a:chOff x="2524956" y="1425161"/>
            <a:chExt cx="809304" cy="582150"/>
          </a:xfrm>
        </p:grpSpPr>
        <p:sp>
          <p:nvSpPr>
            <p:cNvPr id="91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2569754" y="1477184"/>
              <a:ext cx="711447" cy="47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نعم 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2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2524956" y="1425161"/>
              <a:ext cx="809304" cy="58215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1409035" y="4277438"/>
            <a:ext cx="419714" cy="3675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8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6336001" y="4282016"/>
            <a:ext cx="4876614" cy="457200"/>
            <a:chOff x="-1587084" y="3373093"/>
            <a:chExt cx="6696049" cy="457200"/>
          </a:xfrm>
        </p:grpSpPr>
        <p:sp>
          <p:nvSpPr>
            <p:cNvPr id="99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1484331" y="301681"/>
              <a:ext cx="457200" cy="6600024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0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1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1587084" y="3417025"/>
              <a:ext cx="6696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أَلقيتُ نظرةً كلِّيَّةً على النَّص للبحثِ عن أسماءِ وسائلِ تواصلٍ</a:t>
              </a:r>
              <a:endParaRPr lang="ar-SY" b="1" dirty="0"/>
            </a:p>
          </p:txBody>
        </p:sp>
      </p:grpSp>
      <p:grpSp>
        <p:nvGrpSpPr>
          <p:cNvPr id="102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4706472" y="4296415"/>
            <a:ext cx="860350" cy="424265"/>
            <a:chOff x="2450498" y="1425160"/>
            <a:chExt cx="930461" cy="549216"/>
          </a:xfrm>
        </p:grpSpPr>
        <p:sp>
          <p:nvSpPr>
            <p:cNvPr id="103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2450498" y="1463444"/>
              <a:ext cx="930460" cy="47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نعم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4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2450499" y="1425160"/>
              <a:ext cx="930460" cy="54921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5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1298771" y="2288883"/>
            <a:ext cx="396800" cy="34750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58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7442200" y="581929"/>
            <a:ext cx="3663692" cy="462217"/>
            <a:chOff x="6870363" y="2432392"/>
            <a:chExt cx="3663691" cy="462217"/>
          </a:xfrm>
        </p:grpSpPr>
        <p:sp>
          <p:nvSpPr>
            <p:cNvPr id="59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680504" y="1041060"/>
              <a:ext cx="462217" cy="3244882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00334" y="2434057"/>
              <a:ext cx="193927" cy="45386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289172" y="2487174"/>
              <a:ext cx="32448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ما تقنيّاتُ الاتّصالِ الواردةِ في النَّص ؟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7" name="Rectangle: Rounded Corners 36">
            <a:extLst>
              <a:ext uri="{FF2B5EF4-FFF2-40B4-BE49-F238E27FC236}">
                <a16:creationId xmlns:a16="http://schemas.microsoft.com/office/drawing/2014/main" xmlns="" id="{C61902BB-2596-4298-A962-507D5F157AC6}"/>
              </a:ext>
            </a:extLst>
          </p:cNvPr>
          <p:cNvSpPr/>
          <p:nvPr/>
        </p:nvSpPr>
        <p:spPr>
          <a:xfrm>
            <a:off x="5612122" y="1257351"/>
            <a:ext cx="5074961" cy="460972"/>
          </a:xfrm>
          <a:prstGeom prst="roundRect">
            <a:avLst>
              <a:gd name="adj" fmla="val 50000"/>
            </a:avLst>
          </a:prstGeom>
          <a:solidFill>
            <a:srgbClr val="CC2A3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b="1" dirty="0"/>
              <a:t>الأجهزة الذكية ، البلوتوث ، إنترنت الأشياء، الذكاء الصناعي </a:t>
            </a:r>
            <a:endParaRPr lang="en-US" b="1" dirty="0"/>
          </a:p>
        </p:txBody>
      </p:sp>
      <p:sp>
        <p:nvSpPr>
          <p:cNvPr id="108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1429311" y="5022511"/>
            <a:ext cx="419714" cy="3675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6336003" y="4976289"/>
            <a:ext cx="4922288" cy="457200"/>
            <a:chOff x="-1649799" y="3373093"/>
            <a:chExt cx="6758764" cy="457200"/>
          </a:xfrm>
        </p:grpSpPr>
        <p:sp>
          <p:nvSpPr>
            <p:cNvPr id="110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1452971" y="270323"/>
              <a:ext cx="457200" cy="6662740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1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2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810980" y="3417025"/>
              <a:ext cx="58142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قرأتُ ما قبلها و ما بعدها للتَّوصّلِ للمعلومةِ المطلوبةِ</a:t>
              </a:r>
              <a:endParaRPr lang="ar-SY" b="1" dirty="0"/>
            </a:p>
          </p:txBody>
        </p:sp>
      </p:grpSp>
      <p:grpSp>
        <p:nvGrpSpPr>
          <p:cNvPr id="113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4706470" y="5001689"/>
            <a:ext cx="860351" cy="424265"/>
            <a:chOff x="1857672" y="1425160"/>
            <a:chExt cx="930462" cy="549216"/>
          </a:xfrm>
        </p:grpSpPr>
        <p:sp>
          <p:nvSpPr>
            <p:cNvPr id="114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1857673" y="1463444"/>
              <a:ext cx="930461" cy="47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نعم</a:t>
              </a:r>
            </a:p>
          </p:txBody>
        </p:sp>
        <p:sp>
          <p:nvSpPr>
            <p:cNvPr id="115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1857672" y="1425160"/>
              <a:ext cx="930462" cy="54921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6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1448278" y="5746345"/>
            <a:ext cx="419714" cy="36756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6285203" y="5700123"/>
            <a:ext cx="5004755" cy="457200"/>
            <a:chOff x="-1220879" y="3373093"/>
            <a:chExt cx="6329844" cy="457200"/>
          </a:xfrm>
        </p:grpSpPr>
        <p:sp>
          <p:nvSpPr>
            <p:cNvPr id="118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1667431" y="484783"/>
              <a:ext cx="457200" cy="623381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9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0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-963879" y="3417025"/>
              <a:ext cx="58405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/>
                <a:t>وضَعتُ الهدَفَ أمامً عيني و لم أَلتَفِتْ إلى أيِّ معلومةٍ أُخرى</a:t>
              </a:r>
              <a:endParaRPr lang="ar-SY" b="1" dirty="0"/>
            </a:p>
          </p:txBody>
        </p:sp>
      </p:grpSp>
      <p:grpSp>
        <p:nvGrpSpPr>
          <p:cNvPr id="121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4706471" y="5733058"/>
            <a:ext cx="860350" cy="424265"/>
            <a:chOff x="2213818" y="1425160"/>
            <a:chExt cx="930461" cy="549216"/>
          </a:xfrm>
        </p:grpSpPr>
        <p:sp>
          <p:nvSpPr>
            <p:cNvPr id="122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2315617" y="1463444"/>
              <a:ext cx="685366" cy="47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نعم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3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2213818" y="1425160"/>
              <a:ext cx="930461" cy="54921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8950951" y="3453117"/>
            <a:ext cx="228600" cy="228600"/>
            <a:chOff x="9158505" y="1814284"/>
            <a:chExt cx="435429" cy="435429"/>
          </a:xfrm>
        </p:grpSpPr>
        <p:sp>
          <p:nvSpPr>
            <p:cNvPr id="125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05" y="1814284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6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82" y="1894838"/>
              <a:ext cx="274320" cy="274320"/>
            </a:xfrm>
            <a:prstGeom prst="rect">
              <a:avLst/>
            </a:prstGeom>
          </p:spPr>
        </p:pic>
      </p:grpSp>
      <p:grpSp>
        <p:nvGrpSpPr>
          <p:cNvPr id="127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3115525" y="4296456"/>
            <a:ext cx="860350" cy="424265"/>
            <a:chOff x="2450498" y="1425160"/>
            <a:chExt cx="930461" cy="549216"/>
          </a:xfrm>
        </p:grpSpPr>
        <p:sp>
          <p:nvSpPr>
            <p:cNvPr id="128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2450498" y="1463444"/>
              <a:ext cx="930460" cy="47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rgbClr val="FFFF00"/>
                  </a:solidFill>
                  <a:latin typeface="Century Gothic" panose="020B0502020202020204" pitchFamily="34" charset="0"/>
                </a:rPr>
                <a:t>لا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9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2450499" y="1425160"/>
              <a:ext cx="930460" cy="54921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3114217" y="5014148"/>
            <a:ext cx="860351" cy="424265"/>
            <a:chOff x="1857672" y="1425160"/>
            <a:chExt cx="930462" cy="549216"/>
          </a:xfrm>
        </p:grpSpPr>
        <p:sp>
          <p:nvSpPr>
            <p:cNvPr id="131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1857673" y="1463444"/>
              <a:ext cx="930461" cy="47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لا</a:t>
              </a:r>
            </a:p>
          </p:txBody>
        </p:sp>
        <p:sp>
          <p:nvSpPr>
            <p:cNvPr id="132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1857672" y="1425160"/>
              <a:ext cx="930462" cy="54921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41">
            <a:extLst>
              <a:ext uri="{FF2B5EF4-FFF2-40B4-BE49-F238E27FC236}">
                <a16:creationId xmlns="" xmlns:a16="http://schemas.microsoft.com/office/drawing/2014/main" id="{27C6BF33-6D96-4701-A157-ECD1BDF7E271}"/>
              </a:ext>
            </a:extLst>
          </p:cNvPr>
          <p:cNvGrpSpPr/>
          <p:nvPr/>
        </p:nvGrpSpPr>
        <p:grpSpPr>
          <a:xfrm>
            <a:off x="3096159" y="5721662"/>
            <a:ext cx="860350" cy="424265"/>
            <a:chOff x="2213818" y="1425160"/>
            <a:chExt cx="930461" cy="549216"/>
          </a:xfrm>
        </p:grpSpPr>
        <p:sp>
          <p:nvSpPr>
            <p:cNvPr id="134" name="TextBox 142">
              <a:extLst>
                <a:ext uri="{FF2B5EF4-FFF2-40B4-BE49-F238E27FC236}">
                  <a16:creationId xmlns="" xmlns:a16="http://schemas.microsoft.com/office/drawing/2014/main" id="{75C277E7-4722-4F14-BFF6-34F31B86C566}"/>
                </a:ext>
              </a:extLst>
            </p:cNvPr>
            <p:cNvSpPr txBox="1"/>
            <p:nvPr/>
          </p:nvSpPr>
          <p:spPr>
            <a:xfrm>
              <a:off x="2340292" y="1463444"/>
              <a:ext cx="686744" cy="4781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لا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35" name="Rectangle 143">
              <a:extLst>
                <a:ext uri="{FF2B5EF4-FFF2-40B4-BE49-F238E27FC236}">
                  <a16:creationId xmlns="" xmlns:a16="http://schemas.microsoft.com/office/drawing/2014/main" id="{C6F6DF90-3FC1-4F69-B6E0-EA026850DDE8}"/>
                </a:ext>
              </a:extLst>
            </p:cNvPr>
            <p:cNvSpPr/>
            <p:nvPr/>
          </p:nvSpPr>
          <p:spPr>
            <a:xfrm>
              <a:off x="2213818" y="1425160"/>
              <a:ext cx="930461" cy="54921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5750551" y="4460553"/>
            <a:ext cx="228600" cy="228600"/>
            <a:chOff x="9158505" y="1814284"/>
            <a:chExt cx="435429" cy="435429"/>
          </a:xfrm>
        </p:grpSpPr>
        <p:sp>
          <p:nvSpPr>
            <p:cNvPr id="137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05" y="1814284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8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82" y="1894838"/>
              <a:ext cx="274320" cy="274320"/>
            </a:xfrm>
            <a:prstGeom prst="rect">
              <a:avLst/>
            </a:prstGeom>
          </p:spPr>
        </p:pic>
      </p:grpSp>
      <p:grpSp>
        <p:nvGrpSpPr>
          <p:cNvPr id="139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5749925" y="5160953"/>
            <a:ext cx="228600" cy="228600"/>
            <a:chOff x="9158505" y="1814284"/>
            <a:chExt cx="435429" cy="435429"/>
          </a:xfrm>
        </p:grpSpPr>
        <p:sp>
          <p:nvSpPr>
            <p:cNvPr id="140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05" y="1814284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1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82" y="1894838"/>
              <a:ext cx="274320" cy="274320"/>
            </a:xfrm>
            <a:prstGeom prst="rect">
              <a:avLst/>
            </a:prstGeom>
          </p:spPr>
        </p:pic>
      </p:grpSp>
      <p:grpSp>
        <p:nvGrpSpPr>
          <p:cNvPr id="142" name="Group 47">
            <a:extLst>
              <a:ext uri="{FF2B5EF4-FFF2-40B4-BE49-F238E27FC236}">
                <a16:creationId xmlns="" xmlns:a16="http://schemas.microsoft.com/office/drawing/2014/main" id="{C1B757D9-8D90-4B4B-B56E-8C0829E81185}"/>
              </a:ext>
            </a:extLst>
          </p:cNvPr>
          <p:cNvGrpSpPr/>
          <p:nvPr/>
        </p:nvGrpSpPr>
        <p:grpSpPr>
          <a:xfrm>
            <a:off x="5749299" y="5912153"/>
            <a:ext cx="228600" cy="228600"/>
            <a:chOff x="9158505" y="1814284"/>
            <a:chExt cx="435429" cy="435429"/>
          </a:xfrm>
        </p:grpSpPr>
        <p:sp>
          <p:nvSpPr>
            <p:cNvPr id="143" name="Oval 48">
              <a:extLst>
                <a:ext uri="{FF2B5EF4-FFF2-40B4-BE49-F238E27FC236}">
                  <a16:creationId xmlns="" xmlns:a16="http://schemas.microsoft.com/office/drawing/2014/main" id="{D2C142ED-132F-4D69-871D-D501C711ED71}"/>
                </a:ext>
              </a:extLst>
            </p:cNvPr>
            <p:cNvSpPr/>
            <p:nvPr/>
          </p:nvSpPr>
          <p:spPr>
            <a:xfrm>
              <a:off x="9158505" y="1814284"/>
              <a:ext cx="435429" cy="435429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4" name="Graphic 49" descr="Checkmark">
              <a:extLst>
                <a:ext uri="{FF2B5EF4-FFF2-40B4-BE49-F238E27FC236}">
                  <a16:creationId xmlns="" xmlns:a16="http://schemas.microsoft.com/office/drawing/2014/main" id="{3C535F2E-E9AC-40B5-9980-05A4666F7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244882" y="1894838"/>
              <a:ext cx="274320" cy="274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12294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00"/>
                            </p:stCondLst>
                            <p:childTnLst>
                              <p:par>
                                <p:cTn id="1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57" grpId="0" animBg="1"/>
      <p:bldP spid="96" grpId="0" animBg="1"/>
      <p:bldP spid="105" grpId="0" animBg="1"/>
      <p:bldP spid="107" grpId="0" animBg="1"/>
      <p:bldP spid="108" grpId="0" animBg="1"/>
      <p:bldP spid="1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الاستراتيجيّة القرائيَّة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264715" y="123193"/>
            <a:ext cx="716337" cy="2951834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98277" y="149488"/>
            <a:ext cx="963129" cy="2453717"/>
            <a:chOff x="1254599" y="142364"/>
            <a:chExt cx="963129" cy="2453717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54599" y="348733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5" y="142364"/>
              <a:ext cx="492443" cy="245371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قراءةُ التَّمشيطِ</a:t>
              </a:r>
            </a:p>
          </p:txBody>
        </p:sp>
      </p:grpSp>
      <p:grpSp>
        <p:nvGrpSpPr>
          <p:cNvPr id="74" name="مجموعة 73"/>
          <p:cNvGrpSpPr/>
          <p:nvPr/>
        </p:nvGrpSpPr>
        <p:grpSpPr>
          <a:xfrm>
            <a:off x="7958856" y="230022"/>
            <a:ext cx="2860599" cy="1096781"/>
            <a:chOff x="7765664" y="78583"/>
            <a:chExt cx="3038405" cy="1096781"/>
          </a:xfrm>
        </p:grpSpPr>
        <p:grpSp>
          <p:nvGrpSpPr>
            <p:cNvPr id="75" name="Group 81">
              <a:extLst>
                <a:ext uri="{FF2B5EF4-FFF2-40B4-BE49-F238E27FC236}">
                  <a16:creationId xmlns:a16="http://schemas.microsoft.com/office/drawing/2014/main" xmlns="" id="{E2381D15-1B85-43BE-924C-B5B9BBF5F6E6}"/>
                </a:ext>
              </a:extLst>
            </p:cNvPr>
            <p:cNvGrpSpPr/>
            <p:nvPr/>
          </p:nvGrpSpPr>
          <p:grpSpPr>
            <a:xfrm flipH="1">
              <a:off x="7765664" y="78583"/>
              <a:ext cx="2641250" cy="1036307"/>
              <a:chOff x="2140318" y="795384"/>
              <a:chExt cx="4486150" cy="1036307"/>
            </a:xfrm>
          </p:grpSpPr>
          <p:sp>
            <p:nvSpPr>
              <p:cNvPr id="79" name="Rectangle 82">
                <a:extLst>
                  <a:ext uri="{FF2B5EF4-FFF2-40B4-BE49-F238E27FC236}">
                    <a16:creationId xmlns:a16="http://schemas.microsoft.com/office/drawing/2014/main" xmlns="" id="{E93BDB68-C2E8-482C-BA1E-2D8A816F335B}"/>
                  </a:ext>
                </a:extLst>
              </p:cNvPr>
              <p:cNvSpPr/>
              <p:nvPr/>
            </p:nvSpPr>
            <p:spPr>
              <a:xfrm flipH="1">
                <a:off x="5779968" y="1044735"/>
                <a:ext cx="846500" cy="786956"/>
              </a:xfrm>
              <a:prstGeom prst="rect">
                <a:avLst/>
              </a:prstGeom>
              <a:gradFill>
                <a:gsLst>
                  <a:gs pos="100000">
                    <a:schemeClr val="tx1"/>
                  </a:gs>
                  <a:gs pos="0">
                    <a:srgbClr val="E9EBEA">
                      <a:alpha val="0"/>
                    </a:srgbClr>
                  </a:gs>
                </a:gsLst>
                <a:lin ang="0" scaled="1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Freeform: Shape 83">
                <a:extLst>
                  <a:ext uri="{FF2B5EF4-FFF2-40B4-BE49-F238E27FC236}">
                    <a16:creationId xmlns:a16="http://schemas.microsoft.com/office/drawing/2014/main" xmlns="" id="{E04B370A-A178-4F87-A008-49F96E719BCC}"/>
                  </a:ext>
                </a:extLst>
              </p:cNvPr>
              <p:cNvSpPr/>
              <p:nvPr/>
            </p:nvSpPr>
            <p:spPr>
              <a:xfrm rot="5400000">
                <a:off x="5848454" y="1528250"/>
                <a:ext cx="283053" cy="21203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004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4">
                <a:extLst>
                  <a:ext uri="{FF2B5EF4-FFF2-40B4-BE49-F238E27FC236}">
                    <a16:creationId xmlns:a16="http://schemas.microsoft.com/office/drawing/2014/main" xmlns="" id="{D1484586-6233-41A9-B5B3-5D7D5BC06717}"/>
                  </a:ext>
                </a:extLst>
              </p:cNvPr>
              <p:cNvSpPr/>
              <p:nvPr/>
            </p:nvSpPr>
            <p:spPr>
              <a:xfrm>
                <a:off x="2140318" y="1113182"/>
                <a:ext cx="3743648" cy="662609"/>
              </a:xfrm>
              <a:prstGeom prst="rect">
                <a:avLst/>
              </a:prstGeom>
              <a:gradFill flip="none" rotWithShape="1">
                <a:gsLst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ar-SY" b="1" dirty="0" smtClean="0">
                    <a:solidFill>
                      <a:schemeClr val="tx1"/>
                    </a:solidFill>
                  </a:rPr>
                  <a:t>   2-  أَملأُ و أقرأُ</a:t>
                </a:r>
                <a:endParaRPr lang="ar-SA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2" name="Group 88">
                <a:extLst>
                  <a:ext uri="{FF2B5EF4-FFF2-40B4-BE49-F238E27FC236}">
                    <a16:creationId xmlns:a16="http://schemas.microsoft.com/office/drawing/2014/main" xmlns="" id="{50103D4B-E78D-4D71-9216-E2A208083868}"/>
                  </a:ext>
                </a:extLst>
              </p:cNvPr>
              <p:cNvGrpSpPr/>
              <p:nvPr/>
            </p:nvGrpSpPr>
            <p:grpSpPr>
              <a:xfrm>
                <a:off x="5588896" y="1531471"/>
                <a:ext cx="390125" cy="205592"/>
                <a:chOff x="5588896" y="1531471"/>
                <a:chExt cx="390125" cy="205592"/>
              </a:xfrm>
            </p:grpSpPr>
            <p:sp>
              <p:nvSpPr>
                <p:cNvPr id="85" name="Oval 91">
                  <a:extLst>
                    <a:ext uri="{FF2B5EF4-FFF2-40B4-BE49-F238E27FC236}">
                      <a16:creationId xmlns:a16="http://schemas.microsoft.com/office/drawing/2014/main" xmlns="" id="{9C89827E-4ABE-4805-A701-51665A7DF613}"/>
                    </a:ext>
                  </a:extLst>
                </p:cNvPr>
                <p:cNvSpPr/>
                <p:nvPr/>
              </p:nvSpPr>
              <p:spPr>
                <a:xfrm>
                  <a:off x="5588896" y="1531471"/>
                  <a:ext cx="390125" cy="205592"/>
                </a:xfrm>
                <a:prstGeom prst="ellipse">
                  <a:avLst/>
                </a:prstGeom>
                <a:gradFill flip="none" rotWithShape="1">
                  <a:gsLst>
                    <a:gs pos="52000">
                      <a:srgbClr val="1DFFC4"/>
                    </a:gs>
                    <a:gs pos="14000">
                      <a:srgbClr val="004846"/>
                    </a:gs>
                    <a:gs pos="100000">
                      <a:srgbClr val="00CC99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Freeform: Shape 92">
                  <a:extLst>
                    <a:ext uri="{FF2B5EF4-FFF2-40B4-BE49-F238E27FC236}">
                      <a16:creationId xmlns:a16="http://schemas.microsoft.com/office/drawing/2014/main" xmlns="" id="{3B1B6EB6-2C1B-47E7-A9DD-6A8BF277FDCC}"/>
                    </a:ext>
                  </a:extLst>
                </p:cNvPr>
                <p:cNvSpPr/>
                <p:nvPr/>
              </p:nvSpPr>
              <p:spPr>
                <a:xfrm rot="16200000" flipH="1">
                  <a:off x="5750509" y="1595010"/>
                  <a:ext cx="113947" cy="109463"/>
                </a:xfrm>
                <a:custGeom>
                  <a:avLst/>
                  <a:gdLst>
                    <a:gd name="connsiteX0" fmla="*/ 238370 w 476740"/>
                    <a:gd name="connsiteY0" fmla="*/ 0 h 238369"/>
                    <a:gd name="connsiteX1" fmla="*/ 458008 w 476740"/>
                    <a:gd name="connsiteY1" fmla="*/ 145586 h 238369"/>
                    <a:gd name="connsiteX2" fmla="*/ 476740 w 476740"/>
                    <a:gd name="connsiteY2" fmla="*/ 238369 h 238369"/>
                    <a:gd name="connsiteX3" fmla="*/ 0 w 476740"/>
                    <a:gd name="connsiteY3" fmla="*/ 238369 h 238369"/>
                    <a:gd name="connsiteX4" fmla="*/ 18733 w 476740"/>
                    <a:gd name="connsiteY4" fmla="*/ 145586 h 238369"/>
                    <a:gd name="connsiteX5" fmla="*/ 238370 w 476740"/>
                    <a:gd name="connsiteY5" fmla="*/ 0 h 238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6740" h="238369">
                      <a:moveTo>
                        <a:pt x="238370" y="0"/>
                      </a:moveTo>
                      <a:cubicBezTo>
                        <a:pt x="337106" y="0"/>
                        <a:pt x="421821" y="60031"/>
                        <a:pt x="458008" y="145586"/>
                      </a:cubicBezTo>
                      <a:lnTo>
                        <a:pt x="476740" y="238369"/>
                      </a:lnTo>
                      <a:lnTo>
                        <a:pt x="0" y="238369"/>
                      </a:lnTo>
                      <a:lnTo>
                        <a:pt x="18733" y="145586"/>
                      </a:lnTo>
                      <a:cubicBezTo>
                        <a:pt x="54919" y="60031"/>
                        <a:pt x="139634" y="0"/>
                        <a:pt x="238370" y="0"/>
                      </a:cubicBezTo>
                      <a:close/>
                    </a:path>
                  </a:pathLst>
                </a:custGeom>
                <a:solidFill>
                  <a:srgbClr val="004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3" name="Freeform: Shape 89">
                <a:extLst>
                  <a:ext uri="{FF2B5EF4-FFF2-40B4-BE49-F238E27FC236}">
                    <a16:creationId xmlns:a16="http://schemas.microsoft.com/office/drawing/2014/main" xmlns="" id="{49081EDD-69E6-42EC-A1CC-F5299AFC1079}"/>
                  </a:ext>
                </a:extLst>
              </p:cNvPr>
              <p:cNvSpPr/>
              <p:nvPr/>
            </p:nvSpPr>
            <p:spPr>
              <a:xfrm>
                <a:off x="5754500" y="1221349"/>
                <a:ext cx="225789" cy="441729"/>
              </a:xfrm>
              <a:custGeom>
                <a:avLst/>
                <a:gdLst>
                  <a:gd name="connsiteX0" fmla="*/ 264315 w 507102"/>
                  <a:gd name="connsiteY0" fmla="*/ 61 h 819465"/>
                  <a:gd name="connsiteX1" fmla="*/ 507102 w 507102"/>
                  <a:gd name="connsiteY1" fmla="*/ 69499 h 819465"/>
                  <a:gd name="connsiteX2" fmla="*/ 507102 w 507102"/>
                  <a:gd name="connsiteY2" fmla="*/ 809074 h 819465"/>
                  <a:gd name="connsiteX3" fmla="*/ 506404 w 507102"/>
                  <a:gd name="connsiteY3" fmla="*/ 808339 h 819465"/>
                  <a:gd name="connsiteX4" fmla="*/ 258479 w 507102"/>
                  <a:gd name="connsiteY4" fmla="*/ 719015 h 819465"/>
                  <a:gd name="connsiteX5" fmla="*/ 10554 w 507102"/>
                  <a:gd name="connsiteY5" fmla="*/ 808339 h 819465"/>
                  <a:gd name="connsiteX6" fmla="*/ 0 w 507102"/>
                  <a:gd name="connsiteY6" fmla="*/ 819465 h 819465"/>
                  <a:gd name="connsiteX7" fmla="*/ 0 w 507102"/>
                  <a:gd name="connsiteY7" fmla="*/ 69499 h 819465"/>
                  <a:gd name="connsiteX8" fmla="*/ 264315 w 507102"/>
                  <a:gd name="connsiteY8" fmla="*/ 61 h 819465"/>
                  <a:gd name="connsiteX0" fmla="*/ 260838 w 507102"/>
                  <a:gd name="connsiteY0" fmla="*/ 15 h 888955"/>
                  <a:gd name="connsiteX1" fmla="*/ 507102 w 507102"/>
                  <a:gd name="connsiteY1" fmla="*/ 138989 h 888955"/>
                  <a:gd name="connsiteX2" fmla="*/ 507102 w 507102"/>
                  <a:gd name="connsiteY2" fmla="*/ 878564 h 888955"/>
                  <a:gd name="connsiteX3" fmla="*/ 506404 w 507102"/>
                  <a:gd name="connsiteY3" fmla="*/ 877829 h 888955"/>
                  <a:gd name="connsiteX4" fmla="*/ 258479 w 507102"/>
                  <a:gd name="connsiteY4" fmla="*/ 788505 h 888955"/>
                  <a:gd name="connsiteX5" fmla="*/ 10554 w 507102"/>
                  <a:gd name="connsiteY5" fmla="*/ 877829 h 888955"/>
                  <a:gd name="connsiteX6" fmla="*/ 0 w 507102"/>
                  <a:gd name="connsiteY6" fmla="*/ 888955 h 888955"/>
                  <a:gd name="connsiteX7" fmla="*/ 0 w 507102"/>
                  <a:gd name="connsiteY7" fmla="*/ 138989 h 888955"/>
                  <a:gd name="connsiteX8" fmla="*/ 260838 w 507102"/>
                  <a:gd name="connsiteY8" fmla="*/ 15 h 888955"/>
                  <a:gd name="connsiteX0" fmla="*/ 0 w 507102"/>
                  <a:gd name="connsiteY0" fmla="*/ 93098 h 843064"/>
                  <a:gd name="connsiteX1" fmla="*/ 507102 w 507102"/>
                  <a:gd name="connsiteY1" fmla="*/ 93098 h 843064"/>
                  <a:gd name="connsiteX2" fmla="*/ 507102 w 507102"/>
                  <a:gd name="connsiteY2" fmla="*/ 832673 h 843064"/>
                  <a:gd name="connsiteX3" fmla="*/ 506404 w 507102"/>
                  <a:gd name="connsiteY3" fmla="*/ 831938 h 843064"/>
                  <a:gd name="connsiteX4" fmla="*/ 258479 w 507102"/>
                  <a:gd name="connsiteY4" fmla="*/ 742614 h 843064"/>
                  <a:gd name="connsiteX5" fmla="*/ 10554 w 507102"/>
                  <a:gd name="connsiteY5" fmla="*/ 831938 h 843064"/>
                  <a:gd name="connsiteX6" fmla="*/ 0 w 507102"/>
                  <a:gd name="connsiteY6" fmla="*/ 843064 h 843064"/>
                  <a:gd name="connsiteX7" fmla="*/ 0 w 507102"/>
                  <a:gd name="connsiteY7" fmla="*/ 93098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02" h="843064">
                    <a:moveTo>
                      <a:pt x="0" y="93098"/>
                    </a:moveTo>
                    <a:cubicBezTo>
                      <a:pt x="84517" y="-31896"/>
                      <a:pt x="422585" y="-30164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42955" y="776749"/>
                      <a:pt x="355300" y="742614"/>
                      <a:pt x="258479" y="742614"/>
                    </a:cubicBezTo>
                    <a:cubicBezTo>
                      <a:pt x="161658" y="742614"/>
                      <a:pt x="74004" y="776749"/>
                      <a:pt x="10554" y="831938"/>
                    </a:cubicBezTo>
                    <a:lnTo>
                      <a:pt x="0" y="843064"/>
                    </a:lnTo>
                    <a:lnTo>
                      <a:pt x="0" y="93098"/>
                    </a:lnTo>
                    <a:close/>
                  </a:path>
                </a:pathLst>
              </a:custGeom>
              <a:solidFill>
                <a:srgbClr val="008E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4" name="Freeform: Shape 90">
                <a:extLst>
                  <a:ext uri="{FF2B5EF4-FFF2-40B4-BE49-F238E27FC236}">
                    <a16:creationId xmlns:a16="http://schemas.microsoft.com/office/drawing/2014/main" xmlns="" id="{0DC961E1-0A23-416D-A93B-DC5E92DDDAAB}"/>
                  </a:ext>
                </a:extLst>
              </p:cNvPr>
              <p:cNvSpPr/>
              <p:nvPr/>
            </p:nvSpPr>
            <p:spPr>
              <a:xfrm>
                <a:off x="5588897" y="795384"/>
                <a:ext cx="507102" cy="843064"/>
              </a:xfrm>
              <a:custGeom>
                <a:avLst/>
                <a:gdLst>
                  <a:gd name="connsiteX0" fmla="*/ 0 w 507102"/>
                  <a:gd name="connsiteY0" fmla="*/ 838892 h 843064"/>
                  <a:gd name="connsiteX1" fmla="*/ 734 w 507102"/>
                  <a:gd name="connsiteY1" fmla="*/ 842290 h 843064"/>
                  <a:gd name="connsiteX2" fmla="*/ 0 w 507102"/>
                  <a:gd name="connsiteY2" fmla="*/ 843064 h 843064"/>
                  <a:gd name="connsiteX3" fmla="*/ 253551 w 507102"/>
                  <a:gd name="connsiteY3" fmla="*/ 2 h 843064"/>
                  <a:gd name="connsiteX4" fmla="*/ 507102 w 507102"/>
                  <a:gd name="connsiteY4" fmla="*/ 93098 h 843064"/>
                  <a:gd name="connsiteX5" fmla="*/ 507102 w 507102"/>
                  <a:gd name="connsiteY5" fmla="*/ 832673 h 843064"/>
                  <a:gd name="connsiteX6" fmla="*/ 506404 w 507102"/>
                  <a:gd name="connsiteY6" fmla="*/ 831938 h 843064"/>
                  <a:gd name="connsiteX7" fmla="*/ 394956 w 507102"/>
                  <a:gd name="connsiteY7" fmla="*/ 766580 h 843064"/>
                  <a:gd name="connsiteX8" fmla="*/ 354875 w 507102"/>
                  <a:gd name="connsiteY8" fmla="*/ 759542 h 843064"/>
                  <a:gd name="connsiteX9" fmla="*/ 306006 w 507102"/>
                  <a:gd name="connsiteY9" fmla="*/ 744165 h 843064"/>
                  <a:gd name="connsiteX10" fmla="*/ 220267 w 507102"/>
                  <a:gd name="connsiteY10" fmla="*/ 736087 h 843064"/>
                  <a:gd name="connsiteX11" fmla="*/ 4473 w 507102"/>
                  <a:gd name="connsiteY11" fmla="*/ 818166 h 843064"/>
                  <a:gd name="connsiteX12" fmla="*/ 0 w 507102"/>
                  <a:gd name="connsiteY12" fmla="*/ 838874 h 843064"/>
                  <a:gd name="connsiteX13" fmla="*/ 0 w 507102"/>
                  <a:gd name="connsiteY13" fmla="*/ 93098 h 843064"/>
                  <a:gd name="connsiteX14" fmla="*/ 253551 w 507102"/>
                  <a:gd name="connsiteY14" fmla="*/ 2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102" h="843064">
                    <a:moveTo>
                      <a:pt x="0" y="838892"/>
                    </a:moveTo>
                    <a:lnTo>
                      <a:pt x="734" y="842290"/>
                    </a:lnTo>
                    <a:lnTo>
                      <a:pt x="0" y="843064"/>
                    </a:lnTo>
                    <a:close/>
                    <a:moveTo>
                      <a:pt x="253551" y="2"/>
                    </a:moveTo>
                    <a:cubicBezTo>
                      <a:pt x="359198" y="219"/>
                      <a:pt x="464844" y="31467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74680" y="804344"/>
                      <a:pt x="436904" y="782013"/>
                      <a:pt x="394956" y="766580"/>
                    </a:cubicBezTo>
                    <a:lnTo>
                      <a:pt x="354875" y="759542"/>
                    </a:lnTo>
                    <a:lnTo>
                      <a:pt x="306006" y="744165"/>
                    </a:lnTo>
                    <a:cubicBezTo>
                      <a:pt x="279653" y="738963"/>
                      <a:pt x="250680" y="736087"/>
                      <a:pt x="220267" y="736087"/>
                    </a:cubicBezTo>
                    <a:cubicBezTo>
                      <a:pt x="113823" y="736087"/>
                      <a:pt x="25013" y="771323"/>
                      <a:pt x="4473" y="818166"/>
                    </a:cubicBezTo>
                    <a:lnTo>
                      <a:pt x="0" y="838874"/>
                    </a:lnTo>
                    <a:lnTo>
                      <a:pt x="0" y="93098"/>
                    </a:lnTo>
                    <a:cubicBezTo>
                      <a:pt x="42259" y="30601"/>
                      <a:pt x="147905" y="-215"/>
                      <a:pt x="253551" y="2"/>
                    </a:cubicBezTo>
                    <a:close/>
                  </a:path>
                </a:pathLst>
              </a:custGeom>
              <a:gradFill>
                <a:gsLst>
                  <a:gs pos="30000">
                    <a:srgbClr val="1DFFC4"/>
                  </a:gs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6" name="مجموعة 75"/>
            <p:cNvGrpSpPr/>
            <p:nvPr/>
          </p:nvGrpSpPr>
          <p:grpSpPr>
            <a:xfrm>
              <a:off x="10225029" y="194958"/>
              <a:ext cx="579040" cy="980406"/>
              <a:chOff x="10225029" y="194958"/>
              <a:chExt cx="579040" cy="980406"/>
            </a:xfrm>
          </p:grpSpPr>
          <p:sp>
            <p:nvSpPr>
              <p:cNvPr id="77" name="Rectangle 48">
                <a:extLst>
                  <a:ext uri="{FF2B5EF4-FFF2-40B4-BE49-F238E27FC236}">
                    <a16:creationId xmlns:a16="http://schemas.microsoft.com/office/drawing/2014/main" xmlns="" id="{6BA194CA-7FF7-4DD0-A5B9-3C8192DC2A0D}"/>
                  </a:ext>
                </a:extLst>
              </p:cNvPr>
              <p:cNvSpPr/>
              <p:nvPr/>
            </p:nvSpPr>
            <p:spPr>
              <a:xfrm>
                <a:off x="10225029" y="194958"/>
                <a:ext cx="579040" cy="980406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139700" dist="889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40">
                <a:extLst>
                  <a:ext uri="{FF2B5EF4-FFF2-40B4-BE49-F238E27FC236}">
                    <a16:creationId xmlns:a16="http://schemas.microsoft.com/office/drawing/2014/main" xmlns="" id="{D24CED45-9E90-4038-8295-0D284AF98C76}"/>
                  </a:ext>
                </a:extLst>
              </p:cNvPr>
              <p:cNvSpPr txBox="1"/>
              <p:nvPr/>
            </p:nvSpPr>
            <p:spPr>
              <a:xfrm>
                <a:off x="10356796" y="468958"/>
                <a:ext cx="4472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ar-SY" sz="2000" b="1" dirty="0">
                  <a:solidFill>
                    <a:srgbClr val="FF0000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sp>
        <p:nvSpPr>
          <p:cNvPr id="121" name="Oval 23">
            <a:extLst>
              <a:ext uri="{FF2B5EF4-FFF2-40B4-BE49-F238E27FC236}">
                <a16:creationId xmlns="" xmlns:a16="http://schemas.microsoft.com/office/drawing/2014/main" id="{44A9A76D-E564-446B-B4C7-E497182CD7F6}"/>
              </a:ext>
            </a:extLst>
          </p:cNvPr>
          <p:cNvSpPr/>
          <p:nvPr/>
        </p:nvSpPr>
        <p:spPr>
          <a:xfrm rot="16200000" flipH="1">
            <a:off x="10843114" y="1213110"/>
            <a:ext cx="653324" cy="1700563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58">
            <a:extLst>
              <a:ext uri="{FF2B5EF4-FFF2-40B4-BE49-F238E27FC236}">
                <a16:creationId xmlns="" xmlns:a16="http://schemas.microsoft.com/office/drawing/2014/main" id="{376BD576-9AA3-477F-BC86-FC21AE9211AB}"/>
              </a:ext>
            </a:extLst>
          </p:cNvPr>
          <p:cNvSpPr txBox="1"/>
          <p:nvPr/>
        </p:nvSpPr>
        <p:spPr>
          <a:xfrm rot="5400000">
            <a:off x="10980283" y="1459104"/>
            <a:ext cx="461665" cy="12044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SY" b="1" dirty="0" smtClean="0">
                <a:latin typeface="Oswald" panose="02000503000000000000" pitchFamily="2" charset="0"/>
              </a:rPr>
              <a:t>تستوقفني</a:t>
            </a:r>
            <a:endParaRPr lang="ar-SY" b="1" dirty="0">
              <a:latin typeface="Oswald" panose="02000503000000000000" pitchFamily="2" charset="0"/>
            </a:endParaRPr>
          </a:p>
        </p:txBody>
      </p:sp>
      <p:sp>
        <p:nvSpPr>
          <p:cNvPr id="123" name="Oval 23">
            <a:extLst>
              <a:ext uri="{FF2B5EF4-FFF2-40B4-BE49-F238E27FC236}">
                <a16:creationId xmlns="" xmlns:a16="http://schemas.microsoft.com/office/drawing/2014/main" id="{44A9A76D-E564-446B-B4C7-E497182CD7F6}"/>
              </a:ext>
            </a:extLst>
          </p:cNvPr>
          <p:cNvSpPr/>
          <p:nvPr/>
        </p:nvSpPr>
        <p:spPr>
          <a:xfrm rot="16200000" flipH="1">
            <a:off x="9191676" y="1146537"/>
            <a:ext cx="664268" cy="18608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58">
            <a:extLst>
              <a:ext uri="{FF2B5EF4-FFF2-40B4-BE49-F238E27FC236}">
                <a16:creationId xmlns="" xmlns:a16="http://schemas.microsoft.com/office/drawing/2014/main" id="{376BD576-9AA3-477F-BC86-FC21AE9211AB}"/>
              </a:ext>
            </a:extLst>
          </p:cNvPr>
          <p:cNvSpPr txBox="1"/>
          <p:nvPr/>
        </p:nvSpPr>
        <p:spPr>
          <a:xfrm rot="5400000">
            <a:off x="9313216" y="1457861"/>
            <a:ext cx="461665" cy="11556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SY" b="1" dirty="0">
                <a:latin typeface="Oswald" panose="02000503000000000000" pitchFamily="2" charset="0"/>
              </a:rPr>
              <a:t>هوى</a:t>
            </a:r>
            <a:endParaRPr lang="ar-SY" sz="1600" b="1" dirty="0">
              <a:latin typeface="Oswald" panose="02000503000000000000" pitchFamily="2" charset="0"/>
            </a:endParaRPr>
          </a:p>
        </p:txBody>
      </p:sp>
      <p:sp>
        <p:nvSpPr>
          <p:cNvPr id="125" name="Oval 23">
            <a:extLst>
              <a:ext uri="{FF2B5EF4-FFF2-40B4-BE49-F238E27FC236}">
                <a16:creationId xmlns="" xmlns:a16="http://schemas.microsoft.com/office/drawing/2014/main" id="{44A9A76D-E564-446B-B4C7-E497182CD7F6}"/>
              </a:ext>
            </a:extLst>
          </p:cNvPr>
          <p:cNvSpPr/>
          <p:nvPr/>
        </p:nvSpPr>
        <p:spPr>
          <a:xfrm rot="16200000" flipH="1">
            <a:off x="7371508" y="1149069"/>
            <a:ext cx="653324" cy="179048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58">
            <a:extLst>
              <a:ext uri="{FF2B5EF4-FFF2-40B4-BE49-F238E27FC236}">
                <a16:creationId xmlns="" xmlns:a16="http://schemas.microsoft.com/office/drawing/2014/main" id="{376BD576-9AA3-477F-BC86-FC21AE9211AB}"/>
              </a:ext>
            </a:extLst>
          </p:cNvPr>
          <p:cNvSpPr txBox="1"/>
          <p:nvPr/>
        </p:nvSpPr>
        <p:spPr>
          <a:xfrm rot="5400000">
            <a:off x="7504708" y="1518355"/>
            <a:ext cx="461665" cy="103471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SY" b="1" dirty="0" smtClean="0">
                <a:latin typeface="Oswald" panose="02000503000000000000" pitchFamily="2" charset="0"/>
              </a:rPr>
              <a:t>الهدف</a:t>
            </a:r>
            <a:endParaRPr lang="ar-SY" sz="1600" b="1" dirty="0">
              <a:latin typeface="Oswald" panose="02000503000000000000" pitchFamily="2" charset="0"/>
            </a:endParaRPr>
          </a:p>
        </p:txBody>
      </p:sp>
      <p:sp>
        <p:nvSpPr>
          <p:cNvPr id="127" name="Oval 23">
            <a:extLst>
              <a:ext uri="{FF2B5EF4-FFF2-40B4-BE49-F238E27FC236}">
                <a16:creationId xmlns="" xmlns:a16="http://schemas.microsoft.com/office/drawing/2014/main" id="{44A9A76D-E564-446B-B4C7-E497182CD7F6}"/>
              </a:ext>
            </a:extLst>
          </p:cNvPr>
          <p:cNvSpPr/>
          <p:nvPr/>
        </p:nvSpPr>
        <p:spPr>
          <a:xfrm rot="16200000" flipH="1">
            <a:off x="5674387" y="1110365"/>
            <a:ext cx="690155" cy="174939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58">
            <a:extLst>
              <a:ext uri="{FF2B5EF4-FFF2-40B4-BE49-F238E27FC236}">
                <a16:creationId xmlns="" xmlns:a16="http://schemas.microsoft.com/office/drawing/2014/main" id="{376BD576-9AA3-477F-BC86-FC21AE9211AB}"/>
              </a:ext>
            </a:extLst>
          </p:cNvPr>
          <p:cNvSpPr txBox="1"/>
          <p:nvPr/>
        </p:nvSpPr>
        <p:spPr>
          <a:xfrm rot="5400000">
            <a:off x="5769537" y="1441341"/>
            <a:ext cx="461665" cy="11061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SY" b="1" dirty="0" smtClean="0">
                <a:latin typeface="Oswald" panose="02000503000000000000" pitchFamily="2" charset="0"/>
              </a:rPr>
              <a:t>معلوماتٍ</a:t>
            </a:r>
            <a:endParaRPr lang="ar-SY" sz="1600" b="1" dirty="0">
              <a:latin typeface="Oswald" panose="02000503000000000000" pitchFamily="2" charset="0"/>
            </a:endParaRPr>
          </a:p>
        </p:txBody>
      </p:sp>
      <p:sp>
        <p:nvSpPr>
          <p:cNvPr id="129" name="Oval 23">
            <a:extLst>
              <a:ext uri="{FF2B5EF4-FFF2-40B4-BE49-F238E27FC236}">
                <a16:creationId xmlns="" xmlns:a16="http://schemas.microsoft.com/office/drawing/2014/main" id="{44A9A76D-E564-446B-B4C7-E497182CD7F6}"/>
              </a:ext>
            </a:extLst>
          </p:cNvPr>
          <p:cNvSpPr/>
          <p:nvPr/>
        </p:nvSpPr>
        <p:spPr>
          <a:xfrm rot="16200000" flipH="1">
            <a:off x="3981502" y="1091947"/>
            <a:ext cx="653324" cy="1749399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58">
            <a:extLst>
              <a:ext uri="{FF2B5EF4-FFF2-40B4-BE49-F238E27FC236}">
                <a16:creationId xmlns="" xmlns:a16="http://schemas.microsoft.com/office/drawing/2014/main" id="{376BD576-9AA3-477F-BC86-FC21AE9211AB}"/>
              </a:ext>
            </a:extLst>
          </p:cNvPr>
          <p:cNvSpPr txBox="1"/>
          <p:nvPr/>
        </p:nvSpPr>
        <p:spPr>
          <a:xfrm rot="5400000">
            <a:off x="4094147" y="1404199"/>
            <a:ext cx="461665" cy="11061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SY" b="1" dirty="0" smtClean="0">
                <a:latin typeface="Oswald" panose="02000503000000000000" pitchFamily="2" charset="0"/>
              </a:rPr>
              <a:t>هدفي</a:t>
            </a:r>
            <a:endParaRPr lang="ar-SY" sz="1600" b="1" dirty="0">
              <a:latin typeface="Oswald" panose="02000503000000000000" pitchFamily="2" charset="0"/>
            </a:endParaRPr>
          </a:p>
        </p:txBody>
      </p:sp>
      <p:pic>
        <p:nvPicPr>
          <p:cNvPr id="97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402679" y="2753555"/>
            <a:ext cx="7112354" cy="35786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6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218185" y="3444743"/>
            <a:ext cx="101848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التفتيش </a:t>
            </a:r>
          </a:p>
        </p:txBody>
      </p:sp>
      <p:sp>
        <p:nvSpPr>
          <p:cNvPr id="107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765801" y="3417537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معلومات </a:t>
            </a:r>
          </a:p>
        </p:txBody>
      </p:sp>
      <p:sp>
        <p:nvSpPr>
          <p:cNvPr id="108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9523810" y="4307432"/>
            <a:ext cx="10230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الهدف </a:t>
            </a:r>
          </a:p>
        </p:txBody>
      </p:sp>
      <p:sp>
        <p:nvSpPr>
          <p:cNvPr id="109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865365" y="4723173"/>
            <a:ext cx="889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تستوقفني </a:t>
            </a:r>
          </a:p>
        </p:txBody>
      </p:sp>
      <p:sp>
        <p:nvSpPr>
          <p:cNvPr id="110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339014" y="5631068"/>
            <a:ext cx="89765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b="1" dirty="0">
                <a:solidFill>
                  <a:srgbClr val="0070C0"/>
                </a:solidFill>
                <a:latin typeface="Century Gothic" panose="020B0502020202020204" pitchFamily="34" charset="0"/>
              </a:rPr>
              <a:t>هدفي </a:t>
            </a:r>
          </a:p>
        </p:txBody>
      </p:sp>
    </p:spTree>
    <p:extLst>
      <p:ext uri="{BB962C8B-B14F-4D97-AF65-F5344CB8AC3E}">
        <p14:creationId xmlns:p14="http://schemas.microsoft.com/office/powerpoint/2010/main" val="287304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"/>
                            </p:stCondLst>
                            <p:childTnLst>
                              <p:par>
                                <p:cTn id="9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121" grpId="0" animBg="1"/>
      <p:bldP spid="122" grpId="0"/>
      <p:bldP spid="123" grpId="0" animBg="1"/>
      <p:bldP spid="124" grpId="0"/>
      <p:bldP spid="125" grpId="0" animBg="1"/>
      <p:bldP spid="126" grpId="0"/>
      <p:bldP spid="127" grpId="0" animBg="1"/>
      <p:bldP spid="128" grpId="0"/>
      <p:bldP spid="129" grpId="0" animBg="1"/>
      <p:bldP spid="130" grpId="0"/>
      <p:bldP spid="106" grpId="0"/>
      <p:bldP spid="107" grpId="0"/>
      <p:bldP spid="108" grpId="0"/>
      <p:bldP spid="109" grpId="0"/>
      <p:bldP spid="1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الاستراتيجيّة القرائيَّة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296187" y="91721"/>
            <a:ext cx="653396" cy="2951837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78321" y="67844"/>
            <a:ext cx="925029" cy="2578905"/>
            <a:chOff x="1254599" y="118776"/>
            <a:chExt cx="925029" cy="2578905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54599" y="399533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687185" y="118776"/>
              <a:ext cx="492443" cy="25789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قراءةُ التَّمشيطِ</a:t>
              </a:r>
            </a:p>
          </p:txBody>
        </p:sp>
      </p:grpSp>
      <p:grpSp>
        <p:nvGrpSpPr>
          <p:cNvPr id="43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4262606" y="1065854"/>
            <a:ext cx="6942347" cy="457200"/>
            <a:chOff x="6910279" y="2432388"/>
            <a:chExt cx="6942345" cy="457200"/>
          </a:xfrm>
        </p:grpSpPr>
        <p:sp>
          <p:nvSpPr>
            <p:cNvPr id="44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342297" y="-620740"/>
              <a:ext cx="457200" cy="656345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42230" y="2432077"/>
              <a:ext cx="150048" cy="4139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6" y="2476463"/>
              <a:ext cx="6462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أبحثُ في صفحةِ المعجم ص113 الواردة في كتابي عن معنى الكلمتين الآتيتين 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8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593406" y="2620938"/>
            <a:ext cx="197597" cy="17304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8762999" y="2503083"/>
            <a:ext cx="1655715" cy="457200"/>
            <a:chOff x="2835513" y="3373093"/>
            <a:chExt cx="2273452" cy="457200"/>
          </a:xfrm>
        </p:grpSpPr>
        <p:sp>
          <p:nvSpPr>
            <p:cNvPr id="63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3695625" y="2512981"/>
              <a:ext cx="457200" cy="2177424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4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5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2905268" y="3428237"/>
              <a:ext cx="2099530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ar-SY" sz="1800" b="1" dirty="0" smtClean="0">
                  <a:solidFill>
                    <a:schemeClr val="tx1"/>
                  </a:solidFill>
                </a:rPr>
                <a:t>الكَبْل 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91" name="Rectangle: Rounded Corners 40">
            <a:extLst>
              <a:ext uri="{FF2B5EF4-FFF2-40B4-BE49-F238E27FC236}">
                <a16:creationId xmlns="" xmlns:a16="http://schemas.microsoft.com/office/drawing/2014/main" id="{9C006904-9BF0-43D1-8AD4-B5C52CE3A6CB}"/>
              </a:ext>
            </a:extLst>
          </p:cNvPr>
          <p:cNvSpPr/>
          <p:nvPr/>
        </p:nvSpPr>
        <p:spPr>
          <a:xfrm>
            <a:off x="10593406" y="3494273"/>
            <a:ext cx="197597" cy="173047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3" name="Group 3">
            <a:extLst>
              <a:ext uri="{FF2B5EF4-FFF2-40B4-BE49-F238E27FC236}">
                <a16:creationId xmlns="" xmlns:a16="http://schemas.microsoft.com/office/drawing/2014/main" id="{CD8D4281-B2E6-49D5-B221-5FADED31DA96}"/>
              </a:ext>
            </a:extLst>
          </p:cNvPr>
          <p:cNvGrpSpPr/>
          <p:nvPr/>
        </p:nvGrpSpPr>
        <p:grpSpPr>
          <a:xfrm>
            <a:off x="6118109" y="2492539"/>
            <a:ext cx="1846390" cy="457200"/>
            <a:chOff x="3262576" y="2646425"/>
            <a:chExt cx="1846390" cy="457200"/>
          </a:xfrm>
        </p:grpSpPr>
        <p:sp>
          <p:nvSpPr>
            <p:cNvPr id="95" name="Isosceles Triangle 32">
              <a:extLst>
                <a:ext uri="{FF2B5EF4-FFF2-40B4-BE49-F238E27FC236}">
                  <a16:creationId xmlns="" xmlns:a16="http://schemas.microsoft.com/office/drawing/2014/main" id="{1097F6C7-21F6-4C36-A276-290B15A8905C}"/>
                </a:ext>
              </a:extLst>
            </p:cNvPr>
            <p:cNvSpPr/>
            <p:nvPr/>
          </p:nvSpPr>
          <p:spPr>
            <a:xfrm rot="5400000">
              <a:off x="4941246" y="2810910"/>
              <a:ext cx="193923" cy="141516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4" name="Rectangle: Top Corners Rounded 31">
              <a:extLst>
                <a:ext uri="{FF2B5EF4-FFF2-40B4-BE49-F238E27FC236}">
                  <a16:creationId xmlns="" xmlns:a16="http://schemas.microsoft.com/office/drawing/2014/main" id="{DC88F022-56F2-4D1E-811C-DAFB868B2DBF}"/>
                </a:ext>
              </a:extLst>
            </p:cNvPr>
            <p:cNvSpPr/>
            <p:nvPr/>
          </p:nvSpPr>
          <p:spPr>
            <a:xfrm rot="5400000">
              <a:off x="3909157" y="1999844"/>
              <a:ext cx="457200" cy="1750361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96" name="TextBox 72">
              <a:extLst>
                <a:ext uri="{FF2B5EF4-FFF2-40B4-BE49-F238E27FC236}">
                  <a16:creationId xmlns="" xmlns:a16="http://schemas.microsoft.com/office/drawing/2014/main" id="{C4E3C3CF-F623-489E-8FF9-232F563DEE61}"/>
                </a:ext>
              </a:extLst>
            </p:cNvPr>
            <p:cNvSpPr txBox="1"/>
            <p:nvPr/>
          </p:nvSpPr>
          <p:spPr>
            <a:xfrm>
              <a:off x="3351477" y="2694746"/>
              <a:ext cx="1567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القيد الضخم </a:t>
              </a:r>
              <a:endParaRPr lang="en-US" b="1" dirty="0"/>
            </a:p>
          </p:txBody>
        </p:sp>
      </p:grpSp>
      <p:grpSp>
        <p:nvGrpSpPr>
          <p:cNvPr id="97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8763000" y="3351019"/>
            <a:ext cx="1668413" cy="457200"/>
            <a:chOff x="2818077" y="3373094"/>
            <a:chExt cx="2290888" cy="457200"/>
          </a:xfrm>
        </p:grpSpPr>
        <p:sp>
          <p:nvSpPr>
            <p:cNvPr id="98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3686907" y="2504264"/>
              <a:ext cx="457200" cy="2194860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99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0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3196468" y="3440937"/>
              <a:ext cx="175601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ar-SY" sz="1800" b="1" dirty="0" smtClean="0">
                  <a:solidFill>
                    <a:schemeClr val="tx1"/>
                  </a:solidFill>
                </a:rPr>
                <a:t>الكُتبَةُ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oup 11">
            <a:extLst>
              <a:ext uri="{FF2B5EF4-FFF2-40B4-BE49-F238E27FC236}">
                <a16:creationId xmlns="" xmlns:a16="http://schemas.microsoft.com/office/drawing/2014/main" id="{CD037CFC-817D-4D32-BD60-D0F26F214287}"/>
              </a:ext>
            </a:extLst>
          </p:cNvPr>
          <p:cNvGrpSpPr/>
          <p:nvPr/>
        </p:nvGrpSpPr>
        <p:grpSpPr>
          <a:xfrm>
            <a:off x="6119855" y="3340988"/>
            <a:ext cx="1806545" cy="457200"/>
            <a:chOff x="2628409" y="3373094"/>
            <a:chExt cx="2480556" cy="457200"/>
          </a:xfrm>
        </p:grpSpPr>
        <p:sp>
          <p:nvSpPr>
            <p:cNvPr id="110" name="Isosceles Triangle 36">
              <a:extLst>
                <a:ext uri="{FF2B5EF4-FFF2-40B4-BE49-F238E27FC236}">
                  <a16:creationId xmlns="" xmlns:a16="http://schemas.microsoft.com/office/drawing/2014/main" id="{A264E089-E905-4F21-A11C-5AA75AF6875D}"/>
                </a:ext>
              </a:extLst>
            </p:cNvPr>
            <p:cNvSpPr/>
            <p:nvPr/>
          </p:nvSpPr>
          <p:spPr>
            <a:xfrm rot="5400000">
              <a:off x="4941245" y="3527034"/>
              <a:ext cx="193923" cy="141516"/>
            </a:xfrm>
            <a:prstGeom prst="triangl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09" name="Rectangle: Top Corners Rounded 35">
              <a:extLst>
                <a:ext uri="{FF2B5EF4-FFF2-40B4-BE49-F238E27FC236}">
                  <a16:creationId xmlns="" xmlns:a16="http://schemas.microsoft.com/office/drawing/2014/main" id="{99CEBF00-8713-444D-A6DF-CB25F44016E7}"/>
                </a:ext>
              </a:extLst>
            </p:cNvPr>
            <p:cNvSpPr/>
            <p:nvPr/>
          </p:nvSpPr>
          <p:spPr>
            <a:xfrm rot="5400000">
              <a:off x="3592074" y="2409429"/>
              <a:ext cx="457200" cy="2384529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1" name="TextBox 73">
              <a:extLst>
                <a:ext uri="{FF2B5EF4-FFF2-40B4-BE49-F238E27FC236}">
                  <a16:creationId xmlns="" xmlns:a16="http://schemas.microsoft.com/office/drawing/2014/main" id="{1ED73ACD-83A4-4DFC-945B-C81D5C698724}"/>
                </a:ext>
              </a:extLst>
            </p:cNvPr>
            <p:cNvSpPr txBox="1"/>
            <p:nvPr/>
          </p:nvSpPr>
          <p:spPr>
            <a:xfrm>
              <a:off x="2802793" y="3428237"/>
              <a:ext cx="209737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ar-SY"/>
              </a:defPPr>
              <a:lvl1pPr algn="ctr">
                <a:defRPr sz="28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ar-SY" sz="1800" b="1" dirty="0">
                  <a:solidFill>
                    <a:schemeClr val="tx1"/>
                  </a:solidFill>
                </a:rPr>
                <a:t>الخرزة </a:t>
              </a:r>
              <a:endParaRPr lang="en-US" sz="18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12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337069" y="1958553"/>
            <a:ext cx="2584357" cy="3630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21059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48" grpId="0" animBg="1"/>
      <p:bldP spid="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الاستراتيجيّة القرائيَّة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184121" y="203788"/>
            <a:ext cx="710614" cy="2784922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15726" y="155838"/>
            <a:ext cx="963129" cy="2441017"/>
            <a:chOff x="1254599" y="231265"/>
            <a:chExt cx="963129" cy="2441017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54599" y="488433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5" y="231265"/>
              <a:ext cx="492443" cy="2441017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قراءةُ التَّمشيطِ</a:t>
              </a:r>
            </a:p>
          </p:txBody>
        </p:sp>
      </p:grpSp>
      <p:grpSp>
        <p:nvGrpSpPr>
          <p:cNvPr id="43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5829299" y="234931"/>
            <a:ext cx="5329447" cy="457200"/>
            <a:chOff x="6910279" y="2432388"/>
            <a:chExt cx="5329445" cy="457200"/>
          </a:xfrm>
        </p:grpSpPr>
        <p:sp>
          <p:nvSpPr>
            <p:cNvPr id="44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9535847" y="185711"/>
              <a:ext cx="457200" cy="4950554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42230" y="2432077"/>
              <a:ext cx="150048" cy="4139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5" y="2476463"/>
              <a:ext cx="48493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4- أتنافسُ مع من بجانبي أيُّنا يملأُ خريطةَ النَّص أسرَعَ 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1" name="مجموعة 80"/>
          <p:cNvGrpSpPr/>
          <p:nvPr/>
        </p:nvGrpSpPr>
        <p:grpSpPr>
          <a:xfrm>
            <a:off x="5570616" y="990291"/>
            <a:ext cx="5239010" cy="5656421"/>
            <a:chOff x="5283200" y="1198932"/>
            <a:chExt cx="5644115" cy="5040684"/>
          </a:xfrm>
        </p:grpSpPr>
        <p:grpSp>
          <p:nvGrpSpPr>
            <p:cNvPr id="82" name="Google Shape;264;p2"/>
            <p:cNvGrpSpPr/>
            <p:nvPr/>
          </p:nvGrpSpPr>
          <p:grpSpPr>
            <a:xfrm>
              <a:off x="5283200" y="1198932"/>
              <a:ext cx="5644115" cy="5040684"/>
              <a:chOff x="1734414" y="495297"/>
              <a:chExt cx="4361586" cy="5853550"/>
            </a:xfrm>
          </p:grpSpPr>
          <p:sp>
            <p:nvSpPr>
              <p:cNvPr id="85" name="Google Shape;265;p2"/>
              <p:cNvSpPr/>
              <p:nvPr/>
            </p:nvSpPr>
            <p:spPr>
              <a:xfrm rot="-5400000">
                <a:off x="995360" y="1234352"/>
                <a:ext cx="5839694" cy="4361585"/>
              </a:xfrm>
              <a:prstGeom prst="round2SameRect">
                <a:avLst>
                  <a:gd name="adj1" fmla="val 4054"/>
                  <a:gd name="adj2" fmla="val 0"/>
                </a:avLst>
              </a:prstGeom>
              <a:solidFill>
                <a:srgbClr val="F1F1F1"/>
              </a:solidFill>
              <a:ln>
                <a:noFill/>
              </a:ln>
              <a:effectLst>
                <a:outerShdw blurRad="203200" dist="50800" dir="10800000" algn="r" rotWithShape="0">
                  <a:srgbClr val="000000">
                    <a:alpha val="4000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86" name="Google Shape;266;p2"/>
              <p:cNvCxnSpPr/>
              <p:nvPr/>
            </p:nvCxnSpPr>
            <p:spPr>
              <a:xfrm>
                <a:off x="1734414" y="1440870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7" name="Google Shape;267;p2"/>
              <p:cNvCxnSpPr/>
              <p:nvPr/>
            </p:nvCxnSpPr>
            <p:spPr>
              <a:xfrm>
                <a:off x="5597236" y="509152"/>
                <a:ext cx="0" cy="5839695"/>
              </a:xfrm>
              <a:prstGeom prst="straightConnector1">
                <a:avLst/>
              </a:prstGeom>
              <a:noFill/>
              <a:ln w="9525" cap="flat" cmpd="sng">
                <a:solidFill>
                  <a:srgbClr val="FF5050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8" name="Google Shape;268;p2"/>
              <p:cNvCxnSpPr/>
              <p:nvPr/>
            </p:nvCxnSpPr>
            <p:spPr>
              <a:xfrm>
                <a:off x="1734414" y="1801088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89" name="Google Shape;269;p2"/>
              <p:cNvCxnSpPr/>
              <p:nvPr/>
            </p:nvCxnSpPr>
            <p:spPr>
              <a:xfrm>
                <a:off x="1734414" y="2161306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90" name="Google Shape;270;p2"/>
              <p:cNvCxnSpPr/>
              <p:nvPr/>
            </p:nvCxnSpPr>
            <p:spPr>
              <a:xfrm>
                <a:off x="1734414" y="2521524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1" name="Google Shape;271;p2"/>
              <p:cNvCxnSpPr/>
              <p:nvPr/>
            </p:nvCxnSpPr>
            <p:spPr>
              <a:xfrm>
                <a:off x="1734414" y="2881742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2" name="Google Shape;272;p2"/>
              <p:cNvCxnSpPr/>
              <p:nvPr/>
            </p:nvCxnSpPr>
            <p:spPr>
              <a:xfrm>
                <a:off x="1734414" y="3241960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03" name="Google Shape;273;p2"/>
              <p:cNvCxnSpPr/>
              <p:nvPr/>
            </p:nvCxnSpPr>
            <p:spPr>
              <a:xfrm>
                <a:off x="1734414" y="3602178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12" name="Google Shape;274;p2"/>
              <p:cNvCxnSpPr/>
              <p:nvPr/>
            </p:nvCxnSpPr>
            <p:spPr>
              <a:xfrm>
                <a:off x="1734414" y="3962396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13" name="Google Shape;275;p2"/>
              <p:cNvCxnSpPr/>
              <p:nvPr/>
            </p:nvCxnSpPr>
            <p:spPr>
              <a:xfrm>
                <a:off x="1734414" y="4322614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14" name="Google Shape;276;p2"/>
              <p:cNvCxnSpPr/>
              <p:nvPr/>
            </p:nvCxnSpPr>
            <p:spPr>
              <a:xfrm>
                <a:off x="1734414" y="4682832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0" name="Google Shape;277;p2"/>
              <p:cNvCxnSpPr/>
              <p:nvPr/>
            </p:nvCxnSpPr>
            <p:spPr>
              <a:xfrm>
                <a:off x="1734414" y="5043050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1" name="Google Shape;278;p2"/>
              <p:cNvCxnSpPr/>
              <p:nvPr/>
            </p:nvCxnSpPr>
            <p:spPr>
              <a:xfrm>
                <a:off x="1734414" y="5403268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122" name="Google Shape;279;p2"/>
              <p:cNvCxnSpPr/>
              <p:nvPr/>
            </p:nvCxnSpPr>
            <p:spPr>
              <a:xfrm>
                <a:off x="1734414" y="5763486"/>
                <a:ext cx="3862822" cy="0"/>
              </a:xfrm>
              <a:prstGeom prst="straightConnector1">
                <a:avLst/>
              </a:prstGeom>
              <a:noFill/>
              <a:ln w="9525" cap="flat" cmpd="sng">
                <a:solidFill>
                  <a:srgbClr val="0EE0D6">
                    <a:alpha val="49803"/>
                  </a:srgbClr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pic>
          <p:nvPicPr>
            <p:cNvPr id="84" name="Google Shape;349;p2"/>
            <p:cNvPicPr preferRelativeResize="0"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4980" y="1784233"/>
              <a:ext cx="4878199" cy="4379356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04079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الاستراتيجيّة القرائيَّة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184121" y="203787"/>
            <a:ext cx="710613" cy="2784924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110066" y="86894"/>
            <a:ext cx="963129" cy="2578905"/>
            <a:chOff x="1254599" y="67981"/>
            <a:chExt cx="963129" cy="2578905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254599" y="379690"/>
              <a:ext cx="492443" cy="188607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725285" y="67981"/>
              <a:ext cx="492443" cy="25789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قراءةُ التَّمشيطِ</a:t>
              </a:r>
            </a:p>
          </p:txBody>
        </p:sp>
      </p:grpSp>
      <p:grpSp>
        <p:nvGrpSpPr>
          <p:cNvPr id="43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6765324" y="692131"/>
            <a:ext cx="4186447" cy="457200"/>
            <a:chOff x="6910279" y="2432388"/>
            <a:chExt cx="4186445" cy="457200"/>
          </a:xfrm>
        </p:grpSpPr>
        <p:sp>
          <p:nvSpPr>
            <p:cNvPr id="44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8964347" y="757211"/>
              <a:ext cx="457200" cy="3807554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42230" y="2432077"/>
              <a:ext cx="150048" cy="4139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7" y="2476463"/>
              <a:ext cx="35031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rgbClr val="FFFF00"/>
                  </a:solidFill>
                </a:rPr>
                <a:t>5- أملاُ الخريطةَ المعرفيَّة الخاصَّة بالنَّص 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84" name="Google Shape;349;p2"/>
          <p:cNvPicPr preferRelativeResize="0"/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371" b="97004" l="6084" r="99113">
                        <a14:foregroundMark x1="93283" y1="61798" x2="85678" y2="89139"/>
                        <a14:foregroundMark x1="76679" y1="62921" x2="68821" y2="82397"/>
                        <a14:foregroundMark x1="53105" y1="61049" x2="47022" y2="81648"/>
                        <a14:foregroundMark x1="36755" y1="61049" x2="27757" y2="83521"/>
                        <a14:foregroundMark x1="18758" y1="63296" x2="12928" y2="83521"/>
                        <a14:foregroundMark x1="89861" y1="46067" x2="14322" y2="46816"/>
                        <a14:foregroundMark x1="89480" y1="45318" x2="89480" y2="52809"/>
                        <a14:foregroundMark x1="52471" y1="46816" x2="51965" y2="53558"/>
                        <a14:foregroundMark x1="71483" y1="45318" x2="71103" y2="54307"/>
                        <a14:foregroundMark x1="33840" y1="46816" x2="33587" y2="53184"/>
                        <a14:foregroundMark x1="14956" y1="45693" x2="14956" y2="54307"/>
                        <a14:foregroundMark x1="52218" y1="30712" x2="52218" y2="43820"/>
                        <a14:foregroundMark x1="52218" y1="33333" x2="51965" y2="53558"/>
                        <a14:foregroundMark x1="30925" y1="8240" x2="31559" y2="30337"/>
                        <a14:backgroundMark x1="90114" y1="25843" x2="62484" y2="42322"/>
                        <a14:backgroundMark x1="87452" y1="50936" x2="75539" y2="50936"/>
                        <a14:backgroundMark x1="68188" y1="50936" x2="53359" y2="50936"/>
                        <a14:backgroundMark x1="74905" y1="52060" x2="73764" y2="52060"/>
                        <a14:backgroundMark x1="73764" y1="52060" x2="73764" y2="52060"/>
                        <a14:backgroundMark x1="75539" y1="50562" x2="72877" y2="50562"/>
                        <a14:backgroundMark x1="73257" y1="54307" x2="73257" y2="54307"/>
                        <a14:backgroundMark x1="48416" y1="49064" x2="36755" y2="49813"/>
                        <a14:backgroundMark x1="31305" y1="50936" x2="19265" y2="50936"/>
                        <a14:backgroundMark x1="31559" y1="50562" x2="31559" y2="50562"/>
                        <a14:backgroundMark x1="31559" y1="50562" x2="16096" y2="49813"/>
                        <a14:backgroundMark x1="32066" y1="50936" x2="32700" y2="54307"/>
                        <a14:backgroundMark x1="34728" y1="54307" x2="34474" y2="52060"/>
                        <a14:backgroundMark x1="54246" y1="47940" x2="52471" y2="47940"/>
                        <a14:backgroundMark x1="52471" y1="52060" x2="52218" y2="50936"/>
                        <a14:backgroundMark x1="51584" y1="49813" x2="51584" y2="49813"/>
                        <a14:backgroundMark x1="50444" y1="48689" x2="51584" y2="48689"/>
                        <a14:backgroundMark x1="35234" y1="49064" x2="33840" y2="47940"/>
                        <a14:backgroundMark x1="72243" y1="48689" x2="72243" y2="52809"/>
                        <a14:backgroundMark x1="72243" y1="52809" x2="72243" y2="52809"/>
                        <a14:backgroundMark x1="90494" y1="43820" x2="90114" y2="50562"/>
                        <a14:backgroundMark x1="90114" y1="52434" x2="90114" y2="52434"/>
                        <a14:backgroundMark x1="16603" y1="48315" x2="15336" y2="48315"/>
                        <a14:backgroundMark x1="52598" y1="46816" x2="52598" y2="52434"/>
                        <a14:backgroundMark x1="53105" y1="42322" x2="53105" y2="42322"/>
                        <a14:backgroundMark x1="50824" y1="43446" x2="51331" y2="44944"/>
                        <a14:backgroundMark x1="52978" y1="44944" x2="52978" y2="44944"/>
                        <a14:backgroundMark x1="14322" y1="43446" x2="14322" y2="47940"/>
                        <a14:backgroundMark x1="14702" y1="39326" x2="14322" y2="49064"/>
                        <a14:backgroundMark x1="52598" y1="46442" x2="52345" y2="53558"/>
                        <a14:backgroundMark x1="30925" y1="8240" x2="30672" y2="2022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87" t="3102" r="2832" b="4907"/>
          <a:stretch/>
        </p:blipFill>
        <p:spPr>
          <a:xfrm>
            <a:off x="3816956" y="1965789"/>
            <a:ext cx="8235345" cy="327841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930900" y="2287847"/>
            <a:ext cx="27383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الملك فهد لطباعة المصحف الشريف </a:t>
            </a:r>
          </a:p>
        </p:txBody>
      </p:sp>
      <p:sp>
        <p:nvSpPr>
          <p:cNvPr id="42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10572880" y="4542898"/>
            <a:ext cx="13691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المدينة المنورة </a:t>
            </a:r>
          </a:p>
        </p:txBody>
      </p:sp>
      <p:sp>
        <p:nvSpPr>
          <p:cNvPr id="48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8999916" y="4542898"/>
            <a:ext cx="13691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الملك فهد </a:t>
            </a:r>
          </a:p>
        </p:txBody>
      </p:sp>
      <p:sp>
        <p:nvSpPr>
          <p:cNvPr id="49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300094" y="4542898"/>
            <a:ext cx="13691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۲۰۰۰۰۰ م ۲</a:t>
            </a:r>
          </a:p>
        </p:txBody>
      </p:sp>
      <p:sp>
        <p:nvSpPr>
          <p:cNvPr id="5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701872" y="4542898"/>
            <a:ext cx="13691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۰۰۰ ۱</a:t>
            </a:r>
          </a:p>
        </p:txBody>
      </p:sp>
      <p:sp>
        <p:nvSpPr>
          <p:cNvPr id="55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052850" y="4648675"/>
            <a:ext cx="13691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ar-S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۰۰۰۰ ۳</a:t>
            </a:r>
          </a:p>
        </p:txBody>
      </p:sp>
    </p:spTree>
    <p:extLst>
      <p:ext uri="{BB962C8B-B14F-4D97-AF65-F5344CB8AC3E}">
        <p14:creationId xmlns:p14="http://schemas.microsoft.com/office/powerpoint/2010/main" val="149213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40" grpId="0"/>
      <p:bldP spid="42" grpId="0"/>
      <p:bldP spid="48" grpId="0"/>
      <p:bldP spid="49" grpId="0"/>
      <p:bldP spid="54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1A8A9D57-B041-4715-A1C9-4342C5D69CF2}"/>
              </a:ext>
            </a:extLst>
          </p:cNvPr>
          <p:cNvSpPr/>
          <p:nvPr/>
        </p:nvSpPr>
        <p:spPr>
          <a:xfrm>
            <a:off x="1144159" y="1958553"/>
            <a:ext cx="1204073" cy="3133952"/>
          </a:xfrm>
          <a:prstGeom prst="rect">
            <a:avLst/>
          </a:prstGeom>
          <a:solidFill>
            <a:srgbClr val="9E5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52364974-DB04-4C11-988B-A00AE538D4DD}"/>
              </a:ext>
            </a:extLst>
          </p:cNvPr>
          <p:cNvSpPr/>
          <p:nvPr/>
        </p:nvSpPr>
        <p:spPr>
          <a:xfrm>
            <a:off x="39186" y="1645920"/>
            <a:ext cx="525985" cy="10057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innerShdw blurRad="114300" dist="3048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FFA47F5-FE0B-4FBD-8E1C-373D81E61F05}"/>
              </a:ext>
            </a:extLst>
          </p:cNvPr>
          <p:cNvGrpSpPr/>
          <p:nvPr/>
        </p:nvGrpSpPr>
        <p:grpSpPr>
          <a:xfrm>
            <a:off x="-120468" y="2002098"/>
            <a:ext cx="3110413" cy="298449"/>
            <a:chOff x="0" y="1945688"/>
            <a:chExt cx="10452643" cy="307182"/>
          </a:xfrm>
        </p:grpSpPr>
        <p:sp>
          <p:nvSpPr>
            <p:cNvPr id="5" name="Rectangle: Rounded Corners 4">
              <a:extLst>
                <a:ext uri="{FF2B5EF4-FFF2-40B4-BE49-F238E27FC236}">
                  <a16:creationId xmlns="" xmlns:a16="http://schemas.microsoft.com/office/drawing/2014/main" id="{4BF8B384-139F-49CE-BFD7-A602E7CD8881}"/>
                </a:ext>
              </a:extLst>
            </p:cNvPr>
            <p:cNvSpPr/>
            <p:nvPr/>
          </p:nvSpPr>
          <p:spPr>
            <a:xfrm>
              <a:off x="0" y="1974574"/>
              <a:ext cx="10424160" cy="278296"/>
            </a:xfrm>
            <a:prstGeom prst="roundRect">
              <a:avLst/>
            </a:prstGeom>
            <a:gradFill>
              <a:gsLst>
                <a:gs pos="39812">
                  <a:schemeClr val="bg1"/>
                </a:gs>
                <a:gs pos="0">
                  <a:schemeClr val="tx1">
                    <a:lumMod val="75000"/>
                    <a:lumOff val="25000"/>
                  </a:schemeClr>
                </a:gs>
                <a:gs pos="74000">
                  <a:schemeClr val="bg1">
                    <a:lumMod val="65000"/>
                  </a:schemeClr>
                </a:gs>
                <a:gs pos="9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scene3d>
              <a:camera prst="perspective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="" xmlns:a16="http://schemas.microsoft.com/office/drawing/2014/main" id="{EC689BBB-DAF0-4CEB-8368-6DA40EBFA149}"/>
                </a:ext>
              </a:extLst>
            </p:cNvPr>
            <p:cNvSpPr/>
            <p:nvPr/>
          </p:nvSpPr>
          <p:spPr>
            <a:xfrm flipH="1">
              <a:off x="10257541" y="1945688"/>
              <a:ext cx="195102" cy="26910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="" xmlns:a16="http://schemas.microsoft.com/office/drawing/2014/main" id="{0ECBC755-4F14-4E32-B05C-8A36E40C4613}"/>
              </a:ext>
            </a:extLst>
          </p:cNvPr>
          <p:cNvGrpSpPr/>
          <p:nvPr/>
        </p:nvGrpSpPr>
        <p:grpSpPr>
          <a:xfrm>
            <a:off x="642334" y="1958553"/>
            <a:ext cx="1904831" cy="3573194"/>
            <a:chOff x="3922498" y="1958553"/>
            <a:chExt cx="1904831" cy="3573194"/>
          </a:xfrm>
        </p:grpSpPr>
        <p:sp>
          <p:nvSpPr>
            <p:cNvPr id="41" name="Oval 40">
              <a:extLst>
                <a:ext uri="{FF2B5EF4-FFF2-40B4-BE49-F238E27FC236}">
                  <a16:creationId xmlns="" xmlns:a16="http://schemas.microsoft.com/office/drawing/2014/main" id="{2AE62494-50C9-4EA9-8B68-94FBC8DC43F4}"/>
                </a:ext>
              </a:extLst>
            </p:cNvPr>
            <p:cNvSpPr/>
            <p:nvPr/>
          </p:nvSpPr>
          <p:spPr>
            <a:xfrm rot="941097">
              <a:off x="5187336" y="2030468"/>
              <a:ext cx="639993" cy="408103"/>
            </a:xfrm>
            <a:prstGeom prst="ellipse">
              <a:avLst/>
            </a:prstGeom>
            <a:gradFill flip="none" rotWithShape="1">
              <a:gsLst>
                <a:gs pos="90000">
                  <a:srgbClr val="E4E4E4">
                    <a:alpha val="0"/>
                  </a:srgbClr>
                </a:gs>
                <a:gs pos="30000">
                  <a:schemeClr val="tx1"/>
                </a:gs>
              </a:gsLst>
              <a:lin ang="2700000" scaled="1"/>
              <a:tileRect/>
            </a:gradFill>
            <a:ln>
              <a:noFill/>
            </a:ln>
            <a:effectLst>
              <a:softEdge rad="88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F493352-DD8C-40D4-A5B6-A7F2ED7A4A27}"/>
                </a:ext>
              </a:extLst>
            </p:cNvPr>
            <p:cNvSpPr/>
            <p:nvPr/>
          </p:nvSpPr>
          <p:spPr>
            <a:xfrm>
              <a:off x="3922498" y="1958553"/>
              <a:ext cx="1705898" cy="3573194"/>
            </a:xfrm>
            <a:custGeom>
              <a:avLst/>
              <a:gdLst>
                <a:gd name="connsiteX0" fmla="*/ 281354 w 2224051"/>
                <a:gd name="connsiteY0" fmla="*/ 0 h 3573194"/>
                <a:gd name="connsiteX1" fmla="*/ 2224051 w 2224051"/>
                <a:gd name="connsiteY1" fmla="*/ 0 h 3573194"/>
                <a:gd name="connsiteX2" fmla="*/ 2202966 w 2224051"/>
                <a:gd name="connsiteY2" fmla="*/ 2126 h 3573194"/>
                <a:gd name="connsiteX3" fmla="*/ 1981201 w 2224051"/>
                <a:gd name="connsiteY3" fmla="*/ 274221 h 3573194"/>
                <a:gd name="connsiteX4" fmla="*/ 1981201 w 2224051"/>
                <a:gd name="connsiteY4" fmla="*/ 3573194 h 3573194"/>
                <a:gd name="connsiteX5" fmla="*/ 1953202 w 2224051"/>
                <a:gd name="connsiteY5" fmla="*/ 3573194 h 3573194"/>
                <a:gd name="connsiteX6" fmla="*/ 976601 w 2224051"/>
                <a:gd name="connsiteY6" fmla="*/ 3133952 h 3573194"/>
                <a:gd name="connsiteX7" fmla="*/ 0 w 2224051"/>
                <a:gd name="connsiteY7" fmla="*/ 3573194 h 3573194"/>
                <a:gd name="connsiteX8" fmla="*/ 0 w 2224051"/>
                <a:gd name="connsiteY8" fmla="*/ 281354 h 3573194"/>
                <a:gd name="connsiteX9" fmla="*/ 281354 w 2224051"/>
                <a:gd name="connsiteY9" fmla="*/ 0 h 357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24051" h="3573194">
                  <a:moveTo>
                    <a:pt x="281354" y="0"/>
                  </a:moveTo>
                  <a:lnTo>
                    <a:pt x="2224051" y="0"/>
                  </a:lnTo>
                  <a:lnTo>
                    <a:pt x="2202966" y="2126"/>
                  </a:lnTo>
                  <a:cubicBezTo>
                    <a:pt x="2076405" y="28024"/>
                    <a:pt x="1981201" y="140005"/>
                    <a:pt x="1981201" y="274221"/>
                  </a:cubicBezTo>
                  <a:lnTo>
                    <a:pt x="1981201" y="3573194"/>
                  </a:lnTo>
                  <a:lnTo>
                    <a:pt x="1953202" y="3573194"/>
                  </a:lnTo>
                  <a:lnTo>
                    <a:pt x="976601" y="3133952"/>
                  </a:lnTo>
                  <a:lnTo>
                    <a:pt x="0" y="3573194"/>
                  </a:lnTo>
                  <a:lnTo>
                    <a:pt x="0" y="281354"/>
                  </a:lnTo>
                  <a:cubicBezTo>
                    <a:pt x="0" y="125966"/>
                    <a:pt x="125966" y="0"/>
                    <a:pt x="281354" y="0"/>
                  </a:cubicBezTo>
                  <a:close/>
                </a:path>
              </a:pathLst>
            </a:custGeom>
            <a:gradFill>
              <a:gsLst>
                <a:gs pos="3000">
                  <a:srgbClr val="FF9900"/>
                </a:gs>
                <a:gs pos="0">
                  <a:srgbClr val="9E5E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="" xmlns:a16="http://schemas.microsoft.com/office/drawing/2014/main" id="{C4584F60-A4B0-4661-AD7D-08EC48E7F9DC}"/>
                </a:ext>
              </a:extLst>
            </p:cNvPr>
            <p:cNvSpPr txBox="1"/>
            <p:nvPr/>
          </p:nvSpPr>
          <p:spPr>
            <a:xfrm>
              <a:off x="4051859" y="4188955"/>
              <a:ext cx="130829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الاستراتيجيّة القرائيَّة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="" xmlns:a16="http://schemas.microsoft.com/office/drawing/2014/main" id="{27A5772D-95CA-4C47-8DAF-94BD9FFBB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7248" y="3459249"/>
              <a:ext cx="1230090" cy="291491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E8463C34-566F-4699-B114-1BD832C4C75C}"/>
                </a:ext>
              </a:extLst>
            </p:cNvPr>
            <p:cNvSpPr txBox="1"/>
            <p:nvPr/>
          </p:nvSpPr>
          <p:spPr>
            <a:xfrm>
              <a:off x="3963465" y="2549101"/>
              <a:ext cx="143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الوحدة الثانية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7" name="Oval 36">
            <a:extLst>
              <a:ext uri="{FF2B5EF4-FFF2-40B4-BE49-F238E27FC236}">
                <a16:creationId xmlns="" xmlns:a16="http://schemas.microsoft.com/office/drawing/2014/main" id="{72B45074-219E-4923-8057-08CC80860AE8}"/>
              </a:ext>
            </a:extLst>
          </p:cNvPr>
          <p:cNvSpPr/>
          <p:nvPr/>
        </p:nvSpPr>
        <p:spPr>
          <a:xfrm>
            <a:off x="390532" y="5930034"/>
            <a:ext cx="2122417" cy="422684"/>
          </a:xfrm>
          <a:prstGeom prst="ellipse">
            <a:avLst/>
          </a:prstGeom>
          <a:gradFill flip="none" rotWithShape="1">
            <a:gsLst>
              <a:gs pos="100000">
                <a:srgbClr val="E4E4E4">
                  <a:alpha val="0"/>
                </a:srgbClr>
              </a:gs>
              <a:gs pos="8000">
                <a:schemeClr val="tx1">
                  <a:alpha val="3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24">
            <a:extLst>
              <a:ext uri="{FF2B5EF4-FFF2-40B4-BE49-F238E27FC236}">
                <a16:creationId xmlns="" xmlns:a16="http://schemas.microsoft.com/office/drawing/2014/main" id="{2031FD8F-C762-45B7-9144-CFCF75B7A842}"/>
              </a:ext>
            </a:extLst>
          </p:cNvPr>
          <p:cNvSpPr/>
          <p:nvPr/>
        </p:nvSpPr>
        <p:spPr>
          <a:xfrm rot="16200000" flipH="1">
            <a:off x="1129750" y="161762"/>
            <a:ext cx="670440" cy="2726745"/>
          </a:xfrm>
          <a:prstGeom prst="ellipse">
            <a:avLst/>
          </a:prstGeom>
          <a:gradFill flip="none" rotWithShape="1">
            <a:gsLst>
              <a:gs pos="71000">
                <a:schemeClr val="bg1"/>
              </a:gs>
              <a:gs pos="77000">
                <a:schemeClr val="tx1">
                  <a:lumMod val="65000"/>
                  <a:lumOff val="35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3">
            <a:extLst>
              <a:ext uri="{FF2B5EF4-FFF2-40B4-BE49-F238E27FC236}">
                <a16:creationId xmlns="" xmlns:a16="http://schemas.microsoft.com/office/drawing/2014/main" id="{6A460868-B9FD-412C-A768-ECBAB7A7A540}"/>
              </a:ext>
            </a:extLst>
          </p:cNvPr>
          <p:cNvGrpSpPr/>
          <p:nvPr/>
        </p:nvGrpSpPr>
        <p:grpSpPr>
          <a:xfrm rot="5400000">
            <a:off x="1025901" y="218119"/>
            <a:ext cx="864925" cy="2210770"/>
            <a:chOff x="1053738" y="-10144"/>
            <a:chExt cx="858940" cy="2928262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4E19FC31-64B6-492B-A85A-416820957BD0}"/>
                </a:ext>
              </a:extLst>
            </p:cNvPr>
            <p:cNvSpPr txBox="1"/>
            <p:nvPr/>
          </p:nvSpPr>
          <p:spPr>
            <a:xfrm>
              <a:off x="1053738" y="104394"/>
              <a:ext cx="489036" cy="252126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accent2"/>
                  </a:solidFill>
                  <a:latin typeface="Oswald" panose="02000503000000000000" pitchFamily="2" charset="0"/>
                </a:rPr>
                <a:t>الوعي القرائي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626BC3BB-DB17-4728-9BD9-860DBDFEF42C}"/>
                </a:ext>
              </a:extLst>
            </p:cNvPr>
            <p:cNvSpPr txBox="1"/>
            <p:nvPr/>
          </p:nvSpPr>
          <p:spPr>
            <a:xfrm>
              <a:off x="1454208" y="-10144"/>
              <a:ext cx="458470" cy="292826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ar-SY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قراءةُ التَّمشيطِ</a:t>
              </a:r>
            </a:p>
          </p:txBody>
        </p:sp>
      </p:grpSp>
      <p:pic>
        <p:nvPicPr>
          <p:cNvPr id="86" name="Graphic 16">
            <a:extLst>
              <a:ext uri="{FF2B5EF4-FFF2-40B4-BE49-F238E27FC236}">
                <a16:creationId xmlns:a16="http://schemas.microsoft.com/office/drawing/2014/main" xmlns="" id="{FA108CE8-89A2-4FA3-B659-506A04EB73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6" b="11918"/>
          <a:stretch/>
        </p:blipFill>
        <p:spPr>
          <a:xfrm rot="10800000" flipH="1" flipV="1">
            <a:off x="4500201" y="2700326"/>
            <a:ext cx="6459672" cy="22943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92" name="مجموعة 91"/>
          <p:cNvGrpSpPr/>
          <p:nvPr/>
        </p:nvGrpSpPr>
        <p:grpSpPr>
          <a:xfrm>
            <a:off x="7747000" y="78583"/>
            <a:ext cx="3153237" cy="1096781"/>
            <a:chOff x="7765664" y="78583"/>
            <a:chExt cx="3134573" cy="1096781"/>
          </a:xfrm>
        </p:grpSpPr>
        <p:grpSp>
          <p:nvGrpSpPr>
            <p:cNvPr id="93" name="Group 81">
              <a:extLst>
                <a:ext uri="{FF2B5EF4-FFF2-40B4-BE49-F238E27FC236}">
                  <a16:creationId xmlns:a16="http://schemas.microsoft.com/office/drawing/2014/main" xmlns="" id="{E2381D15-1B85-43BE-924C-B5B9BBF5F6E6}"/>
                </a:ext>
              </a:extLst>
            </p:cNvPr>
            <p:cNvGrpSpPr/>
            <p:nvPr/>
          </p:nvGrpSpPr>
          <p:grpSpPr>
            <a:xfrm flipH="1">
              <a:off x="7765664" y="78583"/>
              <a:ext cx="2641250" cy="1036307"/>
              <a:chOff x="2140318" y="795384"/>
              <a:chExt cx="4486150" cy="1036307"/>
            </a:xfrm>
          </p:grpSpPr>
          <p:sp>
            <p:nvSpPr>
              <p:cNvPr id="123" name="Rectangle 82">
                <a:extLst>
                  <a:ext uri="{FF2B5EF4-FFF2-40B4-BE49-F238E27FC236}">
                    <a16:creationId xmlns:a16="http://schemas.microsoft.com/office/drawing/2014/main" xmlns="" id="{E93BDB68-C2E8-482C-BA1E-2D8A816F335B}"/>
                  </a:ext>
                </a:extLst>
              </p:cNvPr>
              <p:cNvSpPr/>
              <p:nvPr/>
            </p:nvSpPr>
            <p:spPr>
              <a:xfrm flipH="1">
                <a:off x="5779968" y="1044735"/>
                <a:ext cx="846500" cy="786956"/>
              </a:xfrm>
              <a:prstGeom prst="rect">
                <a:avLst/>
              </a:prstGeom>
              <a:gradFill>
                <a:gsLst>
                  <a:gs pos="100000">
                    <a:schemeClr val="tx1"/>
                  </a:gs>
                  <a:gs pos="0">
                    <a:srgbClr val="E9EBEA">
                      <a:alpha val="0"/>
                    </a:srgbClr>
                  </a:gs>
                </a:gsLst>
                <a:lin ang="0" scaled="1"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Freeform: Shape 83">
                <a:extLst>
                  <a:ext uri="{FF2B5EF4-FFF2-40B4-BE49-F238E27FC236}">
                    <a16:creationId xmlns:a16="http://schemas.microsoft.com/office/drawing/2014/main" xmlns="" id="{E04B370A-A178-4F87-A008-49F96E719BCC}"/>
                  </a:ext>
                </a:extLst>
              </p:cNvPr>
              <p:cNvSpPr/>
              <p:nvPr/>
            </p:nvSpPr>
            <p:spPr>
              <a:xfrm rot="5400000">
                <a:off x="5848454" y="1528250"/>
                <a:ext cx="283053" cy="212035"/>
              </a:xfrm>
              <a:custGeom>
                <a:avLst/>
                <a:gdLst>
                  <a:gd name="connsiteX0" fmla="*/ 238370 w 476740"/>
                  <a:gd name="connsiteY0" fmla="*/ 0 h 238369"/>
                  <a:gd name="connsiteX1" fmla="*/ 458008 w 476740"/>
                  <a:gd name="connsiteY1" fmla="*/ 145586 h 238369"/>
                  <a:gd name="connsiteX2" fmla="*/ 476740 w 476740"/>
                  <a:gd name="connsiteY2" fmla="*/ 238369 h 238369"/>
                  <a:gd name="connsiteX3" fmla="*/ 0 w 476740"/>
                  <a:gd name="connsiteY3" fmla="*/ 238369 h 238369"/>
                  <a:gd name="connsiteX4" fmla="*/ 18733 w 476740"/>
                  <a:gd name="connsiteY4" fmla="*/ 145586 h 238369"/>
                  <a:gd name="connsiteX5" fmla="*/ 238370 w 476740"/>
                  <a:gd name="connsiteY5" fmla="*/ 0 h 238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6740" h="238369">
                    <a:moveTo>
                      <a:pt x="238370" y="0"/>
                    </a:moveTo>
                    <a:cubicBezTo>
                      <a:pt x="337106" y="0"/>
                      <a:pt x="421821" y="60031"/>
                      <a:pt x="458008" y="145586"/>
                    </a:cubicBezTo>
                    <a:lnTo>
                      <a:pt x="476740" y="238369"/>
                    </a:lnTo>
                    <a:lnTo>
                      <a:pt x="0" y="238369"/>
                    </a:lnTo>
                    <a:lnTo>
                      <a:pt x="18733" y="145586"/>
                    </a:lnTo>
                    <a:cubicBezTo>
                      <a:pt x="54919" y="60031"/>
                      <a:pt x="139634" y="0"/>
                      <a:pt x="238370" y="0"/>
                    </a:cubicBezTo>
                    <a:close/>
                  </a:path>
                </a:pathLst>
              </a:custGeom>
              <a:solidFill>
                <a:srgbClr val="0048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84">
                <a:extLst>
                  <a:ext uri="{FF2B5EF4-FFF2-40B4-BE49-F238E27FC236}">
                    <a16:creationId xmlns:a16="http://schemas.microsoft.com/office/drawing/2014/main" xmlns="" id="{D1484586-6233-41A9-B5B3-5D7D5BC06717}"/>
                  </a:ext>
                </a:extLst>
              </p:cNvPr>
              <p:cNvSpPr/>
              <p:nvPr/>
            </p:nvSpPr>
            <p:spPr>
              <a:xfrm>
                <a:off x="2140318" y="1113182"/>
                <a:ext cx="3743647" cy="662609"/>
              </a:xfrm>
              <a:prstGeom prst="rect">
                <a:avLst/>
              </a:prstGeom>
              <a:gradFill flip="none" rotWithShape="1">
                <a:gsLst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Y" sz="2000" b="1" dirty="0" smtClean="0">
                    <a:solidFill>
                      <a:schemeClr val="bg1"/>
                    </a:solidFill>
                  </a:rPr>
                  <a:t>الواجبُ المنزليُّ</a:t>
                </a:r>
              </a:p>
            </p:txBody>
          </p:sp>
          <p:grpSp>
            <p:nvGrpSpPr>
              <p:cNvPr id="154" name="Group 88">
                <a:extLst>
                  <a:ext uri="{FF2B5EF4-FFF2-40B4-BE49-F238E27FC236}">
                    <a16:creationId xmlns:a16="http://schemas.microsoft.com/office/drawing/2014/main" xmlns="" id="{50103D4B-E78D-4D71-9216-E2A208083868}"/>
                  </a:ext>
                </a:extLst>
              </p:cNvPr>
              <p:cNvGrpSpPr/>
              <p:nvPr/>
            </p:nvGrpSpPr>
            <p:grpSpPr>
              <a:xfrm>
                <a:off x="5588896" y="1531471"/>
                <a:ext cx="390125" cy="205592"/>
                <a:chOff x="5588896" y="1531471"/>
                <a:chExt cx="390125" cy="205592"/>
              </a:xfrm>
            </p:grpSpPr>
            <p:sp>
              <p:nvSpPr>
                <p:cNvPr id="157" name="Oval 91">
                  <a:extLst>
                    <a:ext uri="{FF2B5EF4-FFF2-40B4-BE49-F238E27FC236}">
                      <a16:creationId xmlns:a16="http://schemas.microsoft.com/office/drawing/2014/main" xmlns="" id="{9C89827E-4ABE-4805-A701-51665A7DF613}"/>
                    </a:ext>
                  </a:extLst>
                </p:cNvPr>
                <p:cNvSpPr/>
                <p:nvPr/>
              </p:nvSpPr>
              <p:spPr>
                <a:xfrm>
                  <a:off x="5588896" y="1531471"/>
                  <a:ext cx="390125" cy="205592"/>
                </a:xfrm>
                <a:prstGeom prst="ellipse">
                  <a:avLst/>
                </a:prstGeom>
                <a:gradFill flip="none" rotWithShape="1">
                  <a:gsLst>
                    <a:gs pos="52000">
                      <a:srgbClr val="1DFFC4"/>
                    </a:gs>
                    <a:gs pos="14000">
                      <a:srgbClr val="004846"/>
                    </a:gs>
                    <a:gs pos="100000">
                      <a:srgbClr val="00CC99"/>
                    </a:gs>
                  </a:gsLst>
                  <a:lin ang="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Freeform: Shape 92">
                  <a:extLst>
                    <a:ext uri="{FF2B5EF4-FFF2-40B4-BE49-F238E27FC236}">
                      <a16:creationId xmlns:a16="http://schemas.microsoft.com/office/drawing/2014/main" xmlns="" id="{3B1B6EB6-2C1B-47E7-A9DD-6A8BF277FDCC}"/>
                    </a:ext>
                  </a:extLst>
                </p:cNvPr>
                <p:cNvSpPr/>
                <p:nvPr/>
              </p:nvSpPr>
              <p:spPr>
                <a:xfrm rot="16200000" flipH="1">
                  <a:off x="5750509" y="1595010"/>
                  <a:ext cx="113947" cy="109463"/>
                </a:xfrm>
                <a:custGeom>
                  <a:avLst/>
                  <a:gdLst>
                    <a:gd name="connsiteX0" fmla="*/ 238370 w 476740"/>
                    <a:gd name="connsiteY0" fmla="*/ 0 h 238369"/>
                    <a:gd name="connsiteX1" fmla="*/ 458008 w 476740"/>
                    <a:gd name="connsiteY1" fmla="*/ 145586 h 238369"/>
                    <a:gd name="connsiteX2" fmla="*/ 476740 w 476740"/>
                    <a:gd name="connsiteY2" fmla="*/ 238369 h 238369"/>
                    <a:gd name="connsiteX3" fmla="*/ 0 w 476740"/>
                    <a:gd name="connsiteY3" fmla="*/ 238369 h 238369"/>
                    <a:gd name="connsiteX4" fmla="*/ 18733 w 476740"/>
                    <a:gd name="connsiteY4" fmla="*/ 145586 h 238369"/>
                    <a:gd name="connsiteX5" fmla="*/ 238370 w 476740"/>
                    <a:gd name="connsiteY5" fmla="*/ 0 h 2383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76740" h="238369">
                      <a:moveTo>
                        <a:pt x="238370" y="0"/>
                      </a:moveTo>
                      <a:cubicBezTo>
                        <a:pt x="337106" y="0"/>
                        <a:pt x="421821" y="60031"/>
                        <a:pt x="458008" y="145586"/>
                      </a:cubicBezTo>
                      <a:lnTo>
                        <a:pt x="476740" y="238369"/>
                      </a:lnTo>
                      <a:lnTo>
                        <a:pt x="0" y="238369"/>
                      </a:lnTo>
                      <a:lnTo>
                        <a:pt x="18733" y="145586"/>
                      </a:lnTo>
                      <a:cubicBezTo>
                        <a:pt x="54919" y="60031"/>
                        <a:pt x="139634" y="0"/>
                        <a:pt x="238370" y="0"/>
                      </a:cubicBezTo>
                      <a:close/>
                    </a:path>
                  </a:pathLst>
                </a:custGeom>
                <a:solidFill>
                  <a:srgbClr val="00484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5" name="Freeform: Shape 89">
                <a:extLst>
                  <a:ext uri="{FF2B5EF4-FFF2-40B4-BE49-F238E27FC236}">
                    <a16:creationId xmlns:a16="http://schemas.microsoft.com/office/drawing/2014/main" xmlns="" id="{49081EDD-69E6-42EC-A1CC-F5299AFC1079}"/>
                  </a:ext>
                </a:extLst>
              </p:cNvPr>
              <p:cNvSpPr/>
              <p:nvPr/>
            </p:nvSpPr>
            <p:spPr>
              <a:xfrm>
                <a:off x="5754500" y="1221349"/>
                <a:ext cx="225789" cy="441729"/>
              </a:xfrm>
              <a:custGeom>
                <a:avLst/>
                <a:gdLst>
                  <a:gd name="connsiteX0" fmla="*/ 264315 w 507102"/>
                  <a:gd name="connsiteY0" fmla="*/ 61 h 819465"/>
                  <a:gd name="connsiteX1" fmla="*/ 507102 w 507102"/>
                  <a:gd name="connsiteY1" fmla="*/ 69499 h 819465"/>
                  <a:gd name="connsiteX2" fmla="*/ 507102 w 507102"/>
                  <a:gd name="connsiteY2" fmla="*/ 809074 h 819465"/>
                  <a:gd name="connsiteX3" fmla="*/ 506404 w 507102"/>
                  <a:gd name="connsiteY3" fmla="*/ 808339 h 819465"/>
                  <a:gd name="connsiteX4" fmla="*/ 258479 w 507102"/>
                  <a:gd name="connsiteY4" fmla="*/ 719015 h 819465"/>
                  <a:gd name="connsiteX5" fmla="*/ 10554 w 507102"/>
                  <a:gd name="connsiteY5" fmla="*/ 808339 h 819465"/>
                  <a:gd name="connsiteX6" fmla="*/ 0 w 507102"/>
                  <a:gd name="connsiteY6" fmla="*/ 819465 h 819465"/>
                  <a:gd name="connsiteX7" fmla="*/ 0 w 507102"/>
                  <a:gd name="connsiteY7" fmla="*/ 69499 h 819465"/>
                  <a:gd name="connsiteX8" fmla="*/ 264315 w 507102"/>
                  <a:gd name="connsiteY8" fmla="*/ 61 h 819465"/>
                  <a:gd name="connsiteX0" fmla="*/ 260838 w 507102"/>
                  <a:gd name="connsiteY0" fmla="*/ 15 h 888955"/>
                  <a:gd name="connsiteX1" fmla="*/ 507102 w 507102"/>
                  <a:gd name="connsiteY1" fmla="*/ 138989 h 888955"/>
                  <a:gd name="connsiteX2" fmla="*/ 507102 w 507102"/>
                  <a:gd name="connsiteY2" fmla="*/ 878564 h 888955"/>
                  <a:gd name="connsiteX3" fmla="*/ 506404 w 507102"/>
                  <a:gd name="connsiteY3" fmla="*/ 877829 h 888955"/>
                  <a:gd name="connsiteX4" fmla="*/ 258479 w 507102"/>
                  <a:gd name="connsiteY4" fmla="*/ 788505 h 888955"/>
                  <a:gd name="connsiteX5" fmla="*/ 10554 w 507102"/>
                  <a:gd name="connsiteY5" fmla="*/ 877829 h 888955"/>
                  <a:gd name="connsiteX6" fmla="*/ 0 w 507102"/>
                  <a:gd name="connsiteY6" fmla="*/ 888955 h 888955"/>
                  <a:gd name="connsiteX7" fmla="*/ 0 w 507102"/>
                  <a:gd name="connsiteY7" fmla="*/ 138989 h 888955"/>
                  <a:gd name="connsiteX8" fmla="*/ 260838 w 507102"/>
                  <a:gd name="connsiteY8" fmla="*/ 15 h 888955"/>
                  <a:gd name="connsiteX0" fmla="*/ 0 w 507102"/>
                  <a:gd name="connsiteY0" fmla="*/ 93098 h 843064"/>
                  <a:gd name="connsiteX1" fmla="*/ 507102 w 507102"/>
                  <a:gd name="connsiteY1" fmla="*/ 93098 h 843064"/>
                  <a:gd name="connsiteX2" fmla="*/ 507102 w 507102"/>
                  <a:gd name="connsiteY2" fmla="*/ 832673 h 843064"/>
                  <a:gd name="connsiteX3" fmla="*/ 506404 w 507102"/>
                  <a:gd name="connsiteY3" fmla="*/ 831938 h 843064"/>
                  <a:gd name="connsiteX4" fmla="*/ 258479 w 507102"/>
                  <a:gd name="connsiteY4" fmla="*/ 742614 h 843064"/>
                  <a:gd name="connsiteX5" fmla="*/ 10554 w 507102"/>
                  <a:gd name="connsiteY5" fmla="*/ 831938 h 843064"/>
                  <a:gd name="connsiteX6" fmla="*/ 0 w 507102"/>
                  <a:gd name="connsiteY6" fmla="*/ 843064 h 843064"/>
                  <a:gd name="connsiteX7" fmla="*/ 0 w 507102"/>
                  <a:gd name="connsiteY7" fmla="*/ 93098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7102" h="843064">
                    <a:moveTo>
                      <a:pt x="0" y="93098"/>
                    </a:moveTo>
                    <a:cubicBezTo>
                      <a:pt x="84517" y="-31896"/>
                      <a:pt x="422585" y="-30164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42955" y="776749"/>
                      <a:pt x="355300" y="742614"/>
                      <a:pt x="258479" y="742614"/>
                    </a:cubicBezTo>
                    <a:cubicBezTo>
                      <a:pt x="161658" y="742614"/>
                      <a:pt x="74004" y="776749"/>
                      <a:pt x="10554" y="831938"/>
                    </a:cubicBezTo>
                    <a:lnTo>
                      <a:pt x="0" y="843064"/>
                    </a:lnTo>
                    <a:lnTo>
                      <a:pt x="0" y="93098"/>
                    </a:lnTo>
                    <a:close/>
                  </a:path>
                </a:pathLst>
              </a:custGeom>
              <a:solidFill>
                <a:srgbClr val="008E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6" name="Freeform: Shape 90">
                <a:extLst>
                  <a:ext uri="{FF2B5EF4-FFF2-40B4-BE49-F238E27FC236}">
                    <a16:creationId xmlns:a16="http://schemas.microsoft.com/office/drawing/2014/main" xmlns="" id="{0DC961E1-0A23-416D-A93B-DC5E92DDDAAB}"/>
                  </a:ext>
                </a:extLst>
              </p:cNvPr>
              <p:cNvSpPr/>
              <p:nvPr/>
            </p:nvSpPr>
            <p:spPr>
              <a:xfrm>
                <a:off x="5588897" y="795384"/>
                <a:ext cx="507102" cy="843064"/>
              </a:xfrm>
              <a:custGeom>
                <a:avLst/>
                <a:gdLst>
                  <a:gd name="connsiteX0" fmla="*/ 0 w 507102"/>
                  <a:gd name="connsiteY0" fmla="*/ 838892 h 843064"/>
                  <a:gd name="connsiteX1" fmla="*/ 734 w 507102"/>
                  <a:gd name="connsiteY1" fmla="*/ 842290 h 843064"/>
                  <a:gd name="connsiteX2" fmla="*/ 0 w 507102"/>
                  <a:gd name="connsiteY2" fmla="*/ 843064 h 843064"/>
                  <a:gd name="connsiteX3" fmla="*/ 253551 w 507102"/>
                  <a:gd name="connsiteY3" fmla="*/ 2 h 843064"/>
                  <a:gd name="connsiteX4" fmla="*/ 507102 w 507102"/>
                  <a:gd name="connsiteY4" fmla="*/ 93098 h 843064"/>
                  <a:gd name="connsiteX5" fmla="*/ 507102 w 507102"/>
                  <a:gd name="connsiteY5" fmla="*/ 832673 h 843064"/>
                  <a:gd name="connsiteX6" fmla="*/ 506404 w 507102"/>
                  <a:gd name="connsiteY6" fmla="*/ 831938 h 843064"/>
                  <a:gd name="connsiteX7" fmla="*/ 394956 w 507102"/>
                  <a:gd name="connsiteY7" fmla="*/ 766580 h 843064"/>
                  <a:gd name="connsiteX8" fmla="*/ 354875 w 507102"/>
                  <a:gd name="connsiteY8" fmla="*/ 759542 h 843064"/>
                  <a:gd name="connsiteX9" fmla="*/ 306006 w 507102"/>
                  <a:gd name="connsiteY9" fmla="*/ 744165 h 843064"/>
                  <a:gd name="connsiteX10" fmla="*/ 220267 w 507102"/>
                  <a:gd name="connsiteY10" fmla="*/ 736087 h 843064"/>
                  <a:gd name="connsiteX11" fmla="*/ 4473 w 507102"/>
                  <a:gd name="connsiteY11" fmla="*/ 818166 h 843064"/>
                  <a:gd name="connsiteX12" fmla="*/ 0 w 507102"/>
                  <a:gd name="connsiteY12" fmla="*/ 838874 h 843064"/>
                  <a:gd name="connsiteX13" fmla="*/ 0 w 507102"/>
                  <a:gd name="connsiteY13" fmla="*/ 93098 h 843064"/>
                  <a:gd name="connsiteX14" fmla="*/ 253551 w 507102"/>
                  <a:gd name="connsiteY14" fmla="*/ 2 h 8430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07102" h="843064">
                    <a:moveTo>
                      <a:pt x="0" y="838892"/>
                    </a:moveTo>
                    <a:lnTo>
                      <a:pt x="734" y="842290"/>
                    </a:lnTo>
                    <a:lnTo>
                      <a:pt x="0" y="843064"/>
                    </a:lnTo>
                    <a:close/>
                    <a:moveTo>
                      <a:pt x="253551" y="2"/>
                    </a:moveTo>
                    <a:cubicBezTo>
                      <a:pt x="359198" y="219"/>
                      <a:pt x="464844" y="31467"/>
                      <a:pt x="507102" y="93098"/>
                    </a:cubicBezTo>
                    <a:lnTo>
                      <a:pt x="507102" y="832673"/>
                    </a:lnTo>
                    <a:lnTo>
                      <a:pt x="506404" y="831938"/>
                    </a:lnTo>
                    <a:cubicBezTo>
                      <a:pt x="474680" y="804344"/>
                      <a:pt x="436904" y="782013"/>
                      <a:pt x="394956" y="766580"/>
                    </a:cubicBezTo>
                    <a:lnTo>
                      <a:pt x="354875" y="759542"/>
                    </a:lnTo>
                    <a:lnTo>
                      <a:pt x="306006" y="744165"/>
                    </a:lnTo>
                    <a:cubicBezTo>
                      <a:pt x="279653" y="738963"/>
                      <a:pt x="250680" y="736087"/>
                      <a:pt x="220267" y="736087"/>
                    </a:cubicBezTo>
                    <a:cubicBezTo>
                      <a:pt x="113823" y="736087"/>
                      <a:pt x="25013" y="771323"/>
                      <a:pt x="4473" y="818166"/>
                    </a:cubicBezTo>
                    <a:lnTo>
                      <a:pt x="0" y="838874"/>
                    </a:lnTo>
                    <a:lnTo>
                      <a:pt x="0" y="93098"/>
                    </a:lnTo>
                    <a:cubicBezTo>
                      <a:pt x="42259" y="30601"/>
                      <a:pt x="147905" y="-215"/>
                      <a:pt x="253551" y="2"/>
                    </a:cubicBezTo>
                    <a:close/>
                  </a:path>
                </a:pathLst>
              </a:custGeom>
              <a:gradFill>
                <a:gsLst>
                  <a:gs pos="30000">
                    <a:srgbClr val="1DFFC4"/>
                  </a:gs>
                  <a:gs pos="100000">
                    <a:srgbClr val="006666"/>
                  </a:gs>
                  <a:gs pos="0">
                    <a:srgbClr val="00CC99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4" name="مجموعة 93"/>
            <p:cNvGrpSpPr/>
            <p:nvPr/>
          </p:nvGrpSpPr>
          <p:grpSpPr>
            <a:xfrm>
              <a:off x="10356796" y="194958"/>
              <a:ext cx="543441" cy="980406"/>
              <a:chOff x="10356796" y="194958"/>
              <a:chExt cx="543441" cy="980406"/>
            </a:xfrm>
          </p:grpSpPr>
          <p:sp>
            <p:nvSpPr>
              <p:cNvPr id="95" name="Rectangle 48">
                <a:extLst>
                  <a:ext uri="{FF2B5EF4-FFF2-40B4-BE49-F238E27FC236}">
                    <a16:creationId xmlns:a16="http://schemas.microsoft.com/office/drawing/2014/main" xmlns="" id="{6BA194CA-7FF7-4DD0-A5B9-3C8192DC2A0D}"/>
                  </a:ext>
                </a:extLst>
              </p:cNvPr>
              <p:cNvSpPr/>
              <p:nvPr/>
            </p:nvSpPr>
            <p:spPr>
              <a:xfrm>
                <a:off x="10393135" y="194958"/>
                <a:ext cx="507102" cy="980406"/>
              </a:xfrm>
              <a:prstGeom prst="rect">
                <a:avLst/>
              </a:prstGeom>
              <a:solidFill>
                <a:srgbClr val="F4F4F4"/>
              </a:solidFill>
              <a:ln>
                <a:noFill/>
              </a:ln>
              <a:effectLst>
                <a:outerShdw blurRad="139700" dist="889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TextBox 40">
                <a:extLst>
                  <a:ext uri="{FF2B5EF4-FFF2-40B4-BE49-F238E27FC236}">
                    <a16:creationId xmlns:a16="http://schemas.microsoft.com/office/drawing/2014/main" xmlns="" id="{D24CED45-9E90-4038-8295-0D284AF98C76}"/>
                  </a:ext>
                </a:extLst>
              </p:cNvPr>
              <p:cNvSpPr txBox="1"/>
              <p:nvPr/>
            </p:nvSpPr>
            <p:spPr>
              <a:xfrm>
                <a:off x="10356796" y="468958"/>
                <a:ext cx="50710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ar-SY" sz="2000" b="1" dirty="0">
                  <a:solidFill>
                    <a:srgbClr val="FF0000"/>
                  </a:solidFill>
                  <a:latin typeface="Impact" panose="020B0806030902050204" pitchFamily="34" charset="0"/>
                </a:endParaRPr>
              </a:p>
            </p:txBody>
          </p:sp>
        </p:grpSp>
      </p:grpSp>
      <p:grpSp>
        <p:nvGrpSpPr>
          <p:cNvPr id="38" name="Group 85">
            <a:extLst>
              <a:ext uri="{FF2B5EF4-FFF2-40B4-BE49-F238E27FC236}">
                <a16:creationId xmlns:a16="http://schemas.microsoft.com/office/drawing/2014/main" xmlns="" id="{D6ED553C-21E6-427B-B99A-F502605D79B0}"/>
              </a:ext>
            </a:extLst>
          </p:cNvPr>
          <p:cNvGrpSpPr/>
          <p:nvPr/>
        </p:nvGrpSpPr>
        <p:grpSpPr>
          <a:xfrm flipH="1">
            <a:off x="4415005" y="1573585"/>
            <a:ext cx="6942348" cy="646332"/>
            <a:chOff x="6910279" y="2427306"/>
            <a:chExt cx="6942346" cy="646332"/>
          </a:xfrm>
        </p:grpSpPr>
        <p:sp>
          <p:nvSpPr>
            <p:cNvPr id="39" name="Rectangle: Top Corners Rounded 47">
              <a:extLst>
                <a:ext uri="{FF2B5EF4-FFF2-40B4-BE49-F238E27FC236}">
                  <a16:creationId xmlns:a16="http://schemas.microsoft.com/office/drawing/2014/main" xmlns="" id="{809C19F5-FD09-453F-A917-DF4964D8A5BE}"/>
                </a:ext>
              </a:extLst>
            </p:cNvPr>
            <p:cNvSpPr/>
            <p:nvPr/>
          </p:nvSpPr>
          <p:spPr>
            <a:xfrm rot="16200000" flipH="1">
              <a:off x="10250272" y="-528715"/>
              <a:ext cx="641251" cy="6563455"/>
            </a:xfrm>
            <a:prstGeom prst="round2SameRect">
              <a:avLst>
                <a:gd name="adj1" fmla="val 0"/>
                <a:gd name="adj2" fmla="val 2258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Isosceles Triangle 48">
              <a:extLst>
                <a:ext uri="{FF2B5EF4-FFF2-40B4-BE49-F238E27FC236}">
                  <a16:creationId xmlns:a16="http://schemas.microsoft.com/office/drawing/2014/main" xmlns="" id="{9972F0B1-88BE-4DFD-B6A7-106189596BA2}"/>
                </a:ext>
              </a:extLst>
            </p:cNvPr>
            <p:cNvSpPr/>
            <p:nvPr/>
          </p:nvSpPr>
          <p:spPr>
            <a:xfrm rot="16200000" flipH="1">
              <a:off x="7042230" y="2432077"/>
              <a:ext cx="150048" cy="413950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77">
              <a:extLst>
                <a:ext uri="{FF2B5EF4-FFF2-40B4-BE49-F238E27FC236}">
                  <a16:creationId xmlns:a16="http://schemas.microsoft.com/office/drawing/2014/main" xmlns="" id="{4130D395-E325-40CB-B1B9-ACAC5CCBC41D}"/>
                </a:ext>
              </a:extLst>
            </p:cNvPr>
            <p:cNvSpPr txBox="1"/>
            <p:nvPr/>
          </p:nvSpPr>
          <p:spPr>
            <a:xfrm>
              <a:off x="7390396" y="2427306"/>
              <a:ext cx="61401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</a:rPr>
                <a:t>أبحثُ في أحدِ معاجم  اللغة العربيَّة عن معنى كلمة ( </a:t>
              </a:r>
              <a:r>
                <a:rPr lang="ar-SY" b="1" dirty="0" smtClean="0">
                  <a:solidFill>
                    <a:srgbClr val="FFFF00"/>
                  </a:solidFill>
                </a:rPr>
                <a:t>نَجْد</a:t>
              </a:r>
              <a:r>
                <a:rPr lang="ar-SY" b="1" dirty="0" smtClean="0">
                  <a:solidFill>
                    <a:schemeClr val="bg1"/>
                  </a:solidFill>
                </a:rPr>
                <a:t> ) هذه المنطقة العريقة من وطننا الغالي ثم أختارُ عباراتٍ جميلةً وَرَدَتْ في المعجمِ عن منطقة نَجْد ::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3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7871366" y="3024046"/>
            <a:ext cx="273838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كلمة  (نجد): ما ارتفع من الأرض </a:t>
            </a:r>
          </a:p>
        </p:txBody>
      </p:sp>
      <p:sp>
        <p:nvSpPr>
          <p:cNvPr id="44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5817662" y="3495843"/>
            <a:ext cx="482751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نجد موطنا  تاريخياً لمملكة كندة وطسم وجديس وبني حنيفة </a:t>
            </a:r>
          </a:p>
        </p:txBody>
      </p:sp>
      <p:sp>
        <p:nvSpPr>
          <p:cNvPr id="45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4500201" y="3904140"/>
            <a:ext cx="619631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نجد أكبر الأقاليم في شبه الجزيرة العربية ترنم الشعراء برباها ورياضها والهضبة العالية </a:t>
            </a:r>
          </a:p>
        </p:txBody>
      </p:sp>
      <p:sp>
        <p:nvSpPr>
          <p:cNvPr id="46" name="TextBox 40">
            <a:extLst>
              <a:ext uri="{FF2B5EF4-FFF2-40B4-BE49-F238E27FC236}">
                <a16:creationId xmlns:a16="http://schemas.microsoft.com/office/drawing/2014/main" xmlns="" id="{86D070C6-70F9-4883-B132-92C51609905B}"/>
              </a:ext>
            </a:extLst>
          </p:cNvPr>
          <p:cNvSpPr txBox="1"/>
          <p:nvPr/>
        </p:nvSpPr>
        <p:spPr>
          <a:xfrm>
            <a:off x="6998761" y="4318894"/>
            <a:ext cx="364641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ar-SY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نجد موطن السحر والجمال ومهوى أفئدة الشعراء </a:t>
            </a:r>
          </a:p>
        </p:txBody>
      </p:sp>
    </p:spTree>
    <p:extLst>
      <p:ext uri="{BB962C8B-B14F-4D97-AF65-F5344CB8AC3E}">
        <p14:creationId xmlns:p14="http://schemas.microsoft.com/office/powerpoint/2010/main" val="169923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0"/>
                            </p:stCondLst>
                            <p:childTnLst>
                              <p:par>
                                <p:cTn id="7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7" grpId="0" animBg="1"/>
      <p:bldP spid="50" grpId="0" animBg="1"/>
      <p:bldP spid="43" grpId="0"/>
      <p:bldP spid="44" grpId="0"/>
      <p:bldP spid="45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=""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=""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=""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=""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=""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=""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=""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=""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=""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=""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=""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=""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=""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=""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=""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=""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=""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=""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=""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=""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=""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=""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=""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=""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=""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=""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=""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=""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=""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=""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=""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=""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=""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=""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=""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=""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=""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=""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=""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60163" y="2967335"/>
            <a:ext cx="18998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3200" b="1" dirty="0">
                <a:solidFill>
                  <a:srgbClr val="FF0000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11185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2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12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10131</TotalTime>
  <Words>280</Words>
  <Application>Microsoft Office PowerPoint</Application>
  <PresentationFormat>مخصص</PresentationFormat>
  <Paragraphs>84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7404</cp:revision>
  <dcterms:created xsi:type="dcterms:W3CDTF">2020-10-10T04:32:51Z</dcterms:created>
  <dcterms:modified xsi:type="dcterms:W3CDTF">2021-07-17T16:00:31Z</dcterms:modified>
</cp:coreProperties>
</file>