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589" r:id="rId2"/>
    <p:sldId id="766" r:id="rId3"/>
    <p:sldId id="826" r:id="rId4"/>
    <p:sldId id="827" r:id="rId5"/>
    <p:sldId id="828" r:id="rId6"/>
    <p:sldId id="850" r:id="rId7"/>
    <p:sldId id="830" r:id="rId8"/>
    <p:sldId id="831" r:id="rId9"/>
    <p:sldId id="802" r:id="rId10"/>
    <p:sldId id="832" r:id="rId11"/>
    <p:sldId id="833" r:id="rId12"/>
    <p:sldId id="834" r:id="rId13"/>
    <p:sldId id="835" r:id="rId14"/>
    <p:sldId id="851" r:id="rId15"/>
    <p:sldId id="838" r:id="rId16"/>
    <p:sldId id="837" r:id="rId17"/>
    <p:sldId id="839" r:id="rId18"/>
    <p:sldId id="853" r:id="rId19"/>
    <p:sldId id="842" r:id="rId20"/>
    <p:sldId id="844" r:id="rId21"/>
    <p:sldId id="845" r:id="rId22"/>
    <p:sldId id="846" r:id="rId23"/>
    <p:sldId id="847" r:id="rId24"/>
    <p:sldId id="848" r:id="rId25"/>
    <p:sldId id="849" r:id="rId2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33FF"/>
    <a:srgbClr val="33CCFF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89" autoAdjust="0"/>
    <p:restoredTop sz="94660"/>
  </p:normalViewPr>
  <p:slideViewPr>
    <p:cSldViewPr snapToGrid="0">
      <p:cViewPr>
        <p:scale>
          <a:sx n="75" d="100"/>
          <a:sy n="75" d="100"/>
        </p:scale>
        <p:origin x="-450" y="-72"/>
      </p:cViewPr>
      <p:guideLst>
        <p:guide orient="horz" pos="893"/>
        <p:guide pos="66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27C2867-E55A-4D78-9560-5A67FEF13D76}" type="datetimeFigureOut">
              <a:rPr lang="ar-SY" smtClean="0"/>
              <a:t>15/10/1442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AB6B5D0-A538-4549-A260-0F35CF253692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880507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15/10/1442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8.png"/><Relationship Id="rId18" Type="http://schemas.openxmlformats.org/officeDocument/2006/relationships/image" Target="../media/image17.svg"/><Relationship Id="rId3" Type="http://schemas.openxmlformats.org/officeDocument/2006/relationships/image" Target="../media/image3.png"/><Relationship Id="rId21" Type="http://schemas.openxmlformats.org/officeDocument/2006/relationships/image" Target="../media/image12.png"/><Relationship Id="rId7" Type="http://schemas.openxmlformats.org/officeDocument/2006/relationships/image" Target="../media/image5.png"/><Relationship Id="rId12" Type="http://schemas.openxmlformats.org/officeDocument/2006/relationships/image" Target="../media/image11.svg"/><Relationship Id="rId17" Type="http://schemas.openxmlformats.org/officeDocument/2006/relationships/image" Target="../media/image10.png"/><Relationship Id="rId2" Type="http://schemas.openxmlformats.org/officeDocument/2006/relationships/image" Target="../media/image2.pn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9.png"/><Relationship Id="rId10" Type="http://schemas.openxmlformats.org/officeDocument/2006/relationships/image" Target="../media/image9.svg"/><Relationship Id="rId19" Type="http://schemas.openxmlformats.org/officeDocument/2006/relationships/image" Target="../media/image11.png"/><Relationship Id="rId4" Type="http://schemas.openxmlformats.org/officeDocument/2006/relationships/image" Target="../media/image3.svg"/><Relationship Id="rId9" Type="http://schemas.openxmlformats.org/officeDocument/2006/relationships/image" Target="../media/image6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7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6.png"/><Relationship Id="rId7" Type="http://schemas.openxmlformats.org/officeDocument/2006/relationships/image" Target="../media/image7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7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>
            <a:off x="11593940" y="2680769"/>
            <a:ext cx="8124047" cy="1265254"/>
            <a:chOff x="9198889" y="2670931"/>
            <a:chExt cx="8124047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9" y="3519956"/>
                <a:ext cx="6029231" cy="319199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023712" y="3121349"/>
              <a:ext cx="52992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أنواع الكلمة و ا لجملة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83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grpSp>
        <p:nvGrpSpPr>
          <p:cNvPr id="23" name="Group 83">
            <a:extLst>
              <a:ext uri="{FF2B5EF4-FFF2-40B4-BE49-F238E27FC236}">
                <a16:creationId xmlns="" xmlns:a16="http://schemas.microsoft.com/office/drawing/2014/main" id="{83B0AEF1-0D84-44DC-8471-B65E40E3B440}"/>
              </a:ext>
            </a:extLst>
          </p:cNvPr>
          <p:cNvGrpSpPr/>
          <p:nvPr/>
        </p:nvGrpSpPr>
        <p:grpSpPr>
          <a:xfrm>
            <a:off x="4152900" y="1075717"/>
            <a:ext cx="5944174" cy="941691"/>
            <a:chOff x="676027" y="1378890"/>
            <a:chExt cx="4076567" cy="645820"/>
          </a:xfrm>
        </p:grpSpPr>
        <p:sp>
          <p:nvSpPr>
            <p:cNvPr id="27" name="Rectangle 38">
              <a:extLst>
                <a:ext uri="{FF2B5EF4-FFF2-40B4-BE49-F238E27FC236}">
                  <a16:creationId xmlns="" xmlns:a16="http://schemas.microsoft.com/office/drawing/2014/main" id="{765A4F67-987F-4202-BE0C-D2D60FCE3F75}"/>
                </a:ext>
              </a:extLst>
            </p:cNvPr>
            <p:cNvSpPr/>
            <p:nvPr/>
          </p:nvSpPr>
          <p:spPr>
            <a:xfrm flipH="1">
              <a:off x="957834" y="1401946"/>
              <a:ext cx="379476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8" name="Group 60">
              <a:extLst>
                <a:ext uri="{FF2B5EF4-FFF2-40B4-BE49-F238E27FC236}">
                  <a16:creationId xmlns="" xmlns:a16="http://schemas.microsoft.com/office/drawing/2014/main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31" name="Teardrop 61">
                <a:extLst>
                  <a:ext uri="{FF2B5EF4-FFF2-40B4-BE49-F238E27FC236}">
                    <a16:creationId xmlns="" xmlns:a16="http://schemas.microsoft.com/office/drawing/2014/main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62">
                <a:extLst>
                  <a:ext uri="{FF2B5EF4-FFF2-40B4-BE49-F238E27FC236}">
                    <a16:creationId xmlns="" xmlns:a16="http://schemas.microsoft.com/office/drawing/2014/main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0" name="TextBox 74">
              <a:extLst>
                <a:ext uri="{FF2B5EF4-FFF2-40B4-BE49-F238E27FC236}">
                  <a16:creationId xmlns="" xmlns:a16="http://schemas.microsoft.com/office/drawing/2014/main" id="{DE82C172-7C54-43B8-9C5E-501F35CB54F7}"/>
                </a:ext>
              </a:extLst>
            </p:cNvPr>
            <p:cNvSpPr txBox="1"/>
            <p:nvPr/>
          </p:nvSpPr>
          <p:spPr>
            <a:xfrm>
              <a:off x="1056176" y="1555021"/>
              <a:ext cx="3684922" cy="3166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أُرَتِّبُ الكَلِمَاتِ الآتِيةَ فِي كُلِّ سَطْرٍ لِأُكَوِّنَ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مَعْنىً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مُفِيداً: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33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1873775" y="2515528"/>
            <a:ext cx="3351760" cy="637097"/>
            <a:chOff x="676027" y="2568995"/>
            <a:chExt cx="3351760" cy="637097"/>
          </a:xfrm>
        </p:grpSpPr>
        <p:sp>
          <p:nvSpPr>
            <p:cNvPr id="41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290731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4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31537" y="2677812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نَظَرْتُ إِلى القَمَرِ 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6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1397513" y="5016508"/>
            <a:ext cx="3699233" cy="640328"/>
            <a:chOff x="676027" y="3890007"/>
            <a:chExt cx="3699233" cy="640328"/>
          </a:xfrm>
        </p:grpSpPr>
        <p:sp>
          <p:nvSpPr>
            <p:cNvPr id="47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6" y="3907571"/>
              <a:ext cx="342355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0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216286" y="4013153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أحْرِصُ عَلَى الغِذَاءِ المُتَوازِنِ </a:t>
              </a:r>
              <a:endParaRPr lang="en-US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2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678374" y="2511599"/>
            <a:ext cx="2902605" cy="637097"/>
            <a:chOff x="8120137" y="2568995"/>
            <a:chExt cx="2902605" cy="637097"/>
          </a:xfrm>
        </p:grpSpPr>
        <p:sp>
          <p:nvSpPr>
            <p:cNvPr id="53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56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5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264722" y="2713963"/>
              <a:ext cx="2294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القَمَرِ / نَظَرْتُ / إِلى</a:t>
              </a:r>
            </a:p>
          </p:txBody>
        </p:sp>
      </p:grpSp>
      <p:grpSp>
        <p:nvGrpSpPr>
          <p:cNvPr id="58" name="Group 88">
            <a:extLst>
              <a:ext uri="{FF2B5EF4-FFF2-40B4-BE49-F238E27FC236}">
                <a16:creationId xmlns="" xmlns:a16="http://schemas.microsoft.com/office/drawing/2014/main" id="{75841E1E-8B82-467C-8892-9F1C81360E9E}"/>
              </a:ext>
            </a:extLst>
          </p:cNvPr>
          <p:cNvGrpSpPr/>
          <p:nvPr/>
        </p:nvGrpSpPr>
        <p:grpSpPr>
          <a:xfrm>
            <a:off x="5678374" y="4998640"/>
            <a:ext cx="4118810" cy="640328"/>
            <a:chOff x="6903932" y="3890007"/>
            <a:chExt cx="4118810" cy="640328"/>
          </a:xfrm>
        </p:grpSpPr>
        <p:sp>
          <p:nvSpPr>
            <p:cNvPr id="59" name="Rectangle 34">
              <a:extLst>
                <a:ext uri="{FF2B5EF4-FFF2-40B4-BE49-F238E27FC236}">
                  <a16:creationId xmlns="" xmlns:a16="http://schemas.microsoft.com/office/drawing/2014/main" id="{F0E9C49C-4506-4E64-B030-24CA0980B403}"/>
                </a:ext>
              </a:extLst>
            </p:cNvPr>
            <p:cNvSpPr/>
            <p:nvPr/>
          </p:nvSpPr>
          <p:spPr>
            <a:xfrm>
              <a:off x="6903932" y="3907571"/>
              <a:ext cx="379977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0" name="Group 45">
              <a:extLst>
                <a:ext uri="{FF2B5EF4-FFF2-40B4-BE49-F238E27FC236}">
                  <a16:creationId xmlns="" xmlns:a16="http://schemas.microsoft.com/office/drawing/2014/main" id="{3B8DA231-9F34-4C5F-B056-12FC47D0C9B1}"/>
                </a:ext>
              </a:extLst>
            </p:cNvPr>
            <p:cNvGrpSpPr/>
            <p:nvPr/>
          </p:nvGrpSpPr>
          <p:grpSpPr>
            <a:xfrm>
              <a:off x="10485639" y="3890007"/>
              <a:ext cx="537103" cy="534197"/>
              <a:chOff x="11049987" y="1270856"/>
              <a:chExt cx="537103" cy="534197"/>
            </a:xfrm>
          </p:grpSpPr>
          <p:sp>
            <p:nvSpPr>
              <p:cNvPr id="62" name="Teardrop 46">
                <a:extLst>
                  <a:ext uri="{FF2B5EF4-FFF2-40B4-BE49-F238E27FC236}">
                    <a16:creationId xmlns="" xmlns:a16="http://schemas.microsoft.com/office/drawing/2014/main" id="{A297CF3D-879C-463E-8C36-87CE0C4B0826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47">
                <a:extLst>
                  <a:ext uri="{FF2B5EF4-FFF2-40B4-BE49-F238E27FC236}">
                    <a16:creationId xmlns="" xmlns:a16="http://schemas.microsoft.com/office/drawing/2014/main" id="{C6330538-F312-4782-A253-A7FEA0CFD897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TextBox 80">
              <a:extLst>
                <a:ext uri="{FF2B5EF4-FFF2-40B4-BE49-F238E27FC236}">
                  <a16:creationId xmlns="" xmlns:a16="http://schemas.microsoft.com/office/drawing/2014/main" id="{468CED4C-DD6C-40A7-8FAC-033705BBAAFB}"/>
                </a:ext>
              </a:extLst>
            </p:cNvPr>
            <p:cNvSpPr txBox="1"/>
            <p:nvPr/>
          </p:nvSpPr>
          <p:spPr>
            <a:xfrm>
              <a:off x="6903933" y="4005436"/>
              <a:ext cx="36868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عَلَى/ المُتَوازِنِ / الغِذَاءِ/ أحْرِصُ</a:t>
              </a:r>
            </a:p>
          </p:txBody>
        </p:sp>
      </p:grpSp>
      <p:grpSp>
        <p:nvGrpSpPr>
          <p:cNvPr id="6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044539" y="223435"/>
            <a:ext cx="4028876" cy="637097"/>
            <a:chOff x="6993866" y="2568995"/>
            <a:chExt cx="4028876" cy="637097"/>
          </a:xfrm>
        </p:grpSpPr>
        <p:sp>
          <p:nvSpPr>
            <p:cNvPr id="69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054975" y="2583328"/>
              <a:ext cx="26487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72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أَفْهَمُ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وَأحَلِّلُ 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4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463288" y="137938"/>
            <a:ext cx="822423" cy="822423"/>
            <a:chOff x="3608900" y="1227358"/>
            <a:chExt cx="822423" cy="822423"/>
          </a:xfrm>
        </p:grpSpPr>
        <p:sp>
          <p:nvSpPr>
            <p:cNvPr id="75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7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1619" y="385063"/>
            <a:ext cx="365760" cy="365760"/>
          </a:xfrm>
          <a:prstGeom prst="rect">
            <a:avLst/>
          </a:prstGeom>
        </p:spPr>
      </p:pic>
      <p:grpSp>
        <p:nvGrpSpPr>
          <p:cNvPr id="78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934831" y="3679132"/>
            <a:ext cx="4161915" cy="637097"/>
            <a:chOff x="676027" y="2568995"/>
            <a:chExt cx="4161915" cy="637097"/>
          </a:xfrm>
        </p:grpSpPr>
        <p:sp>
          <p:nvSpPr>
            <p:cNvPr id="79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388623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0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82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1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31536" y="2677812"/>
              <a:ext cx="38064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نُحَافِظُ عَلَى بِيئَتِنا لِنَحْمِيَ صحَّتَنَا </a:t>
              </a:r>
            </a:p>
          </p:txBody>
        </p:sp>
      </p:grpSp>
      <p:grpSp>
        <p:nvGrpSpPr>
          <p:cNvPr id="8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678374" y="3689536"/>
            <a:ext cx="4298727" cy="637097"/>
            <a:chOff x="6724015" y="2568995"/>
            <a:chExt cx="4298727" cy="637097"/>
          </a:xfrm>
        </p:grpSpPr>
        <p:sp>
          <p:nvSpPr>
            <p:cNvPr id="8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6724015" y="2583328"/>
              <a:ext cx="397968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8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6724015" y="2663877"/>
              <a:ext cx="3835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بِيئَتِنا / عَلَى/ صحَّتَنَا / لِنَحْمِيَ/ نُحَافِظُ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818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grpSp>
        <p:nvGrpSpPr>
          <p:cNvPr id="14" name="Group 62">
            <a:extLst>
              <a:ext uri="{FF2B5EF4-FFF2-40B4-BE49-F238E27FC236}">
                <a16:creationId xmlns=""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flipH="1">
            <a:off x="5086400" y="1661548"/>
            <a:ext cx="2947296" cy="3549387"/>
            <a:chOff x="6533853" y="705675"/>
            <a:chExt cx="2195732" cy="2228601"/>
          </a:xfrm>
        </p:grpSpPr>
        <p:sp>
          <p:nvSpPr>
            <p:cNvPr id="15" name="Rectangle: Top Corners One Rounded and One Snipped 7">
              <a:extLst>
                <a:ext uri="{FF2B5EF4-FFF2-40B4-BE49-F238E27FC236}">
                  <a16:creationId xmlns=""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Folded Corner 39">
              <a:extLst>
                <a:ext uri="{FF2B5EF4-FFF2-40B4-BE49-F238E27FC236}">
                  <a16:creationId xmlns=""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48">
              <a:extLst>
                <a:ext uri="{FF2B5EF4-FFF2-40B4-BE49-F238E27FC236}">
                  <a16:creationId xmlns=""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33853" y="1239333"/>
              <a:ext cx="1940649" cy="753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عِنْدَمَا تَجْتَمِعُ الكَلِمَاتُ لِتَكْوِينِ مَعْنًى مُفِيدٍ،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فِإنَّها تُسَمَّى (جُمْلةً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)</a:t>
              </a:r>
            </a:p>
          </p:txBody>
        </p:sp>
        <p:sp>
          <p:nvSpPr>
            <p:cNvPr id="20" name="TextBox 55">
              <a:extLst>
                <a:ext uri="{FF2B5EF4-FFF2-40B4-BE49-F238E27FC236}">
                  <a16:creationId xmlns="" xmlns:a16="http://schemas.microsoft.com/office/drawing/2014/main" id="{074CA648-CF1E-4406-817E-C6E1C2BDBF04}"/>
                </a:ext>
              </a:extLst>
            </p:cNvPr>
            <p:cNvSpPr txBox="1"/>
            <p:nvPr/>
          </p:nvSpPr>
          <p:spPr>
            <a:xfrm rot="326294">
              <a:off x="6685767" y="936791"/>
              <a:ext cx="1887641" cy="2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1" name="Group 40">
            <a:extLst>
              <a:ext uri="{FF2B5EF4-FFF2-40B4-BE49-F238E27FC236}">
                <a16:creationId xmlns=""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>
            <a:off x="6260925" y="1440278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" name="Rectangle 41">
              <a:extLst>
                <a:ext uri="{FF2B5EF4-FFF2-40B4-BE49-F238E27FC236}">
                  <a16:creationId xmlns=""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42">
              <a:extLst>
                <a:ext uri="{FF2B5EF4-FFF2-40B4-BE49-F238E27FC236}">
                  <a16:creationId xmlns=""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10">
              <a:extLst>
                <a:ext uri="{FF2B5EF4-FFF2-40B4-BE49-F238E27FC236}">
                  <a16:creationId xmlns=""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44">
              <a:extLst>
                <a:ext uri="{FF2B5EF4-FFF2-40B4-BE49-F238E27FC236}">
                  <a16:creationId xmlns=""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7845959" y="223435"/>
            <a:ext cx="2227456" cy="637097"/>
            <a:chOff x="8795286" y="2568995"/>
            <a:chExt cx="2227456" cy="637097"/>
          </a:xfrm>
        </p:grpSpPr>
        <p:sp>
          <p:nvSpPr>
            <p:cNvPr id="30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795286" y="2583328"/>
              <a:ext cx="190841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8899527" y="2662061"/>
              <a:ext cx="1495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اَستَنْتِجُ</a:t>
              </a:r>
            </a:p>
          </p:txBody>
        </p:sp>
      </p:grpSp>
      <p:grpSp>
        <p:nvGrpSpPr>
          <p:cNvPr id="4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7164537" y="156731"/>
            <a:ext cx="822423" cy="822423"/>
            <a:chOff x="3608900" y="1227358"/>
            <a:chExt cx="822423" cy="822423"/>
          </a:xfrm>
        </p:grpSpPr>
        <p:sp>
          <p:nvSpPr>
            <p:cNvPr id="42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392868" y="40385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01094" y="1200601"/>
            <a:ext cx="6838984" cy="876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044539" y="223435"/>
            <a:ext cx="4028876" cy="637097"/>
            <a:chOff x="6993866" y="2568995"/>
            <a:chExt cx="4028876" cy="637097"/>
          </a:xfrm>
        </p:grpSpPr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054975" y="2583328"/>
              <a:ext cx="26487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28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أطُبَقُّ</a:t>
              </a:r>
            </a:p>
          </p:txBody>
        </p:sp>
      </p:grpSp>
      <p:grpSp>
        <p:nvGrpSpPr>
          <p:cNvPr id="3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463288" y="137938"/>
            <a:ext cx="822423" cy="822423"/>
            <a:chOff x="3608900" y="1227358"/>
            <a:chExt cx="822423" cy="822423"/>
          </a:xfrm>
        </p:grpSpPr>
        <p:sp>
          <p:nvSpPr>
            <p:cNvPr id="32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1619" y="385063"/>
            <a:ext cx="365760" cy="365760"/>
          </a:xfrm>
          <a:prstGeom prst="rect">
            <a:avLst/>
          </a:prstGeom>
        </p:spPr>
      </p:pic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575292" y="2551641"/>
            <a:ext cx="5358359" cy="637097"/>
            <a:chOff x="676027" y="2568995"/>
            <a:chExt cx="5358359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495389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3" y="2663877"/>
              <a:ext cx="4905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أ. أَذْكُرُ عَدَدَ الجُمَلِ في الفِقْرةِ السابِقَةِ</a:t>
              </a:r>
            </a:p>
          </p:txBody>
        </p:sp>
      </p:grpSp>
      <p:grpSp>
        <p:nvGrpSpPr>
          <p:cNvPr id="47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422713" y="4991697"/>
            <a:ext cx="9661086" cy="651019"/>
            <a:chOff x="676027" y="3890007"/>
            <a:chExt cx="9661086" cy="651019"/>
          </a:xfrm>
        </p:grpSpPr>
        <p:sp>
          <p:nvSpPr>
            <p:cNvPr id="48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44576" y="3918262"/>
              <a:ext cx="939253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9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51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944579" y="4013153"/>
              <a:ext cx="939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الطَّعَامُ : اسم -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بلا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: الباء : حرف , لا :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حرف -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إِسرَافٍ :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اسم -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يُغَذِّي :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فعل -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الجِسمَ : اسم </a:t>
              </a:r>
            </a:p>
          </p:txBody>
        </p:sp>
      </p:grpSp>
      <p:grpSp>
        <p:nvGrpSpPr>
          <p:cNvPr id="53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452638" y="3784832"/>
            <a:ext cx="6540367" cy="637097"/>
            <a:chOff x="676027" y="2568995"/>
            <a:chExt cx="6540367" cy="637097"/>
          </a:xfrm>
        </p:grpSpPr>
        <p:sp>
          <p:nvSpPr>
            <p:cNvPr id="54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626468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5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57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6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251860" y="2677812"/>
              <a:ext cx="5814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ب. اُحَلِّلُ الجُمْلَةَ الأُولَى إِلى كَلِمَاتٍ وَ أذْكُرُ نَوْعَ كُلِّ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كَلِمَةٍ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9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1042874" y="2524251"/>
            <a:ext cx="2902605" cy="637097"/>
            <a:chOff x="8120137" y="2568995"/>
            <a:chExt cx="2902605" cy="637097"/>
          </a:xfrm>
        </p:grpSpPr>
        <p:sp>
          <p:nvSpPr>
            <p:cNvPr id="60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63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8264722" y="2713963"/>
              <a:ext cx="22943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ستُّ جملٍ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928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74888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67120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67120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102365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104824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67113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1025431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27" name="Picture 3" descr="C:\Users\Win7\Desktop\book 1\AW1423629_0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07" y="446156"/>
            <a:ext cx="1406495" cy="131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33946" y="2316057"/>
            <a:ext cx="9706288" cy="1141253"/>
            <a:chOff x="709973" y="3399773"/>
            <a:chExt cx="9706288" cy="1141253"/>
          </a:xfrm>
        </p:grpSpPr>
        <p:sp>
          <p:nvSpPr>
            <p:cNvPr id="21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1190051" y="3484016"/>
              <a:ext cx="9226209" cy="105701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709973" y="3399773"/>
              <a:ext cx="960160" cy="954964"/>
              <a:chOff x="11083933" y="780622"/>
              <a:chExt cx="960160" cy="954964"/>
            </a:xfrm>
          </p:grpSpPr>
          <p:sp>
            <p:nvSpPr>
              <p:cNvPr id="28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83933" y="780622"/>
                <a:ext cx="960160" cy="954964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288808" y="953453"/>
                <a:ext cx="584217" cy="584217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6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683235" y="3631134"/>
              <a:ext cx="87330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البَحْرُ هَادِئ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ٌ  ورِمَالُ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الشاطِئِ ذَهَبِيَّةٌ   الأطْفَالُ الصغارُ يَبْنُونَ القُصورَ بِالرِّمَالِ   وَيَحْفِرُونَ الآبَارَ بِأَدَوَاتِهِمْ وَألْعَابِهِمْ. </a:t>
              </a:r>
            </a:p>
          </p:txBody>
        </p:sp>
      </p:grpSp>
      <p:grpSp>
        <p:nvGrpSpPr>
          <p:cNvPr id="3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660421" y="653532"/>
            <a:ext cx="6540367" cy="637097"/>
            <a:chOff x="676027" y="2568995"/>
            <a:chExt cx="6540367" cy="637097"/>
          </a:xfrm>
        </p:grpSpPr>
        <p:sp>
          <p:nvSpPr>
            <p:cNvPr id="3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626468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1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251860" y="2677812"/>
              <a:ext cx="5814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اَضعُ (،) بَيْنَ الجُمَل في الفِقْرة الآتِيَةِ:</a:t>
              </a:r>
            </a:p>
          </p:txBody>
        </p:sp>
      </p:grp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6068" y="2695142"/>
            <a:ext cx="208740" cy="22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6813" y="2636706"/>
            <a:ext cx="208740" cy="220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7509" y="2616571"/>
            <a:ext cx="246834" cy="260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085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113517" y="402962"/>
            <a:ext cx="1230744" cy="461665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اَقْرَأ</a:t>
            </a:r>
            <a:endParaRPr lang="en-US" sz="36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1026" name="Picture 2" descr="C:\Users\Win7\Desktop\book 1\XHXn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155806" y="144374"/>
            <a:ext cx="791241" cy="87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5387488" y="3782584"/>
            <a:ext cx="3414391" cy="622764"/>
            <a:chOff x="951707" y="2583328"/>
            <a:chExt cx="3414391" cy="622764"/>
          </a:xfrm>
        </p:grpSpPr>
        <p:sp>
          <p:nvSpPr>
            <p:cNvPr id="24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341439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31537" y="2677812"/>
              <a:ext cx="29962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اسم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 ,إِذَاً تُسَمَّى </a:t>
              </a:r>
              <a:r>
                <a:rPr lang="ar-SY" sz="2400" b="1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جُمْلَةً اِسمِيَّةً</a:t>
              </a:r>
            </a:p>
          </p:txBody>
        </p:sp>
      </p:grpSp>
      <p:grpSp>
        <p:nvGrpSpPr>
          <p:cNvPr id="32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5378326" y="5518073"/>
            <a:ext cx="3487987" cy="622764"/>
            <a:chOff x="951706" y="3907571"/>
            <a:chExt cx="3487987" cy="622764"/>
          </a:xfrm>
        </p:grpSpPr>
        <p:sp>
          <p:nvSpPr>
            <p:cNvPr id="33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51706" y="3907571"/>
              <a:ext cx="342355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1002275" y="4013153"/>
              <a:ext cx="34374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FFFF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فعل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 , إِذَاً تُسَمَّى </a:t>
              </a:r>
              <a:r>
                <a:rPr lang="ar-SY" sz="2400" b="1" dirty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جُمْلَةً </a:t>
              </a:r>
              <a:r>
                <a:rPr lang="ar-SY" sz="2400" b="1" dirty="0" smtClean="0">
                  <a:solidFill>
                    <a:srgbClr val="FF00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فعليّة</a:t>
              </a:r>
              <a:endParaRPr lang="ar-SY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4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6386778" y="1144631"/>
            <a:ext cx="3355444" cy="637097"/>
            <a:chOff x="7667298" y="2568995"/>
            <a:chExt cx="3355444" cy="637097"/>
          </a:xfrm>
        </p:grpSpPr>
        <p:sp>
          <p:nvSpPr>
            <p:cNvPr id="45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8120137" y="2583328"/>
              <a:ext cx="258356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48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7667298" y="2713963"/>
              <a:ext cx="28918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النَّبَاتَاتُ غِذَاءٌ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لِلإِنْسَانِ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.</a:t>
              </a:r>
            </a:p>
          </p:txBody>
        </p:sp>
      </p:grpSp>
      <p:grpSp>
        <p:nvGrpSpPr>
          <p:cNvPr id="5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284005" y="4622299"/>
            <a:ext cx="5920091" cy="637097"/>
            <a:chOff x="676027" y="2568995"/>
            <a:chExt cx="5920091" cy="637097"/>
          </a:xfrm>
        </p:grpSpPr>
        <p:sp>
          <p:nvSpPr>
            <p:cNvPr id="5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553523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60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55308" y="2677812"/>
              <a:ext cx="54408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مَا نَوْعُ الكَلِمَةِ الَّتِي بَدأَتْ بِهَا الجُمْلَةُ الثَّانِيَةُ؟</a:t>
              </a:r>
            </a:p>
          </p:txBody>
        </p:sp>
      </p:grpSp>
      <p:grpSp>
        <p:nvGrpSpPr>
          <p:cNvPr id="62" name="Group 89">
            <a:extLst>
              <a:ext uri="{FF2B5EF4-FFF2-40B4-BE49-F238E27FC236}">
                <a16:creationId xmlns="" xmlns:a16="http://schemas.microsoft.com/office/drawing/2014/main" id="{3CA8D11D-A767-4398-8E30-9ABDEDA0A9E9}"/>
              </a:ext>
            </a:extLst>
          </p:cNvPr>
          <p:cNvGrpSpPr/>
          <p:nvPr/>
        </p:nvGrpSpPr>
        <p:grpSpPr>
          <a:xfrm>
            <a:off x="5428895" y="2068615"/>
            <a:ext cx="4298727" cy="637097"/>
            <a:chOff x="6724015" y="2568995"/>
            <a:chExt cx="4298727" cy="637097"/>
          </a:xfrm>
        </p:grpSpPr>
        <p:sp>
          <p:nvSpPr>
            <p:cNvPr id="63" name="Rectangle 33">
              <a:extLst>
                <a:ext uri="{FF2B5EF4-FFF2-40B4-BE49-F238E27FC236}">
                  <a16:creationId xmlns="" xmlns:a16="http://schemas.microsoft.com/office/drawing/2014/main" id="{553F96CE-F6D6-4602-9D85-1EF024B2ABF6}"/>
                </a:ext>
              </a:extLst>
            </p:cNvPr>
            <p:cNvSpPr/>
            <p:nvPr/>
          </p:nvSpPr>
          <p:spPr>
            <a:xfrm>
              <a:off x="6724015" y="2583328"/>
              <a:ext cx="397968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42">
              <a:extLst>
                <a:ext uri="{FF2B5EF4-FFF2-40B4-BE49-F238E27FC236}">
                  <a16:creationId xmlns="" xmlns:a16="http://schemas.microsoft.com/office/drawing/2014/main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66" name="Teardrop 43">
                <a:extLst>
                  <a:ext uri="{FF2B5EF4-FFF2-40B4-BE49-F238E27FC236}">
                    <a16:creationId xmlns="" xmlns:a16="http://schemas.microsoft.com/office/drawing/2014/main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44">
                <a:extLst>
                  <a:ext uri="{FF2B5EF4-FFF2-40B4-BE49-F238E27FC236}">
                    <a16:creationId xmlns="" xmlns:a16="http://schemas.microsoft.com/office/drawing/2014/main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5" name="TextBox 79">
              <a:extLst>
                <a:ext uri="{FF2B5EF4-FFF2-40B4-BE49-F238E27FC236}">
                  <a16:creationId xmlns="" xmlns:a16="http://schemas.microsoft.com/office/drawing/2014/main" id="{D05D65E6-F779-4A21-8B0E-F10A7474C23C}"/>
                </a:ext>
              </a:extLst>
            </p:cNvPr>
            <p:cNvSpPr txBox="1"/>
            <p:nvPr/>
          </p:nvSpPr>
          <p:spPr>
            <a:xfrm>
              <a:off x="6724015" y="2663877"/>
              <a:ext cx="38351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اِنْطَلَقَ الجَدُّ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مِشعلٌ مَعَ </a:t>
              </a:r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حَفِيدَيْهِ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َصبَاحًا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8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350839" y="2907696"/>
            <a:ext cx="6072344" cy="637097"/>
            <a:chOff x="676027" y="2568995"/>
            <a:chExt cx="6072344" cy="637097"/>
          </a:xfrm>
        </p:grpSpPr>
        <p:sp>
          <p:nvSpPr>
            <p:cNvPr id="69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546840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72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933974" y="2677812"/>
              <a:ext cx="58143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مَا نَوْعُ الكَلِمَةِ الَّتِي بَدَأَتْ بِهَا الجُمْلَةُ الأُولَى؟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465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grpSp>
        <p:nvGrpSpPr>
          <p:cNvPr id="14" name="Group 62">
            <a:extLst>
              <a:ext uri="{FF2B5EF4-FFF2-40B4-BE49-F238E27FC236}">
                <a16:creationId xmlns=""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flipH="1">
            <a:off x="5086399" y="1661548"/>
            <a:ext cx="2869919" cy="3549387"/>
            <a:chOff x="6591499" y="705675"/>
            <a:chExt cx="2138086" cy="2228601"/>
          </a:xfrm>
        </p:grpSpPr>
        <p:sp>
          <p:nvSpPr>
            <p:cNvPr id="15" name="Rectangle: Top Corners One Rounded and One Snipped 7">
              <a:extLst>
                <a:ext uri="{FF2B5EF4-FFF2-40B4-BE49-F238E27FC236}">
                  <a16:creationId xmlns=""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Folded Corner 39">
              <a:extLst>
                <a:ext uri="{FF2B5EF4-FFF2-40B4-BE49-F238E27FC236}">
                  <a16:creationId xmlns=""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48">
              <a:extLst>
                <a:ext uri="{FF2B5EF4-FFF2-40B4-BE49-F238E27FC236}">
                  <a16:creationId xmlns=""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612947" y="1153269"/>
              <a:ext cx="1940649" cy="985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الجُمْلَةُ فِي لُغَتِنَا نَوْعَانِ: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اِسمِيَّةٌ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وَفِعْلِيَّةٌ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.</a:t>
              </a:r>
            </a:p>
            <a:p>
              <a:pPr algn="ctr"/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الاسمِيَّةُ تَبْدَاُ بِاسمٍ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وَالفِعْلِيَّةُ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تَبْدَاُ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بِفِعْلٍ</a:t>
              </a:r>
            </a:p>
          </p:txBody>
        </p:sp>
        <p:sp>
          <p:nvSpPr>
            <p:cNvPr id="20" name="TextBox 55">
              <a:extLst>
                <a:ext uri="{FF2B5EF4-FFF2-40B4-BE49-F238E27FC236}">
                  <a16:creationId xmlns="" xmlns:a16="http://schemas.microsoft.com/office/drawing/2014/main" id="{074CA648-CF1E-4406-817E-C6E1C2BDBF04}"/>
                </a:ext>
              </a:extLst>
            </p:cNvPr>
            <p:cNvSpPr txBox="1"/>
            <p:nvPr/>
          </p:nvSpPr>
          <p:spPr>
            <a:xfrm rot="326294">
              <a:off x="6685767" y="936791"/>
              <a:ext cx="1887641" cy="2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1" name="Group 40">
            <a:extLst>
              <a:ext uri="{FF2B5EF4-FFF2-40B4-BE49-F238E27FC236}">
                <a16:creationId xmlns=""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>
            <a:off x="6260925" y="1440278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" name="Rectangle 41">
              <a:extLst>
                <a:ext uri="{FF2B5EF4-FFF2-40B4-BE49-F238E27FC236}">
                  <a16:creationId xmlns=""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42">
              <a:extLst>
                <a:ext uri="{FF2B5EF4-FFF2-40B4-BE49-F238E27FC236}">
                  <a16:creationId xmlns=""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10">
              <a:extLst>
                <a:ext uri="{FF2B5EF4-FFF2-40B4-BE49-F238E27FC236}">
                  <a16:creationId xmlns=""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44">
              <a:extLst>
                <a:ext uri="{FF2B5EF4-FFF2-40B4-BE49-F238E27FC236}">
                  <a16:creationId xmlns=""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044539" y="223435"/>
            <a:ext cx="4028876" cy="924063"/>
            <a:chOff x="6993866" y="2568995"/>
            <a:chExt cx="4028876" cy="924063"/>
          </a:xfrm>
        </p:grpSpPr>
        <p:sp>
          <p:nvSpPr>
            <p:cNvPr id="30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054975" y="2583328"/>
              <a:ext cx="26487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اَستَنْتِجُ</a:t>
              </a:r>
            </a:p>
            <a:p>
              <a:pPr algn="r"/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4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463288" y="137938"/>
            <a:ext cx="822423" cy="822423"/>
            <a:chOff x="3608900" y="1227358"/>
            <a:chExt cx="822423" cy="822423"/>
          </a:xfrm>
        </p:grpSpPr>
        <p:sp>
          <p:nvSpPr>
            <p:cNvPr id="42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1619" y="38506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6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064500" y="638515"/>
            <a:ext cx="1230744" cy="461665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اَقْرَأ</a:t>
            </a:r>
            <a:endParaRPr lang="en-US" sz="36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6597" y="2175802"/>
            <a:ext cx="8158647" cy="281589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pic>
        <p:nvPicPr>
          <p:cNvPr id="1026" name="Picture 2" descr="C:\Users\Win7\Desktop\book 1\XHXn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46538" y="186722"/>
            <a:ext cx="1228725" cy="136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191000" y="2994906"/>
            <a:ext cx="1651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فعليَّة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250938" y="3383694"/>
            <a:ext cx="1531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</a:t>
            </a:r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اسميَّة</a:t>
            </a:r>
            <a:endParaRPr lang="ar-SY" sz="20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  <a:sym typeface="Wingdings 2" panose="05020102010507070707" pitchFamily="18" charset="2"/>
            </a:endParaRPr>
          </a:p>
        </p:txBody>
      </p:sp>
      <p:sp>
        <p:nvSpPr>
          <p:cNvPr id="2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250938" y="3864441"/>
            <a:ext cx="156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</a:t>
            </a:r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فعليَّة</a:t>
            </a:r>
            <a:endParaRPr lang="ar-SY" sz="20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  <a:sym typeface="Wingdings 2" panose="05020102010507070707" pitchFamily="18" charset="2"/>
            </a:endParaRPr>
          </a:p>
        </p:txBody>
      </p:sp>
      <p:sp>
        <p:nvSpPr>
          <p:cNvPr id="2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357680" y="4323931"/>
            <a:ext cx="1468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اسميَّة</a:t>
            </a:r>
          </a:p>
        </p:txBody>
      </p:sp>
    </p:spTree>
    <p:extLst>
      <p:ext uri="{BB962C8B-B14F-4D97-AF65-F5344CB8AC3E}">
        <p14:creationId xmlns:p14="http://schemas.microsoft.com/office/powerpoint/2010/main" val="70531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8" grpId="0"/>
      <p:bldP spid="24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27" name="Picture 3" descr="C:\Users\Win7\Desktop\book 1\AW1423629_0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582" y="860442"/>
            <a:ext cx="1004158" cy="941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334361" y="1164743"/>
            <a:ext cx="5358359" cy="637097"/>
            <a:chOff x="676027" y="2568995"/>
            <a:chExt cx="5358359" cy="637097"/>
          </a:xfrm>
        </p:grpSpPr>
        <p:sp>
          <p:nvSpPr>
            <p:cNvPr id="1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495389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24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3" y="2663877"/>
              <a:ext cx="4905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أُحَوِّلُ الجُمَلَ الفِعْلِيَّةَ الآتِيةَ اِلَى جُمَلٍ اسمِيَّةٍ:</a:t>
              </a:r>
            </a:p>
          </p:txBody>
        </p:sp>
      </p:grpSp>
      <p:grpSp>
        <p:nvGrpSpPr>
          <p:cNvPr id="28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2171627" y="3657064"/>
            <a:ext cx="7628717" cy="651019"/>
            <a:chOff x="676027" y="3890007"/>
            <a:chExt cx="7628717" cy="651019"/>
          </a:xfrm>
        </p:grpSpPr>
        <p:sp>
          <p:nvSpPr>
            <p:cNvPr id="30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44575" y="3918262"/>
              <a:ext cx="73601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944579" y="4013153"/>
              <a:ext cx="67896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الرَّبِيعُ أَقْبَلَ ، فالجَوُّ اعْتَدَلَ ،  وَالأَزْهَارُ تَفَتَّحَت ، وَالأَرْضُ اخْضرَّت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211707" y="2397934"/>
            <a:ext cx="6631161" cy="637097"/>
            <a:chOff x="676027" y="2568995"/>
            <a:chExt cx="6631161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6264686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42502" y="2677812"/>
              <a:ext cx="62646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أَقْبَلَ الرَّبِيعُ، فَاعْتَدَلَ الجَوُّ، وَتَفَتَّحَتِ الأَزْهَارُ، وَاخْضرَّتِ الأَرْض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3939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27" name="Picture 3" descr="C:\Users\Win7\Desktop\book 1\AW1423629_0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74" y="824716"/>
            <a:ext cx="1051570" cy="98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334361" y="1164743"/>
            <a:ext cx="5358359" cy="637097"/>
            <a:chOff x="676027" y="2568995"/>
            <a:chExt cx="5358359" cy="637097"/>
          </a:xfrm>
        </p:grpSpPr>
        <p:sp>
          <p:nvSpPr>
            <p:cNvPr id="17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4953890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24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3" y="2663877"/>
              <a:ext cx="49053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3. اُحَوِّلُ الجُمَلَ الاسمِيَّةَ الآتِيةَ إِلَى جُمَلٍ فِعْلِيِّةٍ</a:t>
              </a:r>
            </a:p>
          </p:txBody>
        </p:sp>
      </p:grpSp>
      <p:grpSp>
        <p:nvGrpSpPr>
          <p:cNvPr id="28" name="Group 85">
            <a:extLst>
              <a:ext uri="{FF2B5EF4-FFF2-40B4-BE49-F238E27FC236}">
                <a16:creationId xmlns="" xmlns:a16="http://schemas.microsoft.com/office/drawing/2014/main" id="{B1FB5BF1-24E5-4339-9152-844FA5BECE25}"/>
              </a:ext>
            </a:extLst>
          </p:cNvPr>
          <p:cNvGrpSpPr/>
          <p:nvPr/>
        </p:nvGrpSpPr>
        <p:grpSpPr>
          <a:xfrm>
            <a:off x="2171627" y="3657064"/>
            <a:ext cx="7628717" cy="651019"/>
            <a:chOff x="676027" y="3890007"/>
            <a:chExt cx="7628717" cy="651019"/>
          </a:xfrm>
        </p:grpSpPr>
        <p:sp>
          <p:nvSpPr>
            <p:cNvPr id="30" name="Rectangle 40">
              <a:extLst>
                <a:ext uri="{FF2B5EF4-FFF2-40B4-BE49-F238E27FC236}">
                  <a16:creationId xmlns="" xmlns:a16="http://schemas.microsoft.com/office/drawing/2014/main" id="{FBC1A429-7844-4121-AAC3-9BB8D4BFA20C}"/>
                </a:ext>
              </a:extLst>
            </p:cNvPr>
            <p:cNvSpPr/>
            <p:nvPr/>
          </p:nvSpPr>
          <p:spPr>
            <a:xfrm flipH="1">
              <a:off x="944575" y="3918262"/>
              <a:ext cx="7360169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4">
              <a:extLst>
                <a:ext uri="{FF2B5EF4-FFF2-40B4-BE49-F238E27FC236}">
                  <a16:creationId xmlns="" xmlns:a16="http://schemas.microsoft.com/office/drawing/2014/main" id="{B3B5D88D-AB1F-4A72-A1DB-AC948698DBA5}"/>
                </a:ext>
              </a:extLst>
            </p:cNvPr>
            <p:cNvGrpSpPr/>
            <p:nvPr/>
          </p:nvGrpSpPr>
          <p:grpSpPr>
            <a:xfrm>
              <a:off x="676027" y="3890007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55">
                <a:extLst>
                  <a:ext uri="{FF2B5EF4-FFF2-40B4-BE49-F238E27FC236}">
                    <a16:creationId xmlns="" xmlns:a16="http://schemas.microsoft.com/office/drawing/2014/main" id="{707C3E0D-9741-4146-B8A7-5F2364A27CC4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33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56">
                <a:extLst>
                  <a:ext uri="{FF2B5EF4-FFF2-40B4-BE49-F238E27FC236}">
                    <a16:creationId xmlns="" xmlns:a16="http://schemas.microsoft.com/office/drawing/2014/main" id="{B5B5AB39-D481-4AF7-A28E-DAEF9CD8BA04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6">
              <a:extLst>
                <a:ext uri="{FF2B5EF4-FFF2-40B4-BE49-F238E27FC236}">
                  <a16:creationId xmlns="" xmlns:a16="http://schemas.microsoft.com/office/drawing/2014/main" id="{506BF21A-E698-409F-A354-C3FE858D1177}"/>
                </a:ext>
              </a:extLst>
            </p:cNvPr>
            <p:cNvSpPr txBox="1"/>
            <p:nvPr/>
          </p:nvSpPr>
          <p:spPr>
            <a:xfrm>
              <a:off x="944579" y="4013153"/>
              <a:ext cx="73601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تصفو السماء، و ترْسلُ الشمْسُ أَشعَّتَهَا الذَّهَبِيَّةَ ،  وَيعمُّ الدِّفْء الكَونَ</a:t>
              </a:r>
            </a:p>
          </p:txBody>
        </p:sp>
      </p:grpSp>
      <p:grpSp>
        <p:nvGrpSpPr>
          <p:cNvPr id="4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2276776" y="2397934"/>
            <a:ext cx="7523567" cy="637097"/>
            <a:chOff x="676027" y="2568995"/>
            <a:chExt cx="7523567" cy="637097"/>
          </a:xfrm>
        </p:grpSpPr>
        <p:sp>
          <p:nvSpPr>
            <p:cNvPr id="4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7" y="2583328"/>
              <a:ext cx="724788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042502" y="2677812"/>
              <a:ext cx="71570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السمَاءُ َصافِيَةٌ، وَالشمْسُ تُرْسلُ أَشعَّتَهَا الذَّهَبِيَّةَ، والدِّفْءُ عَمَّ الكَونَ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466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10059558" y="1023531"/>
            <a:ext cx="13488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الكلمة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pic>
        <p:nvPicPr>
          <p:cNvPr id="4098" name="Picture 2" descr="C:\Users\Win7\Desktop\book 1\unnamed (1)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50" y="635716"/>
            <a:ext cx="1470219" cy="115412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4779405" y="2610872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255790" y="2157184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622758" y="1999313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4779405" y="4384271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233019" y="3930583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611450" y="3805914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1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3166265" y="2204930"/>
            <a:ext cx="5640691" cy="660033"/>
            <a:chOff x="-593001" y="1196910"/>
            <a:chExt cx="5640691" cy="660033"/>
          </a:xfrm>
        </p:grpSpPr>
        <p:sp>
          <p:nvSpPr>
            <p:cNvPr id="32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3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593001" y="1395278"/>
              <a:ext cx="564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رَحَلَ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الشتَاءُ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بِبَرْدِهِ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القَارِسِ وَأمْطَارِهِ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الغَزِيرَةِ</a:t>
              </a:r>
            </a:p>
          </p:txBody>
        </p:sp>
      </p:grpSp>
      <p:grpSp>
        <p:nvGrpSpPr>
          <p:cNvPr id="40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227926" y="4005348"/>
            <a:ext cx="5833074" cy="557664"/>
            <a:chOff x="-1753954" y="1196910"/>
            <a:chExt cx="7201213" cy="557664"/>
          </a:xfrm>
        </p:grpSpPr>
        <p:sp>
          <p:nvSpPr>
            <p:cNvPr id="41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2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رَحَلَ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الصيْفُ بِحَرِّهِ الشَّديد وَ شَمْسِه الحَارِقَة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3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8729162" y="2079383"/>
            <a:ext cx="612354" cy="594846"/>
            <a:chOff x="10767881" y="1071362"/>
            <a:chExt cx="657616" cy="643925"/>
          </a:xfrm>
        </p:grpSpPr>
        <p:sp>
          <p:nvSpPr>
            <p:cNvPr id="44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6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8729162" y="3808960"/>
            <a:ext cx="646917" cy="616592"/>
            <a:chOff x="10813143" y="2800940"/>
            <a:chExt cx="646917" cy="616592"/>
          </a:xfrm>
        </p:grpSpPr>
        <p:sp>
          <p:nvSpPr>
            <p:cNvPr id="48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4903296" y="747339"/>
            <a:ext cx="4472783" cy="637097"/>
            <a:chOff x="676027" y="2568995"/>
            <a:chExt cx="4472783" cy="637097"/>
          </a:xfrm>
        </p:grpSpPr>
        <p:sp>
          <p:nvSpPr>
            <p:cNvPr id="50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8" y="2583328"/>
              <a:ext cx="419710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1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53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2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4" y="2663877"/>
              <a:ext cx="40198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 4- أحَاكِي الجُمْلَةَ الآتية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35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"/>
                            </p:stCondLst>
                            <p:childTnLst>
                              <p:par>
                                <p:cTn id="3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4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"/>
                            </p:stCondLst>
                            <p:childTnLst>
                              <p:par>
                                <p:cTn id="64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3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="" xmlns:a16="http://schemas.microsoft.com/office/drawing/2014/main" id="{E6D37B73-8F67-4C82-89CA-E5C6D900362F}"/>
              </a:ext>
            </a:extLst>
          </p:cNvPr>
          <p:cNvGrpSpPr/>
          <p:nvPr/>
        </p:nvGrpSpPr>
        <p:grpSpPr>
          <a:xfrm>
            <a:off x="6603667" y="1156701"/>
            <a:ext cx="1796476" cy="4549295"/>
            <a:chOff x="6603667" y="1156701"/>
            <a:chExt cx="1796476" cy="4549295"/>
          </a:xfrm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E9ED09DA-853F-4295-A9E4-FD266201D6AB}"/>
                </a:ext>
              </a:extLst>
            </p:cNvPr>
            <p:cNvSpPr/>
            <p:nvPr/>
          </p:nvSpPr>
          <p:spPr>
            <a:xfrm flipH="1">
              <a:off x="6705602" y="1209013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Isosceles Triangle 72">
              <a:extLst>
                <a:ext uri="{FF2B5EF4-FFF2-40B4-BE49-F238E27FC236}">
                  <a16:creationId xmlns="" xmlns:a16="http://schemas.microsoft.com/office/drawing/2014/main" id="{BA362CCE-8297-4170-B783-8F88CD9D8150}"/>
                </a:ext>
              </a:extLst>
            </p:cNvPr>
            <p:cNvSpPr/>
            <p:nvPr/>
          </p:nvSpPr>
          <p:spPr>
            <a:xfrm rot="16200000" flipH="1">
              <a:off x="6604995" y="1166410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="" xmlns:a16="http://schemas.microsoft.com/office/drawing/2014/main" id="{A32028E2-7452-4FDF-9986-E558219DF9C9}"/>
                </a:ext>
              </a:extLst>
            </p:cNvPr>
            <p:cNvSpPr/>
            <p:nvPr/>
          </p:nvSpPr>
          <p:spPr>
            <a:xfrm rot="16200000" flipH="1">
              <a:off x="6593958" y="5574927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78EC01B7-14B8-4BF8-A94A-403E0A6324A2}"/>
              </a:ext>
            </a:extLst>
          </p:cNvPr>
          <p:cNvGrpSpPr/>
          <p:nvPr/>
        </p:nvGrpSpPr>
        <p:grpSpPr>
          <a:xfrm>
            <a:off x="3791859" y="1152216"/>
            <a:ext cx="1817304" cy="4549295"/>
            <a:chOff x="3791859" y="1152216"/>
            <a:chExt cx="1817304" cy="4549295"/>
          </a:xfrm>
        </p:grpSpPr>
        <p:sp>
          <p:nvSpPr>
            <p:cNvPr id="11" name="Freeform: Shape 10">
              <a:extLst>
                <a:ext uri="{FF2B5EF4-FFF2-40B4-BE49-F238E27FC236}">
                  <a16:creationId xmlns="" xmlns:a16="http://schemas.microsoft.com/office/drawing/2014/main" id="{4332D84D-1A04-4CA8-9492-2C56BBC1712A}"/>
                </a:ext>
              </a:extLst>
            </p:cNvPr>
            <p:cNvSpPr/>
            <p:nvPr/>
          </p:nvSpPr>
          <p:spPr>
            <a:xfrm>
              <a:off x="3791859" y="1209014"/>
              <a:ext cx="1694541" cy="4439974"/>
            </a:xfrm>
            <a:custGeom>
              <a:avLst/>
              <a:gdLst>
                <a:gd name="connsiteX0" fmla="*/ 1694541 w 1694541"/>
                <a:gd name="connsiteY0" fmla="*/ 0 h 4439974"/>
                <a:gd name="connsiteX1" fmla="*/ 1694541 w 1694541"/>
                <a:gd name="connsiteY1" fmla="*/ 34796 h 4439974"/>
                <a:gd name="connsiteX2" fmla="*/ 1628993 w 1694541"/>
                <a:gd name="connsiteY2" fmla="*/ 51650 h 4439974"/>
                <a:gd name="connsiteX3" fmla="*/ 33733 w 1694541"/>
                <a:gd name="connsiteY3" fmla="*/ 2219987 h 4439974"/>
                <a:gd name="connsiteX4" fmla="*/ 1628993 w 1694541"/>
                <a:gd name="connsiteY4" fmla="*/ 4388324 h 4439974"/>
                <a:gd name="connsiteX5" fmla="*/ 1694541 w 1694541"/>
                <a:gd name="connsiteY5" fmla="*/ 4405178 h 4439974"/>
                <a:gd name="connsiteX6" fmla="*/ 1694541 w 1694541"/>
                <a:gd name="connsiteY6" fmla="*/ 4439974 h 4439974"/>
                <a:gd name="connsiteX7" fmla="*/ 1618962 w 1694541"/>
                <a:gd name="connsiteY7" fmla="*/ 4420541 h 4439974"/>
                <a:gd name="connsiteX8" fmla="*/ 0 w 1694541"/>
                <a:gd name="connsiteY8" fmla="*/ 2219987 h 4439974"/>
                <a:gd name="connsiteX9" fmla="*/ 1618962 w 1694541"/>
                <a:gd name="connsiteY9" fmla="*/ 19434 h 4439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94541" h="4439974">
                  <a:moveTo>
                    <a:pt x="1694541" y="0"/>
                  </a:moveTo>
                  <a:lnTo>
                    <a:pt x="1694541" y="34796"/>
                  </a:lnTo>
                  <a:lnTo>
                    <a:pt x="1628993" y="51650"/>
                  </a:lnTo>
                  <a:cubicBezTo>
                    <a:pt x="704780" y="339110"/>
                    <a:pt x="33733" y="1201183"/>
                    <a:pt x="33733" y="2219987"/>
                  </a:cubicBezTo>
                  <a:cubicBezTo>
                    <a:pt x="33733" y="3238792"/>
                    <a:pt x="704780" y="4100864"/>
                    <a:pt x="1628993" y="4388324"/>
                  </a:cubicBezTo>
                  <a:lnTo>
                    <a:pt x="1694541" y="4405178"/>
                  </a:lnTo>
                  <a:lnTo>
                    <a:pt x="1694541" y="4439974"/>
                  </a:lnTo>
                  <a:lnTo>
                    <a:pt x="1618962" y="4420541"/>
                  </a:lnTo>
                  <a:cubicBezTo>
                    <a:pt x="681017" y="4128810"/>
                    <a:pt x="0" y="3253928"/>
                    <a:pt x="0" y="2219987"/>
                  </a:cubicBezTo>
                  <a:cubicBezTo>
                    <a:pt x="0" y="1186046"/>
                    <a:pt x="681017" y="311165"/>
                    <a:pt x="1618962" y="19434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Isosceles Triangle 2">
              <a:extLst>
                <a:ext uri="{FF2B5EF4-FFF2-40B4-BE49-F238E27FC236}">
                  <a16:creationId xmlns="" xmlns:a16="http://schemas.microsoft.com/office/drawing/2014/main" id="{BBABFF97-B618-4BE6-89C4-022F19AB0F4D}"/>
                </a:ext>
              </a:extLst>
            </p:cNvPr>
            <p:cNvSpPr/>
            <p:nvPr/>
          </p:nvSpPr>
          <p:spPr>
            <a:xfrm rot="5400000">
              <a:off x="5478094" y="1161925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="" xmlns:a16="http://schemas.microsoft.com/office/drawing/2014/main" id="{4BA663C7-098A-4137-86E7-0E9D27D7D81A}"/>
                </a:ext>
              </a:extLst>
            </p:cNvPr>
            <p:cNvSpPr/>
            <p:nvPr/>
          </p:nvSpPr>
          <p:spPr>
            <a:xfrm rot="5400000">
              <a:off x="5467057" y="5570442"/>
              <a:ext cx="140778" cy="121360"/>
            </a:xfrm>
            <a:prstGeom prst="triangle">
              <a:avLst/>
            </a:prstGeom>
            <a:solidFill>
              <a:srgbClr val="4472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FB57975F-AE1C-4464-BC85-5B9483882708}"/>
              </a:ext>
            </a:extLst>
          </p:cNvPr>
          <p:cNvSpPr/>
          <p:nvPr/>
        </p:nvSpPr>
        <p:spPr>
          <a:xfrm rot="20257163">
            <a:off x="4921534" y="5270087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04C00320-63A7-4BF7-AEE1-5A54BB11FD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58" y="2675638"/>
            <a:ext cx="4608286" cy="1584097"/>
          </a:xfrm>
          <a:custGeom>
            <a:avLst/>
            <a:gdLst>
              <a:gd name="connsiteX0" fmla="*/ 546159 w 4608286"/>
              <a:gd name="connsiteY0" fmla="*/ 0 h 3052689"/>
              <a:gd name="connsiteX1" fmla="*/ 4062128 w 4608286"/>
              <a:gd name="connsiteY1" fmla="*/ 0 h 3052689"/>
              <a:gd name="connsiteX2" fmla="*/ 4082132 w 4608286"/>
              <a:gd name="connsiteY2" fmla="*/ 22010 h 3052689"/>
              <a:gd name="connsiteX3" fmla="*/ 4608286 w 4608286"/>
              <a:gd name="connsiteY3" fmla="*/ 1487659 h 3052689"/>
              <a:gd name="connsiteX4" fmla="*/ 4082132 w 4608286"/>
              <a:gd name="connsiteY4" fmla="*/ 2953308 h 3052689"/>
              <a:gd name="connsiteX5" fmla="*/ 3991808 w 4608286"/>
              <a:gd name="connsiteY5" fmla="*/ 3052689 h 3052689"/>
              <a:gd name="connsiteX6" fmla="*/ 616478 w 4608286"/>
              <a:gd name="connsiteY6" fmla="*/ 3052689 h 3052689"/>
              <a:gd name="connsiteX7" fmla="*/ 526155 w 4608286"/>
              <a:gd name="connsiteY7" fmla="*/ 2953308 h 3052689"/>
              <a:gd name="connsiteX8" fmla="*/ 0 w 4608286"/>
              <a:gd name="connsiteY8" fmla="*/ 1487659 h 3052689"/>
              <a:gd name="connsiteX9" fmla="*/ 526155 w 4608286"/>
              <a:gd name="connsiteY9" fmla="*/ 22010 h 3052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08286" h="3052689">
                <a:moveTo>
                  <a:pt x="546159" y="0"/>
                </a:moveTo>
                <a:lnTo>
                  <a:pt x="4062128" y="0"/>
                </a:lnTo>
                <a:lnTo>
                  <a:pt x="4082132" y="22010"/>
                </a:lnTo>
                <a:cubicBezTo>
                  <a:pt x="4410832" y="420302"/>
                  <a:pt x="4608286" y="930922"/>
                  <a:pt x="4608286" y="1487659"/>
                </a:cubicBezTo>
                <a:cubicBezTo>
                  <a:pt x="4608286" y="2044397"/>
                  <a:pt x="4410832" y="2555016"/>
                  <a:pt x="4082132" y="2953308"/>
                </a:cubicBezTo>
                <a:lnTo>
                  <a:pt x="3991808" y="3052689"/>
                </a:lnTo>
                <a:lnTo>
                  <a:pt x="616478" y="3052689"/>
                </a:lnTo>
                <a:lnTo>
                  <a:pt x="526155" y="2953308"/>
                </a:lnTo>
                <a:cubicBezTo>
                  <a:pt x="197455" y="2555016"/>
                  <a:pt x="0" y="2044397"/>
                  <a:pt x="0" y="1487659"/>
                </a:cubicBezTo>
                <a:cubicBezTo>
                  <a:pt x="0" y="930922"/>
                  <a:pt x="197455" y="420302"/>
                  <a:pt x="526155" y="22010"/>
                </a:cubicBez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="" xmlns:a16="http://schemas.microsoft.com/office/drawing/2014/main" id="{6B21547A-D3F8-45AF-8544-AF4301808F61}"/>
              </a:ext>
            </a:extLst>
          </p:cNvPr>
          <p:cNvSpPr/>
          <p:nvPr/>
        </p:nvSpPr>
        <p:spPr>
          <a:xfrm>
            <a:off x="4767944" y="5270708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DF1BCC18-126A-471A-9A3C-425A911FC320}"/>
              </a:ext>
            </a:extLst>
          </p:cNvPr>
          <p:cNvSpPr/>
          <p:nvPr/>
        </p:nvSpPr>
        <p:spPr>
          <a:xfrm rot="20257163">
            <a:off x="7990496" y="448585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="" xmlns:a16="http://schemas.microsoft.com/office/drawing/2014/main" id="{DF78409C-3DC1-490F-B72E-7CFDBD95F261}"/>
              </a:ext>
            </a:extLst>
          </p:cNvPr>
          <p:cNvSpPr/>
          <p:nvPr/>
        </p:nvSpPr>
        <p:spPr>
          <a:xfrm flipH="1">
            <a:off x="7873417" y="4521865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Graphic 24" descr="Bullseye">
            <a:extLst>
              <a:ext uri="{FF2B5EF4-FFF2-40B4-BE49-F238E27FC236}">
                <a16:creationId xmlns="" xmlns:a16="http://schemas.microsoft.com/office/drawing/2014/main" id="{2629585B-453E-4E77-906B-66803F8F29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43506" y="1037791"/>
            <a:ext cx="548640" cy="548640"/>
          </a:xfrm>
          <a:prstGeom prst="rect">
            <a:avLst/>
          </a:prstGeom>
        </p:spPr>
      </p:pic>
      <p:pic>
        <p:nvPicPr>
          <p:cNvPr id="27" name="Graphic 26" descr="Presentation with bar chart">
            <a:extLst>
              <a:ext uri="{FF2B5EF4-FFF2-40B4-BE49-F238E27FC236}">
                <a16:creationId xmlns="" xmlns:a16="http://schemas.microsoft.com/office/drawing/2014/main" id="{10F732E0-2149-4642-B70D-B309D6C8CF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43506" y="2114366"/>
            <a:ext cx="548640" cy="548640"/>
          </a:xfrm>
          <a:prstGeom prst="rect">
            <a:avLst/>
          </a:prstGeom>
        </p:spPr>
      </p:pic>
      <p:pic>
        <p:nvPicPr>
          <p:cNvPr id="29" name="Graphic 28" descr="Head with gears">
            <a:extLst>
              <a:ext uri="{FF2B5EF4-FFF2-40B4-BE49-F238E27FC236}">
                <a16:creationId xmlns="" xmlns:a16="http://schemas.microsoft.com/office/drawing/2014/main" id="{36B3A429-166C-4B35-B641-69E119D67C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3506" y="3190941"/>
            <a:ext cx="548640" cy="548640"/>
          </a:xfrm>
          <a:prstGeom prst="rect">
            <a:avLst/>
          </a:prstGeom>
        </p:spPr>
      </p:pic>
      <p:pic>
        <p:nvPicPr>
          <p:cNvPr id="31" name="Graphic 30" descr="Stopwatch">
            <a:extLst>
              <a:ext uri="{FF2B5EF4-FFF2-40B4-BE49-F238E27FC236}">
                <a16:creationId xmlns="" xmlns:a16="http://schemas.microsoft.com/office/drawing/2014/main" id="{371060B7-4CFF-4843-BE48-306A94DEB7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743506" y="4267516"/>
            <a:ext cx="548640" cy="548640"/>
          </a:xfrm>
          <a:prstGeom prst="rect">
            <a:avLst/>
          </a:prstGeom>
        </p:spPr>
      </p:pic>
      <p:pic>
        <p:nvPicPr>
          <p:cNvPr id="33" name="Graphic 32" descr="Bank">
            <a:extLst>
              <a:ext uri="{FF2B5EF4-FFF2-40B4-BE49-F238E27FC236}">
                <a16:creationId xmlns="" xmlns:a16="http://schemas.microsoft.com/office/drawing/2014/main" id="{F67E934B-E602-4D8B-BE51-E961DC478C9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743506" y="5344092"/>
            <a:ext cx="548640" cy="548640"/>
          </a:xfrm>
          <a:prstGeom prst="rect">
            <a:avLst/>
          </a:prstGeom>
        </p:spPr>
      </p:pic>
      <p:pic>
        <p:nvPicPr>
          <p:cNvPr id="35" name="Graphic 34" descr="Dance">
            <a:extLst>
              <a:ext uri="{FF2B5EF4-FFF2-40B4-BE49-F238E27FC236}">
                <a16:creationId xmlns="" xmlns:a16="http://schemas.microsoft.com/office/drawing/2014/main" id="{98AA3C8C-9316-4124-93A6-00E7BE12A8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8783682" y="2023278"/>
            <a:ext cx="548640" cy="548640"/>
          </a:xfrm>
          <a:prstGeom prst="rect">
            <a:avLst/>
          </a:prstGeom>
        </p:spPr>
      </p:pic>
      <p:pic>
        <p:nvPicPr>
          <p:cNvPr id="37" name="Graphic 36" descr="Podium">
            <a:extLst>
              <a:ext uri="{FF2B5EF4-FFF2-40B4-BE49-F238E27FC236}">
                <a16:creationId xmlns="" xmlns:a16="http://schemas.microsoft.com/office/drawing/2014/main" id="{001FC6CA-DAE4-475E-AF50-5201BC2370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783682" y="934693"/>
            <a:ext cx="548640" cy="548640"/>
          </a:xfrm>
          <a:prstGeom prst="rect">
            <a:avLst/>
          </a:prstGeom>
        </p:spPr>
      </p:pic>
      <p:pic>
        <p:nvPicPr>
          <p:cNvPr id="39" name="Graphic 38" descr="Wedding cake">
            <a:extLst>
              <a:ext uri="{FF2B5EF4-FFF2-40B4-BE49-F238E27FC236}">
                <a16:creationId xmlns="" xmlns:a16="http://schemas.microsoft.com/office/drawing/2014/main" id="{52E4A0AC-7DEB-4618-8D35-1EA3552C0BC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783682" y="3070440"/>
            <a:ext cx="548640" cy="548640"/>
          </a:xfrm>
          <a:prstGeom prst="rect">
            <a:avLst/>
          </a:prstGeom>
        </p:spPr>
      </p:pic>
      <p:pic>
        <p:nvPicPr>
          <p:cNvPr id="41" name="Graphic 40" descr="Present">
            <a:extLst>
              <a:ext uri="{FF2B5EF4-FFF2-40B4-BE49-F238E27FC236}">
                <a16:creationId xmlns="" xmlns:a16="http://schemas.microsoft.com/office/drawing/2014/main" id="{81526DC7-A1DE-4E01-98C2-7A8F81760B7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8797842" y="4191692"/>
            <a:ext cx="548640" cy="548640"/>
          </a:xfrm>
          <a:prstGeom prst="rect">
            <a:avLst/>
          </a:prstGeom>
        </p:spPr>
      </p:pic>
      <p:pic>
        <p:nvPicPr>
          <p:cNvPr id="43" name="Graphic 42" descr="Clapping hands">
            <a:extLst>
              <a:ext uri="{FF2B5EF4-FFF2-40B4-BE49-F238E27FC236}">
                <a16:creationId xmlns="" xmlns:a16="http://schemas.microsoft.com/office/drawing/2014/main" id="{F741D9C4-2DAB-48E3-A37A-63CF7F04361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8783682" y="5177178"/>
            <a:ext cx="548640" cy="548640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FD6B54E3-4402-4D08-8F4A-D8EC70696589}"/>
              </a:ext>
            </a:extLst>
          </p:cNvPr>
          <p:cNvGrpSpPr/>
          <p:nvPr/>
        </p:nvGrpSpPr>
        <p:grpSpPr>
          <a:xfrm>
            <a:off x="494577" y="967478"/>
            <a:ext cx="2032246" cy="757261"/>
            <a:chOff x="494577" y="967478"/>
            <a:chExt cx="2032246" cy="757261"/>
          </a:xfrm>
        </p:grpSpPr>
        <p:sp>
          <p:nvSpPr>
            <p:cNvPr id="44" name="TextBox 43">
              <a:extLst>
                <a:ext uri="{FF2B5EF4-FFF2-40B4-BE49-F238E27FC236}">
                  <a16:creationId xmlns="" xmlns:a16="http://schemas.microsoft.com/office/drawing/2014/main" id="{A4D20C26-4F31-4EE4-9139-81ECED3E9BB8}"/>
                </a:ext>
              </a:extLst>
            </p:cNvPr>
            <p:cNvSpPr txBox="1"/>
            <p:nvPr/>
          </p:nvSpPr>
          <p:spPr>
            <a:xfrm>
              <a:off x="1182856" y="96747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مدخل الوحدة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="" xmlns:a16="http://schemas.microsoft.com/office/drawing/2014/main" id="{EB3BF16E-B875-4525-8F20-03445249D946}"/>
                </a:ext>
              </a:extLst>
            </p:cNvPr>
            <p:cNvSpPr txBox="1"/>
            <p:nvPr/>
          </p:nvSpPr>
          <p:spPr>
            <a:xfrm>
              <a:off x="494577" y="135540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أنشطة تمهيدية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8229025-31E7-4B8E-A512-AF128FABAE68}"/>
              </a:ext>
            </a:extLst>
          </p:cNvPr>
          <p:cNvGrpSpPr/>
          <p:nvPr/>
        </p:nvGrpSpPr>
        <p:grpSpPr>
          <a:xfrm>
            <a:off x="519491" y="1966653"/>
            <a:ext cx="2032247" cy="825435"/>
            <a:chOff x="519491" y="1966653"/>
            <a:chExt cx="2032247" cy="825435"/>
          </a:xfrm>
        </p:grpSpPr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85808F06-E532-481A-A022-92622020D281}"/>
                </a:ext>
              </a:extLst>
            </p:cNvPr>
            <p:cNvSpPr txBox="1"/>
            <p:nvPr/>
          </p:nvSpPr>
          <p:spPr>
            <a:xfrm>
              <a:off x="594234" y="1966653"/>
              <a:ext cx="1957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مشروع </a:t>
              </a:r>
              <a:r>
                <a:rPr lang="ar-SY" sz="2000" b="1" dirty="0">
                  <a:latin typeface="Century Gothic" panose="020B0502020202020204" pitchFamily="34" charset="0"/>
                </a:rPr>
                <a:t>الوحدة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C7179B74-6BB7-4432-9FA8-1D7AA219BD84}"/>
                </a:ext>
              </a:extLst>
            </p:cNvPr>
            <p:cNvSpPr txBox="1"/>
            <p:nvPr/>
          </p:nvSpPr>
          <p:spPr>
            <a:xfrm>
              <a:off x="519491" y="2422756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التعريف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بالمشروع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961D9F80-B6F7-4793-B2AC-44970236AF68}"/>
              </a:ext>
            </a:extLst>
          </p:cNvPr>
          <p:cNvGrpSpPr/>
          <p:nvPr/>
        </p:nvGrpSpPr>
        <p:grpSpPr>
          <a:xfrm>
            <a:off x="485318" y="2965828"/>
            <a:ext cx="2091333" cy="882321"/>
            <a:chOff x="485318" y="2965828"/>
            <a:chExt cx="2091333" cy="882321"/>
          </a:xfrm>
        </p:grpSpPr>
        <p:sp>
          <p:nvSpPr>
            <p:cNvPr id="48" name="TextBox 47">
              <a:extLst>
                <a:ext uri="{FF2B5EF4-FFF2-40B4-BE49-F238E27FC236}">
                  <a16:creationId xmlns="" xmlns:a16="http://schemas.microsoft.com/office/drawing/2014/main" id="{C9C65583-DAAD-4DD3-8331-E25B9CFCF256}"/>
                </a:ext>
              </a:extLst>
            </p:cNvPr>
            <p:cNvSpPr txBox="1"/>
            <p:nvPr/>
          </p:nvSpPr>
          <p:spPr>
            <a:xfrm>
              <a:off x="1232684" y="2965828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الاستماع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="" xmlns:a16="http://schemas.microsoft.com/office/drawing/2014/main" id="{0EBB7A66-276A-4DEE-8A34-B37A6AAD2600}"/>
                </a:ext>
              </a:extLst>
            </p:cNvPr>
            <p:cNvSpPr txBox="1"/>
            <p:nvPr/>
          </p:nvSpPr>
          <p:spPr>
            <a:xfrm>
              <a:off x="485318" y="3478817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ناقلُ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الأمراض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9AD3DC40-FE6A-44B1-BB6A-015C154E8C72}"/>
              </a:ext>
            </a:extLst>
          </p:cNvPr>
          <p:cNvGrpSpPr/>
          <p:nvPr/>
        </p:nvGrpSpPr>
        <p:grpSpPr>
          <a:xfrm>
            <a:off x="569319" y="3888145"/>
            <a:ext cx="2032247" cy="819336"/>
            <a:chOff x="569319" y="3888145"/>
            <a:chExt cx="2032247" cy="819336"/>
          </a:xfrm>
        </p:grpSpPr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038A6448-BBA9-4A78-991E-91C831395023}"/>
                </a:ext>
              </a:extLst>
            </p:cNvPr>
            <p:cNvSpPr txBox="1"/>
            <p:nvPr/>
          </p:nvSpPr>
          <p:spPr>
            <a:xfrm>
              <a:off x="594233" y="3888145"/>
              <a:ext cx="200733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نص الفهم</a:t>
              </a:r>
              <a:r>
                <a:rPr lang="ar-SY" sz="2000" b="1" dirty="0">
                  <a:latin typeface="Century Gothic" panose="020B0502020202020204" pitchFamily="34" charset="0"/>
                </a:rPr>
                <a:t> القرائي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="" xmlns:a16="http://schemas.microsoft.com/office/drawing/2014/main" id="{27F5636D-BF6C-469B-B5AD-437BC6A5807F}"/>
                </a:ext>
              </a:extLst>
            </p:cNvPr>
            <p:cNvSpPr txBox="1"/>
            <p:nvPr/>
          </p:nvSpPr>
          <p:spPr>
            <a:xfrm>
              <a:off x="569319" y="4338149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التَّصحُّر وأثرُه في البيئةِ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ACE22CC0-EFC5-4CFF-864D-859982C7244B}"/>
              </a:ext>
            </a:extLst>
          </p:cNvPr>
          <p:cNvGrpSpPr/>
          <p:nvPr/>
        </p:nvGrpSpPr>
        <p:grpSpPr>
          <a:xfrm>
            <a:off x="0" y="4882771"/>
            <a:ext cx="2626480" cy="999175"/>
            <a:chOff x="0" y="4882771"/>
            <a:chExt cx="2626480" cy="999175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5B50E0D9-558C-424B-9E5E-1E428B1BD0BC}"/>
                </a:ext>
              </a:extLst>
            </p:cNvPr>
            <p:cNvSpPr txBox="1"/>
            <p:nvPr/>
          </p:nvSpPr>
          <p:spPr>
            <a:xfrm>
              <a:off x="856344" y="4882771"/>
              <a:ext cx="17701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 smtClean="0">
                  <a:latin typeface="Century Gothic" panose="020B0502020202020204" pitchFamily="34" charset="0"/>
                </a:rPr>
                <a:t>الظاهرة</a:t>
              </a:r>
              <a:r>
                <a:rPr lang="ar-SY" sz="2000" b="1" dirty="0">
                  <a:latin typeface="Century Gothic" panose="020B0502020202020204" pitchFamily="34" charset="0"/>
                </a:rPr>
                <a:t> الإملائية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="" xmlns:a16="http://schemas.microsoft.com/office/drawing/2014/main" id="{91D5DE68-C8E8-4D26-B4FA-8AB0B4C64887}"/>
                </a:ext>
              </a:extLst>
            </p:cNvPr>
            <p:cNvSpPr txBox="1"/>
            <p:nvPr/>
          </p:nvSpPr>
          <p:spPr>
            <a:xfrm>
              <a:off x="0" y="5235615"/>
              <a:ext cx="26264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كلماتٌ حذفت الألفُ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وسطِها</a:t>
              </a:r>
            </a:p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همزتا القطع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والوصل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8A0E03CF-23B5-45F7-8724-1790956E1455}"/>
              </a:ext>
            </a:extLst>
          </p:cNvPr>
          <p:cNvGrpSpPr/>
          <p:nvPr/>
        </p:nvGrpSpPr>
        <p:grpSpPr>
          <a:xfrm>
            <a:off x="8511822" y="5018246"/>
            <a:ext cx="2896654" cy="1119584"/>
            <a:chOff x="8511822" y="5018246"/>
            <a:chExt cx="2896654" cy="1119584"/>
          </a:xfrm>
        </p:grpSpPr>
        <p:sp>
          <p:nvSpPr>
            <p:cNvPr id="54" name="TextBox 53">
              <a:extLst>
                <a:ext uri="{FF2B5EF4-FFF2-40B4-BE49-F238E27FC236}">
                  <a16:creationId xmlns="" xmlns:a16="http://schemas.microsoft.com/office/drawing/2014/main" id="{D0EE3AC7-1166-4CF8-94EE-9976875DB3DC}"/>
                </a:ext>
              </a:extLst>
            </p:cNvPr>
            <p:cNvSpPr txBox="1"/>
            <p:nvPr/>
          </p:nvSpPr>
          <p:spPr>
            <a:xfrm>
              <a:off x="9564883" y="5018246"/>
              <a:ext cx="156712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الكتابي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="" xmlns:a16="http://schemas.microsoft.com/office/drawing/2014/main" id="{1E07EFF8-6AED-4547-8635-F0D14451B0A0}"/>
                </a:ext>
              </a:extLst>
            </p:cNvPr>
            <p:cNvSpPr txBox="1"/>
            <p:nvPr/>
          </p:nvSpPr>
          <p:spPr>
            <a:xfrm>
              <a:off x="8511822" y="5491499"/>
              <a:ext cx="289665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كتابة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قصة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من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مشاهد معروضة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بناء فقرتين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0687B8D2-74B7-4304-9227-983D84DBF996}"/>
              </a:ext>
            </a:extLst>
          </p:cNvPr>
          <p:cNvGrpSpPr/>
          <p:nvPr/>
        </p:nvGrpSpPr>
        <p:grpSpPr>
          <a:xfrm>
            <a:off x="9058002" y="3819100"/>
            <a:ext cx="2346122" cy="1063671"/>
            <a:chOff x="9058002" y="3819100"/>
            <a:chExt cx="2346122" cy="1063671"/>
          </a:xfrm>
        </p:grpSpPr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3F1D1D0B-826C-4A2A-A243-3A88454116ED}"/>
                </a:ext>
              </a:extLst>
            </p:cNvPr>
            <p:cNvSpPr txBox="1"/>
            <p:nvPr/>
          </p:nvSpPr>
          <p:spPr>
            <a:xfrm>
              <a:off x="9058002" y="3819100"/>
              <a:ext cx="16578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التواصل</a:t>
              </a:r>
              <a:r>
                <a:rPr lang="ar-SY" sz="2000" b="1" dirty="0">
                  <a:latin typeface="Century Gothic" panose="020B0502020202020204" pitchFamily="34" charset="0"/>
                </a:rPr>
                <a:t> الشفهي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="" xmlns:a16="http://schemas.microsoft.com/office/drawing/2014/main" id="{9215521E-18BB-4E15-B613-7637973B04D7}"/>
                </a:ext>
              </a:extLst>
            </p:cNvPr>
            <p:cNvSpPr txBox="1"/>
            <p:nvPr/>
          </p:nvSpPr>
          <p:spPr>
            <a:xfrm>
              <a:off x="9371878" y="4236440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إبداء الرأي</a:t>
              </a:r>
            </a:p>
            <a:p>
              <a:pPr algn="ctr"/>
              <a:r>
                <a:rPr lang="ar-SY" b="1" dirty="0" smtClean="0">
                  <a:solidFill>
                    <a:schemeClr val="bg1"/>
                  </a:solidFill>
                </a:rPr>
                <a:t>وصف مشاهدات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06666481-2F5E-41E5-8906-8037FF1A4BDE}"/>
              </a:ext>
            </a:extLst>
          </p:cNvPr>
          <p:cNvGrpSpPr/>
          <p:nvPr/>
        </p:nvGrpSpPr>
        <p:grpSpPr>
          <a:xfrm>
            <a:off x="9332322" y="2970377"/>
            <a:ext cx="2032246" cy="640769"/>
            <a:chOff x="9332322" y="2970377"/>
            <a:chExt cx="2032246" cy="640769"/>
          </a:xfrm>
        </p:grpSpPr>
        <p:sp>
          <p:nvSpPr>
            <p:cNvPr id="61" name="TextBox 60">
              <a:extLst>
                <a:ext uri="{FF2B5EF4-FFF2-40B4-BE49-F238E27FC236}">
                  <a16:creationId xmlns="" xmlns:a16="http://schemas.microsoft.com/office/drawing/2014/main" id="{1E798B48-C546-4740-903B-9FE6949592D8}"/>
                </a:ext>
              </a:extLst>
            </p:cNvPr>
            <p:cNvSpPr txBox="1"/>
            <p:nvPr/>
          </p:nvSpPr>
          <p:spPr>
            <a:xfrm>
              <a:off x="9332322" y="2970377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النص الشعري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="" xmlns:a16="http://schemas.microsoft.com/office/drawing/2014/main" id="{BF2DD72F-DB6B-4E9A-91B9-50A085600F4E}"/>
                </a:ext>
              </a:extLst>
            </p:cNvPr>
            <p:cNvSpPr txBox="1"/>
            <p:nvPr/>
          </p:nvSpPr>
          <p:spPr>
            <a:xfrm>
              <a:off x="9332322" y="3241814"/>
              <a:ext cx="20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لِمَ تأتِ الفراشةُ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؟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="" xmlns:a16="http://schemas.microsoft.com/office/drawing/2014/main" id="{FAC6ABDD-BAF0-49E6-BD00-C6F939C8BFF7}"/>
              </a:ext>
            </a:extLst>
          </p:cNvPr>
          <p:cNvGrpSpPr/>
          <p:nvPr/>
        </p:nvGrpSpPr>
        <p:grpSpPr>
          <a:xfrm>
            <a:off x="8886011" y="1975624"/>
            <a:ext cx="2478557" cy="917768"/>
            <a:chOff x="8886011" y="1975624"/>
            <a:chExt cx="2478557" cy="917768"/>
          </a:xfrm>
        </p:grpSpPr>
        <p:sp>
          <p:nvSpPr>
            <p:cNvPr id="63" name="TextBox 62">
              <a:extLst>
                <a:ext uri="{FF2B5EF4-FFF2-40B4-BE49-F238E27FC236}">
                  <a16:creationId xmlns="" xmlns:a16="http://schemas.microsoft.com/office/drawing/2014/main" id="{5DE1C71B-43C0-4E29-929D-902D65F318BA}"/>
                </a:ext>
              </a:extLst>
            </p:cNvPr>
            <p:cNvSpPr txBox="1"/>
            <p:nvPr/>
          </p:nvSpPr>
          <p:spPr>
            <a:xfrm>
              <a:off x="9332322" y="1975624"/>
              <a:ext cx="13439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Y" sz="2000" b="1" dirty="0" smtClean="0">
                  <a:latin typeface="Century Gothic" panose="020B0502020202020204" pitchFamily="34" charset="0"/>
                </a:rPr>
                <a:t>الرسم </a:t>
              </a:r>
              <a:r>
                <a:rPr lang="ar-SY" sz="2000" b="1" dirty="0">
                  <a:latin typeface="Century Gothic" panose="020B0502020202020204" pitchFamily="34" charset="0"/>
                </a:rPr>
                <a:t>الكتابي</a:t>
              </a:r>
              <a:endParaRPr lang="en-US" sz="20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="" xmlns:a16="http://schemas.microsoft.com/office/drawing/2014/main" id="{AA41D9EB-62CC-49F3-BF0F-5F5601F7BBD4}"/>
                </a:ext>
              </a:extLst>
            </p:cNvPr>
            <p:cNvSpPr txBox="1"/>
            <p:nvPr/>
          </p:nvSpPr>
          <p:spPr>
            <a:xfrm>
              <a:off x="8886011" y="2247061"/>
              <a:ext cx="24785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الحروف المرتكزة على السطر</a:t>
              </a:r>
            </a:p>
            <a:p>
              <a:pPr algn="ctr"/>
              <a:r>
                <a:rPr lang="ar-SY" dirty="0">
                  <a:solidFill>
                    <a:schemeClr val="bg1"/>
                  </a:solidFill>
                </a:rPr>
                <a:t>[</a:t>
              </a:r>
              <a:r>
                <a:rPr lang="ar-SY" b="1" dirty="0">
                  <a:solidFill>
                    <a:schemeClr val="bg1"/>
                  </a:solidFill>
                </a:rPr>
                <a:t>ب  د  ط  ف</a:t>
              </a:r>
              <a:r>
                <a:rPr lang="ar-SY" dirty="0">
                  <a:solidFill>
                    <a:schemeClr val="bg1"/>
                  </a:solidFill>
                </a:rPr>
                <a:t>]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0CED76C2-F94A-45BD-B596-08E93EA33A26}"/>
              </a:ext>
            </a:extLst>
          </p:cNvPr>
          <p:cNvGrpSpPr/>
          <p:nvPr/>
        </p:nvGrpSpPr>
        <p:grpSpPr>
          <a:xfrm>
            <a:off x="8886011" y="958334"/>
            <a:ext cx="2057340" cy="1015679"/>
            <a:chOff x="8886011" y="958334"/>
            <a:chExt cx="2057340" cy="1015679"/>
          </a:xfrm>
        </p:grpSpPr>
        <p:sp>
          <p:nvSpPr>
            <p:cNvPr id="65" name="TextBox 64">
              <a:extLst>
                <a:ext uri="{FF2B5EF4-FFF2-40B4-BE49-F238E27FC236}">
                  <a16:creationId xmlns="" xmlns:a16="http://schemas.microsoft.com/office/drawing/2014/main" id="{76F5A9E3-84F6-4295-B0FF-6E4314EED273}"/>
                </a:ext>
              </a:extLst>
            </p:cNvPr>
            <p:cNvSpPr txBox="1"/>
            <p:nvPr/>
          </p:nvSpPr>
          <p:spPr>
            <a:xfrm>
              <a:off x="9153073" y="958334"/>
              <a:ext cx="17902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latin typeface="Century Gothic" panose="020B0502020202020204" pitchFamily="34" charset="0"/>
                </a:rPr>
                <a:t>الوظيفة</a:t>
              </a:r>
              <a:r>
                <a:rPr lang="ar-SY" sz="2000" b="1" dirty="0">
                  <a:latin typeface="Century Gothic" panose="020B0502020202020204" pitchFamily="34" charset="0"/>
                </a:rPr>
                <a:t> النحوية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="" xmlns:a16="http://schemas.microsoft.com/office/drawing/2014/main" id="{04003622-D990-4175-A5A3-24FA2BA5F32C}"/>
                </a:ext>
              </a:extLst>
            </p:cNvPr>
            <p:cNvSpPr txBox="1"/>
            <p:nvPr/>
          </p:nvSpPr>
          <p:spPr>
            <a:xfrm>
              <a:off x="8886011" y="1327682"/>
              <a:ext cx="20322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أنواع </a:t>
              </a:r>
              <a:r>
                <a:rPr lang="ar-SY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الكلمة </a:t>
              </a:r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 ا لجملة</a:t>
              </a:r>
            </a:p>
            <a:p>
              <a:pPr algn="r"/>
              <a:r>
                <a:rPr lang="ar-SY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المبتدأ و الخبر</a:t>
              </a:r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8" name="Rectangle: Rounded Corners 57">
            <a:extLst>
              <a:ext uri="{FF2B5EF4-FFF2-40B4-BE49-F238E27FC236}">
                <a16:creationId xmlns="" xmlns:a16="http://schemas.microsoft.com/office/drawing/2014/main" id="{61AC4F01-6A3C-491F-A4C7-891A6B46686A}"/>
              </a:ext>
            </a:extLst>
          </p:cNvPr>
          <p:cNvSpPr/>
          <p:nvPr/>
        </p:nvSpPr>
        <p:spPr>
          <a:xfrm rot="20257163">
            <a:off x="4147312" y="4533280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: Rounded Corners 58">
            <a:extLst>
              <a:ext uri="{FF2B5EF4-FFF2-40B4-BE49-F238E27FC236}">
                <a16:creationId xmlns="" xmlns:a16="http://schemas.microsoft.com/office/drawing/2014/main" id="{D4825A81-CEB1-41A4-A4AA-74D5D98DEED6}"/>
              </a:ext>
            </a:extLst>
          </p:cNvPr>
          <p:cNvSpPr/>
          <p:nvPr/>
        </p:nvSpPr>
        <p:spPr>
          <a:xfrm rot="20257163">
            <a:off x="3802578" y="330207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: Rounded Corners 59">
            <a:extLst>
              <a:ext uri="{FF2B5EF4-FFF2-40B4-BE49-F238E27FC236}">
                <a16:creationId xmlns="" xmlns:a16="http://schemas.microsoft.com/office/drawing/2014/main" id="{DA9875F3-5543-48BB-8005-2AB372F192C1}"/>
              </a:ext>
            </a:extLst>
          </p:cNvPr>
          <p:cNvSpPr/>
          <p:nvPr/>
        </p:nvSpPr>
        <p:spPr>
          <a:xfrm rot="20257163">
            <a:off x="4056154" y="214637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="" xmlns:a16="http://schemas.microsoft.com/office/drawing/2014/main" id="{A671EC0C-4617-4856-8237-7D0E7EBD6879}"/>
              </a:ext>
            </a:extLst>
          </p:cNvPr>
          <p:cNvSpPr/>
          <p:nvPr/>
        </p:nvSpPr>
        <p:spPr>
          <a:xfrm rot="20257163">
            <a:off x="4934857" y="1310359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="" xmlns:a16="http://schemas.microsoft.com/office/drawing/2014/main" id="{682F6EBC-A56C-4835-81AB-81AAD676BE18}"/>
              </a:ext>
            </a:extLst>
          </p:cNvPr>
          <p:cNvSpPr/>
          <p:nvPr/>
        </p:nvSpPr>
        <p:spPr>
          <a:xfrm rot="20257163">
            <a:off x="7157159" y="1216641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="" xmlns:a16="http://schemas.microsoft.com/office/drawing/2014/main" id="{B3C82B20-3DF3-47C5-9482-CAA043B0CFB7}"/>
              </a:ext>
            </a:extLst>
          </p:cNvPr>
          <p:cNvSpPr/>
          <p:nvPr/>
        </p:nvSpPr>
        <p:spPr>
          <a:xfrm rot="20257163">
            <a:off x="8057315" y="215348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="" xmlns:a16="http://schemas.microsoft.com/office/drawing/2014/main" id="{7CC8C3AA-02C9-4770-BC73-EA17F260B9AF}"/>
              </a:ext>
            </a:extLst>
          </p:cNvPr>
          <p:cNvSpPr/>
          <p:nvPr/>
        </p:nvSpPr>
        <p:spPr>
          <a:xfrm rot="20257163">
            <a:off x="8364686" y="3276532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="" xmlns:a16="http://schemas.microsoft.com/office/drawing/2014/main" id="{9C032F6E-1CA8-4A33-9CEE-39EB950A1A05}"/>
              </a:ext>
            </a:extLst>
          </p:cNvPr>
          <p:cNvSpPr/>
          <p:nvPr/>
        </p:nvSpPr>
        <p:spPr>
          <a:xfrm rot="20257163">
            <a:off x="7203880" y="5242276"/>
            <a:ext cx="333828" cy="1050902"/>
          </a:xfrm>
          <a:prstGeom prst="roundRect">
            <a:avLst>
              <a:gd name="adj" fmla="val 50000"/>
            </a:avLst>
          </a:prstGeom>
          <a:gradFill>
            <a:gsLst>
              <a:gs pos="0">
                <a:schemeClr val="tx1">
                  <a:alpha val="49000"/>
                </a:schemeClr>
              </a:gs>
              <a:gs pos="100000">
                <a:srgbClr val="F2F2F2">
                  <a:alpha val="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="" xmlns:a16="http://schemas.microsoft.com/office/drawing/2014/main" id="{6A45E0E5-04CD-474E-826B-4784975D0D6E}"/>
              </a:ext>
            </a:extLst>
          </p:cNvPr>
          <p:cNvSpPr/>
          <p:nvPr/>
        </p:nvSpPr>
        <p:spPr>
          <a:xfrm flipH="1">
            <a:off x="7043059" y="528458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="" xmlns:a16="http://schemas.microsoft.com/office/drawing/2014/main" id="{1018BDAE-A2F2-49A5-B773-AC9FB8FDA8C4}"/>
              </a:ext>
            </a:extLst>
          </p:cNvPr>
          <p:cNvSpPr/>
          <p:nvPr/>
        </p:nvSpPr>
        <p:spPr>
          <a:xfrm flipH="1">
            <a:off x="8215784" y="3266011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="" xmlns:a16="http://schemas.microsoft.com/office/drawing/2014/main" id="{0A287BA4-FC3D-4C4D-80BD-3648266BB674}"/>
              </a:ext>
            </a:extLst>
          </p:cNvPr>
          <p:cNvSpPr/>
          <p:nvPr/>
        </p:nvSpPr>
        <p:spPr>
          <a:xfrm flipH="1">
            <a:off x="7928430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EC87A3A2-EA03-4E97-B902-FC6E06FBC7D8}"/>
              </a:ext>
            </a:extLst>
          </p:cNvPr>
          <p:cNvSpPr/>
          <p:nvPr/>
        </p:nvSpPr>
        <p:spPr>
          <a:xfrm flipH="1">
            <a:off x="7043059" y="120901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="" xmlns:a16="http://schemas.microsoft.com/office/drawing/2014/main" id="{192033CC-8649-4399-8EF9-0D597C621398}"/>
              </a:ext>
            </a:extLst>
          </p:cNvPr>
          <p:cNvSpPr/>
          <p:nvPr/>
        </p:nvSpPr>
        <p:spPr>
          <a:xfrm>
            <a:off x="4767944" y="1311302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91D9F66C-8A53-4110-B56F-26F8DEB5D44A}"/>
              </a:ext>
            </a:extLst>
          </p:cNvPr>
          <p:cNvSpPr/>
          <p:nvPr/>
        </p:nvSpPr>
        <p:spPr>
          <a:xfrm>
            <a:off x="3924085" y="2142143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="" xmlns:a16="http://schemas.microsoft.com/office/drawing/2014/main" id="{87A5301F-55FA-4863-AA9E-68837FF24BA4}"/>
              </a:ext>
            </a:extLst>
          </p:cNvPr>
          <p:cNvSpPr/>
          <p:nvPr/>
        </p:nvSpPr>
        <p:spPr>
          <a:xfrm>
            <a:off x="3652561" y="3262086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A2DD1AE2-87FC-4676-A0D5-7A42E420C9B7}"/>
              </a:ext>
            </a:extLst>
          </p:cNvPr>
          <p:cNvSpPr/>
          <p:nvPr/>
        </p:nvSpPr>
        <p:spPr>
          <a:xfrm>
            <a:off x="3988085" y="4518164"/>
            <a:ext cx="333828" cy="333828"/>
          </a:xfrm>
          <a:prstGeom prst="ellipse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76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1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71" grpId="0" animBg="1"/>
      <p:bldP spid="19" grpId="0" animBg="1"/>
      <p:bldP spid="58" grpId="0" animBg="1"/>
      <p:bldP spid="59" grpId="0" animBg="1"/>
      <p:bldP spid="60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18" grpId="0" animBg="1"/>
      <p:bldP spid="20" grpId="0" animBg="1"/>
      <p:bldP spid="21" grpId="0" animBg="1"/>
      <p:bldP spid="22" grpId="0" animBg="1"/>
      <p:bldP spid="17" grpId="0" animBg="1"/>
      <p:bldP spid="16" grpId="0" animBg="1"/>
      <p:bldP spid="15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10059558" y="1023531"/>
            <a:ext cx="13488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الكلمة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grpSp>
        <p:nvGrpSpPr>
          <p:cNvPr id="47" name="Group 146">
            <a:extLst>
              <a:ext uri="{FF2B5EF4-FFF2-40B4-BE49-F238E27FC236}">
                <a16:creationId xmlns="" xmlns:a16="http://schemas.microsoft.com/office/drawing/2014/main" id="{AF71F5B6-EBFD-4ABB-A7BD-5ABFF706A115}"/>
              </a:ext>
            </a:extLst>
          </p:cNvPr>
          <p:cNvGrpSpPr/>
          <p:nvPr/>
        </p:nvGrpSpPr>
        <p:grpSpPr>
          <a:xfrm>
            <a:off x="4584950" y="3673248"/>
            <a:ext cx="1640114" cy="1640114"/>
            <a:chOff x="5435379" y="2232632"/>
            <a:chExt cx="1640114" cy="1640114"/>
          </a:xfrm>
        </p:grpSpPr>
        <p:sp>
          <p:nvSpPr>
            <p:cNvPr id="50" name="Oval 6">
              <a:extLst>
                <a:ext uri="{FF2B5EF4-FFF2-40B4-BE49-F238E27FC236}">
                  <a16:creationId xmlns="" xmlns:a16="http://schemas.microsoft.com/office/drawing/2014/main" id="{FF0D2AA6-0083-4E72-9E27-6298C154C135}"/>
                </a:ext>
              </a:extLst>
            </p:cNvPr>
            <p:cNvSpPr/>
            <p:nvPr/>
          </p:nvSpPr>
          <p:spPr>
            <a:xfrm>
              <a:off x="5747657" y="2544910"/>
              <a:ext cx="1009750" cy="100975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ircle: Hollow 7">
              <a:extLst>
                <a:ext uri="{FF2B5EF4-FFF2-40B4-BE49-F238E27FC236}">
                  <a16:creationId xmlns="" xmlns:a16="http://schemas.microsoft.com/office/drawing/2014/main" id="{A9F0FF6C-16B7-4797-B6DB-AEACE6A8E5FA}"/>
                </a:ext>
              </a:extLst>
            </p:cNvPr>
            <p:cNvSpPr/>
            <p:nvPr/>
          </p:nvSpPr>
          <p:spPr>
            <a:xfrm>
              <a:off x="5435379" y="2232632"/>
              <a:ext cx="1640114" cy="1640114"/>
            </a:xfrm>
            <a:prstGeom prst="donut">
              <a:avLst>
                <a:gd name="adj" fmla="val 12600"/>
              </a:avLst>
            </a:prstGeom>
            <a:solidFill>
              <a:srgbClr val="00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52" name="TextBox 8">
            <a:extLst>
              <a:ext uri="{FF2B5EF4-FFF2-40B4-BE49-F238E27FC236}">
                <a16:creationId xmlns="" xmlns:a16="http://schemas.microsoft.com/office/drawing/2014/main" id="{7659F862-D378-4798-832A-942110497104}"/>
              </a:ext>
            </a:extLst>
          </p:cNvPr>
          <p:cNvSpPr txBox="1"/>
          <p:nvPr/>
        </p:nvSpPr>
        <p:spPr>
          <a:xfrm>
            <a:off x="4670051" y="4341657"/>
            <a:ext cx="151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b="1" dirty="0" smtClean="0">
                <a:solidFill>
                  <a:schemeClr val="bg1"/>
                </a:solidFill>
                <a:latin typeface="Oswald" panose="02000503000000000000" pitchFamily="2" charset="0"/>
              </a:rPr>
              <a:t>أنواع الجمل</a:t>
            </a:r>
            <a:endParaRPr lang="en-US" b="1" dirty="0">
              <a:solidFill>
                <a:schemeClr val="bg1"/>
              </a:solidFill>
              <a:latin typeface="Oswald" panose="02000503000000000000" pitchFamily="2" charset="0"/>
            </a:endParaRPr>
          </a:p>
        </p:txBody>
      </p:sp>
      <p:cxnSp>
        <p:nvCxnSpPr>
          <p:cNvPr id="53" name="Connector: Curved 22">
            <a:extLst>
              <a:ext uri="{FF2B5EF4-FFF2-40B4-BE49-F238E27FC236}">
                <a16:creationId xmlns="" xmlns:a16="http://schemas.microsoft.com/office/drawing/2014/main" id="{AE4E6A54-B64B-41C6-B134-C02D434A0C6B}"/>
              </a:ext>
            </a:extLst>
          </p:cNvPr>
          <p:cNvCxnSpPr>
            <a:cxnSpLocks/>
          </p:cNvCxnSpPr>
          <p:nvPr/>
        </p:nvCxnSpPr>
        <p:spPr>
          <a:xfrm rot="10800000">
            <a:off x="3792388" y="4109652"/>
            <a:ext cx="792563" cy="237454"/>
          </a:xfrm>
          <a:prstGeom prst="curvedConnector3">
            <a:avLst>
              <a:gd name="adj1" fmla="val 5000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Curved 15">
            <a:extLst>
              <a:ext uri="{FF2B5EF4-FFF2-40B4-BE49-F238E27FC236}">
                <a16:creationId xmlns="" xmlns:a16="http://schemas.microsoft.com/office/drawing/2014/main" id="{84BDE0AD-686D-4D9C-A83F-8125A16C5EE9}"/>
              </a:ext>
            </a:extLst>
          </p:cNvPr>
          <p:cNvCxnSpPr/>
          <p:nvPr/>
        </p:nvCxnSpPr>
        <p:spPr>
          <a:xfrm flipV="1">
            <a:off x="6245449" y="4460776"/>
            <a:ext cx="675923" cy="75643"/>
          </a:xfrm>
          <a:prstGeom prst="curvedConnector4">
            <a:avLst>
              <a:gd name="adj1" fmla="val 32307"/>
              <a:gd name="adj2" fmla="val -202209"/>
            </a:avLst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148">
            <a:extLst>
              <a:ext uri="{FF2B5EF4-FFF2-40B4-BE49-F238E27FC236}">
                <a16:creationId xmlns="" xmlns:a16="http://schemas.microsoft.com/office/drawing/2014/main" id="{54F2C353-69B1-4FC4-AE1E-8D91050C6B17}"/>
              </a:ext>
            </a:extLst>
          </p:cNvPr>
          <p:cNvGrpSpPr/>
          <p:nvPr/>
        </p:nvGrpSpPr>
        <p:grpSpPr>
          <a:xfrm>
            <a:off x="6245450" y="1244026"/>
            <a:ext cx="2425551" cy="3455926"/>
            <a:chOff x="7475192" y="-406698"/>
            <a:chExt cx="2425551" cy="3455926"/>
          </a:xfrm>
        </p:grpSpPr>
        <p:grpSp>
          <p:nvGrpSpPr>
            <p:cNvPr id="56" name="Group 16">
              <a:extLst>
                <a:ext uri="{FF2B5EF4-FFF2-40B4-BE49-F238E27FC236}">
                  <a16:creationId xmlns="" xmlns:a16="http://schemas.microsoft.com/office/drawing/2014/main" id="{B492B9CD-B5A8-4941-9ECF-96005602105D}"/>
                </a:ext>
              </a:extLst>
            </p:cNvPr>
            <p:cNvGrpSpPr/>
            <p:nvPr/>
          </p:nvGrpSpPr>
          <p:grpSpPr>
            <a:xfrm>
              <a:off x="7955147" y="1416035"/>
              <a:ext cx="1633193" cy="1633193"/>
              <a:chOff x="7955147" y="1416035"/>
              <a:chExt cx="1633193" cy="1633193"/>
            </a:xfrm>
          </p:grpSpPr>
          <p:grpSp>
            <p:nvGrpSpPr>
              <p:cNvPr id="73" name="Group 11">
                <a:extLst>
                  <a:ext uri="{FF2B5EF4-FFF2-40B4-BE49-F238E27FC236}">
                    <a16:creationId xmlns="" xmlns:a16="http://schemas.microsoft.com/office/drawing/2014/main" id="{CE5D629E-6C85-4D31-A0A7-127D47F515DC}"/>
                  </a:ext>
                </a:extLst>
              </p:cNvPr>
              <p:cNvGrpSpPr/>
              <p:nvPr/>
            </p:nvGrpSpPr>
            <p:grpSpPr>
              <a:xfrm>
                <a:off x="7955147" y="1416035"/>
                <a:ext cx="1633193" cy="1633193"/>
                <a:chOff x="7662709" y="1415479"/>
                <a:chExt cx="1640114" cy="1640114"/>
              </a:xfrm>
            </p:grpSpPr>
            <p:sp>
              <p:nvSpPr>
                <p:cNvPr id="75" name="Oval 9">
                  <a:extLst>
                    <a:ext uri="{FF2B5EF4-FFF2-40B4-BE49-F238E27FC236}">
                      <a16:creationId xmlns="" xmlns:a16="http://schemas.microsoft.com/office/drawing/2014/main" id="{5F4DEDD0-6400-4D3B-AC7F-27AC55C63A37}"/>
                    </a:ext>
                  </a:extLst>
                </p:cNvPr>
                <p:cNvSpPr/>
                <p:nvPr/>
              </p:nvSpPr>
              <p:spPr>
                <a:xfrm>
                  <a:off x="7974987" y="1727757"/>
                  <a:ext cx="1009750" cy="1009750"/>
                </a:xfrm>
                <a:prstGeom prst="ellipse">
                  <a:avLst/>
                </a:prstGeom>
                <a:solidFill>
                  <a:srgbClr val="33CC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Circle: Hollow 10">
                  <a:extLst>
                    <a:ext uri="{FF2B5EF4-FFF2-40B4-BE49-F238E27FC236}">
                      <a16:creationId xmlns="" xmlns:a16="http://schemas.microsoft.com/office/drawing/2014/main" id="{C2E031C0-6DA6-4025-9148-8351E20F3C10}"/>
                    </a:ext>
                  </a:extLst>
                </p:cNvPr>
                <p:cNvSpPr/>
                <p:nvPr/>
              </p:nvSpPr>
              <p:spPr>
                <a:xfrm>
                  <a:off x="7662709" y="1415479"/>
                  <a:ext cx="1640114" cy="1640114"/>
                </a:xfrm>
                <a:prstGeom prst="donut">
                  <a:avLst>
                    <a:gd name="adj" fmla="val 12600"/>
                  </a:avLst>
                </a:prstGeom>
                <a:solidFill>
                  <a:srgbClr val="33CCFF">
                    <a:alpha val="38000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74" name="TextBox 12">
                <a:extLst>
                  <a:ext uri="{FF2B5EF4-FFF2-40B4-BE49-F238E27FC236}">
                    <a16:creationId xmlns="" xmlns:a16="http://schemas.microsoft.com/office/drawing/2014/main" id="{8A86DAD7-5AA8-4274-BD1A-69DB3330C9F2}"/>
                  </a:ext>
                </a:extLst>
              </p:cNvPr>
              <p:cNvSpPr txBox="1"/>
              <p:nvPr/>
            </p:nvSpPr>
            <p:spPr>
              <a:xfrm>
                <a:off x="8151114" y="2075850"/>
                <a:ext cx="12354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 smtClean="0">
                    <a:latin typeface="Oswald" panose="02000503000000000000" pitchFamily="2" charset="0"/>
                  </a:rPr>
                  <a:t>اسميَّة</a:t>
                </a:r>
                <a:endParaRPr lang="en-US" sz="1400" b="1" dirty="0"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58" name="Group 44">
              <a:extLst>
                <a:ext uri="{FF2B5EF4-FFF2-40B4-BE49-F238E27FC236}">
                  <a16:creationId xmlns="" xmlns:a16="http://schemas.microsoft.com/office/drawing/2014/main" id="{B08216AF-6154-4A6C-8401-53ACD733B936}"/>
                </a:ext>
              </a:extLst>
            </p:cNvPr>
            <p:cNvGrpSpPr/>
            <p:nvPr/>
          </p:nvGrpSpPr>
          <p:grpSpPr>
            <a:xfrm>
              <a:off x="7475192" y="-64380"/>
              <a:ext cx="1188752" cy="1188752"/>
              <a:chOff x="9268792" y="269303"/>
              <a:chExt cx="1188752" cy="1188752"/>
            </a:xfrm>
          </p:grpSpPr>
          <p:sp>
            <p:nvSpPr>
              <p:cNvPr id="69" name="Oval 45">
                <a:extLst>
                  <a:ext uri="{FF2B5EF4-FFF2-40B4-BE49-F238E27FC236}">
                    <a16:creationId xmlns="" xmlns:a16="http://schemas.microsoft.com/office/drawing/2014/main" id="{C20EFF28-90CA-4F80-8F15-E03D01761A6D}"/>
                  </a:ext>
                </a:extLst>
              </p:cNvPr>
              <p:cNvSpPr/>
              <p:nvPr/>
            </p:nvSpPr>
            <p:spPr>
              <a:xfrm>
                <a:off x="9268792" y="269303"/>
                <a:ext cx="1188752" cy="1188752"/>
              </a:xfrm>
              <a:prstGeom prst="ellipse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TextBox 46">
                <a:extLst>
                  <a:ext uri="{FF2B5EF4-FFF2-40B4-BE49-F238E27FC236}">
                    <a16:creationId xmlns="" xmlns:a16="http://schemas.microsoft.com/office/drawing/2014/main" id="{2EB9AEFD-C059-46AB-8A89-F3B98C23351B}"/>
                  </a:ext>
                </a:extLst>
              </p:cNvPr>
              <p:cNvSpPr txBox="1"/>
              <p:nvPr/>
            </p:nvSpPr>
            <p:spPr>
              <a:xfrm>
                <a:off x="9320761" y="540513"/>
                <a:ext cx="10823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 smtClean="0"/>
                  <a:t>تبدأ بـ</a:t>
                </a:r>
              </a:p>
              <a:p>
                <a:pPr algn="ctr"/>
                <a:r>
                  <a:rPr lang="ar-SY" sz="2000" b="1" dirty="0" smtClean="0"/>
                  <a:t> اسم</a:t>
                </a:r>
                <a:endParaRPr lang="en-US" sz="2000" b="1" dirty="0"/>
              </a:p>
            </p:txBody>
          </p:sp>
        </p:grpSp>
        <p:grpSp>
          <p:nvGrpSpPr>
            <p:cNvPr id="59" name="Group 47">
              <a:extLst>
                <a:ext uri="{FF2B5EF4-FFF2-40B4-BE49-F238E27FC236}">
                  <a16:creationId xmlns="" xmlns:a16="http://schemas.microsoft.com/office/drawing/2014/main" id="{B30BF838-0EDC-4217-A00B-C719A050A0CA}"/>
                </a:ext>
              </a:extLst>
            </p:cNvPr>
            <p:cNvGrpSpPr/>
            <p:nvPr/>
          </p:nvGrpSpPr>
          <p:grpSpPr>
            <a:xfrm>
              <a:off x="8829483" y="-406698"/>
              <a:ext cx="1071260" cy="1066349"/>
              <a:chOff x="9648832" y="125942"/>
              <a:chExt cx="1153202" cy="1147915"/>
            </a:xfrm>
          </p:grpSpPr>
          <p:sp>
            <p:nvSpPr>
              <p:cNvPr id="67" name="Oval 48">
                <a:extLst>
                  <a:ext uri="{FF2B5EF4-FFF2-40B4-BE49-F238E27FC236}">
                    <a16:creationId xmlns="" xmlns:a16="http://schemas.microsoft.com/office/drawing/2014/main" id="{816B4AB3-D7FA-4C73-BBE8-49852EC11C1E}"/>
                  </a:ext>
                </a:extLst>
              </p:cNvPr>
              <p:cNvSpPr/>
              <p:nvPr/>
            </p:nvSpPr>
            <p:spPr>
              <a:xfrm>
                <a:off x="9648832" y="125942"/>
                <a:ext cx="1147915" cy="1147915"/>
              </a:xfrm>
              <a:prstGeom prst="ellipse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TextBox 49">
                <a:extLst>
                  <a:ext uri="{FF2B5EF4-FFF2-40B4-BE49-F238E27FC236}">
                    <a16:creationId xmlns="" xmlns:a16="http://schemas.microsoft.com/office/drawing/2014/main" id="{ABE700A4-BA4A-4CE4-B7E1-9289E8B138B2}"/>
                  </a:ext>
                </a:extLst>
              </p:cNvPr>
              <p:cNvSpPr txBox="1"/>
              <p:nvPr/>
            </p:nvSpPr>
            <p:spPr>
              <a:xfrm>
                <a:off x="9695285" y="501108"/>
                <a:ext cx="1106749" cy="397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b="1" dirty="0" smtClean="0"/>
                  <a:t>البيتُ جميلٌ</a:t>
                </a:r>
                <a:endParaRPr lang="en-US" b="1" dirty="0"/>
              </a:p>
            </p:txBody>
          </p:sp>
        </p:grpSp>
        <p:cxnSp>
          <p:nvCxnSpPr>
            <p:cNvPr id="61" name="Straight Arrow Connector 57">
              <a:extLst>
                <a:ext uri="{FF2B5EF4-FFF2-40B4-BE49-F238E27FC236}">
                  <a16:creationId xmlns="" xmlns:a16="http://schemas.microsoft.com/office/drawing/2014/main" id="{4C0FA80E-9EF2-4BA7-9AA8-632A5A5D850E}"/>
                </a:ext>
              </a:extLst>
            </p:cNvPr>
            <p:cNvCxnSpPr/>
            <p:nvPr/>
          </p:nvCxnSpPr>
          <p:spPr>
            <a:xfrm>
              <a:off x="8359686" y="1067178"/>
              <a:ext cx="142123" cy="422252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5">
              <a:extLst>
                <a:ext uri="{FF2B5EF4-FFF2-40B4-BE49-F238E27FC236}">
                  <a16:creationId xmlns="" xmlns:a16="http://schemas.microsoft.com/office/drawing/2014/main" id="{A12362B3-87E5-46AA-A1FB-70C942C978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63944" y="476335"/>
              <a:ext cx="241041" cy="4247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Group 149">
            <a:extLst>
              <a:ext uri="{FF2B5EF4-FFF2-40B4-BE49-F238E27FC236}">
                <a16:creationId xmlns="" xmlns:a16="http://schemas.microsoft.com/office/drawing/2014/main" id="{15073002-B8B7-4CFF-A5A7-297AE69E70F3}"/>
              </a:ext>
            </a:extLst>
          </p:cNvPr>
          <p:cNvGrpSpPr/>
          <p:nvPr/>
        </p:nvGrpSpPr>
        <p:grpSpPr>
          <a:xfrm>
            <a:off x="690953" y="1347983"/>
            <a:ext cx="3079943" cy="3578263"/>
            <a:chOff x="916394" y="-140117"/>
            <a:chExt cx="3079943" cy="3578263"/>
          </a:xfrm>
        </p:grpSpPr>
        <p:grpSp>
          <p:nvGrpSpPr>
            <p:cNvPr id="78" name="Group 17">
              <a:extLst>
                <a:ext uri="{FF2B5EF4-FFF2-40B4-BE49-F238E27FC236}">
                  <a16:creationId xmlns="" xmlns:a16="http://schemas.microsoft.com/office/drawing/2014/main" id="{4CE2FB5D-B432-4390-8437-1A5503426936}"/>
                </a:ext>
              </a:extLst>
            </p:cNvPr>
            <p:cNvGrpSpPr/>
            <p:nvPr/>
          </p:nvGrpSpPr>
          <p:grpSpPr>
            <a:xfrm>
              <a:off x="2363144" y="1804953"/>
              <a:ext cx="1633193" cy="1633193"/>
              <a:chOff x="7955147" y="1416035"/>
              <a:chExt cx="1633193" cy="1633193"/>
            </a:xfrm>
          </p:grpSpPr>
          <p:grpSp>
            <p:nvGrpSpPr>
              <p:cNvPr id="97" name="Group 18">
                <a:extLst>
                  <a:ext uri="{FF2B5EF4-FFF2-40B4-BE49-F238E27FC236}">
                    <a16:creationId xmlns="" xmlns:a16="http://schemas.microsoft.com/office/drawing/2014/main" id="{E5F94A61-50F3-432C-A96F-8886C8C52424}"/>
                  </a:ext>
                </a:extLst>
              </p:cNvPr>
              <p:cNvGrpSpPr/>
              <p:nvPr/>
            </p:nvGrpSpPr>
            <p:grpSpPr>
              <a:xfrm>
                <a:off x="7955147" y="1416035"/>
                <a:ext cx="1633193" cy="1633193"/>
                <a:chOff x="7662709" y="1415479"/>
                <a:chExt cx="1640114" cy="1640114"/>
              </a:xfrm>
            </p:grpSpPr>
            <p:sp>
              <p:nvSpPr>
                <p:cNvPr id="99" name="Oval 20">
                  <a:extLst>
                    <a:ext uri="{FF2B5EF4-FFF2-40B4-BE49-F238E27FC236}">
                      <a16:creationId xmlns="" xmlns:a16="http://schemas.microsoft.com/office/drawing/2014/main" id="{6B7765E2-573F-4625-B1C8-E080C1D156F6}"/>
                    </a:ext>
                  </a:extLst>
                </p:cNvPr>
                <p:cNvSpPr/>
                <p:nvPr/>
              </p:nvSpPr>
              <p:spPr>
                <a:xfrm>
                  <a:off x="7974989" y="1727757"/>
                  <a:ext cx="1009750" cy="1009750"/>
                </a:xfrm>
                <a:prstGeom prst="ellipse">
                  <a:avLst/>
                </a:prstGeom>
                <a:solidFill>
                  <a:srgbClr val="FF33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Circle: Hollow 21">
                  <a:extLst>
                    <a:ext uri="{FF2B5EF4-FFF2-40B4-BE49-F238E27FC236}">
                      <a16:creationId xmlns="" xmlns:a16="http://schemas.microsoft.com/office/drawing/2014/main" id="{495D0CBE-75D7-43AA-9E01-82C359D85BEF}"/>
                    </a:ext>
                  </a:extLst>
                </p:cNvPr>
                <p:cNvSpPr/>
                <p:nvPr/>
              </p:nvSpPr>
              <p:spPr>
                <a:xfrm>
                  <a:off x="7662709" y="1415479"/>
                  <a:ext cx="1640114" cy="1640114"/>
                </a:xfrm>
                <a:prstGeom prst="donut">
                  <a:avLst>
                    <a:gd name="adj" fmla="val 12600"/>
                  </a:avLst>
                </a:prstGeom>
                <a:solidFill>
                  <a:srgbClr val="FF3300">
                    <a:alpha val="37647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8" name="TextBox 19">
                <a:extLst>
                  <a:ext uri="{FF2B5EF4-FFF2-40B4-BE49-F238E27FC236}">
                    <a16:creationId xmlns="" xmlns:a16="http://schemas.microsoft.com/office/drawing/2014/main" id="{7DC83211-7005-43E1-8A35-B3D8F06456AD}"/>
                  </a:ext>
                </a:extLst>
              </p:cNvPr>
              <p:cNvSpPr txBox="1"/>
              <p:nvPr/>
            </p:nvSpPr>
            <p:spPr>
              <a:xfrm>
                <a:off x="8151114" y="2075850"/>
                <a:ext cx="123547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 smtClean="0">
                    <a:solidFill>
                      <a:schemeClr val="bg1"/>
                    </a:solidFill>
                    <a:latin typeface="Oswald" panose="02000503000000000000" pitchFamily="2" charset="0"/>
                  </a:rPr>
                  <a:t>فعليّة</a:t>
                </a:r>
                <a:endParaRPr lang="en-US" sz="1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sp>
          <p:nvSpPr>
            <p:cNvPr id="79" name="Oval 102">
              <a:extLst>
                <a:ext uri="{FF2B5EF4-FFF2-40B4-BE49-F238E27FC236}">
                  <a16:creationId xmlns="" xmlns:a16="http://schemas.microsoft.com/office/drawing/2014/main" id="{A4E2B9FE-1BF1-4924-8EE8-60C801111477}"/>
                </a:ext>
              </a:extLst>
            </p:cNvPr>
            <p:cNvSpPr/>
            <p:nvPr/>
          </p:nvSpPr>
          <p:spPr>
            <a:xfrm>
              <a:off x="916394" y="1122498"/>
              <a:ext cx="1364909" cy="1364909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103">
              <a:extLst>
                <a:ext uri="{FF2B5EF4-FFF2-40B4-BE49-F238E27FC236}">
                  <a16:creationId xmlns="" xmlns:a16="http://schemas.microsoft.com/office/drawing/2014/main" id="{6A62DCFE-9634-47D3-A72C-93786D94F914}"/>
                </a:ext>
              </a:extLst>
            </p:cNvPr>
            <p:cNvSpPr txBox="1"/>
            <p:nvPr/>
          </p:nvSpPr>
          <p:spPr>
            <a:xfrm>
              <a:off x="1026866" y="1440928"/>
              <a:ext cx="116313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</a:rPr>
                <a:t>تبدأ بـ </a:t>
              </a:r>
            </a:p>
            <a:p>
              <a:pPr algn="ctr"/>
              <a:r>
                <a:rPr lang="ar-SY" sz="2000" b="1" dirty="0" smtClean="0">
                  <a:solidFill>
                    <a:schemeClr val="bg1"/>
                  </a:solidFill>
                </a:rPr>
                <a:t>فعل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Oval 112">
              <a:extLst>
                <a:ext uri="{FF2B5EF4-FFF2-40B4-BE49-F238E27FC236}">
                  <a16:creationId xmlns="" xmlns:a16="http://schemas.microsoft.com/office/drawing/2014/main" id="{DC97E73D-BD5D-4299-BE10-D86D11A9C941}"/>
                </a:ext>
              </a:extLst>
            </p:cNvPr>
            <p:cNvSpPr/>
            <p:nvPr/>
          </p:nvSpPr>
          <p:spPr>
            <a:xfrm>
              <a:off x="2721039" y="-140117"/>
              <a:ext cx="1275297" cy="1275297"/>
            </a:xfrm>
            <a:prstGeom prst="ellipse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113">
              <a:extLst>
                <a:ext uri="{FF2B5EF4-FFF2-40B4-BE49-F238E27FC236}">
                  <a16:creationId xmlns="" xmlns:a16="http://schemas.microsoft.com/office/drawing/2014/main" id="{B1C67AE7-A34B-4E65-902D-DAFEC5063BF5}"/>
                </a:ext>
              </a:extLst>
            </p:cNvPr>
            <p:cNvSpPr txBox="1"/>
            <p:nvPr/>
          </p:nvSpPr>
          <p:spPr>
            <a:xfrm>
              <a:off x="2793916" y="254238"/>
              <a:ext cx="11295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</a:rPr>
                <a:t>يلعبُ الطفلُ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1" name="Straight Arrow Connector 114">
              <a:extLst>
                <a:ext uri="{FF2B5EF4-FFF2-40B4-BE49-F238E27FC236}">
                  <a16:creationId xmlns="" xmlns:a16="http://schemas.microsoft.com/office/drawing/2014/main" id="{C44405D1-3C4F-49F3-B8D2-C944C81B742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67198" y="1986762"/>
              <a:ext cx="231301" cy="129151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126">
              <a:extLst>
                <a:ext uri="{FF2B5EF4-FFF2-40B4-BE49-F238E27FC236}">
                  <a16:creationId xmlns="" xmlns:a16="http://schemas.microsoft.com/office/drawing/2014/main" id="{3C029BAA-C47F-43C8-BE45-2F62517C7BB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89996" y="958931"/>
              <a:ext cx="531044" cy="435993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792387" y="374387"/>
            <a:ext cx="5745312" cy="637097"/>
            <a:chOff x="676027" y="2568995"/>
            <a:chExt cx="5745312" cy="637097"/>
          </a:xfrm>
        </p:grpSpPr>
        <p:sp>
          <p:nvSpPr>
            <p:cNvPr id="45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5" y="2583328"/>
              <a:ext cx="535833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2" y="2663877"/>
              <a:ext cx="5292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5. اُلَخِّص فَهْمِي لأَنْوَاعِ الجُمْلَةِ فِي خَرِيطَةٍ مَعْرِفِيَّةٍ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686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10059558" y="1023531"/>
            <a:ext cx="13488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الكلمة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407400" y="561866"/>
            <a:ext cx="1159890" cy="461665"/>
          </a:xfrm>
          <a:prstGeom prst="rect">
            <a:avLst/>
          </a:prstGeom>
          <a:gradFill flip="none" rotWithShape="1">
            <a:gsLst>
              <a:gs pos="0">
                <a:srgbClr val="33CCFF">
                  <a:tint val="66000"/>
                  <a:satMod val="160000"/>
                </a:srgbClr>
              </a:gs>
              <a:gs pos="50000">
                <a:srgbClr val="33CCFF">
                  <a:tint val="44500"/>
                  <a:satMod val="160000"/>
                </a:srgbClr>
              </a:gs>
              <a:gs pos="100000">
                <a:srgbClr val="33CCFF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ar-SY" sz="24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اَستَنْتِجُ</a:t>
            </a:r>
            <a:endParaRPr lang="en-US" sz="36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45" name="Right Triangle 2">
            <a:extLst>
              <a:ext uri="{FF2B5EF4-FFF2-40B4-BE49-F238E27FC236}">
                <a16:creationId xmlns="" xmlns:a16="http://schemas.microsoft.com/office/drawing/2014/main" id="{A491F66D-9965-4A3B-AE22-12BCDEC16683}"/>
              </a:ext>
            </a:extLst>
          </p:cNvPr>
          <p:cNvSpPr/>
          <p:nvPr/>
        </p:nvSpPr>
        <p:spPr>
          <a:xfrm flipH="1" flipV="1">
            <a:off x="2632564" y="1886857"/>
            <a:ext cx="2540000" cy="841826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Triangle 6">
            <a:extLst>
              <a:ext uri="{FF2B5EF4-FFF2-40B4-BE49-F238E27FC236}">
                <a16:creationId xmlns="" xmlns:a16="http://schemas.microsoft.com/office/drawing/2014/main" id="{3CA453EA-7892-4EAF-BA97-AA8C989860E2}"/>
              </a:ext>
            </a:extLst>
          </p:cNvPr>
          <p:cNvSpPr/>
          <p:nvPr/>
        </p:nvSpPr>
        <p:spPr>
          <a:xfrm flipV="1">
            <a:off x="5172564" y="1886857"/>
            <a:ext cx="2540000" cy="812800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7">
            <a:extLst>
              <a:ext uri="{FF2B5EF4-FFF2-40B4-BE49-F238E27FC236}">
                <a16:creationId xmlns="" xmlns:a16="http://schemas.microsoft.com/office/drawing/2014/main" id="{5AD798C3-0529-44EF-8593-DD4BFBB76CDD}"/>
              </a:ext>
            </a:extLst>
          </p:cNvPr>
          <p:cNvGrpSpPr/>
          <p:nvPr/>
        </p:nvGrpSpPr>
        <p:grpSpPr>
          <a:xfrm>
            <a:off x="2632330" y="609600"/>
            <a:ext cx="5080234" cy="1277257"/>
            <a:chOff x="3555766" y="609600"/>
            <a:chExt cx="5080234" cy="1277257"/>
          </a:xfrm>
        </p:grpSpPr>
        <p:sp>
          <p:nvSpPr>
            <p:cNvPr id="49" name="Rectangle 1">
              <a:extLst>
                <a:ext uri="{FF2B5EF4-FFF2-40B4-BE49-F238E27FC236}">
                  <a16:creationId xmlns="" xmlns:a16="http://schemas.microsoft.com/office/drawing/2014/main" id="{E20EE3C4-A81C-4E55-B812-C87CFB13D206}"/>
                </a:ext>
              </a:extLst>
            </p:cNvPr>
            <p:cNvSpPr/>
            <p:nvPr/>
          </p:nvSpPr>
          <p:spPr>
            <a:xfrm>
              <a:off x="3556000" y="609600"/>
              <a:ext cx="5080000" cy="1277257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9">
              <a:extLst>
                <a:ext uri="{FF2B5EF4-FFF2-40B4-BE49-F238E27FC236}">
                  <a16:creationId xmlns="" xmlns:a16="http://schemas.microsoft.com/office/drawing/2014/main" id="{0D6F3E7F-8E63-4E11-891D-A748B86EE4DA}"/>
                </a:ext>
              </a:extLst>
            </p:cNvPr>
            <p:cNvSpPr txBox="1"/>
            <p:nvPr/>
          </p:nvSpPr>
          <p:spPr>
            <a:xfrm>
              <a:off x="4397829" y="758763"/>
              <a:ext cx="341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جُمْلَةً مُثْبَتةً</a:t>
              </a:r>
              <a:endParaRPr lang="en-US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60" name="TextBox 12">
              <a:extLst>
                <a:ext uri="{FF2B5EF4-FFF2-40B4-BE49-F238E27FC236}">
                  <a16:creationId xmlns="" xmlns:a16="http://schemas.microsoft.com/office/drawing/2014/main" id="{A9553821-F74C-450A-B7BF-CF147C7723DC}"/>
                </a:ext>
              </a:extLst>
            </p:cNvPr>
            <p:cNvSpPr txBox="1"/>
            <p:nvPr/>
          </p:nvSpPr>
          <p:spPr>
            <a:xfrm>
              <a:off x="3555766" y="1111298"/>
              <a:ext cx="50657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 إِذَا </a:t>
              </a:r>
              <a:r>
                <a:rPr lang="ar-SY" sz="2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كَانَ الحَدَثُ فِي الجُمْلَةِ قَدْ ثَبَتَ وَتَحَقَّق </a:t>
              </a:r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سمِّيَتْ </a:t>
              </a:r>
              <a:r>
                <a:rPr lang="ar-SY" sz="2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جُمْلَةً مُثْبَتةً</a:t>
              </a:r>
              <a:endParaRPr lang="en-US" sz="2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62" name="Right Triangle 15">
            <a:extLst>
              <a:ext uri="{FF2B5EF4-FFF2-40B4-BE49-F238E27FC236}">
                <a16:creationId xmlns="" xmlns:a16="http://schemas.microsoft.com/office/drawing/2014/main" id="{28E09140-A334-4AE4-BC07-F432EC8C4773}"/>
              </a:ext>
            </a:extLst>
          </p:cNvPr>
          <p:cNvSpPr/>
          <p:nvPr/>
        </p:nvSpPr>
        <p:spPr>
          <a:xfrm flipH="1" flipV="1">
            <a:off x="2632330" y="4005940"/>
            <a:ext cx="2540000" cy="783768"/>
          </a:xfrm>
          <a:prstGeom prst="rtTriangle">
            <a:avLst/>
          </a:prstGeom>
          <a:gradFill flip="none" rotWithShape="1">
            <a:gsLst>
              <a:gs pos="9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Triangle 16">
            <a:extLst>
              <a:ext uri="{FF2B5EF4-FFF2-40B4-BE49-F238E27FC236}">
                <a16:creationId xmlns="" xmlns:a16="http://schemas.microsoft.com/office/drawing/2014/main" id="{3E433DE7-BA93-4E67-ADBD-B0931B4F6CC1}"/>
              </a:ext>
            </a:extLst>
          </p:cNvPr>
          <p:cNvSpPr/>
          <p:nvPr/>
        </p:nvSpPr>
        <p:spPr>
          <a:xfrm flipV="1">
            <a:off x="5172330" y="4005940"/>
            <a:ext cx="2540000" cy="754743"/>
          </a:xfrm>
          <a:prstGeom prst="rtTriangle">
            <a:avLst/>
          </a:prstGeom>
          <a:gradFill flip="none" rotWithShape="1">
            <a:gsLst>
              <a:gs pos="8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13">
            <a:extLst>
              <a:ext uri="{FF2B5EF4-FFF2-40B4-BE49-F238E27FC236}">
                <a16:creationId xmlns="" xmlns:a16="http://schemas.microsoft.com/office/drawing/2014/main" id="{06891C21-2D3F-442B-9A6D-CBB41AD4054A}"/>
              </a:ext>
            </a:extLst>
          </p:cNvPr>
          <p:cNvGrpSpPr/>
          <p:nvPr/>
        </p:nvGrpSpPr>
        <p:grpSpPr>
          <a:xfrm>
            <a:off x="2632330" y="2728683"/>
            <a:ext cx="5080000" cy="1277257"/>
            <a:chOff x="3555766" y="2728683"/>
            <a:chExt cx="5080000" cy="1277257"/>
          </a:xfrm>
        </p:grpSpPr>
        <p:sp>
          <p:nvSpPr>
            <p:cNvPr id="66" name="Rectangle 14">
              <a:extLst>
                <a:ext uri="{FF2B5EF4-FFF2-40B4-BE49-F238E27FC236}">
                  <a16:creationId xmlns="" xmlns:a16="http://schemas.microsoft.com/office/drawing/2014/main" id="{BD84331F-4D41-4AAC-88AA-D1465868C125}"/>
                </a:ext>
              </a:extLst>
            </p:cNvPr>
            <p:cNvSpPr/>
            <p:nvPr/>
          </p:nvSpPr>
          <p:spPr>
            <a:xfrm>
              <a:off x="3555766" y="2728683"/>
              <a:ext cx="5080000" cy="1277257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21">
              <a:extLst>
                <a:ext uri="{FF2B5EF4-FFF2-40B4-BE49-F238E27FC236}">
                  <a16:creationId xmlns="" xmlns:a16="http://schemas.microsoft.com/office/drawing/2014/main" id="{6F676000-0138-40E4-B5D6-B6DF09B7F0CE}"/>
                </a:ext>
              </a:extLst>
            </p:cNvPr>
            <p:cNvSpPr txBox="1"/>
            <p:nvPr/>
          </p:nvSpPr>
          <p:spPr>
            <a:xfrm>
              <a:off x="4397595" y="2877846"/>
              <a:ext cx="341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جُمْلَةً </a:t>
              </a:r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مُنفيَّة</a:t>
              </a:r>
              <a:endParaRPr lang="ar-SY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72" name="TextBox 22">
              <a:extLst>
                <a:ext uri="{FF2B5EF4-FFF2-40B4-BE49-F238E27FC236}">
                  <a16:creationId xmlns="" xmlns:a16="http://schemas.microsoft.com/office/drawing/2014/main" id="{2FA96347-FB62-47A9-8EE1-71D68ED2E353}"/>
                </a:ext>
              </a:extLst>
            </p:cNvPr>
            <p:cNvSpPr txBox="1"/>
            <p:nvPr/>
          </p:nvSpPr>
          <p:spPr>
            <a:xfrm>
              <a:off x="4477422" y="3308029"/>
              <a:ext cx="40129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إِذَا </a:t>
              </a:r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لَمْ يتَحَقَّقْ الحدث </a:t>
              </a:r>
              <a:r>
                <a:rPr lang="en-US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ُ</a:t>
              </a:r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سمِّيَتْ </a:t>
              </a:r>
              <a:r>
                <a:rPr lang="ar-SY" sz="2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جُمْلَةً مَنْفِيَّةً.</a:t>
              </a:r>
              <a:endParaRPr lang="en-US" sz="2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sp>
        <p:nvSpPr>
          <p:cNvPr id="81" name="Right Triangle 24">
            <a:extLst>
              <a:ext uri="{FF2B5EF4-FFF2-40B4-BE49-F238E27FC236}">
                <a16:creationId xmlns="" xmlns:a16="http://schemas.microsoft.com/office/drawing/2014/main" id="{AF597EB5-DF9A-43D8-B651-D9F3E33BD583}"/>
              </a:ext>
            </a:extLst>
          </p:cNvPr>
          <p:cNvSpPr/>
          <p:nvPr/>
        </p:nvSpPr>
        <p:spPr>
          <a:xfrm flipH="1" flipV="1">
            <a:off x="2646610" y="6125023"/>
            <a:ext cx="2540000" cy="820060"/>
          </a:xfrm>
          <a:prstGeom prst="rtTriangle">
            <a:avLst/>
          </a:prstGeom>
          <a:gradFill flip="none" rotWithShape="1">
            <a:gsLst>
              <a:gs pos="12000">
                <a:schemeClr val="tx1">
                  <a:alpha val="0"/>
                </a:schemeClr>
              </a:gs>
              <a:gs pos="100000">
                <a:schemeClr val="tx1">
                  <a:alpha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2" name="Group 32">
            <a:extLst>
              <a:ext uri="{FF2B5EF4-FFF2-40B4-BE49-F238E27FC236}">
                <a16:creationId xmlns="" xmlns:a16="http://schemas.microsoft.com/office/drawing/2014/main" id="{B8608BBE-C2E6-4734-986C-78B6EE0FA034}"/>
              </a:ext>
            </a:extLst>
          </p:cNvPr>
          <p:cNvGrpSpPr/>
          <p:nvPr/>
        </p:nvGrpSpPr>
        <p:grpSpPr>
          <a:xfrm>
            <a:off x="2646610" y="4847766"/>
            <a:ext cx="5080000" cy="1277257"/>
            <a:chOff x="3570046" y="4847766"/>
            <a:chExt cx="5080000" cy="1277257"/>
          </a:xfrm>
        </p:grpSpPr>
        <p:sp>
          <p:nvSpPr>
            <p:cNvPr id="83" name="Rectangle 23">
              <a:extLst>
                <a:ext uri="{FF2B5EF4-FFF2-40B4-BE49-F238E27FC236}">
                  <a16:creationId xmlns="" xmlns:a16="http://schemas.microsoft.com/office/drawing/2014/main" id="{A3017E9C-70F9-490A-8B8E-55CEAD4764A9}"/>
                </a:ext>
              </a:extLst>
            </p:cNvPr>
            <p:cNvSpPr/>
            <p:nvPr/>
          </p:nvSpPr>
          <p:spPr>
            <a:xfrm>
              <a:off x="3570046" y="4847766"/>
              <a:ext cx="5080000" cy="1277257"/>
            </a:xfrm>
            <a:prstGeom prst="rect">
              <a:avLst/>
            </a:prstGeom>
            <a:solidFill>
              <a:srgbClr val="29AAE3"/>
            </a:solidFill>
            <a:ln>
              <a:noFill/>
            </a:ln>
            <a:scene3d>
              <a:camera prst="orthographicFront"/>
              <a:lightRig rig="fla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30">
              <a:extLst>
                <a:ext uri="{FF2B5EF4-FFF2-40B4-BE49-F238E27FC236}">
                  <a16:creationId xmlns="" xmlns:a16="http://schemas.microsoft.com/office/drawing/2014/main" id="{D9F5A436-1452-41A5-BFC0-BE4B79213428}"/>
                </a:ext>
              </a:extLst>
            </p:cNvPr>
            <p:cNvSpPr txBox="1"/>
            <p:nvPr/>
          </p:nvSpPr>
          <p:spPr>
            <a:xfrm>
              <a:off x="4411875" y="4996929"/>
              <a:ext cx="34108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مِنْ </a:t>
              </a:r>
              <a:r>
                <a:rPr lang="ar-SY" sz="24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أَدَواتِ </a:t>
              </a:r>
              <a:r>
                <a:rPr lang="ar-SY" sz="24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النَّفيِّ</a:t>
              </a:r>
              <a:endParaRPr lang="en-US" sz="24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  <p:sp>
          <p:nvSpPr>
            <p:cNvPr id="85" name="TextBox 31">
              <a:extLst>
                <a:ext uri="{FF2B5EF4-FFF2-40B4-BE49-F238E27FC236}">
                  <a16:creationId xmlns="" xmlns:a16="http://schemas.microsoft.com/office/drawing/2014/main" id="{F88F4EB7-604B-454F-8119-7B4DE8DF74FB}"/>
                </a:ext>
              </a:extLst>
            </p:cNvPr>
            <p:cNvSpPr txBox="1"/>
            <p:nvPr/>
          </p:nvSpPr>
          <p:spPr>
            <a:xfrm>
              <a:off x="4491703" y="5427112"/>
              <a:ext cx="355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لَيْسَ</a:t>
              </a:r>
              <a:r>
                <a:rPr lang="ar-SY" sz="2000" b="1" dirty="0">
                  <a:solidFill>
                    <a:schemeClr val="bg1"/>
                  </a:solidFill>
                  <a:latin typeface="Helvetica" panose="020B0604020202020204" pitchFamily="34" charset="0"/>
                </a:rPr>
                <a:t>، لَمْ، مَا، </a:t>
              </a:r>
              <a:r>
                <a:rPr lang="ar-SY" sz="2000" b="1" dirty="0" smtClean="0">
                  <a:solidFill>
                    <a:schemeClr val="bg1"/>
                  </a:solidFill>
                  <a:latin typeface="Helvetica" panose="020B0604020202020204" pitchFamily="34" charset="0"/>
                </a:rPr>
                <a:t>لَنْ</a:t>
              </a:r>
              <a:endParaRPr lang="en-US" sz="2000" b="1" dirty="0">
                <a:solidFill>
                  <a:schemeClr val="bg1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86" name="Group 39">
            <a:extLst>
              <a:ext uri="{FF2B5EF4-FFF2-40B4-BE49-F238E27FC236}">
                <a16:creationId xmlns="" xmlns:a16="http://schemas.microsoft.com/office/drawing/2014/main" id="{69C84E0C-4674-4146-9D14-A90B5D54F346}"/>
              </a:ext>
            </a:extLst>
          </p:cNvPr>
          <p:cNvGrpSpPr/>
          <p:nvPr/>
        </p:nvGrpSpPr>
        <p:grpSpPr>
          <a:xfrm>
            <a:off x="847310" y="675698"/>
            <a:ext cx="1567542" cy="1853810"/>
            <a:chOff x="1770746" y="675698"/>
            <a:chExt cx="1567542" cy="1853810"/>
          </a:xfrm>
        </p:grpSpPr>
        <p:sp>
          <p:nvSpPr>
            <p:cNvPr id="87" name="Freeform: Shape 35">
              <a:extLst>
                <a:ext uri="{FF2B5EF4-FFF2-40B4-BE49-F238E27FC236}">
                  <a16:creationId xmlns="" xmlns:a16="http://schemas.microsoft.com/office/drawing/2014/main" id="{90950655-D97F-4AF0-85D4-166A316C4948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Freeform: Shape 36">
              <a:extLst>
                <a:ext uri="{FF2B5EF4-FFF2-40B4-BE49-F238E27FC236}">
                  <a16:creationId xmlns="" xmlns:a16="http://schemas.microsoft.com/office/drawing/2014/main" id="{D82E74AE-B15C-4D0F-A129-2DB311B6F68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TextBox 38">
              <a:extLst>
                <a:ext uri="{FF2B5EF4-FFF2-40B4-BE49-F238E27FC236}">
                  <a16:creationId xmlns="" xmlns:a16="http://schemas.microsoft.com/office/drawing/2014/main" id="{D42F3DC5-46DE-4E16-B065-B372232A3C29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99CC00"/>
                  </a:solidFill>
                  <a:latin typeface="Helvetica" panose="020B0604020202020204" pitchFamily="34" charset="0"/>
                </a:rPr>
                <a:t>1</a:t>
              </a:r>
              <a:endParaRPr lang="en-US" sz="4000" dirty="0">
                <a:solidFill>
                  <a:srgbClr val="99CC0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93" name="Group 41">
            <a:extLst>
              <a:ext uri="{FF2B5EF4-FFF2-40B4-BE49-F238E27FC236}">
                <a16:creationId xmlns="" xmlns:a16="http://schemas.microsoft.com/office/drawing/2014/main" id="{C8C8F5AF-1C27-4B32-AF0F-9D1E5B6135A5}"/>
              </a:ext>
            </a:extLst>
          </p:cNvPr>
          <p:cNvGrpSpPr/>
          <p:nvPr/>
        </p:nvGrpSpPr>
        <p:grpSpPr>
          <a:xfrm>
            <a:off x="854564" y="2815774"/>
            <a:ext cx="1567542" cy="1853810"/>
            <a:chOff x="1770746" y="675698"/>
            <a:chExt cx="1567542" cy="1853810"/>
          </a:xfrm>
        </p:grpSpPr>
        <p:sp>
          <p:nvSpPr>
            <p:cNvPr id="95" name="Freeform: Shape 42">
              <a:extLst>
                <a:ext uri="{FF2B5EF4-FFF2-40B4-BE49-F238E27FC236}">
                  <a16:creationId xmlns="" xmlns:a16="http://schemas.microsoft.com/office/drawing/2014/main" id="{68F798C1-00A7-41B4-B1E9-FEAE2F815700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Freeform: Shape 43">
              <a:extLst>
                <a:ext uri="{FF2B5EF4-FFF2-40B4-BE49-F238E27FC236}">
                  <a16:creationId xmlns="" xmlns:a16="http://schemas.microsoft.com/office/drawing/2014/main" id="{15A5C6C5-97C6-4C4F-A4E8-518CC39D7CDA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TextBox 44">
              <a:extLst>
                <a:ext uri="{FF2B5EF4-FFF2-40B4-BE49-F238E27FC236}">
                  <a16:creationId xmlns="" xmlns:a16="http://schemas.microsoft.com/office/drawing/2014/main" id="{BA920108-0C1C-495C-BD0A-8E2F75A07E9B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FF5050"/>
                  </a:solidFill>
                  <a:latin typeface="Helvetica" panose="020B0604020202020204" pitchFamily="34" charset="0"/>
                </a:rPr>
                <a:t>2</a:t>
              </a:r>
              <a:endParaRPr lang="en-US" sz="4000" dirty="0">
                <a:solidFill>
                  <a:srgbClr val="FF5050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102" name="Group 45">
            <a:extLst>
              <a:ext uri="{FF2B5EF4-FFF2-40B4-BE49-F238E27FC236}">
                <a16:creationId xmlns="" xmlns:a16="http://schemas.microsoft.com/office/drawing/2014/main" id="{6B4A9D3C-AAF6-42F3-B6DA-966B55D8EF35}"/>
              </a:ext>
            </a:extLst>
          </p:cNvPr>
          <p:cNvGrpSpPr/>
          <p:nvPr/>
        </p:nvGrpSpPr>
        <p:grpSpPr>
          <a:xfrm>
            <a:off x="861818" y="4955850"/>
            <a:ext cx="1567542" cy="1853810"/>
            <a:chOff x="1770746" y="675698"/>
            <a:chExt cx="1567542" cy="1853810"/>
          </a:xfrm>
        </p:grpSpPr>
        <p:sp>
          <p:nvSpPr>
            <p:cNvPr id="103" name="Freeform: Shape 46">
              <a:extLst>
                <a:ext uri="{FF2B5EF4-FFF2-40B4-BE49-F238E27FC236}">
                  <a16:creationId xmlns="" xmlns:a16="http://schemas.microsoft.com/office/drawing/2014/main" id="{86F8B884-0232-4BE8-BFF6-E2F90AA60505}"/>
                </a:ext>
              </a:extLst>
            </p:cNvPr>
            <p:cNvSpPr/>
            <p:nvPr/>
          </p:nvSpPr>
          <p:spPr>
            <a:xfrm>
              <a:off x="1770746" y="961964"/>
              <a:ext cx="1567542" cy="1567544"/>
            </a:xfrm>
            <a:custGeom>
              <a:avLst/>
              <a:gdLst>
                <a:gd name="connsiteX0" fmla="*/ 0 w 1480457"/>
                <a:gd name="connsiteY0" fmla="*/ 0 h 1509486"/>
                <a:gd name="connsiteX1" fmla="*/ 29028 w 1480457"/>
                <a:gd name="connsiteY1" fmla="*/ 595086 h 1509486"/>
                <a:gd name="connsiteX2" fmla="*/ 1393371 w 1480457"/>
                <a:gd name="connsiteY2" fmla="*/ 1509486 h 1509486"/>
                <a:gd name="connsiteX3" fmla="*/ 1480457 w 1480457"/>
                <a:gd name="connsiteY3" fmla="*/ 406400 h 1509486"/>
                <a:gd name="connsiteX4" fmla="*/ 0 w 1480457"/>
                <a:gd name="connsiteY4" fmla="*/ 0 h 1509486"/>
                <a:gd name="connsiteX0" fmla="*/ 0 w 1538514"/>
                <a:gd name="connsiteY0" fmla="*/ 217715 h 1727201"/>
                <a:gd name="connsiteX1" fmla="*/ 29028 w 1538514"/>
                <a:gd name="connsiteY1" fmla="*/ 812801 h 1727201"/>
                <a:gd name="connsiteX2" fmla="*/ 1393371 w 1538514"/>
                <a:gd name="connsiteY2" fmla="*/ 1727201 h 1727201"/>
                <a:gd name="connsiteX3" fmla="*/ 1538514 w 1538514"/>
                <a:gd name="connsiteY3" fmla="*/ 0 h 1727201"/>
                <a:gd name="connsiteX4" fmla="*/ 0 w 1538514"/>
                <a:gd name="connsiteY4" fmla="*/ 217715 h 1727201"/>
                <a:gd name="connsiteX0" fmla="*/ 0 w 1567542"/>
                <a:gd name="connsiteY0" fmla="*/ 217715 h 1567544"/>
                <a:gd name="connsiteX1" fmla="*/ 29028 w 1567542"/>
                <a:gd name="connsiteY1" fmla="*/ 812801 h 1567544"/>
                <a:gd name="connsiteX2" fmla="*/ 1567542 w 1567542"/>
                <a:gd name="connsiteY2" fmla="*/ 1567544 h 1567544"/>
                <a:gd name="connsiteX3" fmla="*/ 1538514 w 1567542"/>
                <a:gd name="connsiteY3" fmla="*/ 0 h 1567544"/>
                <a:gd name="connsiteX4" fmla="*/ 0 w 1567542"/>
                <a:gd name="connsiteY4" fmla="*/ 217715 h 1567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7542" h="1567544">
                  <a:moveTo>
                    <a:pt x="0" y="217715"/>
                  </a:moveTo>
                  <a:lnTo>
                    <a:pt x="29028" y="812801"/>
                  </a:lnTo>
                  <a:lnTo>
                    <a:pt x="1567542" y="1567544"/>
                  </a:lnTo>
                  <a:lnTo>
                    <a:pt x="1538514" y="0"/>
                  </a:lnTo>
                  <a:lnTo>
                    <a:pt x="0" y="217715"/>
                  </a:lnTo>
                  <a:close/>
                </a:path>
              </a:pathLst>
            </a:custGeom>
            <a:solidFill>
              <a:schemeClr val="tx1">
                <a:alpha val="1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Freeform: Shape 47">
              <a:extLst>
                <a:ext uri="{FF2B5EF4-FFF2-40B4-BE49-F238E27FC236}">
                  <a16:creationId xmlns="" xmlns:a16="http://schemas.microsoft.com/office/drawing/2014/main" id="{8E6CB93F-A2A2-42F2-A331-7B70B7769B0D}"/>
                </a:ext>
              </a:extLst>
            </p:cNvPr>
            <p:cNvSpPr/>
            <p:nvPr/>
          </p:nvSpPr>
          <p:spPr>
            <a:xfrm rot="5400000">
              <a:off x="2081183" y="493880"/>
              <a:ext cx="1026495" cy="1390132"/>
            </a:xfrm>
            <a:custGeom>
              <a:avLst/>
              <a:gdLst>
                <a:gd name="connsiteX0" fmla="*/ 0 w 943428"/>
                <a:gd name="connsiteY0" fmla="*/ 1232891 h 1390132"/>
                <a:gd name="connsiteX1" fmla="*/ 0 w 943428"/>
                <a:gd name="connsiteY1" fmla="*/ 444289 h 1390132"/>
                <a:gd name="connsiteX2" fmla="*/ 157241 w 943428"/>
                <a:gd name="connsiteY2" fmla="*/ 287048 h 1390132"/>
                <a:gd name="connsiteX3" fmla="*/ 295431 w 943428"/>
                <a:gd name="connsiteY3" fmla="*/ 287048 h 1390132"/>
                <a:gd name="connsiteX4" fmla="*/ 472945 w 943428"/>
                <a:gd name="connsiteY4" fmla="*/ 0 h 1390132"/>
                <a:gd name="connsiteX5" fmla="*/ 650458 w 943428"/>
                <a:gd name="connsiteY5" fmla="*/ 287048 h 1390132"/>
                <a:gd name="connsiteX6" fmla="*/ 786187 w 943428"/>
                <a:gd name="connsiteY6" fmla="*/ 287048 h 1390132"/>
                <a:gd name="connsiteX7" fmla="*/ 943428 w 943428"/>
                <a:gd name="connsiteY7" fmla="*/ 444289 h 1390132"/>
                <a:gd name="connsiteX8" fmla="*/ 943428 w 943428"/>
                <a:gd name="connsiteY8" fmla="*/ 1232891 h 1390132"/>
                <a:gd name="connsiteX9" fmla="*/ 786187 w 943428"/>
                <a:gd name="connsiteY9" fmla="*/ 1390132 h 1390132"/>
                <a:gd name="connsiteX10" fmla="*/ 157241 w 943428"/>
                <a:gd name="connsiteY10" fmla="*/ 1390132 h 1390132"/>
                <a:gd name="connsiteX11" fmla="*/ 0 w 943428"/>
                <a:gd name="connsiteY11" fmla="*/ 1232891 h 139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3428" h="1390132">
                  <a:moveTo>
                    <a:pt x="0" y="1232891"/>
                  </a:moveTo>
                  <a:lnTo>
                    <a:pt x="0" y="444289"/>
                  </a:lnTo>
                  <a:cubicBezTo>
                    <a:pt x="0" y="357447"/>
                    <a:pt x="70399" y="287048"/>
                    <a:pt x="157241" y="287048"/>
                  </a:cubicBezTo>
                  <a:lnTo>
                    <a:pt x="295431" y="287048"/>
                  </a:lnTo>
                  <a:lnTo>
                    <a:pt x="472945" y="0"/>
                  </a:lnTo>
                  <a:lnTo>
                    <a:pt x="650458" y="287048"/>
                  </a:lnTo>
                  <a:lnTo>
                    <a:pt x="786187" y="287048"/>
                  </a:lnTo>
                  <a:cubicBezTo>
                    <a:pt x="873029" y="287048"/>
                    <a:pt x="943428" y="357447"/>
                    <a:pt x="943428" y="444289"/>
                  </a:cubicBezTo>
                  <a:lnTo>
                    <a:pt x="943428" y="1232891"/>
                  </a:lnTo>
                  <a:cubicBezTo>
                    <a:pt x="943428" y="1319733"/>
                    <a:pt x="873029" y="1390132"/>
                    <a:pt x="786187" y="1390132"/>
                  </a:cubicBezTo>
                  <a:lnTo>
                    <a:pt x="157241" y="1390132"/>
                  </a:lnTo>
                  <a:cubicBezTo>
                    <a:pt x="70399" y="1390132"/>
                    <a:pt x="0" y="1319733"/>
                    <a:pt x="0" y="1232891"/>
                  </a:cubicBezTo>
                  <a:close/>
                </a:path>
              </a:pathLst>
            </a:custGeom>
            <a:gradFill flip="none" rotWithShape="1">
              <a:gsLst>
                <a:gs pos="9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TextBox 48">
              <a:extLst>
                <a:ext uri="{FF2B5EF4-FFF2-40B4-BE49-F238E27FC236}">
                  <a16:creationId xmlns="" xmlns:a16="http://schemas.microsoft.com/office/drawing/2014/main" id="{84D59316-C5FD-4E37-9D0E-3AF38914DB1F}"/>
                </a:ext>
              </a:extLst>
            </p:cNvPr>
            <p:cNvSpPr txBox="1"/>
            <p:nvPr/>
          </p:nvSpPr>
          <p:spPr>
            <a:xfrm>
              <a:off x="2133601" y="817694"/>
              <a:ext cx="7620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 smtClean="0">
                  <a:solidFill>
                    <a:srgbClr val="29AAE3"/>
                  </a:solidFill>
                  <a:latin typeface="Helvetica" panose="020B0604020202020204" pitchFamily="34" charset="0"/>
                </a:rPr>
                <a:t>3</a:t>
              </a:r>
              <a:endParaRPr lang="en-US" sz="4000" dirty="0">
                <a:solidFill>
                  <a:srgbClr val="29AAE3"/>
                </a:solidFill>
                <a:latin typeface="Helvetica" panose="020B0604020202020204" pitchFamily="34" charset="0"/>
              </a:endParaRPr>
            </a:p>
          </p:txBody>
        </p:sp>
      </p:grpSp>
      <p:grpSp>
        <p:nvGrpSpPr>
          <p:cNvPr id="106" name="Group 33">
            <a:extLst>
              <a:ext uri="{FF2B5EF4-FFF2-40B4-BE49-F238E27FC236}">
                <a16:creationId xmlns="" xmlns:a16="http://schemas.microsoft.com/office/drawing/2014/main" id="{78992863-6BAB-45B9-BDB6-5241717018DC}"/>
              </a:ext>
            </a:extLst>
          </p:cNvPr>
          <p:cNvGrpSpPr/>
          <p:nvPr/>
        </p:nvGrpSpPr>
        <p:grpSpPr>
          <a:xfrm>
            <a:off x="2313250" y="232228"/>
            <a:ext cx="478972" cy="2119085"/>
            <a:chOff x="3236686" y="232228"/>
            <a:chExt cx="478972" cy="2119085"/>
          </a:xfrm>
        </p:grpSpPr>
        <p:sp>
          <p:nvSpPr>
            <p:cNvPr id="107" name="Oval 4">
              <a:extLst>
                <a:ext uri="{FF2B5EF4-FFF2-40B4-BE49-F238E27FC236}">
                  <a16:creationId xmlns="" xmlns:a16="http://schemas.microsoft.com/office/drawing/2014/main" id="{E0EB9A6E-1947-4E09-A7CB-76F2D875DA91}"/>
                </a:ext>
              </a:extLst>
            </p:cNvPr>
            <p:cNvSpPr/>
            <p:nvPr/>
          </p:nvSpPr>
          <p:spPr>
            <a:xfrm>
              <a:off x="3396344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8">
              <a:extLst>
                <a:ext uri="{FF2B5EF4-FFF2-40B4-BE49-F238E27FC236}">
                  <a16:creationId xmlns="" xmlns:a16="http://schemas.microsoft.com/office/drawing/2014/main" id="{23EC10CA-69E8-4145-A683-E429D094299A}"/>
                </a:ext>
              </a:extLst>
            </p:cNvPr>
            <p:cNvSpPr/>
            <p:nvPr/>
          </p:nvSpPr>
          <p:spPr>
            <a:xfrm>
              <a:off x="3236686" y="232228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52">
            <a:extLst>
              <a:ext uri="{FF2B5EF4-FFF2-40B4-BE49-F238E27FC236}">
                <a16:creationId xmlns="" xmlns:a16="http://schemas.microsoft.com/office/drawing/2014/main" id="{AFDB5DC4-EA2E-4F67-B6B4-6DF652B37594}"/>
              </a:ext>
            </a:extLst>
          </p:cNvPr>
          <p:cNvGrpSpPr/>
          <p:nvPr/>
        </p:nvGrpSpPr>
        <p:grpSpPr>
          <a:xfrm>
            <a:off x="2313016" y="2351311"/>
            <a:ext cx="478972" cy="2119085"/>
            <a:chOff x="3236452" y="2351311"/>
            <a:chExt cx="478972" cy="2119085"/>
          </a:xfrm>
        </p:grpSpPr>
        <p:sp>
          <p:nvSpPr>
            <p:cNvPr id="110" name="Oval 17">
              <a:extLst>
                <a:ext uri="{FF2B5EF4-FFF2-40B4-BE49-F238E27FC236}">
                  <a16:creationId xmlns="" xmlns:a16="http://schemas.microsoft.com/office/drawing/2014/main" id="{010EF1A4-2B1D-4547-8184-35650811613B}"/>
                </a:ext>
              </a:extLst>
            </p:cNvPr>
            <p:cNvSpPr/>
            <p:nvPr/>
          </p:nvSpPr>
          <p:spPr>
            <a:xfrm>
              <a:off x="3396110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8">
              <a:extLst>
                <a:ext uri="{FF2B5EF4-FFF2-40B4-BE49-F238E27FC236}">
                  <a16:creationId xmlns="" xmlns:a16="http://schemas.microsoft.com/office/drawing/2014/main" id="{3C21C694-83CA-479F-9D7A-79E035CA39BD}"/>
                </a:ext>
              </a:extLst>
            </p:cNvPr>
            <p:cNvSpPr/>
            <p:nvPr/>
          </p:nvSpPr>
          <p:spPr>
            <a:xfrm>
              <a:off x="3236452" y="2351311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Group 34">
            <a:extLst>
              <a:ext uri="{FF2B5EF4-FFF2-40B4-BE49-F238E27FC236}">
                <a16:creationId xmlns="" xmlns:a16="http://schemas.microsoft.com/office/drawing/2014/main" id="{317A6C98-062A-4624-B647-87D9B591E22D}"/>
              </a:ext>
            </a:extLst>
          </p:cNvPr>
          <p:cNvGrpSpPr/>
          <p:nvPr/>
        </p:nvGrpSpPr>
        <p:grpSpPr>
          <a:xfrm>
            <a:off x="2327296" y="4470394"/>
            <a:ext cx="478972" cy="2119085"/>
            <a:chOff x="3250732" y="4470394"/>
            <a:chExt cx="478972" cy="2119085"/>
          </a:xfrm>
        </p:grpSpPr>
        <p:sp>
          <p:nvSpPr>
            <p:cNvPr id="113" name="Oval 26">
              <a:extLst>
                <a:ext uri="{FF2B5EF4-FFF2-40B4-BE49-F238E27FC236}">
                  <a16:creationId xmlns="" xmlns:a16="http://schemas.microsoft.com/office/drawing/2014/main" id="{B41480A7-0D60-433E-95E4-A68247299991}"/>
                </a:ext>
              </a:extLst>
            </p:cNvPr>
            <p:cNvSpPr/>
            <p:nvPr/>
          </p:nvSpPr>
          <p:spPr>
            <a:xfrm>
              <a:off x="3410390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27">
              <a:extLst>
                <a:ext uri="{FF2B5EF4-FFF2-40B4-BE49-F238E27FC236}">
                  <a16:creationId xmlns="" xmlns:a16="http://schemas.microsoft.com/office/drawing/2014/main" id="{C3516542-42AE-4BBC-A6E6-25B2830D593A}"/>
                </a:ext>
              </a:extLst>
            </p:cNvPr>
            <p:cNvSpPr/>
            <p:nvPr/>
          </p:nvSpPr>
          <p:spPr>
            <a:xfrm>
              <a:off x="3250732" y="4470394"/>
              <a:ext cx="319314" cy="1973943"/>
            </a:xfrm>
            <a:prstGeom prst="rect">
              <a:avLst/>
            </a:prstGeom>
            <a:solidFill>
              <a:srgbClr val="CFCF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Group 51">
            <a:extLst>
              <a:ext uri="{FF2B5EF4-FFF2-40B4-BE49-F238E27FC236}">
                <a16:creationId xmlns="" xmlns:a16="http://schemas.microsoft.com/office/drawing/2014/main" id="{D0818530-5CC5-4A5A-9DAD-CB4F9A661697}"/>
              </a:ext>
            </a:extLst>
          </p:cNvPr>
          <p:cNvGrpSpPr/>
          <p:nvPr/>
        </p:nvGrpSpPr>
        <p:grpSpPr>
          <a:xfrm>
            <a:off x="7552906" y="232228"/>
            <a:ext cx="478971" cy="2119085"/>
            <a:chOff x="8476342" y="232228"/>
            <a:chExt cx="478971" cy="2119085"/>
          </a:xfrm>
        </p:grpSpPr>
        <p:sp>
          <p:nvSpPr>
            <p:cNvPr id="117" name="Oval 10">
              <a:extLst>
                <a:ext uri="{FF2B5EF4-FFF2-40B4-BE49-F238E27FC236}">
                  <a16:creationId xmlns="" xmlns:a16="http://schemas.microsoft.com/office/drawing/2014/main" id="{1255D016-46FE-44CE-BB85-A8C330AE114E}"/>
                </a:ext>
              </a:extLst>
            </p:cNvPr>
            <p:cNvSpPr/>
            <p:nvPr/>
          </p:nvSpPr>
          <p:spPr>
            <a:xfrm>
              <a:off x="8476342" y="232228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">
              <a:extLst>
                <a:ext uri="{FF2B5EF4-FFF2-40B4-BE49-F238E27FC236}">
                  <a16:creationId xmlns="" xmlns:a16="http://schemas.microsoft.com/office/drawing/2014/main" id="{CBCFFE43-5B85-4AC5-8A5E-C18BB7A175A3}"/>
                </a:ext>
              </a:extLst>
            </p:cNvPr>
            <p:cNvSpPr/>
            <p:nvPr/>
          </p:nvSpPr>
          <p:spPr>
            <a:xfrm>
              <a:off x="8635999" y="377370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9" name="Group 40">
            <a:extLst>
              <a:ext uri="{FF2B5EF4-FFF2-40B4-BE49-F238E27FC236}">
                <a16:creationId xmlns="" xmlns:a16="http://schemas.microsoft.com/office/drawing/2014/main" id="{99362F69-3B42-4349-ADF6-1169CD49C1AC}"/>
              </a:ext>
            </a:extLst>
          </p:cNvPr>
          <p:cNvGrpSpPr/>
          <p:nvPr/>
        </p:nvGrpSpPr>
        <p:grpSpPr>
          <a:xfrm>
            <a:off x="7552672" y="2351311"/>
            <a:ext cx="478971" cy="2119085"/>
            <a:chOff x="8476108" y="2351311"/>
            <a:chExt cx="478971" cy="2119085"/>
          </a:xfrm>
        </p:grpSpPr>
        <p:sp>
          <p:nvSpPr>
            <p:cNvPr id="120" name="Oval 19">
              <a:extLst>
                <a:ext uri="{FF2B5EF4-FFF2-40B4-BE49-F238E27FC236}">
                  <a16:creationId xmlns="" xmlns:a16="http://schemas.microsoft.com/office/drawing/2014/main" id="{12E55062-1092-467E-81FC-775E42EB067C}"/>
                </a:ext>
              </a:extLst>
            </p:cNvPr>
            <p:cNvSpPr/>
            <p:nvPr/>
          </p:nvSpPr>
          <p:spPr>
            <a:xfrm>
              <a:off x="8476108" y="2351311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20">
              <a:extLst>
                <a:ext uri="{FF2B5EF4-FFF2-40B4-BE49-F238E27FC236}">
                  <a16:creationId xmlns="" xmlns:a16="http://schemas.microsoft.com/office/drawing/2014/main" id="{10D1AE50-7B30-453D-9684-4F79B9AAF2A2}"/>
                </a:ext>
              </a:extLst>
            </p:cNvPr>
            <p:cNvSpPr/>
            <p:nvPr/>
          </p:nvSpPr>
          <p:spPr>
            <a:xfrm>
              <a:off x="8635765" y="2496453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2" name="Group 37">
            <a:extLst>
              <a:ext uri="{FF2B5EF4-FFF2-40B4-BE49-F238E27FC236}">
                <a16:creationId xmlns="" xmlns:a16="http://schemas.microsoft.com/office/drawing/2014/main" id="{A03F4604-9D52-484C-B96B-26908F3C2924}"/>
              </a:ext>
            </a:extLst>
          </p:cNvPr>
          <p:cNvGrpSpPr/>
          <p:nvPr/>
        </p:nvGrpSpPr>
        <p:grpSpPr>
          <a:xfrm>
            <a:off x="7566952" y="4470394"/>
            <a:ext cx="478971" cy="2119085"/>
            <a:chOff x="8490388" y="4470394"/>
            <a:chExt cx="478971" cy="2119085"/>
          </a:xfrm>
        </p:grpSpPr>
        <p:sp>
          <p:nvSpPr>
            <p:cNvPr id="123" name="Oval 28">
              <a:extLst>
                <a:ext uri="{FF2B5EF4-FFF2-40B4-BE49-F238E27FC236}">
                  <a16:creationId xmlns="" xmlns:a16="http://schemas.microsoft.com/office/drawing/2014/main" id="{B33EBF7F-F539-4EE2-86F7-9BA4D23F6556}"/>
                </a:ext>
              </a:extLst>
            </p:cNvPr>
            <p:cNvSpPr/>
            <p:nvPr/>
          </p:nvSpPr>
          <p:spPr>
            <a:xfrm>
              <a:off x="8490388" y="4470394"/>
              <a:ext cx="319314" cy="2119085"/>
            </a:xfrm>
            <a:prstGeom prst="ellipse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29">
              <a:extLst>
                <a:ext uri="{FF2B5EF4-FFF2-40B4-BE49-F238E27FC236}">
                  <a16:creationId xmlns="" xmlns:a16="http://schemas.microsoft.com/office/drawing/2014/main" id="{B82B1D15-7859-4CF0-B16D-C77391BCD78E}"/>
                </a:ext>
              </a:extLst>
            </p:cNvPr>
            <p:cNvSpPr/>
            <p:nvPr/>
          </p:nvSpPr>
          <p:spPr>
            <a:xfrm>
              <a:off x="8650045" y="4615536"/>
              <a:ext cx="319314" cy="1973943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381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2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2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44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45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4" presetID="2" presetClass="entr" presetSubtype="8" fill="hold" nodeType="afterEffect" p14:presetBounceEnd="3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2000">
                                          <p:cBhvr additive="base">
                                            <p:cTn id="66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2000">
                                          <p:cBhvr additive="base">
                                            <p:cTn id="67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45" grpId="0" animBg="1"/>
          <p:bldP spid="46" grpId="0" animBg="1"/>
          <p:bldP spid="62" grpId="0" animBg="1"/>
          <p:bldP spid="63" grpId="0" animBg="1"/>
          <p:bldP spid="8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" fill="hold">
                          <p:stCondLst>
                            <p:cond delay="indefinite"/>
                          </p:stCondLst>
                          <p:childTnLst>
                            <p:par>
                              <p:cTn id="1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5" dur="500" fill="hold"/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7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0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2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3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2" fill="hold">
                          <p:stCondLst>
                            <p:cond delay="indefinite"/>
                          </p:stCondLst>
                          <p:childTnLst>
                            <p:par>
                              <p:cTn id="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4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6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7" dur="500" fill="hold"/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9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42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4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5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6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8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0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1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3" dur="500"/>
                                            <p:tgtEl>
                                              <p:spTgt spid="6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4" fill="hold">
                          <p:stCondLst>
                            <p:cond delay="indefinite"/>
                          </p:stCondLst>
                          <p:childTnLst>
                            <p:par>
                              <p:cTn id="5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6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5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3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64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1" presetClass="entr" presetSubtype="0" fill="hold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4" grpId="0" animBg="1"/>
          <p:bldP spid="45" grpId="0" animBg="1"/>
          <p:bldP spid="46" grpId="0" animBg="1"/>
          <p:bldP spid="62" grpId="0" animBg="1"/>
          <p:bldP spid="63" grpId="0" animBg="1"/>
          <p:bldP spid="81" grpId="0" animBg="1"/>
        </p:bldLst>
      </p:timing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sp>
        <p:nvSpPr>
          <p:cNvPr id="29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8610600" y="780848"/>
            <a:ext cx="1024678" cy="461665"/>
          </a:xfrm>
          <a:prstGeom prst="rect">
            <a:avLst/>
          </a:prstGeom>
          <a:gradFill flip="none" rotWithShape="1">
            <a:gsLst>
              <a:gs pos="0">
                <a:srgbClr val="D60093">
                  <a:tint val="66000"/>
                  <a:satMod val="160000"/>
                </a:srgbClr>
              </a:gs>
              <a:gs pos="50000">
                <a:srgbClr val="D60093">
                  <a:tint val="44500"/>
                  <a:satMod val="160000"/>
                </a:srgbClr>
              </a:gs>
              <a:gs pos="100000">
                <a:srgbClr val="D6009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 smtClean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أُطَبِّقُ</a:t>
            </a:r>
            <a:r>
              <a:rPr lang="ar-SY" sz="2400" b="1" dirty="0"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:</a:t>
            </a:r>
            <a:endParaRPr lang="en-US" sz="3600" b="1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27" name="Picture 3" descr="C:\Users\Win7\Desktop\book 1\AW1423629_00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527878"/>
            <a:ext cx="835670" cy="7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81171" y="2732589"/>
            <a:ext cx="8081107" cy="197388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949014" y="3448045"/>
            <a:ext cx="1651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</a:t>
            </a:r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مُثبتة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1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008952" y="3874988"/>
            <a:ext cx="1531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</a:t>
            </a:r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منفية</a:t>
            </a:r>
            <a:endParaRPr lang="ar-SY" sz="20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  <a:sym typeface="Wingdings 2" panose="05020102010507070707" pitchFamily="18" charset="2"/>
            </a:endParaRPr>
          </a:p>
        </p:txBody>
      </p:sp>
      <p:sp>
        <p:nvSpPr>
          <p:cNvPr id="1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3949014" y="4305572"/>
            <a:ext cx="1565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جملة مُثبتة</a:t>
            </a:r>
          </a:p>
        </p:txBody>
      </p:sp>
      <p:grpSp>
        <p:nvGrpSpPr>
          <p:cNvPr id="20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3792387" y="1483920"/>
            <a:ext cx="5842891" cy="637097"/>
            <a:chOff x="676027" y="2568995"/>
            <a:chExt cx="5842891" cy="637097"/>
          </a:xfrm>
        </p:grpSpPr>
        <p:sp>
          <p:nvSpPr>
            <p:cNvPr id="21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4" y="2583328"/>
              <a:ext cx="546963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26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2" y="2663877"/>
              <a:ext cx="53899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1. أُصنِّفُ الجُمَلَ الآتِيَةَ إِلَى جُمَلٍ مُثْبَتةٍ وَجُمَلٍ مَنْفِيَّةٍ 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82305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6" grpId="0"/>
      <p:bldP spid="17" grpId="0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4779405" y="2610872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255790" y="2157184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622758" y="1999313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4779405" y="4384271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233019" y="3930583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611450" y="3805914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3166265" y="2204930"/>
            <a:ext cx="5640691" cy="660033"/>
            <a:chOff x="-593001" y="1196910"/>
            <a:chExt cx="5640691" cy="660033"/>
          </a:xfrm>
        </p:grpSpPr>
        <p:sp>
          <p:nvSpPr>
            <p:cNvPr id="40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593001" y="1395278"/>
              <a:ext cx="564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غَابَتِ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الشمْسُ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وَنَزَلَ المَطَرُ.</a:t>
              </a:r>
            </a:p>
          </p:txBody>
        </p:sp>
      </p:grpSp>
      <p:grpSp>
        <p:nvGrpSpPr>
          <p:cNvPr id="42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227926" y="4005348"/>
            <a:ext cx="5833074" cy="557664"/>
            <a:chOff x="-1753954" y="1196910"/>
            <a:chExt cx="7201213" cy="557664"/>
          </a:xfrm>
        </p:grpSpPr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ما غَابَتِ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الشمْسُ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وَ ما نَزَلَ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المَطَرُ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.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8729162" y="2079383"/>
            <a:ext cx="612354" cy="594846"/>
            <a:chOff x="10767881" y="1071362"/>
            <a:chExt cx="657616" cy="643925"/>
          </a:xfrm>
        </p:grpSpPr>
        <p:sp>
          <p:nvSpPr>
            <p:cNvPr id="46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8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8729162" y="3808960"/>
            <a:ext cx="646917" cy="616592"/>
            <a:chOff x="10813143" y="2800940"/>
            <a:chExt cx="646917" cy="616592"/>
          </a:xfrm>
        </p:grpSpPr>
        <p:sp>
          <p:nvSpPr>
            <p:cNvPr id="49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5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2486470" y="491759"/>
            <a:ext cx="6822263" cy="637097"/>
            <a:chOff x="676027" y="2568995"/>
            <a:chExt cx="6822263" cy="637097"/>
          </a:xfrm>
        </p:grpSpPr>
        <p:sp>
          <p:nvSpPr>
            <p:cNvPr id="5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3" y="2583328"/>
              <a:ext cx="629885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5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1" y="2663877"/>
              <a:ext cx="63692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أُحَوِّلُ الجُمَلَ المُثْبَتَةَ فِي العِبَارَةِ الآتِيةِ إِلَى جُمَلٍ مَنْفِيَّةٍ: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764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 animBg="1"/>
      <p:bldP spid="30" grpId="0" animBg="1"/>
      <p:bldP spid="31" grpId="0" animBg="1"/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sp>
        <p:nvSpPr>
          <p:cNvPr id="20" name="Rectangle: Rounded Corners 16">
            <a:extLst>
              <a:ext uri="{FF2B5EF4-FFF2-40B4-BE49-F238E27FC236}">
                <a16:creationId xmlns:a16="http://schemas.microsoft.com/office/drawing/2014/main" xmlns="" id="{221EFBA9-B765-43F5-B990-2F1BB1C0C649}"/>
              </a:ext>
            </a:extLst>
          </p:cNvPr>
          <p:cNvSpPr/>
          <p:nvPr/>
        </p:nvSpPr>
        <p:spPr>
          <a:xfrm rot="220048">
            <a:off x="4779405" y="2610872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17">
            <a:extLst>
              <a:ext uri="{FF2B5EF4-FFF2-40B4-BE49-F238E27FC236}">
                <a16:creationId xmlns:a16="http://schemas.microsoft.com/office/drawing/2014/main" xmlns="" id="{C7A27F80-1A2E-4539-A4B5-655DDD31578C}"/>
              </a:ext>
            </a:extLst>
          </p:cNvPr>
          <p:cNvSpPr/>
          <p:nvPr/>
        </p:nvSpPr>
        <p:spPr>
          <a:xfrm>
            <a:off x="2255790" y="2157184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00CC99"/>
              </a:gs>
              <a:gs pos="100000">
                <a:srgbClr val="00808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18">
            <a:extLst>
              <a:ext uri="{FF2B5EF4-FFF2-40B4-BE49-F238E27FC236}">
                <a16:creationId xmlns:a16="http://schemas.microsoft.com/office/drawing/2014/main" xmlns="" id="{A28828EA-657D-488D-A736-987288368F2D}"/>
              </a:ext>
            </a:extLst>
          </p:cNvPr>
          <p:cNvSpPr/>
          <p:nvPr/>
        </p:nvSpPr>
        <p:spPr>
          <a:xfrm>
            <a:off x="2622758" y="1999313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Rectangle: Rounded Corners 22">
            <a:extLst>
              <a:ext uri="{FF2B5EF4-FFF2-40B4-BE49-F238E27FC236}">
                <a16:creationId xmlns:a16="http://schemas.microsoft.com/office/drawing/2014/main" xmlns="" id="{EAC4A0E4-4CBD-49AB-BD49-ABF90A4C4862}"/>
              </a:ext>
            </a:extLst>
          </p:cNvPr>
          <p:cNvSpPr/>
          <p:nvPr/>
        </p:nvSpPr>
        <p:spPr>
          <a:xfrm rot="220048">
            <a:off x="4779405" y="4384271"/>
            <a:ext cx="4228387" cy="785837"/>
          </a:xfrm>
          <a:prstGeom prst="roundRect">
            <a:avLst/>
          </a:prstGeom>
          <a:solidFill>
            <a:schemeClr val="tx1">
              <a:alpha val="2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23">
            <a:extLst>
              <a:ext uri="{FF2B5EF4-FFF2-40B4-BE49-F238E27FC236}">
                <a16:creationId xmlns:a16="http://schemas.microsoft.com/office/drawing/2014/main" xmlns="" id="{C372AA08-D913-4B9D-BFE0-4FF63C86C802}"/>
              </a:ext>
            </a:extLst>
          </p:cNvPr>
          <p:cNvSpPr/>
          <p:nvPr/>
        </p:nvSpPr>
        <p:spPr>
          <a:xfrm>
            <a:off x="2233019" y="3930583"/>
            <a:ext cx="7075715" cy="1012874"/>
          </a:xfrm>
          <a:prstGeom prst="roundRect">
            <a:avLst/>
          </a:prstGeom>
          <a:gradFill flip="none" rotWithShape="1">
            <a:gsLst>
              <a:gs pos="0">
                <a:srgbClr val="FFCC66"/>
              </a:gs>
              <a:gs pos="100000">
                <a:srgbClr val="FF5050"/>
              </a:gs>
            </a:gsLst>
            <a:lin ang="0" scaled="1"/>
            <a:tileRect/>
          </a:gra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4">
            <a:extLst>
              <a:ext uri="{FF2B5EF4-FFF2-40B4-BE49-F238E27FC236}">
                <a16:creationId xmlns:a16="http://schemas.microsoft.com/office/drawing/2014/main" xmlns="" id="{67BBCFFB-4337-49AD-A54C-21E7FBAF47F7}"/>
              </a:ext>
            </a:extLst>
          </p:cNvPr>
          <p:cNvSpPr/>
          <p:nvPr/>
        </p:nvSpPr>
        <p:spPr>
          <a:xfrm>
            <a:off x="2611450" y="3805914"/>
            <a:ext cx="508000" cy="1349830"/>
          </a:xfrm>
          <a:prstGeom prst="roundRect">
            <a:avLst/>
          </a:prstGeom>
          <a:gradFill flip="none" rotWithShape="1">
            <a:gsLst>
              <a:gs pos="100000">
                <a:schemeClr val="tx1"/>
              </a:gs>
              <a:gs pos="18000">
                <a:schemeClr val="bg1">
                  <a:lumMod val="65000"/>
                </a:schemeClr>
              </a:gs>
              <a:gs pos="49000">
                <a:schemeClr val="bg1"/>
              </a:gs>
              <a:gs pos="85000">
                <a:schemeClr val="bg1">
                  <a:lumMod val="65000"/>
                </a:schemeClr>
              </a:gs>
              <a:gs pos="1000">
                <a:schemeClr val="tx1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powder">
            <a:contourClr>
              <a:srgbClr val="660066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46">
            <a:extLst>
              <a:ext uri="{FF2B5EF4-FFF2-40B4-BE49-F238E27FC236}">
                <a16:creationId xmlns:a16="http://schemas.microsoft.com/office/drawing/2014/main" xmlns="" id="{72B2D40A-3D9C-43D4-8380-3BF5D04000B7}"/>
              </a:ext>
            </a:extLst>
          </p:cNvPr>
          <p:cNvGrpSpPr/>
          <p:nvPr/>
        </p:nvGrpSpPr>
        <p:grpSpPr>
          <a:xfrm>
            <a:off x="3166265" y="2204930"/>
            <a:ext cx="5640691" cy="660033"/>
            <a:chOff x="-593001" y="1196910"/>
            <a:chExt cx="5640691" cy="660033"/>
          </a:xfrm>
        </p:grpSpPr>
        <p:sp>
          <p:nvSpPr>
            <p:cNvPr id="40" name="TextBox 47">
              <a:extLst>
                <a:ext uri="{FF2B5EF4-FFF2-40B4-BE49-F238E27FC236}">
                  <a16:creationId xmlns:a16="http://schemas.microsoft.com/office/drawing/2014/main" xmlns="" id="{97EAC3C0-D354-4FCD-87A5-6095AF8A02D8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1" name="TextBox 48">
              <a:extLst>
                <a:ext uri="{FF2B5EF4-FFF2-40B4-BE49-F238E27FC236}">
                  <a16:creationId xmlns:a16="http://schemas.microsoft.com/office/drawing/2014/main" xmlns="" id="{0DB16EC3-D11C-455D-93BA-195F52123095}"/>
                </a:ext>
              </a:extLst>
            </p:cNvPr>
            <p:cNvSpPr txBox="1"/>
            <p:nvPr/>
          </p:nvSpPr>
          <p:spPr>
            <a:xfrm>
              <a:off x="-593001" y="1395278"/>
              <a:ext cx="5640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لَيْسَتِ 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الرِّيَاحُ قَوِيَّةً وَمَا اقْتَلَعْتِ </a:t>
              </a:r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الأَشجَارَ</a:t>
              </a:r>
              <a:r>
                <a:rPr lang="ar-SY" sz="2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.</a:t>
              </a:r>
            </a:p>
          </p:txBody>
        </p:sp>
      </p:grpSp>
      <p:grpSp>
        <p:nvGrpSpPr>
          <p:cNvPr id="42" name="Group 49">
            <a:extLst>
              <a:ext uri="{FF2B5EF4-FFF2-40B4-BE49-F238E27FC236}">
                <a16:creationId xmlns:a16="http://schemas.microsoft.com/office/drawing/2014/main" xmlns="" id="{E968BE6A-FD52-4F17-B17A-04F54C547E24}"/>
              </a:ext>
            </a:extLst>
          </p:cNvPr>
          <p:cNvGrpSpPr/>
          <p:nvPr/>
        </p:nvGrpSpPr>
        <p:grpSpPr>
          <a:xfrm>
            <a:off x="3227926" y="4005348"/>
            <a:ext cx="5833074" cy="557664"/>
            <a:chOff x="-1753954" y="1196910"/>
            <a:chExt cx="7201213" cy="557664"/>
          </a:xfrm>
        </p:grpSpPr>
        <p:sp>
          <p:nvSpPr>
            <p:cNvPr id="43" name="TextBox 50">
              <a:extLst>
                <a:ext uri="{FF2B5EF4-FFF2-40B4-BE49-F238E27FC236}">
                  <a16:creationId xmlns:a16="http://schemas.microsoft.com/office/drawing/2014/main" xmlns="" id="{55888999-B950-498E-B6AD-766E07FA9BFB}"/>
                </a:ext>
              </a:extLst>
            </p:cNvPr>
            <p:cNvSpPr txBox="1"/>
            <p:nvPr/>
          </p:nvSpPr>
          <p:spPr>
            <a:xfrm>
              <a:off x="1420495" y="1196910"/>
              <a:ext cx="314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44" name="TextBox 51">
              <a:extLst>
                <a:ext uri="{FF2B5EF4-FFF2-40B4-BE49-F238E27FC236}">
                  <a16:creationId xmlns:a16="http://schemas.microsoft.com/office/drawing/2014/main" xmlns="" id="{75A28EC1-40C8-4858-A175-95A31B65BBEF}"/>
                </a:ext>
              </a:extLst>
            </p:cNvPr>
            <p:cNvSpPr txBox="1"/>
            <p:nvPr/>
          </p:nvSpPr>
          <p:spPr>
            <a:xfrm>
              <a:off x="-1753954" y="1292909"/>
              <a:ext cx="72012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الرِّيَاحُ قَوِيَّةً وَ اقْتَلَعْتِ الأَشجَارَ.</a:t>
              </a:r>
              <a:endParaRPr lang="ar-SY" sz="2400" b="1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5" name="Group 9">
            <a:extLst>
              <a:ext uri="{FF2B5EF4-FFF2-40B4-BE49-F238E27FC236}">
                <a16:creationId xmlns:a16="http://schemas.microsoft.com/office/drawing/2014/main" xmlns="" id="{80DC600E-44EC-4026-BDAF-18EFA8362B34}"/>
              </a:ext>
            </a:extLst>
          </p:cNvPr>
          <p:cNvGrpSpPr/>
          <p:nvPr/>
        </p:nvGrpSpPr>
        <p:grpSpPr>
          <a:xfrm>
            <a:off x="8729162" y="2079383"/>
            <a:ext cx="612354" cy="594846"/>
            <a:chOff x="10767881" y="1071362"/>
            <a:chExt cx="657616" cy="643925"/>
          </a:xfrm>
        </p:grpSpPr>
        <p:sp>
          <p:nvSpPr>
            <p:cNvPr id="46" name="Freeform: Shape 63">
              <a:extLst>
                <a:ext uri="{FF2B5EF4-FFF2-40B4-BE49-F238E27FC236}">
                  <a16:creationId xmlns:a16="http://schemas.microsoft.com/office/drawing/2014/main" xmlns="" id="{73BA2458-DEC9-4F62-94E2-CF1B91784DCC}"/>
                </a:ext>
              </a:extLst>
            </p:cNvPr>
            <p:cNvSpPr/>
            <p:nvPr/>
          </p:nvSpPr>
          <p:spPr>
            <a:xfrm>
              <a:off x="10767881" y="1128718"/>
              <a:ext cx="657616" cy="58656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TextBox 67">
              <a:extLst>
                <a:ext uri="{FF2B5EF4-FFF2-40B4-BE49-F238E27FC236}">
                  <a16:creationId xmlns:a16="http://schemas.microsoft.com/office/drawing/2014/main" xmlns="" id="{038B1342-972F-402F-91F3-7FEF1C9B0D7D}"/>
                </a:ext>
              </a:extLst>
            </p:cNvPr>
            <p:cNvSpPr txBox="1"/>
            <p:nvPr/>
          </p:nvSpPr>
          <p:spPr>
            <a:xfrm>
              <a:off x="10917497" y="1071362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1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8" name="Group 8">
            <a:extLst>
              <a:ext uri="{FF2B5EF4-FFF2-40B4-BE49-F238E27FC236}">
                <a16:creationId xmlns:a16="http://schemas.microsoft.com/office/drawing/2014/main" xmlns="" id="{C74A9D79-B75C-4CC7-B012-1B4A6E281982}"/>
              </a:ext>
            </a:extLst>
          </p:cNvPr>
          <p:cNvGrpSpPr/>
          <p:nvPr/>
        </p:nvGrpSpPr>
        <p:grpSpPr>
          <a:xfrm>
            <a:off x="8729162" y="3808960"/>
            <a:ext cx="646917" cy="616592"/>
            <a:chOff x="10813143" y="2800940"/>
            <a:chExt cx="646917" cy="616592"/>
          </a:xfrm>
        </p:grpSpPr>
        <p:sp>
          <p:nvSpPr>
            <p:cNvPr id="49" name="Freeform: Shape 62">
              <a:extLst>
                <a:ext uri="{FF2B5EF4-FFF2-40B4-BE49-F238E27FC236}">
                  <a16:creationId xmlns:a16="http://schemas.microsoft.com/office/drawing/2014/main" xmlns="" id="{289ACBD1-4A5B-4C39-AF50-72835288932A}"/>
                </a:ext>
              </a:extLst>
            </p:cNvPr>
            <p:cNvSpPr/>
            <p:nvPr/>
          </p:nvSpPr>
          <p:spPr>
            <a:xfrm>
              <a:off x="10813143" y="2935483"/>
              <a:ext cx="602343" cy="482049"/>
            </a:xfrm>
            <a:custGeom>
              <a:avLst/>
              <a:gdLst>
                <a:gd name="connsiteX0" fmla="*/ 2001 w 794395"/>
                <a:gd name="connsiteY0" fmla="*/ 0 h 692550"/>
                <a:gd name="connsiteX1" fmla="*/ 625579 w 794395"/>
                <a:gd name="connsiteY1" fmla="*/ 0 h 692550"/>
                <a:gd name="connsiteX2" fmla="*/ 794395 w 794395"/>
                <a:gd name="connsiteY2" fmla="*/ 168816 h 692550"/>
                <a:gd name="connsiteX3" fmla="*/ 794395 w 794395"/>
                <a:gd name="connsiteY3" fmla="*/ 689439 h 692550"/>
                <a:gd name="connsiteX4" fmla="*/ 759664 w 794395"/>
                <a:gd name="connsiteY4" fmla="*/ 692550 h 692550"/>
                <a:gd name="connsiteX5" fmla="*/ 0 w 794395"/>
                <a:gd name="connsiteY5" fmla="*/ 17635 h 692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395" h="692550">
                  <a:moveTo>
                    <a:pt x="2001" y="0"/>
                  </a:moveTo>
                  <a:lnTo>
                    <a:pt x="625579" y="0"/>
                  </a:lnTo>
                  <a:cubicBezTo>
                    <a:pt x="718814" y="0"/>
                    <a:pt x="794395" y="75581"/>
                    <a:pt x="794395" y="168816"/>
                  </a:cubicBezTo>
                  <a:lnTo>
                    <a:pt x="794395" y="689439"/>
                  </a:lnTo>
                  <a:lnTo>
                    <a:pt x="759664" y="692550"/>
                  </a:lnTo>
                  <a:cubicBezTo>
                    <a:pt x="340113" y="692550"/>
                    <a:pt x="0" y="390380"/>
                    <a:pt x="0" y="17635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63500">
              <a:solidFill>
                <a:schemeClr val="bg1"/>
              </a:solidFill>
            </a:ln>
            <a:effectLst>
              <a:innerShdw blurRad="63500" dist="1143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TextBox 68">
              <a:extLst>
                <a:ext uri="{FF2B5EF4-FFF2-40B4-BE49-F238E27FC236}">
                  <a16:creationId xmlns:a16="http://schemas.microsoft.com/office/drawing/2014/main" xmlns="" id="{924F436A-0992-46DF-AAB2-F9C27ABA603D}"/>
                </a:ext>
              </a:extLst>
            </p:cNvPr>
            <p:cNvSpPr txBox="1"/>
            <p:nvPr/>
          </p:nvSpPr>
          <p:spPr>
            <a:xfrm>
              <a:off x="10952060" y="2800940"/>
              <a:ext cx="508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chemeClr val="bg1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2</a:t>
              </a:r>
              <a:endParaRPr lang="en-US" sz="3200" b="1" dirty="0">
                <a:solidFill>
                  <a:schemeClr val="bg1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51" name="Group 84">
            <a:extLst>
              <a:ext uri="{FF2B5EF4-FFF2-40B4-BE49-F238E27FC236}">
                <a16:creationId xmlns="" xmlns:a16="http://schemas.microsoft.com/office/drawing/2014/main" id="{706834C1-82D1-497D-8C56-9F86A9E84F86}"/>
              </a:ext>
            </a:extLst>
          </p:cNvPr>
          <p:cNvGrpSpPr/>
          <p:nvPr/>
        </p:nvGrpSpPr>
        <p:grpSpPr>
          <a:xfrm>
            <a:off x="2486470" y="491759"/>
            <a:ext cx="6822263" cy="637097"/>
            <a:chOff x="676027" y="2568995"/>
            <a:chExt cx="6822263" cy="637097"/>
          </a:xfrm>
        </p:grpSpPr>
        <p:sp>
          <p:nvSpPr>
            <p:cNvPr id="52" name="Rectangle 39">
              <a:extLst>
                <a:ext uri="{FF2B5EF4-FFF2-40B4-BE49-F238E27FC236}">
                  <a16:creationId xmlns="" xmlns:a16="http://schemas.microsoft.com/office/drawing/2014/main" id="{99014343-0912-40CE-B895-BD4566B81FC4}"/>
                </a:ext>
              </a:extLst>
            </p:cNvPr>
            <p:cNvSpPr/>
            <p:nvPr/>
          </p:nvSpPr>
          <p:spPr>
            <a:xfrm flipH="1">
              <a:off x="951703" y="2583328"/>
              <a:ext cx="6298853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7">
              <a:extLst>
                <a:ext uri="{FF2B5EF4-FFF2-40B4-BE49-F238E27FC236}">
                  <a16:creationId xmlns="" xmlns:a16="http://schemas.microsoft.com/office/drawing/2014/main" id="{F5CA8972-C449-4130-83CC-A6F56C9AA01E}"/>
                </a:ext>
              </a:extLst>
            </p:cNvPr>
            <p:cNvGrpSpPr/>
            <p:nvPr/>
          </p:nvGrpSpPr>
          <p:grpSpPr>
            <a:xfrm>
              <a:off x="676027" y="2568995"/>
              <a:ext cx="537103" cy="534197"/>
              <a:chOff x="11049987" y="1270856"/>
              <a:chExt cx="537103" cy="534197"/>
            </a:xfrm>
          </p:grpSpPr>
          <p:sp>
            <p:nvSpPr>
              <p:cNvPr id="55" name="Teardrop 58">
                <a:extLst>
                  <a:ext uri="{FF2B5EF4-FFF2-40B4-BE49-F238E27FC236}">
                    <a16:creationId xmlns="" xmlns:a16="http://schemas.microsoft.com/office/drawing/2014/main" id="{D26EBC7D-7990-493D-B051-9A00B10CED2A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9">
                <a:extLst>
                  <a:ext uri="{FF2B5EF4-FFF2-40B4-BE49-F238E27FC236}">
                    <a16:creationId xmlns="" xmlns:a16="http://schemas.microsoft.com/office/drawing/2014/main" id="{999149D9-C008-42D7-BD94-86997ED39A6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75">
              <a:extLst>
                <a:ext uri="{FF2B5EF4-FFF2-40B4-BE49-F238E27FC236}">
                  <a16:creationId xmlns="" xmlns:a16="http://schemas.microsoft.com/office/drawing/2014/main" id="{D5DD5411-44CA-4DF8-A259-53D0BDF41CDE}"/>
                </a:ext>
              </a:extLst>
            </p:cNvPr>
            <p:cNvSpPr txBox="1"/>
            <p:nvPr/>
          </p:nvSpPr>
          <p:spPr>
            <a:xfrm>
              <a:off x="1129001" y="2663877"/>
              <a:ext cx="63692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أُحَوِّلُ الجُمَلَ المنفيَّة فِي العِبَارَةِ الآتِيةِ إِلَى جُمَلٍ مُثبتة: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88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"/>
                            </p:stCondLst>
                            <p:childTnLst>
                              <p:par>
                                <p:cTn id="30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"/>
                            </p:stCondLst>
                            <p:childTnLst>
                              <p:par>
                                <p:cTn id="59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8" dur="3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6" grpId="0" animBg="1"/>
      <p:bldP spid="30" grpId="0" animBg="1"/>
      <p:bldP spid="31" grpId="0" animBg="1"/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xmlns="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xmlns="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xmlns="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xmlns="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xmlns="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xmlns="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xmlns="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xmlns="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xmlns="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xmlns="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xmlns="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xmlns="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xmlns="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xmlns="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xmlns="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xmlns="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xmlns="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xmlns="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xmlns="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xmlns="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xmlns="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xmlns="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xmlns="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xmlns="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xmlns="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xmlns="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xmlns="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xmlns="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xmlns="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xmlns="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xmlns="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xmlns="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xmlns="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xmlns="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xmlns="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xmlns="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xmlns="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xmlns="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xmlns="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xmlns="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xmlns="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xmlns="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xmlns="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xmlns="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xmlns="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xmlns="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xmlns="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xmlns="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xmlns="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xmlns="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xmlns="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xmlns="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xmlns="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xmlns="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xmlns="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xmlns="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xmlns="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xmlns="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xmlns="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xmlns="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xmlns="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xmlns="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xmlns="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xmlns="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xmlns="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xmlns="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xmlns="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xmlns="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xmlns="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xmlns="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xmlns="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xmlns="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xmlns="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xmlns="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xmlns="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xmlns="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xmlns="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xmlns="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xmlns="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xmlns="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xmlns="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xmlns="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xmlns="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xmlns="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xmlns="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xmlns="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xmlns="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xmlns="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xmlns="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xmlns="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xmlns="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xmlns="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xmlns="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xmlns="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xmlns="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xmlns="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xmlns="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xmlns="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xmlns="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xmlns="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xmlns="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xmlns="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xmlns="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xmlns="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xmlns="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xmlns="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xmlns="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xmlns="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xmlns="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xmlns="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xmlns="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xmlns="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xmlns="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xmlns="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xmlns="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xmlns="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xmlns="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xmlns="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xmlns="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xmlns="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xmlns="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xmlns="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xmlns="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xmlns="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xmlns="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xmlns="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xmlns="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xmlns="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xmlns="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xmlns="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xmlns="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xmlns="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xmlns="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xmlns="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xmlns="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xmlns="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xmlns="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xmlns="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xmlns="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xmlns="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xmlns="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xmlns="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xmlns="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xmlns="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xmlns="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xmlns="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xmlns="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xmlns="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xmlns="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xmlns="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xmlns="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xmlns="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xmlns="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xmlns="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xmlns="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xmlns="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xmlns="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xmlns="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xmlns="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xmlns="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xmlns="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xmlns="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xmlns="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xmlns="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xmlns="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xmlns="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xmlns="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xmlns="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xmlns="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xmlns="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xmlns="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xmlns="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xmlns="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xmlns="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xmlns="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xmlns="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xmlns="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xmlns="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xmlns="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xmlns="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xmlns="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xmlns="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xmlns="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xmlns="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xmlns="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xmlns="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xmlns="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xmlns="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xmlns="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xmlns="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xmlns="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xmlns="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xmlns="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xmlns="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xmlns="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xmlns="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xmlns="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xmlns="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xmlns="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xmlns="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xmlns="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xmlns="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xmlns="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xmlns="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xmlns="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xmlns="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xmlns="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xmlns="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xmlns="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xmlns="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xmlns="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xmlns="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xmlns="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xmlns="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xmlns="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xmlns="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xmlns="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xmlns="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xmlns="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xmlns="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xmlns="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xmlns="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xmlns="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xmlns="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xmlns="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xmlns="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xmlns="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xmlns="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xmlns="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xmlns="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xmlns="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xmlns="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xmlns="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xmlns="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xmlns="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xmlns="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xmlns="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xmlns="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xmlns="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xmlns="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xmlns="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xmlns="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xmlns="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xmlns="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xmlns="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xmlns="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xmlns="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xmlns="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xmlns="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xmlns="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82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798" y="2218735"/>
            <a:ext cx="7524827" cy="2490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60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7416799" y="527878"/>
            <a:ext cx="2235201" cy="637097"/>
            <a:chOff x="8787541" y="2568995"/>
            <a:chExt cx="2235201" cy="637097"/>
          </a:xfrm>
        </p:grpSpPr>
        <p:sp>
          <p:nvSpPr>
            <p:cNvPr id="61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787541" y="2583328"/>
              <a:ext cx="191616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2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64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9048357" y="2662061"/>
              <a:ext cx="1346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أَقْرأُ</a:t>
              </a:r>
            </a:p>
          </p:txBody>
        </p:sp>
      </p:grpSp>
      <p:grpSp>
        <p:nvGrpSpPr>
          <p:cNvPr id="66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901438" y="472646"/>
            <a:ext cx="844518" cy="761894"/>
            <a:chOff x="3608900" y="1227358"/>
            <a:chExt cx="822423" cy="822423"/>
          </a:xfrm>
        </p:grpSpPr>
        <p:sp>
          <p:nvSpPr>
            <p:cNvPr id="67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9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140816" y="68950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3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grpSp>
        <p:nvGrpSpPr>
          <p:cNvPr id="14" name="Group 62">
            <a:extLst>
              <a:ext uri="{FF2B5EF4-FFF2-40B4-BE49-F238E27FC236}">
                <a16:creationId xmlns=""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flipH="1">
            <a:off x="5086400" y="1661548"/>
            <a:ext cx="2947296" cy="3549387"/>
            <a:chOff x="6533853" y="705675"/>
            <a:chExt cx="2195732" cy="2228601"/>
          </a:xfrm>
        </p:grpSpPr>
        <p:sp>
          <p:nvSpPr>
            <p:cNvPr id="15" name="Rectangle: Top Corners One Rounded and One Snipped 7">
              <a:extLst>
                <a:ext uri="{FF2B5EF4-FFF2-40B4-BE49-F238E27FC236}">
                  <a16:creationId xmlns=""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Folded Corner 39">
              <a:extLst>
                <a:ext uri="{FF2B5EF4-FFF2-40B4-BE49-F238E27FC236}">
                  <a16:creationId xmlns=""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48">
              <a:extLst>
                <a:ext uri="{FF2B5EF4-FFF2-40B4-BE49-F238E27FC236}">
                  <a16:creationId xmlns=""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33853" y="1355281"/>
              <a:ext cx="1940649" cy="521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الكَلِمَةُ ثَلَاثَةُ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أَقْسَامٍ :</a:t>
              </a:r>
            </a:p>
            <a:p>
              <a:pPr algn="ctr"/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اِسمٌ وَفِعْلٌ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وَحَرْفٌ</a:t>
              </a:r>
              <a:endParaRPr lang="ar-SY" sz="2400" b="1" dirty="0">
                <a:solidFill>
                  <a:srgbClr val="D60093"/>
                </a:solidFill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  <p:sp>
          <p:nvSpPr>
            <p:cNvPr id="20" name="TextBox 55">
              <a:extLst>
                <a:ext uri="{FF2B5EF4-FFF2-40B4-BE49-F238E27FC236}">
                  <a16:creationId xmlns="" xmlns:a16="http://schemas.microsoft.com/office/drawing/2014/main" id="{074CA648-CF1E-4406-817E-C6E1C2BDBF04}"/>
                </a:ext>
              </a:extLst>
            </p:cNvPr>
            <p:cNvSpPr txBox="1"/>
            <p:nvPr/>
          </p:nvSpPr>
          <p:spPr>
            <a:xfrm rot="326294">
              <a:off x="6685767" y="936791"/>
              <a:ext cx="1887641" cy="2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latin typeface="Hand Of Sean" panose="02000500000000000000" pitchFamily="2" charset="-128"/>
                  <a:ea typeface="Hand Of Sean" panose="02000500000000000000" pitchFamily="2" charset="-128"/>
                </a:rPr>
                <a:t>إنَّ :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1" name="Group 40">
            <a:extLst>
              <a:ext uri="{FF2B5EF4-FFF2-40B4-BE49-F238E27FC236}">
                <a16:creationId xmlns=""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>
            <a:off x="6260925" y="1440278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" name="Rectangle 41">
              <a:extLst>
                <a:ext uri="{FF2B5EF4-FFF2-40B4-BE49-F238E27FC236}">
                  <a16:creationId xmlns=""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42">
              <a:extLst>
                <a:ext uri="{FF2B5EF4-FFF2-40B4-BE49-F238E27FC236}">
                  <a16:creationId xmlns=""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10">
              <a:extLst>
                <a:ext uri="{FF2B5EF4-FFF2-40B4-BE49-F238E27FC236}">
                  <a16:creationId xmlns=""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44">
              <a:extLst>
                <a:ext uri="{FF2B5EF4-FFF2-40B4-BE49-F238E27FC236}">
                  <a16:creationId xmlns=""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7569199" y="526061"/>
            <a:ext cx="2235201" cy="637097"/>
            <a:chOff x="8787541" y="2568995"/>
            <a:chExt cx="2235201" cy="637097"/>
          </a:xfrm>
        </p:grpSpPr>
        <p:sp>
          <p:nvSpPr>
            <p:cNvPr id="30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787541" y="2583328"/>
              <a:ext cx="191616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9048357" y="2662061"/>
              <a:ext cx="1346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أَستَنْتجُ</a:t>
              </a:r>
            </a:p>
          </p:txBody>
        </p:sp>
      </p:grpSp>
      <p:grpSp>
        <p:nvGrpSpPr>
          <p:cNvPr id="4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7053838" y="470829"/>
            <a:ext cx="844518" cy="761894"/>
            <a:chOff x="3608900" y="1227358"/>
            <a:chExt cx="822423" cy="822423"/>
          </a:xfrm>
        </p:grpSpPr>
        <p:sp>
          <p:nvSpPr>
            <p:cNvPr id="42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93216" y="687689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9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298" y="3469373"/>
            <a:ext cx="7524827" cy="16111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410902" y="394241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سَفَر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667500" y="396454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حُقُول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3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924098" y="398666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مُمْتَدَّة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5180696" y="394121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أَشجَار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6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437294" y="396334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مَنْظَر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543799" y="438677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انْطَلَقَ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800397" y="438677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تَوقَّفَ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056995" y="4386775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يمَلْأ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543799" y="470912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مِنْ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800397" y="470912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إِلى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6056995" y="470912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في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40" name="Group 86">
            <a:extLst>
              <a:ext uri="{FF2B5EF4-FFF2-40B4-BE49-F238E27FC236}">
                <a16:creationId xmlns="" xmlns:a16="http://schemas.microsoft.com/office/drawing/2014/main" id="{9B78D6AC-BB74-413A-8F7E-44513CF30CA0}"/>
              </a:ext>
            </a:extLst>
          </p:cNvPr>
          <p:cNvGrpSpPr/>
          <p:nvPr/>
        </p:nvGrpSpPr>
        <p:grpSpPr>
          <a:xfrm>
            <a:off x="1239367" y="1189165"/>
            <a:ext cx="8663240" cy="928049"/>
            <a:chOff x="676027" y="5063739"/>
            <a:chExt cx="5948120" cy="637191"/>
          </a:xfrm>
        </p:grpSpPr>
        <p:sp>
          <p:nvSpPr>
            <p:cNvPr id="41" name="Rectangle 41">
              <a:extLst>
                <a:ext uri="{FF2B5EF4-FFF2-40B4-BE49-F238E27FC236}">
                  <a16:creationId xmlns="" xmlns:a16="http://schemas.microsoft.com/office/drawing/2014/main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567244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oup 51">
              <a:extLst>
                <a:ext uri="{FF2B5EF4-FFF2-40B4-BE49-F238E27FC236}">
                  <a16:creationId xmlns="" xmlns:a16="http://schemas.microsoft.com/office/drawing/2014/main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44" name="Teardrop 52">
                <a:extLst>
                  <a:ext uri="{FF2B5EF4-FFF2-40B4-BE49-F238E27FC236}">
                    <a16:creationId xmlns="" xmlns:a16="http://schemas.microsoft.com/office/drawing/2014/main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53">
                <a:extLst>
                  <a:ext uri="{FF2B5EF4-FFF2-40B4-BE49-F238E27FC236}">
                    <a16:creationId xmlns="" xmlns:a16="http://schemas.microsoft.com/office/drawing/2014/main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77">
              <a:extLst>
                <a:ext uri="{FF2B5EF4-FFF2-40B4-BE49-F238E27FC236}">
                  <a16:creationId xmlns="" xmlns:a16="http://schemas.microsoft.com/office/drawing/2014/main" id="{257F20A4-C4EF-4DAC-9500-98B097296CB7}"/>
                </a:ext>
              </a:extLst>
            </p:cNvPr>
            <p:cNvSpPr txBox="1"/>
            <p:nvPr/>
          </p:nvSpPr>
          <p:spPr>
            <a:xfrm>
              <a:off x="1323326" y="5231060"/>
              <a:ext cx="5255128" cy="31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اُصنِّفُ الكَلِمَاتِ الآتِيَةَ إِلَى أَنْوَاعِهَا بَعْدَ قِرَاءَةِ القَاعِدَةِ السابِقَةِ وَفَهْمِهَا : </a:t>
              </a:r>
            </a:p>
          </p:txBody>
        </p:sp>
      </p:grpSp>
      <p:grpSp>
        <p:nvGrpSpPr>
          <p:cNvPr id="46" name="Group 83">
            <a:extLst>
              <a:ext uri="{FF2B5EF4-FFF2-40B4-BE49-F238E27FC236}">
                <a16:creationId xmlns:a16="http://schemas.microsoft.com/office/drawing/2014/main" xmlns="" id="{83B0AEF1-0D84-44DC-8471-B65E40E3B440}"/>
              </a:ext>
            </a:extLst>
          </p:cNvPr>
          <p:cNvGrpSpPr/>
          <p:nvPr/>
        </p:nvGrpSpPr>
        <p:grpSpPr>
          <a:xfrm>
            <a:off x="157934" y="2473257"/>
            <a:ext cx="9810331" cy="645820"/>
            <a:chOff x="676027" y="1378890"/>
            <a:chExt cx="9810331" cy="645820"/>
          </a:xfrm>
        </p:grpSpPr>
        <p:sp>
          <p:nvSpPr>
            <p:cNvPr id="47" name="Rectangle 38">
              <a:extLst>
                <a:ext uri="{FF2B5EF4-FFF2-40B4-BE49-F238E27FC236}">
                  <a16:creationId xmlns:a16="http://schemas.microsoft.com/office/drawing/2014/main" xmlns="" id="{765A4F67-987F-4202-BE0C-D2D60FCE3F75}"/>
                </a:ext>
              </a:extLst>
            </p:cNvPr>
            <p:cNvSpPr/>
            <p:nvPr/>
          </p:nvSpPr>
          <p:spPr>
            <a:xfrm flipH="1">
              <a:off x="957830" y="1401946"/>
              <a:ext cx="952852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8" name="Group 60">
              <a:extLst>
                <a:ext uri="{FF2B5EF4-FFF2-40B4-BE49-F238E27FC236}">
                  <a16:creationId xmlns:a16="http://schemas.microsoft.com/office/drawing/2014/main" xmlns="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50" name="Teardrop 61">
                <a:extLst>
                  <a:ext uri="{FF2B5EF4-FFF2-40B4-BE49-F238E27FC236}">
                    <a16:creationId xmlns:a16="http://schemas.microsoft.com/office/drawing/2014/main" xmlns="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62">
                <a:extLst>
                  <a:ext uri="{FF2B5EF4-FFF2-40B4-BE49-F238E27FC236}">
                    <a16:creationId xmlns:a16="http://schemas.microsoft.com/office/drawing/2014/main" xmlns="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TextBox 74">
              <a:extLst>
                <a:ext uri="{FF2B5EF4-FFF2-40B4-BE49-F238E27FC236}">
                  <a16:creationId xmlns:a16="http://schemas.microsoft.com/office/drawing/2014/main" xmlns="" id="{DE82C172-7C54-43B8-9C5E-501F35CB54F7}"/>
                </a:ext>
              </a:extLst>
            </p:cNvPr>
            <p:cNvSpPr txBox="1"/>
            <p:nvPr/>
          </p:nvSpPr>
          <p:spPr>
            <a:xfrm>
              <a:off x="1001062" y="1464490"/>
              <a:ext cx="89006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سَفَر - حُقُول - مِنْ - انْطَلَقَ - إِلى - مُمْتَدَّة - أَشجَار - تَوقَّفَ - انجِرَاف - مَنْظَر - في -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يمَلْأ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52" name="Group 10">
            <a:extLst>
              <a:ext uri="{FF2B5EF4-FFF2-40B4-BE49-F238E27FC236}">
                <a16:creationId xmlns:a16="http://schemas.microsoft.com/office/drawing/2014/main" xmlns="" id="{DE99E0F0-7F05-40D8-908D-8686A0CE01A5}"/>
              </a:ext>
            </a:extLst>
          </p:cNvPr>
          <p:cNvGrpSpPr/>
          <p:nvPr/>
        </p:nvGrpSpPr>
        <p:grpSpPr>
          <a:xfrm>
            <a:off x="9327098" y="2406704"/>
            <a:ext cx="822423" cy="822423"/>
            <a:chOff x="3608900" y="1227358"/>
            <a:chExt cx="822423" cy="822423"/>
          </a:xfrm>
        </p:grpSpPr>
        <p:sp>
          <p:nvSpPr>
            <p:cNvPr id="53" name="Oval 9">
              <a:extLst>
                <a:ext uri="{FF2B5EF4-FFF2-40B4-BE49-F238E27FC236}">
                  <a16:creationId xmlns:a16="http://schemas.microsoft.com/office/drawing/2014/main" xmlns="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8">
              <a:extLst>
                <a:ext uri="{FF2B5EF4-FFF2-40B4-BE49-F238E27FC236}">
                  <a16:creationId xmlns:a16="http://schemas.microsoft.com/office/drawing/2014/main" xmlns="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Graphic 63" descr="Downward trend">
            <a:extLst>
              <a:ext uri="{FF2B5EF4-FFF2-40B4-BE49-F238E27FC236}">
                <a16:creationId xmlns:a16="http://schemas.microsoft.com/office/drawing/2014/main" xmlns="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555429" y="2606810"/>
            <a:ext cx="365760" cy="365760"/>
          </a:xfrm>
          <a:prstGeom prst="rect">
            <a:avLst/>
          </a:prstGeom>
        </p:spPr>
      </p:pic>
      <p:grpSp>
        <p:nvGrpSpPr>
          <p:cNvPr id="56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044539" y="223435"/>
            <a:ext cx="4028876" cy="637097"/>
            <a:chOff x="6993866" y="2568995"/>
            <a:chExt cx="4028876" cy="637097"/>
          </a:xfrm>
        </p:grpSpPr>
        <p:sp>
          <p:nvSpPr>
            <p:cNvPr id="57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054975" y="2583328"/>
              <a:ext cx="26487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60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أَفْهَمُ وَأحَللِّ</a:t>
              </a:r>
            </a:p>
          </p:txBody>
        </p:sp>
      </p:grpSp>
      <p:grpSp>
        <p:nvGrpSpPr>
          <p:cNvPr id="62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463288" y="137938"/>
            <a:ext cx="822423" cy="822423"/>
            <a:chOff x="3608900" y="1227358"/>
            <a:chExt cx="822423" cy="822423"/>
          </a:xfrm>
        </p:grpSpPr>
        <p:sp>
          <p:nvSpPr>
            <p:cNvPr id="63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5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1619" y="38506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07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grpSp>
        <p:nvGrpSpPr>
          <p:cNvPr id="14" name="Group 62">
            <a:extLst>
              <a:ext uri="{FF2B5EF4-FFF2-40B4-BE49-F238E27FC236}">
                <a16:creationId xmlns=""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 flipH="1">
            <a:off x="5086400" y="1661548"/>
            <a:ext cx="2947296" cy="3549387"/>
            <a:chOff x="6533853" y="705675"/>
            <a:chExt cx="2195732" cy="2228601"/>
          </a:xfrm>
        </p:grpSpPr>
        <p:sp>
          <p:nvSpPr>
            <p:cNvPr id="15" name="Rectangle: Top Corners One Rounded and One Snipped 7">
              <a:extLst>
                <a:ext uri="{FF2B5EF4-FFF2-40B4-BE49-F238E27FC236}">
                  <a16:creationId xmlns=""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Folded Corner 39">
              <a:extLst>
                <a:ext uri="{FF2B5EF4-FFF2-40B4-BE49-F238E27FC236}">
                  <a16:creationId xmlns=""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48">
              <a:extLst>
                <a:ext uri="{FF2B5EF4-FFF2-40B4-BE49-F238E27FC236}">
                  <a16:creationId xmlns=""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33853" y="1239333"/>
              <a:ext cx="1940649" cy="753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كَلَامُنَا لَفْظٌ مُفِيدٌ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كَاستَقِمْ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.. </a:t>
              </a:r>
              <a:r>
                <a:rPr lang="ar-SY" sz="2400" b="1" dirty="0" smtClean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وَاسمٌ </a:t>
              </a:r>
              <a:r>
                <a:rPr lang="ar-SY" sz="2400" b="1" dirty="0">
                  <a:solidFill>
                    <a:srgbClr val="D60093"/>
                  </a:solidFill>
                  <a:latin typeface="Hand Of Sean" panose="02000500000000000000" pitchFamily="2" charset="-128"/>
                  <a:ea typeface="Hand Of Sean" panose="02000500000000000000" pitchFamily="2" charset="-128"/>
                </a:rPr>
                <a:t>وَفِعْلٌ ثُمَّ حَرْفٌ الكَلِمْ</a:t>
              </a:r>
            </a:p>
          </p:txBody>
        </p:sp>
        <p:sp>
          <p:nvSpPr>
            <p:cNvPr id="20" name="TextBox 55">
              <a:extLst>
                <a:ext uri="{FF2B5EF4-FFF2-40B4-BE49-F238E27FC236}">
                  <a16:creationId xmlns="" xmlns:a16="http://schemas.microsoft.com/office/drawing/2014/main" id="{074CA648-CF1E-4406-817E-C6E1C2BDBF04}"/>
                </a:ext>
              </a:extLst>
            </p:cNvPr>
            <p:cNvSpPr txBox="1"/>
            <p:nvPr/>
          </p:nvSpPr>
          <p:spPr>
            <a:xfrm rot="326294">
              <a:off x="6685767" y="936791"/>
              <a:ext cx="1887641" cy="28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1" name="Group 40">
            <a:extLst>
              <a:ext uri="{FF2B5EF4-FFF2-40B4-BE49-F238E27FC236}">
                <a16:creationId xmlns=""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>
            <a:off x="6260925" y="1440278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3" name="Rectangle 41">
              <a:extLst>
                <a:ext uri="{FF2B5EF4-FFF2-40B4-BE49-F238E27FC236}">
                  <a16:creationId xmlns=""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42">
              <a:extLst>
                <a:ext uri="{FF2B5EF4-FFF2-40B4-BE49-F238E27FC236}">
                  <a16:creationId xmlns=""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10">
              <a:extLst>
                <a:ext uri="{FF2B5EF4-FFF2-40B4-BE49-F238E27FC236}">
                  <a16:creationId xmlns=""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44">
              <a:extLst>
                <a:ext uri="{FF2B5EF4-FFF2-40B4-BE49-F238E27FC236}">
                  <a16:creationId xmlns=""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86">
            <a:extLst>
              <a:ext uri="{FF2B5EF4-FFF2-40B4-BE49-F238E27FC236}">
                <a16:creationId xmlns="" xmlns:a16="http://schemas.microsoft.com/office/drawing/2014/main" id="{9B78D6AC-BB74-413A-8F7E-44513CF30CA0}"/>
              </a:ext>
            </a:extLst>
          </p:cNvPr>
          <p:cNvGrpSpPr/>
          <p:nvPr/>
        </p:nvGrpSpPr>
        <p:grpSpPr>
          <a:xfrm>
            <a:off x="1392513" y="333836"/>
            <a:ext cx="8663240" cy="928049"/>
            <a:chOff x="676027" y="5063739"/>
            <a:chExt cx="5948120" cy="637191"/>
          </a:xfrm>
        </p:grpSpPr>
        <p:sp>
          <p:nvSpPr>
            <p:cNvPr id="30" name="Rectangle 41">
              <a:extLst>
                <a:ext uri="{FF2B5EF4-FFF2-40B4-BE49-F238E27FC236}">
                  <a16:creationId xmlns="" xmlns:a16="http://schemas.microsoft.com/office/drawing/2014/main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567244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51">
              <a:extLst>
                <a:ext uri="{FF2B5EF4-FFF2-40B4-BE49-F238E27FC236}">
                  <a16:creationId xmlns="" xmlns:a16="http://schemas.microsoft.com/office/drawing/2014/main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33" name="Teardrop 52">
                <a:extLst>
                  <a:ext uri="{FF2B5EF4-FFF2-40B4-BE49-F238E27FC236}">
                    <a16:creationId xmlns="" xmlns:a16="http://schemas.microsoft.com/office/drawing/2014/main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53">
                <a:extLst>
                  <a:ext uri="{FF2B5EF4-FFF2-40B4-BE49-F238E27FC236}">
                    <a16:creationId xmlns="" xmlns:a16="http://schemas.microsoft.com/office/drawing/2014/main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77">
              <a:extLst>
                <a:ext uri="{FF2B5EF4-FFF2-40B4-BE49-F238E27FC236}">
                  <a16:creationId xmlns="" xmlns:a16="http://schemas.microsoft.com/office/drawing/2014/main" id="{257F20A4-C4EF-4DAC-9500-98B097296CB7}"/>
                </a:ext>
              </a:extLst>
            </p:cNvPr>
            <p:cNvSpPr txBox="1"/>
            <p:nvPr/>
          </p:nvSpPr>
          <p:spPr>
            <a:xfrm>
              <a:off x="1323326" y="5231060"/>
              <a:ext cx="5255128" cy="3169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جَمَعَ الإِمَامُ ابنُ مَالِكٍ - رَحِمَهُ اللهُ تَعَالى - هَذِهِ الأَنْواعَ في بَيتٍ جَمِيلٍ، </a:t>
              </a:r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فَقَالَ 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442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300" y="1475652"/>
            <a:ext cx="6972299" cy="421908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pSp>
        <p:nvGrpSpPr>
          <p:cNvPr id="13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7575548" y="267156"/>
            <a:ext cx="2235201" cy="637097"/>
            <a:chOff x="8787541" y="2568995"/>
            <a:chExt cx="2235201" cy="637097"/>
          </a:xfrm>
        </p:grpSpPr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787541" y="2583328"/>
              <a:ext cx="1916161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17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6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9048357" y="2662061"/>
              <a:ext cx="1346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أَستَفِيْدُ</a:t>
              </a:r>
            </a:p>
          </p:txBody>
        </p:sp>
      </p:grpSp>
      <p:grpSp>
        <p:nvGrpSpPr>
          <p:cNvPr id="2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7060187" y="211924"/>
            <a:ext cx="844518" cy="761894"/>
            <a:chOff x="3608900" y="1227358"/>
            <a:chExt cx="822423" cy="822423"/>
          </a:xfrm>
        </p:grpSpPr>
        <p:sp>
          <p:nvSpPr>
            <p:cNvPr id="23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6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299565" y="428784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1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9940079" y="1023531"/>
            <a:ext cx="15366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  <a:endParaRPr lang="en-US" sz="2400" spc="300" dirty="0">
              <a:latin typeface="Bahnschrift SemiBold SemiConden" panose="020B0502040204020203" pitchFamily="34" charset="0"/>
              <a:ea typeface="Adobe Gothic Std B" panose="020B0800000000000000" pitchFamily="34" charset="-128"/>
            </a:endParaRP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</a:t>
            </a:r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الكلمة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</p:txBody>
      </p:sp>
      <p:pic>
        <p:nvPicPr>
          <p:cNvPr id="18" name="Picture 107">
            <a:extLst>
              <a:ext uri="{FF2B5EF4-FFF2-40B4-BE49-F238E27FC236}">
                <a16:creationId xmlns:a16="http://schemas.microsoft.com/office/drawing/2014/main" xmlns="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18" y="3416182"/>
            <a:ext cx="8694749" cy="23091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785874" y="4163306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المُحَدَّدِ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785875" y="472061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الفَواَكهِ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4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7896426" y="5274274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رِحْلَتِهِم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7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956633" y="409702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جَهَّزَتْ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8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956632" y="470912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أَعَدَّتْها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0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4918386" y="5274274"/>
            <a:ext cx="1027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يَتَناوَلُوهَا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1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1866899" y="4123876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قد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2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1948542" y="4700250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 smtClean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اللام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33" name="TextBox 59">
            <a:extLst>
              <a:ext uri="{FF2B5EF4-FFF2-40B4-BE49-F238E27FC236}">
                <a16:creationId xmlns:a16="http://schemas.microsoft.com/office/drawing/2014/main" xmlns="" id="{D641E5B2-6EBA-4B0F-9280-86826A8A15D8}"/>
              </a:ext>
            </a:extLst>
          </p:cNvPr>
          <p:cNvSpPr txBox="1"/>
          <p:nvPr/>
        </p:nvSpPr>
        <p:spPr>
          <a:xfrm>
            <a:off x="1934933" y="5274274"/>
            <a:ext cx="876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000" b="1" dirty="0">
                <a:solidFill>
                  <a:srgbClr val="C00000"/>
                </a:solidFill>
                <a:latin typeface="Hand Of Sean" panose="02000500000000000000" pitchFamily="2" charset="-128"/>
                <a:ea typeface="Hand Of Sean" panose="02000500000000000000" pitchFamily="2" charset="-128"/>
                <a:sym typeface="Wingdings 2" panose="05020102010507070707" pitchFamily="18" charset="2"/>
              </a:rPr>
              <a:t>في </a:t>
            </a:r>
            <a:endParaRPr lang="en-US" sz="3200" b="1" dirty="0">
              <a:solidFill>
                <a:srgbClr val="C0000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grpSp>
        <p:nvGrpSpPr>
          <p:cNvPr id="26" name="Group 86">
            <a:extLst>
              <a:ext uri="{FF2B5EF4-FFF2-40B4-BE49-F238E27FC236}">
                <a16:creationId xmlns="" xmlns:a16="http://schemas.microsoft.com/office/drawing/2014/main" id="{9B78D6AC-BB74-413A-8F7E-44513CF30CA0}"/>
              </a:ext>
            </a:extLst>
          </p:cNvPr>
          <p:cNvGrpSpPr/>
          <p:nvPr/>
        </p:nvGrpSpPr>
        <p:grpSpPr>
          <a:xfrm>
            <a:off x="1013282" y="2268936"/>
            <a:ext cx="8663240" cy="940618"/>
            <a:chOff x="676027" y="5063739"/>
            <a:chExt cx="5948120" cy="645821"/>
          </a:xfrm>
        </p:grpSpPr>
        <p:sp>
          <p:nvSpPr>
            <p:cNvPr id="40" name="Rectangle 41">
              <a:extLst>
                <a:ext uri="{FF2B5EF4-FFF2-40B4-BE49-F238E27FC236}">
                  <a16:creationId xmlns="" xmlns:a16="http://schemas.microsoft.com/office/drawing/2014/main" id="{EDD39EDE-1214-4C0F-BE8A-61B4170D5322}"/>
                </a:ext>
              </a:extLst>
            </p:cNvPr>
            <p:cNvSpPr/>
            <p:nvPr/>
          </p:nvSpPr>
          <p:spPr>
            <a:xfrm flipH="1">
              <a:off x="951703" y="5078166"/>
              <a:ext cx="5672444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51">
              <a:extLst>
                <a:ext uri="{FF2B5EF4-FFF2-40B4-BE49-F238E27FC236}">
                  <a16:creationId xmlns="" xmlns:a16="http://schemas.microsoft.com/office/drawing/2014/main" id="{285533A6-F03C-46CF-865E-54837BAC2305}"/>
                </a:ext>
              </a:extLst>
            </p:cNvPr>
            <p:cNvGrpSpPr/>
            <p:nvPr/>
          </p:nvGrpSpPr>
          <p:grpSpPr>
            <a:xfrm>
              <a:off x="676027" y="5063739"/>
              <a:ext cx="537103" cy="534197"/>
              <a:chOff x="11049987" y="1270856"/>
              <a:chExt cx="537103" cy="534197"/>
            </a:xfrm>
          </p:grpSpPr>
          <p:sp>
            <p:nvSpPr>
              <p:cNvPr id="43" name="Teardrop 52">
                <a:extLst>
                  <a:ext uri="{FF2B5EF4-FFF2-40B4-BE49-F238E27FC236}">
                    <a16:creationId xmlns="" xmlns:a16="http://schemas.microsoft.com/office/drawing/2014/main" id="{9E3E7311-763B-41F4-A3DF-BE24F7DEF333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D6009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53">
                <a:extLst>
                  <a:ext uri="{FF2B5EF4-FFF2-40B4-BE49-F238E27FC236}">
                    <a16:creationId xmlns="" xmlns:a16="http://schemas.microsoft.com/office/drawing/2014/main" id="{1C2F196A-F332-4795-A419-A8868FA620BB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TextBox 77">
              <a:extLst>
                <a:ext uri="{FF2B5EF4-FFF2-40B4-BE49-F238E27FC236}">
                  <a16:creationId xmlns="" xmlns:a16="http://schemas.microsoft.com/office/drawing/2014/main" id="{257F20A4-C4EF-4DAC-9500-98B097296CB7}"/>
                </a:ext>
              </a:extLst>
            </p:cNvPr>
            <p:cNvSpPr txBox="1"/>
            <p:nvPr/>
          </p:nvSpPr>
          <p:spPr>
            <a:xfrm>
              <a:off x="1348189" y="5139004"/>
              <a:ext cx="5255128" cy="570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وَعِنْدَ وُصولِهِمْ إِلَى المَكَانِ المُحَدَّدِ، جَهَّزَتْ نُورَةُ بَعْض الفَواَكهِ والخَضرَاواتِ التِي كَانَتْ أُمُّها قَدْ أَعَدَّتْها لَهُمْ؛ لِيَتَناوَلُوهَا في رِحْلَتِهِم</a:t>
              </a:r>
            </a:p>
          </p:txBody>
        </p:sp>
      </p:grpSp>
      <p:grpSp>
        <p:nvGrpSpPr>
          <p:cNvPr id="45" name="Group 83">
            <a:extLst>
              <a:ext uri="{FF2B5EF4-FFF2-40B4-BE49-F238E27FC236}">
                <a16:creationId xmlns:a16="http://schemas.microsoft.com/office/drawing/2014/main" xmlns="" id="{83B0AEF1-0D84-44DC-8471-B65E40E3B440}"/>
              </a:ext>
            </a:extLst>
          </p:cNvPr>
          <p:cNvGrpSpPr/>
          <p:nvPr/>
        </p:nvGrpSpPr>
        <p:grpSpPr>
          <a:xfrm>
            <a:off x="4461056" y="1460544"/>
            <a:ext cx="4826885" cy="645820"/>
            <a:chOff x="676027" y="1378890"/>
            <a:chExt cx="4826885" cy="645820"/>
          </a:xfrm>
        </p:grpSpPr>
        <p:sp>
          <p:nvSpPr>
            <p:cNvPr id="46" name="Rectangle 38">
              <a:extLst>
                <a:ext uri="{FF2B5EF4-FFF2-40B4-BE49-F238E27FC236}">
                  <a16:creationId xmlns:a16="http://schemas.microsoft.com/office/drawing/2014/main" xmlns="" id="{765A4F67-987F-4202-BE0C-D2D60FCE3F75}"/>
                </a:ext>
              </a:extLst>
            </p:cNvPr>
            <p:cNvSpPr/>
            <p:nvPr/>
          </p:nvSpPr>
          <p:spPr>
            <a:xfrm flipH="1">
              <a:off x="957830" y="1401946"/>
              <a:ext cx="4545082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60">
              <a:extLst>
                <a:ext uri="{FF2B5EF4-FFF2-40B4-BE49-F238E27FC236}">
                  <a16:creationId xmlns:a16="http://schemas.microsoft.com/office/drawing/2014/main" xmlns="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49" name="Teardrop 61">
                <a:extLst>
                  <a:ext uri="{FF2B5EF4-FFF2-40B4-BE49-F238E27FC236}">
                    <a16:creationId xmlns:a16="http://schemas.microsoft.com/office/drawing/2014/main" xmlns="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62">
                <a:extLst>
                  <a:ext uri="{FF2B5EF4-FFF2-40B4-BE49-F238E27FC236}">
                    <a16:creationId xmlns:a16="http://schemas.microsoft.com/office/drawing/2014/main" xmlns="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TextBox 74">
              <a:extLst>
                <a:ext uri="{FF2B5EF4-FFF2-40B4-BE49-F238E27FC236}">
                  <a16:creationId xmlns:a16="http://schemas.microsoft.com/office/drawing/2014/main" xmlns="" id="{DE82C172-7C54-43B8-9C5E-501F35CB54F7}"/>
                </a:ext>
              </a:extLst>
            </p:cNvPr>
            <p:cNvSpPr txBox="1"/>
            <p:nvPr/>
          </p:nvSpPr>
          <p:spPr>
            <a:xfrm>
              <a:off x="1001063" y="1464490"/>
              <a:ext cx="4450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1. أُصنِّفُ الكَلِمَاتِ المُلَوَّنَةَ فِي الجَدْوَلِ :</a:t>
              </a:r>
            </a:p>
          </p:txBody>
        </p:sp>
      </p:grpSp>
      <p:grpSp>
        <p:nvGrpSpPr>
          <p:cNvPr id="51" name="Group 10">
            <a:extLst>
              <a:ext uri="{FF2B5EF4-FFF2-40B4-BE49-F238E27FC236}">
                <a16:creationId xmlns:a16="http://schemas.microsoft.com/office/drawing/2014/main" xmlns="" id="{DE99E0F0-7F05-40D8-908D-8686A0CE01A5}"/>
              </a:ext>
            </a:extLst>
          </p:cNvPr>
          <p:cNvGrpSpPr/>
          <p:nvPr/>
        </p:nvGrpSpPr>
        <p:grpSpPr>
          <a:xfrm>
            <a:off x="9117656" y="1362328"/>
            <a:ext cx="822423" cy="822423"/>
            <a:chOff x="3608900" y="1227358"/>
            <a:chExt cx="822423" cy="822423"/>
          </a:xfrm>
        </p:grpSpPr>
        <p:sp>
          <p:nvSpPr>
            <p:cNvPr id="52" name="Oval 9">
              <a:extLst>
                <a:ext uri="{FF2B5EF4-FFF2-40B4-BE49-F238E27FC236}">
                  <a16:creationId xmlns:a16="http://schemas.microsoft.com/office/drawing/2014/main" xmlns="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8">
              <a:extLst>
                <a:ext uri="{FF2B5EF4-FFF2-40B4-BE49-F238E27FC236}">
                  <a16:creationId xmlns:a16="http://schemas.microsoft.com/office/drawing/2014/main" xmlns="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" name="Graphic 63" descr="Downward trend">
            <a:extLst>
              <a:ext uri="{FF2B5EF4-FFF2-40B4-BE49-F238E27FC236}">
                <a16:creationId xmlns:a16="http://schemas.microsoft.com/office/drawing/2014/main" xmlns="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40156" y="1611535"/>
            <a:ext cx="365760" cy="365760"/>
          </a:xfrm>
          <a:prstGeom prst="rect">
            <a:avLst/>
          </a:prstGeom>
        </p:spPr>
      </p:pic>
      <p:grpSp>
        <p:nvGrpSpPr>
          <p:cNvPr id="55" name="Group 89">
            <a:extLst>
              <a:ext uri="{FF2B5EF4-FFF2-40B4-BE49-F238E27FC236}">
                <a16:creationId xmlns:a16="http://schemas.microsoft.com/office/drawing/2014/main" xmlns="" id="{3CA8D11D-A767-4398-8E30-9ABDEDA0A9E9}"/>
              </a:ext>
            </a:extLst>
          </p:cNvPr>
          <p:cNvGrpSpPr/>
          <p:nvPr/>
        </p:nvGrpSpPr>
        <p:grpSpPr>
          <a:xfrm>
            <a:off x="6044539" y="223435"/>
            <a:ext cx="4028876" cy="637097"/>
            <a:chOff x="6993866" y="2568995"/>
            <a:chExt cx="4028876" cy="637097"/>
          </a:xfrm>
        </p:grpSpPr>
        <p:sp>
          <p:nvSpPr>
            <p:cNvPr id="56" name="Rectangle 33">
              <a:extLst>
                <a:ext uri="{FF2B5EF4-FFF2-40B4-BE49-F238E27FC236}">
                  <a16:creationId xmlns:a16="http://schemas.microsoft.com/office/drawing/2014/main" xmlns="" id="{553F96CE-F6D6-4602-9D85-1EF024B2ABF6}"/>
                </a:ext>
              </a:extLst>
            </p:cNvPr>
            <p:cNvSpPr/>
            <p:nvPr/>
          </p:nvSpPr>
          <p:spPr>
            <a:xfrm>
              <a:off x="8054975" y="2583328"/>
              <a:ext cx="2648727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7" name="Group 42">
              <a:extLst>
                <a:ext uri="{FF2B5EF4-FFF2-40B4-BE49-F238E27FC236}">
                  <a16:creationId xmlns:a16="http://schemas.microsoft.com/office/drawing/2014/main" xmlns="" id="{44503852-E1D2-490B-B996-CC3E66DBEFB2}"/>
                </a:ext>
              </a:extLst>
            </p:cNvPr>
            <p:cNvGrpSpPr/>
            <p:nvPr/>
          </p:nvGrpSpPr>
          <p:grpSpPr>
            <a:xfrm>
              <a:off x="10485639" y="2568995"/>
              <a:ext cx="537103" cy="534197"/>
              <a:chOff x="11049987" y="1270856"/>
              <a:chExt cx="537103" cy="534197"/>
            </a:xfrm>
          </p:grpSpPr>
          <p:sp>
            <p:nvSpPr>
              <p:cNvPr id="59" name="Teardrop 43">
                <a:extLst>
                  <a:ext uri="{FF2B5EF4-FFF2-40B4-BE49-F238E27FC236}">
                    <a16:creationId xmlns:a16="http://schemas.microsoft.com/office/drawing/2014/main" xmlns="" id="{3CF776BB-CEA5-4584-9B43-9E24BEDEA4EB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FF5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44">
                <a:extLst>
                  <a:ext uri="{FF2B5EF4-FFF2-40B4-BE49-F238E27FC236}">
                    <a16:creationId xmlns:a16="http://schemas.microsoft.com/office/drawing/2014/main" xmlns="" id="{A6414DF3-6DF5-4B0F-848F-F01776EE1EE1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TextBox 79">
              <a:extLst>
                <a:ext uri="{FF2B5EF4-FFF2-40B4-BE49-F238E27FC236}">
                  <a16:creationId xmlns:a16="http://schemas.microsoft.com/office/drawing/2014/main" xmlns="" id="{D05D65E6-F779-4A21-8B0E-F10A7474C23C}"/>
                </a:ext>
              </a:extLst>
            </p:cNvPr>
            <p:cNvSpPr txBox="1"/>
            <p:nvPr/>
          </p:nvSpPr>
          <p:spPr>
            <a:xfrm>
              <a:off x="6993866" y="2662061"/>
              <a:ext cx="34011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اُطَبِّقُ :</a:t>
              </a:r>
              <a:endParaRPr lang="ar-SY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61" name="Group 23">
            <a:extLst>
              <a:ext uri="{FF2B5EF4-FFF2-40B4-BE49-F238E27FC236}">
                <a16:creationId xmlns:a16="http://schemas.microsoft.com/office/drawing/2014/main" xmlns="" id="{3D86FA54-C95D-442C-A3CE-05EFCE0C5E97}"/>
              </a:ext>
            </a:extLst>
          </p:cNvPr>
          <p:cNvGrpSpPr/>
          <p:nvPr/>
        </p:nvGrpSpPr>
        <p:grpSpPr>
          <a:xfrm>
            <a:off x="6463288" y="137938"/>
            <a:ext cx="822423" cy="822423"/>
            <a:chOff x="3608900" y="1227358"/>
            <a:chExt cx="822423" cy="822423"/>
          </a:xfrm>
        </p:grpSpPr>
        <p:sp>
          <p:nvSpPr>
            <p:cNvPr id="62" name="Oval 24">
              <a:extLst>
                <a:ext uri="{FF2B5EF4-FFF2-40B4-BE49-F238E27FC236}">
                  <a16:creationId xmlns:a16="http://schemas.microsoft.com/office/drawing/2014/main" xmlns="" id="{AE80951A-3F18-444F-B0CA-D07B517291A4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FF5050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25">
              <a:extLst>
                <a:ext uri="{FF2B5EF4-FFF2-40B4-BE49-F238E27FC236}">
                  <a16:creationId xmlns:a16="http://schemas.microsoft.com/office/drawing/2014/main" xmlns="" id="{5000CC32-420A-446C-AD48-2B3AF6CF07F8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4" name="Graphic 3" descr="Bar chart">
            <a:extLst>
              <a:ext uri="{FF2B5EF4-FFF2-40B4-BE49-F238E27FC236}">
                <a16:creationId xmlns:a16="http://schemas.microsoft.com/office/drawing/2014/main" xmlns="" id="{850202CA-6720-44F0-A8A0-45C33C1FB1E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691619" y="385063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4" grpId="0"/>
      <p:bldP spid="27" grpId="0"/>
      <p:bldP spid="28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121">
            <a:extLst>
              <a:ext uri="{FF2B5EF4-FFF2-40B4-BE49-F238E27FC236}">
                <a16:creationId xmlns="" xmlns:a16="http://schemas.microsoft.com/office/drawing/2014/main" id="{D97E04F9-E955-451C-930A-641F33C6C21E}"/>
              </a:ext>
            </a:extLst>
          </p:cNvPr>
          <p:cNvSpPr/>
          <p:nvPr/>
        </p:nvSpPr>
        <p:spPr>
          <a:xfrm>
            <a:off x="11784378" y="3920742"/>
            <a:ext cx="1810848" cy="2810538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19">
            <a:extLst>
              <a:ext uri="{FF2B5EF4-FFF2-40B4-BE49-F238E27FC236}">
                <a16:creationId xmlns="" xmlns:a16="http://schemas.microsoft.com/office/drawing/2014/main" id="{A440BD40-F67C-474D-82F0-D5821BA1D78A}"/>
              </a:ext>
            </a:extLst>
          </p:cNvPr>
          <p:cNvSpPr/>
          <p:nvPr/>
        </p:nvSpPr>
        <p:spPr>
          <a:xfrm>
            <a:off x="9940078" y="4097020"/>
            <a:ext cx="1808554" cy="2806979"/>
          </a:xfrm>
          <a:prstGeom prst="ellipse">
            <a:avLst/>
          </a:prstGeom>
          <a:solidFill>
            <a:schemeClr val="tx1">
              <a:lumMod val="85000"/>
              <a:lumOff val="15000"/>
              <a:alpha val="54000"/>
            </a:schemeClr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: Shape 96">
            <a:extLst>
              <a:ext uri="{FF2B5EF4-FFF2-40B4-BE49-F238E27FC236}">
                <a16:creationId xmlns="" xmlns:a16="http://schemas.microsoft.com/office/drawing/2014/main" id="{63188467-D10B-41EE-8F22-A32FC29DE209}"/>
              </a:ext>
            </a:extLst>
          </p:cNvPr>
          <p:cNvSpPr/>
          <p:nvPr/>
        </p:nvSpPr>
        <p:spPr>
          <a:xfrm rot="8037153">
            <a:off x="9434648" y="1065771"/>
            <a:ext cx="2735354" cy="2920322"/>
          </a:xfrm>
          <a:custGeom>
            <a:avLst/>
            <a:gdLst>
              <a:gd name="connsiteX0" fmla="*/ 479118 w 3007111"/>
              <a:gd name="connsiteY0" fmla="*/ 3100942 h 3210454"/>
              <a:gd name="connsiteX1" fmla="*/ 529597 w 3007111"/>
              <a:gd name="connsiteY1" fmla="*/ 2842397 h 3210454"/>
              <a:gd name="connsiteX2" fmla="*/ 192497 w 3007111"/>
              <a:gd name="connsiteY2" fmla="*/ 2776582 h 3210454"/>
              <a:gd name="connsiteX3" fmla="*/ 246712 w 3007111"/>
              <a:gd name="connsiteY3" fmla="*/ 2498901 h 3210454"/>
              <a:gd name="connsiteX4" fmla="*/ 0 w 3007111"/>
              <a:gd name="connsiteY4" fmla="*/ 2450733 h 3210454"/>
              <a:gd name="connsiteX5" fmla="*/ 69834 w 3007111"/>
              <a:gd name="connsiteY5" fmla="*/ 2093048 h 3210454"/>
              <a:gd name="connsiteX6" fmla="*/ 304470 w 3007111"/>
              <a:gd name="connsiteY6" fmla="*/ 2138859 h 3210454"/>
              <a:gd name="connsiteX7" fmla="*/ 380179 w 3007111"/>
              <a:gd name="connsiteY7" fmla="*/ 1751081 h 3210454"/>
              <a:gd name="connsiteX8" fmla="*/ 645309 w 3007111"/>
              <a:gd name="connsiteY8" fmla="*/ 1802845 h 3210454"/>
              <a:gd name="connsiteX9" fmla="*/ 721793 w 3007111"/>
              <a:gd name="connsiteY9" fmla="*/ 1411097 h 3210454"/>
              <a:gd name="connsiteX10" fmla="*/ 986923 w 3007111"/>
              <a:gd name="connsiteY10" fmla="*/ 1462861 h 3210454"/>
              <a:gd name="connsiteX11" fmla="*/ 1063407 w 3007111"/>
              <a:gd name="connsiteY11" fmla="*/ 1071114 h 3210454"/>
              <a:gd name="connsiteX12" fmla="*/ 1328537 w 3007111"/>
              <a:gd name="connsiteY12" fmla="*/ 1122878 h 3210454"/>
              <a:gd name="connsiteX13" fmla="*/ 1397147 w 3007111"/>
              <a:gd name="connsiteY13" fmla="*/ 771464 h 3210454"/>
              <a:gd name="connsiteX14" fmla="*/ 1463202 w 3007111"/>
              <a:gd name="connsiteY14" fmla="*/ 784360 h 3210454"/>
              <a:gd name="connsiteX15" fmla="*/ 1467543 w 3007111"/>
              <a:gd name="connsiteY15" fmla="*/ 626746 h 3210454"/>
              <a:gd name="connsiteX16" fmla="*/ 2336791 w 3007111"/>
              <a:gd name="connsiteY16" fmla="*/ 650689 h 3210454"/>
              <a:gd name="connsiteX17" fmla="*/ 1963146 w 3007111"/>
              <a:gd name="connsiteY17" fmla="*/ 199263 h 3210454"/>
              <a:gd name="connsiteX18" fmla="*/ 2197281 w 3007111"/>
              <a:gd name="connsiteY18" fmla="*/ 5469 h 3210454"/>
              <a:gd name="connsiteX19" fmla="*/ 2197281 w 3007111"/>
              <a:gd name="connsiteY19" fmla="*/ 1439 h 3210454"/>
              <a:gd name="connsiteX20" fmla="*/ 2202151 w 3007111"/>
              <a:gd name="connsiteY20" fmla="*/ 1439 h 3210454"/>
              <a:gd name="connsiteX21" fmla="*/ 2203889 w 3007111"/>
              <a:gd name="connsiteY21" fmla="*/ 0 h 3210454"/>
              <a:gd name="connsiteX22" fmla="*/ 2205079 w 3007111"/>
              <a:gd name="connsiteY22" fmla="*/ 1439 h 3210454"/>
              <a:gd name="connsiteX23" fmla="*/ 3007111 w 3007111"/>
              <a:gd name="connsiteY23" fmla="*/ 1439 h 3210454"/>
              <a:gd name="connsiteX24" fmla="*/ 3007111 w 3007111"/>
              <a:gd name="connsiteY24" fmla="*/ 266529 h 3210454"/>
              <a:gd name="connsiteX25" fmla="*/ 2424494 w 3007111"/>
              <a:gd name="connsiteY25" fmla="*/ 266529 h 3210454"/>
              <a:gd name="connsiteX26" fmla="*/ 2751927 w 3007111"/>
              <a:gd name="connsiteY26" fmla="*/ 662123 h 3210454"/>
              <a:gd name="connsiteX27" fmla="*/ 2754699 w 3007111"/>
              <a:gd name="connsiteY27" fmla="*/ 662199 h 3210454"/>
              <a:gd name="connsiteX28" fmla="*/ 2754611 w 3007111"/>
              <a:gd name="connsiteY28" fmla="*/ 665367 h 3210454"/>
              <a:gd name="connsiteX29" fmla="*/ 2755763 w 3007111"/>
              <a:gd name="connsiteY29" fmla="*/ 666757 h 3210454"/>
              <a:gd name="connsiteX30" fmla="*/ 2754545 w 3007111"/>
              <a:gd name="connsiteY30" fmla="*/ 667765 h 3210454"/>
              <a:gd name="connsiteX31" fmla="*/ 2746824 w 3007111"/>
              <a:gd name="connsiteY31" fmla="*/ 948072 h 3210454"/>
              <a:gd name="connsiteX32" fmla="*/ 2228607 w 3007111"/>
              <a:gd name="connsiteY32" fmla="*/ 933798 h 3210454"/>
              <a:gd name="connsiteX33" fmla="*/ 2871273 w 3007111"/>
              <a:gd name="connsiteY33" fmla="*/ 1059272 h 3210454"/>
              <a:gd name="connsiteX34" fmla="*/ 2799028 w 3007111"/>
              <a:gd name="connsiteY34" fmla="*/ 1429303 h 3210454"/>
              <a:gd name="connsiteX35" fmla="*/ 2533898 w 3007111"/>
              <a:gd name="connsiteY35" fmla="*/ 1377539 h 3210454"/>
              <a:gd name="connsiteX36" fmla="*/ 2457414 w 3007111"/>
              <a:gd name="connsiteY36" fmla="*/ 1769287 h 3210454"/>
              <a:gd name="connsiteX37" fmla="*/ 2192284 w 3007111"/>
              <a:gd name="connsiteY37" fmla="*/ 1717523 h 3210454"/>
              <a:gd name="connsiteX38" fmla="*/ 2115800 w 3007111"/>
              <a:gd name="connsiteY38" fmla="*/ 2109271 h 3210454"/>
              <a:gd name="connsiteX39" fmla="*/ 1850670 w 3007111"/>
              <a:gd name="connsiteY39" fmla="*/ 2057507 h 3210454"/>
              <a:gd name="connsiteX40" fmla="*/ 1774186 w 3007111"/>
              <a:gd name="connsiteY40" fmla="*/ 2449255 h 3210454"/>
              <a:gd name="connsiteX41" fmla="*/ 1539551 w 3007111"/>
              <a:gd name="connsiteY41" fmla="*/ 2403444 h 3210454"/>
              <a:gd name="connsiteX42" fmla="*/ 1474126 w 3007111"/>
              <a:gd name="connsiteY42" fmla="*/ 2738541 h 3210454"/>
              <a:gd name="connsiteX43" fmla="*/ 1325757 w 3007111"/>
              <a:gd name="connsiteY43" fmla="*/ 2709573 h 3210454"/>
              <a:gd name="connsiteX44" fmla="*/ 1271542 w 3007111"/>
              <a:gd name="connsiteY44" fmla="*/ 2987254 h 3210454"/>
              <a:gd name="connsiteX45" fmla="*/ 1090506 w 3007111"/>
              <a:gd name="connsiteY45" fmla="*/ 2951909 h 3210454"/>
              <a:gd name="connsiteX46" fmla="*/ 1040028 w 3007111"/>
              <a:gd name="connsiteY46" fmla="*/ 3210454 h 3210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3007111" h="3210454">
                <a:moveTo>
                  <a:pt x="479118" y="3100942"/>
                </a:moveTo>
                <a:lnTo>
                  <a:pt x="529597" y="2842397"/>
                </a:lnTo>
                <a:lnTo>
                  <a:pt x="192497" y="2776582"/>
                </a:lnTo>
                <a:lnTo>
                  <a:pt x="246712" y="2498901"/>
                </a:lnTo>
                <a:lnTo>
                  <a:pt x="0" y="2450733"/>
                </a:lnTo>
                <a:lnTo>
                  <a:pt x="69834" y="2093048"/>
                </a:lnTo>
                <a:lnTo>
                  <a:pt x="304470" y="2138859"/>
                </a:lnTo>
                <a:lnTo>
                  <a:pt x="380179" y="1751081"/>
                </a:lnTo>
                <a:lnTo>
                  <a:pt x="645309" y="1802845"/>
                </a:lnTo>
                <a:lnTo>
                  <a:pt x="721793" y="1411097"/>
                </a:lnTo>
                <a:lnTo>
                  <a:pt x="986923" y="1462861"/>
                </a:lnTo>
                <a:lnTo>
                  <a:pt x="1063407" y="1071114"/>
                </a:lnTo>
                <a:lnTo>
                  <a:pt x="1328537" y="1122878"/>
                </a:lnTo>
                <a:lnTo>
                  <a:pt x="1397147" y="771464"/>
                </a:lnTo>
                <a:lnTo>
                  <a:pt x="1463202" y="784360"/>
                </a:lnTo>
                <a:lnTo>
                  <a:pt x="1467543" y="626746"/>
                </a:lnTo>
                <a:lnTo>
                  <a:pt x="2336791" y="650689"/>
                </a:lnTo>
                <a:lnTo>
                  <a:pt x="1963146" y="199263"/>
                </a:lnTo>
                <a:lnTo>
                  <a:pt x="2197281" y="5469"/>
                </a:lnTo>
                <a:lnTo>
                  <a:pt x="2197281" y="1439"/>
                </a:lnTo>
                <a:lnTo>
                  <a:pt x="2202151" y="1439"/>
                </a:lnTo>
                <a:lnTo>
                  <a:pt x="2203889" y="0"/>
                </a:lnTo>
                <a:lnTo>
                  <a:pt x="2205079" y="1439"/>
                </a:lnTo>
                <a:lnTo>
                  <a:pt x="3007111" y="1439"/>
                </a:lnTo>
                <a:lnTo>
                  <a:pt x="3007111" y="266529"/>
                </a:lnTo>
                <a:lnTo>
                  <a:pt x="2424494" y="266529"/>
                </a:lnTo>
                <a:lnTo>
                  <a:pt x="2751927" y="662123"/>
                </a:lnTo>
                <a:lnTo>
                  <a:pt x="2754699" y="662199"/>
                </a:lnTo>
                <a:lnTo>
                  <a:pt x="2754611" y="665367"/>
                </a:lnTo>
                <a:lnTo>
                  <a:pt x="2755763" y="666757"/>
                </a:lnTo>
                <a:lnTo>
                  <a:pt x="2754545" y="667765"/>
                </a:lnTo>
                <a:lnTo>
                  <a:pt x="2746824" y="948072"/>
                </a:lnTo>
                <a:lnTo>
                  <a:pt x="2228607" y="933798"/>
                </a:lnTo>
                <a:lnTo>
                  <a:pt x="2871273" y="1059272"/>
                </a:lnTo>
                <a:lnTo>
                  <a:pt x="2799028" y="1429303"/>
                </a:lnTo>
                <a:lnTo>
                  <a:pt x="2533898" y="1377539"/>
                </a:lnTo>
                <a:lnTo>
                  <a:pt x="2457414" y="1769287"/>
                </a:lnTo>
                <a:lnTo>
                  <a:pt x="2192284" y="1717523"/>
                </a:lnTo>
                <a:lnTo>
                  <a:pt x="2115800" y="2109271"/>
                </a:lnTo>
                <a:lnTo>
                  <a:pt x="1850670" y="2057507"/>
                </a:lnTo>
                <a:lnTo>
                  <a:pt x="1774186" y="2449255"/>
                </a:lnTo>
                <a:lnTo>
                  <a:pt x="1539551" y="2403444"/>
                </a:lnTo>
                <a:lnTo>
                  <a:pt x="1474126" y="2738541"/>
                </a:lnTo>
                <a:lnTo>
                  <a:pt x="1325757" y="2709573"/>
                </a:lnTo>
                <a:lnTo>
                  <a:pt x="1271542" y="2987254"/>
                </a:lnTo>
                <a:lnTo>
                  <a:pt x="1090506" y="2951909"/>
                </a:lnTo>
                <a:lnTo>
                  <a:pt x="1040028" y="3210454"/>
                </a:lnTo>
                <a:close/>
              </a:path>
            </a:pathLst>
          </a:custGeom>
          <a:solidFill>
            <a:srgbClr val="FE4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: Shape 79">
            <a:extLst>
              <a:ext uri="{FF2B5EF4-FFF2-40B4-BE49-F238E27FC236}">
                <a16:creationId xmlns="" xmlns:a16="http://schemas.microsoft.com/office/drawing/2014/main" id="{CCC03901-051F-4048-B304-80D058C3C0A3}"/>
              </a:ext>
            </a:extLst>
          </p:cNvPr>
          <p:cNvSpPr/>
          <p:nvPr/>
        </p:nvSpPr>
        <p:spPr>
          <a:xfrm>
            <a:off x="10356967" y="4709120"/>
            <a:ext cx="958965" cy="565154"/>
          </a:xfrm>
          <a:custGeom>
            <a:avLst/>
            <a:gdLst>
              <a:gd name="connsiteX0" fmla="*/ 410168 w 1114511"/>
              <a:gd name="connsiteY0" fmla="*/ 0 h 656823"/>
              <a:gd name="connsiteX1" fmla="*/ 706577 w 1114511"/>
              <a:gd name="connsiteY1" fmla="*/ 0 h 656823"/>
              <a:gd name="connsiteX2" fmla="*/ 710924 w 1114511"/>
              <a:gd name="connsiteY2" fmla="*/ 43123 h 656823"/>
              <a:gd name="connsiteX3" fmla="*/ 983535 w 1114511"/>
              <a:gd name="connsiteY3" fmla="*/ 548758 h 656823"/>
              <a:gd name="connsiteX4" fmla="*/ 1114511 w 1114511"/>
              <a:gd name="connsiteY4" fmla="*/ 656823 h 656823"/>
              <a:gd name="connsiteX5" fmla="*/ 0 w 1114511"/>
              <a:gd name="connsiteY5" fmla="*/ 656823 h 656823"/>
              <a:gd name="connsiteX6" fmla="*/ 130976 w 1114511"/>
              <a:gd name="connsiteY6" fmla="*/ 548758 h 656823"/>
              <a:gd name="connsiteX7" fmla="*/ 403586 w 1114511"/>
              <a:gd name="connsiteY7" fmla="*/ 43123 h 65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4511" h="656823">
                <a:moveTo>
                  <a:pt x="410168" y="0"/>
                </a:moveTo>
                <a:lnTo>
                  <a:pt x="706577" y="0"/>
                </a:lnTo>
                <a:lnTo>
                  <a:pt x="710924" y="43123"/>
                </a:lnTo>
                <a:cubicBezTo>
                  <a:pt x="750892" y="238441"/>
                  <a:pt x="847795" y="413018"/>
                  <a:pt x="983535" y="548758"/>
                </a:cubicBezTo>
                <a:lnTo>
                  <a:pt x="1114511" y="656823"/>
                </a:lnTo>
                <a:lnTo>
                  <a:pt x="0" y="656823"/>
                </a:lnTo>
                <a:lnTo>
                  <a:pt x="130976" y="548758"/>
                </a:lnTo>
                <a:cubicBezTo>
                  <a:pt x="266716" y="413018"/>
                  <a:pt x="363619" y="238441"/>
                  <a:pt x="403586" y="43123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Rectangle 80">
            <a:extLst>
              <a:ext uri="{FF2B5EF4-FFF2-40B4-BE49-F238E27FC236}">
                <a16:creationId xmlns="" xmlns:a16="http://schemas.microsoft.com/office/drawing/2014/main" id="{C7BB64F1-ECEF-4406-90F5-8B7A05F735A1}"/>
              </a:ext>
            </a:extLst>
          </p:cNvPr>
          <p:cNvSpPr/>
          <p:nvPr/>
        </p:nvSpPr>
        <p:spPr>
          <a:xfrm>
            <a:off x="10356967" y="5274274"/>
            <a:ext cx="958891" cy="245869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81">
            <a:extLst>
              <a:ext uri="{FF2B5EF4-FFF2-40B4-BE49-F238E27FC236}">
                <a16:creationId xmlns="" xmlns:a16="http://schemas.microsoft.com/office/drawing/2014/main" id="{4AC1EE01-9137-4C61-B222-49B53D894426}"/>
              </a:ext>
            </a:extLst>
          </p:cNvPr>
          <p:cNvSpPr/>
          <p:nvPr/>
        </p:nvSpPr>
        <p:spPr>
          <a:xfrm>
            <a:off x="10709416" y="4570746"/>
            <a:ext cx="256114" cy="138374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31864">
                <a:schemeClr val="tx1">
                  <a:lumMod val="85000"/>
                  <a:lumOff val="15000"/>
                </a:schemeClr>
              </a:gs>
              <a:gs pos="19000">
                <a:schemeClr val="tx1">
                  <a:lumMod val="65000"/>
                  <a:lumOff val="35000"/>
                </a:schemeClr>
              </a:gs>
              <a:gs pos="69909">
                <a:schemeClr val="tx1">
                  <a:lumMod val="85000"/>
                  <a:lumOff val="15000"/>
                </a:schemeClr>
              </a:gs>
              <a:gs pos="83000">
                <a:schemeClr val="tx1">
                  <a:lumMod val="65000"/>
                  <a:lumOff val="3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84">
            <a:extLst>
              <a:ext uri="{FF2B5EF4-FFF2-40B4-BE49-F238E27FC236}">
                <a16:creationId xmlns="" xmlns:a16="http://schemas.microsoft.com/office/drawing/2014/main" id="{CB59E35D-DC0E-4B0F-A5D1-7DBA2F957651}"/>
              </a:ext>
            </a:extLst>
          </p:cNvPr>
          <p:cNvSpPr/>
          <p:nvPr/>
        </p:nvSpPr>
        <p:spPr>
          <a:xfrm>
            <a:off x="10734002" y="4264551"/>
            <a:ext cx="204891" cy="306195"/>
          </a:xfrm>
          <a:custGeom>
            <a:avLst/>
            <a:gdLst>
              <a:gd name="connsiteX0" fmla="*/ 238125 w 238125"/>
              <a:gd name="connsiteY0" fmla="*/ 0 h 355861"/>
              <a:gd name="connsiteX1" fmla="*/ 238125 w 238125"/>
              <a:gd name="connsiteY1" fmla="*/ 355861 h 355861"/>
              <a:gd name="connsiteX2" fmla="*/ 0 w 238125"/>
              <a:gd name="connsiteY2" fmla="*/ 355861 h 355861"/>
              <a:gd name="connsiteX3" fmla="*/ 0 w 238125"/>
              <a:gd name="connsiteY3" fmla="*/ 98707 h 355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125" h="355861">
                <a:moveTo>
                  <a:pt x="238125" y="0"/>
                </a:moveTo>
                <a:lnTo>
                  <a:pt x="238125" y="355861"/>
                </a:lnTo>
                <a:lnTo>
                  <a:pt x="0" y="355861"/>
                </a:lnTo>
                <a:lnTo>
                  <a:pt x="0" y="98707"/>
                </a:lnTo>
                <a:close/>
              </a:path>
            </a:pathLst>
          </a:custGeom>
          <a:solidFill>
            <a:srgbClr val="E101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Rectangle 85">
            <a:extLst>
              <a:ext uri="{FF2B5EF4-FFF2-40B4-BE49-F238E27FC236}">
                <a16:creationId xmlns="" xmlns:a16="http://schemas.microsoft.com/office/drawing/2014/main" id="{09E4C3F9-5C36-41DE-A21E-8F1FD36CF854}"/>
              </a:ext>
            </a:extLst>
          </p:cNvPr>
          <p:cNvSpPr/>
          <p:nvPr/>
        </p:nvSpPr>
        <p:spPr>
          <a:xfrm>
            <a:off x="10356893" y="5520142"/>
            <a:ext cx="958891" cy="978629"/>
          </a:xfrm>
          <a:prstGeom prst="rect">
            <a:avLst/>
          </a:prstGeom>
          <a:gradFill flip="none" rotWithShape="1">
            <a:gsLst>
              <a:gs pos="0">
                <a:srgbClr val="E1014C"/>
              </a:gs>
              <a:gs pos="19000">
                <a:srgbClr val="FE4080"/>
              </a:gs>
              <a:gs pos="83000">
                <a:srgbClr val="FE4080"/>
              </a:gs>
              <a:gs pos="100000">
                <a:srgbClr val="E1014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149">
            <a:extLst>
              <a:ext uri="{FF2B5EF4-FFF2-40B4-BE49-F238E27FC236}">
                <a16:creationId xmlns="" xmlns:a16="http://schemas.microsoft.com/office/drawing/2014/main" id="{C337937F-134E-409E-863B-F5EE4D01A6D2}"/>
              </a:ext>
            </a:extLst>
          </p:cNvPr>
          <p:cNvSpPr txBox="1"/>
          <p:nvPr/>
        </p:nvSpPr>
        <p:spPr>
          <a:xfrm>
            <a:off x="10059558" y="1023531"/>
            <a:ext cx="13488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00" dirty="0" smtClean="0">
                <a:latin typeface="Bahnschrift SemiBold SemiConden" panose="020B0502040204020203" pitchFamily="34" charset="0"/>
                <a:ea typeface="Adobe Gothic Std B" panose="020B0800000000000000" pitchFamily="34" charset="-128"/>
              </a:rPr>
              <a:t>6</a:t>
            </a:r>
          </a:p>
          <a:p>
            <a:pPr algn="ctr"/>
            <a:r>
              <a:rPr lang="ar-SY" b="1" dirty="0">
                <a:latin typeface="Economica" panose="02000506040000020004" pitchFamily="2" charset="0"/>
                <a:ea typeface="Adobe Fan Heiti Std B" panose="020B0700000000000000" pitchFamily="34" charset="-128"/>
              </a:rPr>
              <a:t>الوظيفة النحوية</a:t>
            </a:r>
          </a:p>
          <a:p>
            <a:pPr algn="ctr"/>
            <a:endParaRPr lang="ar-SY" b="1" dirty="0" smtClean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أنواع الكلمة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 و </a:t>
            </a:r>
          </a:p>
          <a:p>
            <a:pPr algn="ctr"/>
            <a:r>
              <a:rPr lang="ar-SY" b="1" dirty="0">
                <a:solidFill>
                  <a:schemeClr val="bg1"/>
                </a:solidFill>
                <a:latin typeface="Century Gothic" panose="020B0502020202020204" pitchFamily="34" charset="0"/>
              </a:rPr>
              <a:t>الجملة</a:t>
            </a:r>
          </a:p>
          <a:p>
            <a:pPr algn="ctr"/>
            <a:endParaRPr lang="ar-SY" b="1" dirty="0">
              <a:latin typeface="Economica" panose="02000506040000020004" pitchFamily="2" charset="0"/>
              <a:ea typeface="Adobe Fan Heiti Std B" panose="020B0700000000000000" pitchFamily="34" charset="-128"/>
            </a:endParaRPr>
          </a:p>
        </p:txBody>
      </p:sp>
      <p:sp>
        <p:nvSpPr>
          <p:cNvPr id="17" name="Freeform: Shape 53">
            <a:extLst>
              <a:ext uri="{FF2B5EF4-FFF2-40B4-BE49-F238E27FC236}">
                <a16:creationId xmlns:a16="http://schemas.microsoft.com/office/drawing/2014/main" xmlns="" id="{BBD7BD17-7887-4B44-84CB-A7C656D2D648}"/>
              </a:ext>
            </a:extLst>
          </p:cNvPr>
          <p:cNvSpPr/>
          <p:nvPr/>
        </p:nvSpPr>
        <p:spPr>
          <a:xfrm rot="16200000" flipH="1">
            <a:off x="6078447" y="3760482"/>
            <a:ext cx="2589336" cy="2965780"/>
          </a:xfrm>
          <a:custGeom>
            <a:avLst/>
            <a:gdLst>
              <a:gd name="connsiteX0" fmla="*/ 0 w 2854865"/>
              <a:gd name="connsiteY0" fmla="*/ 985230 h 3269912"/>
              <a:gd name="connsiteX1" fmla="*/ 446923 w 2854865"/>
              <a:gd name="connsiteY1" fmla="*/ 1902104 h 3269912"/>
              <a:gd name="connsiteX2" fmla="*/ 463078 w 2854865"/>
              <a:gd name="connsiteY2" fmla="*/ 2073112 h 3269912"/>
              <a:gd name="connsiteX3" fmla="*/ 463078 w 2854865"/>
              <a:gd name="connsiteY3" fmla="*/ 2905810 h 3269912"/>
              <a:gd name="connsiteX4" fmla="*/ 827180 w 2854865"/>
              <a:gd name="connsiteY4" fmla="*/ 3269912 h 3269912"/>
              <a:gd name="connsiteX5" fmla="*/ 2490763 w 2854865"/>
              <a:gd name="connsiteY5" fmla="*/ 3269912 h 3269912"/>
              <a:gd name="connsiteX6" fmla="*/ 2854865 w 2854865"/>
              <a:gd name="connsiteY6" fmla="*/ 2905810 h 3269912"/>
              <a:gd name="connsiteX7" fmla="*/ 2854865 w 2854865"/>
              <a:gd name="connsiteY7" fmla="*/ 832756 h 3269912"/>
              <a:gd name="connsiteX8" fmla="*/ 2490763 w 2854865"/>
              <a:gd name="connsiteY8" fmla="*/ 468654 h 3269912"/>
              <a:gd name="connsiteX9" fmla="*/ 2096743 w 2854865"/>
              <a:gd name="connsiteY9" fmla="*/ 468654 h 3269912"/>
              <a:gd name="connsiteX10" fmla="*/ 2034098 w 2854865"/>
              <a:gd name="connsiteY10" fmla="*/ 463665 h 3269912"/>
              <a:gd name="connsiteX11" fmla="*/ 940003 w 2854865"/>
              <a:gd name="connsiteY11" fmla="*/ 0 h 3269912"/>
              <a:gd name="connsiteX12" fmla="*/ 940003 w 2854865"/>
              <a:gd name="connsiteY12" fmla="*/ 468654 h 3269912"/>
              <a:gd name="connsiteX13" fmla="*/ 827180 w 2854865"/>
              <a:gd name="connsiteY13" fmla="*/ 468654 h 3269912"/>
              <a:gd name="connsiteX14" fmla="*/ 463078 w 2854865"/>
              <a:gd name="connsiteY14" fmla="*/ 832756 h 3269912"/>
              <a:gd name="connsiteX15" fmla="*/ 463078 w 2854865"/>
              <a:gd name="connsiteY15" fmla="*/ 985230 h 3269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854865" h="3269912">
                <a:moveTo>
                  <a:pt x="0" y="985230"/>
                </a:moveTo>
                <a:cubicBezTo>
                  <a:pt x="326547" y="1284732"/>
                  <a:pt x="408166" y="1559740"/>
                  <a:pt x="446923" y="1902104"/>
                </a:cubicBezTo>
                <a:lnTo>
                  <a:pt x="463078" y="2073112"/>
                </a:lnTo>
                <a:lnTo>
                  <a:pt x="463078" y="2905810"/>
                </a:lnTo>
                <a:cubicBezTo>
                  <a:pt x="463078" y="3106898"/>
                  <a:pt x="626092" y="3269912"/>
                  <a:pt x="827180" y="3269912"/>
                </a:cubicBezTo>
                <a:lnTo>
                  <a:pt x="2490763" y="3269912"/>
                </a:lnTo>
                <a:cubicBezTo>
                  <a:pt x="2691851" y="3269912"/>
                  <a:pt x="2854865" y="3106898"/>
                  <a:pt x="2854865" y="2905810"/>
                </a:cubicBezTo>
                <a:lnTo>
                  <a:pt x="2854865" y="832756"/>
                </a:lnTo>
                <a:cubicBezTo>
                  <a:pt x="2854865" y="631668"/>
                  <a:pt x="2691851" y="468654"/>
                  <a:pt x="2490763" y="468654"/>
                </a:cubicBezTo>
                <a:lnTo>
                  <a:pt x="2096743" y="468654"/>
                </a:lnTo>
                <a:lnTo>
                  <a:pt x="2034098" y="463665"/>
                </a:lnTo>
                <a:cubicBezTo>
                  <a:pt x="1605503" y="428569"/>
                  <a:pt x="1289421" y="380972"/>
                  <a:pt x="940003" y="0"/>
                </a:cubicBezTo>
                <a:lnTo>
                  <a:pt x="940003" y="468654"/>
                </a:lnTo>
                <a:lnTo>
                  <a:pt x="827180" y="468654"/>
                </a:lnTo>
                <a:cubicBezTo>
                  <a:pt x="626092" y="468654"/>
                  <a:pt x="463078" y="631668"/>
                  <a:pt x="463078" y="832756"/>
                </a:cubicBezTo>
                <a:lnTo>
                  <a:pt x="463078" y="985230"/>
                </a:lnTo>
                <a:close/>
              </a:path>
            </a:pathLst>
          </a:custGeom>
          <a:solidFill>
            <a:srgbClr val="E629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52">
            <a:extLst>
              <a:ext uri="{FF2B5EF4-FFF2-40B4-BE49-F238E27FC236}">
                <a16:creationId xmlns:a16="http://schemas.microsoft.com/office/drawing/2014/main" xmlns="" id="{A50591C2-A3A6-4404-A1AD-A8645AF91558}"/>
              </a:ext>
            </a:extLst>
          </p:cNvPr>
          <p:cNvSpPr/>
          <p:nvPr/>
        </p:nvSpPr>
        <p:spPr>
          <a:xfrm rot="16200000" flipV="1">
            <a:off x="1528915" y="629294"/>
            <a:ext cx="2442985" cy="3595816"/>
          </a:xfrm>
          <a:custGeom>
            <a:avLst/>
            <a:gdLst>
              <a:gd name="connsiteX0" fmla="*/ 2693504 w 2693504"/>
              <a:gd name="connsiteY0" fmla="*/ 3413786 h 3696901"/>
              <a:gd name="connsiteX1" fmla="*/ 2693504 w 2693504"/>
              <a:gd name="connsiteY1" fmla="*/ 752038 h 3696901"/>
              <a:gd name="connsiteX2" fmla="*/ 2410389 w 2693504"/>
              <a:gd name="connsiteY2" fmla="*/ 468923 h 3696901"/>
              <a:gd name="connsiteX3" fmla="*/ 2038975 w 2693504"/>
              <a:gd name="connsiteY3" fmla="*/ 468923 h 3696901"/>
              <a:gd name="connsiteX4" fmla="*/ 1972952 w 2693504"/>
              <a:gd name="connsiteY4" fmla="*/ 463665 h 3696901"/>
              <a:gd name="connsiteX5" fmla="*/ 878857 w 2693504"/>
              <a:gd name="connsiteY5" fmla="*/ 0 h 3696901"/>
              <a:gd name="connsiteX6" fmla="*/ 878857 w 2693504"/>
              <a:gd name="connsiteY6" fmla="*/ 468923 h 3696901"/>
              <a:gd name="connsiteX7" fmla="*/ 736074 w 2693504"/>
              <a:gd name="connsiteY7" fmla="*/ 468923 h 3696901"/>
              <a:gd name="connsiteX8" fmla="*/ 452959 w 2693504"/>
              <a:gd name="connsiteY8" fmla="*/ 752038 h 3696901"/>
              <a:gd name="connsiteX9" fmla="*/ 452959 w 2693504"/>
              <a:gd name="connsiteY9" fmla="*/ 924450 h 3696901"/>
              <a:gd name="connsiteX10" fmla="*/ 0 w 2693504"/>
              <a:gd name="connsiteY10" fmla="*/ 924450 h 3696901"/>
              <a:gd name="connsiteX11" fmla="*/ 446923 w 2693504"/>
              <a:gd name="connsiteY11" fmla="*/ 1841324 h 3696901"/>
              <a:gd name="connsiteX12" fmla="*/ 452959 w 2693504"/>
              <a:gd name="connsiteY12" fmla="*/ 1905218 h 3696901"/>
              <a:gd name="connsiteX13" fmla="*/ 452959 w 2693504"/>
              <a:gd name="connsiteY13" fmla="*/ 3413786 h 3696901"/>
              <a:gd name="connsiteX14" fmla="*/ 736074 w 2693504"/>
              <a:gd name="connsiteY14" fmla="*/ 3696901 h 3696901"/>
              <a:gd name="connsiteX15" fmla="*/ 2410389 w 2693504"/>
              <a:gd name="connsiteY15" fmla="*/ 3696901 h 3696901"/>
              <a:gd name="connsiteX16" fmla="*/ 2693504 w 2693504"/>
              <a:gd name="connsiteY16" fmla="*/ 3413786 h 3696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93504" h="3696901">
                <a:moveTo>
                  <a:pt x="2693504" y="3413786"/>
                </a:moveTo>
                <a:lnTo>
                  <a:pt x="2693504" y="752038"/>
                </a:lnTo>
                <a:cubicBezTo>
                  <a:pt x="2693504" y="595678"/>
                  <a:pt x="2566749" y="468923"/>
                  <a:pt x="2410389" y="468923"/>
                </a:cubicBezTo>
                <a:lnTo>
                  <a:pt x="2038975" y="468923"/>
                </a:lnTo>
                <a:lnTo>
                  <a:pt x="1972952" y="463665"/>
                </a:lnTo>
                <a:cubicBezTo>
                  <a:pt x="1544356" y="428569"/>
                  <a:pt x="1228275" y="380972"/>
                  <a:pt x="878857" y="0"/>
                </a:cubicBezTo>
                <a:lnTo>
                  <a:pt x="878857" y="468923"/>
                </a:lnTo>
                <a:lnTo>
                  <a:pt x="736074" y="468923"/>
                </a:lnTo>
                <a:cubicBezTo>
                  <a:pt x="579714" y="468923"/>
                  <a:pt x="452959" y="595678"/>
                  <a:pt x="452959" y="752038"/>
                </a:cubicBezTo>
                <a:lnTo>
                  <a:pt x="452959" y="924450"/>
                </a:lnTo>
                <a:lnTo>
                  <a:pt x="0" y="924450"/>
                </a:lnTo>
                <a:cubicBezTo>
                  <a:pt x="326547" y="1223951"/>
                  <a:pt x="408166" y="1498960"/>
                  <a:pt x="446923" y="1841324"/>
                </a:cubicBezTo>
                <a:lnTo>
                  <a:pt x="452959" y="1905218"/>
                </a:lnTo>
                <a:lnTo>
                  <a:pt x="452959" y="3413786"/>
                </a:lnTo>
                <a:cubicBezTo>
                  <a:pt x="452959" y="3570146"/>
                  <a:pt x="579714" y="3696901"/>
                  <a:pt x="736074" y="3696901"/>
                </a:cubicBezTo>
                <a:lnTo>
                  <a:pt x="2410389" y="3696901"/>
                </a:lnTo>
                <a:cubicBezTo>
                  <a:pt x="2566749" y="3696901"/>
                  <a:pt x="2693504" y="3570146"/>
                  <a:pt x="2693504" y="3413786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Rounded Corners 12">
            <a:extLst>
              <a:ext uri="{FF2B5EF4-FFF2-40B4-BE49-F238E27FC236}">
                <a16:creationId xmlns:a16="http://schemas.microsoft.com/office/drawing/2014/main" xmlns="" id="{D25F28EB-F070-4D4D-819F-0A4B8769498A}"/>
              </a:ext>
            </a:extLst>
          </p:cNvPr>
          <p:cNvSpPr/>
          <p:nvPr/>
        </p:nvSpPr>
        <p:spPr>
          <a:xfrm>
            <a:off x="6546291" y="1455510"/>
            <a:ext cx="2380784" cy="1620937"/>
          </a:xfrm>
          <a:prstGeom prst="roundRect">
            <a:avLst>
              <a:gd name="adj" fmla="val 12636"/>
            </a:avLst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17">
            <a:extLst>
              <a:ext uri="{FF2B5EF4-FFF2-40B4-BE49-F238E27FC236}">
                <a16:creationId xmlns:a16="http://schemas.microsoft.com/office/drawing/2014/main" xmlns="" id="{D8B0CF8D-E1CF-4B29-8330-435E09C4984B}"/>
              </a:ext>
            </a:extLst>
          </p:cNvPr>
          <p:cNvSpPr/>
          <p:nvPr/>
        </p:nvSpPr>
        <p:spPr>
          <a:xfrm>
            <a:off x="3094700" y="2282426"/>
            <a:ext cx="1461970" cy="1262274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18">
            <a:extLst>
              <a:ext uri="{FF2B5EF4-FFF2-40B4-BE49-F238E27FC236}">
                <a16:creationId xmlns:a16="http://schemas.microsoft.com/office/drawing/2014/main" xmlns="" id="{4C0D1CF9-F09D-44B2-9671-28293FAEC784}"/>
              </a:ext>
            </a:extLst>
          </p:cNvPr>
          <p:cNvSpPr/>
          <p:nvPr/>
        </p:nvSpPr>
        <p:spPr>
          <a:xfrm>
            <a:off x="3239452" y="4290124"/>
            <a:ext cx="1082834" cy="105354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19">
            <a:extLst>
              <a:ext uri="{FF2B5EF4-FFF2-40B4-BE49-F238E27FC236}">
                <a16:creationId xmlns:a16="http://schemas.microsoft.com/office/drawing/2014/main" xmlns="" id="{9BF47667-604E-4417-BC5A-C647E8F1B087}"/>
              </a:ext>
            </a:extLst>
          </p:cNvPr>
          <p:cNvSpPr/>
          <p:nvPr/>
        </p:nvSpPr>
        <p:spPr>
          <a:xfrm>
            <a:off x="6029178" y="3947597"/>
            <a:ext cx="1430780" cy="15215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0">
            <a:extLst>
              <a:ext uri="{FF2B5EF4-FFF2-40B4-BE49-F238E27FC236}">
                <a16:creationId xmlns:a16="http://schemas.microsoft.com/office/drawing/2014/main" xmlns="" id="{86B94508-DD4C-4822-9F18-90DF5CDE61AF}"/>
              </a:ext>
            </a:extLst>
          </p:cNvPr>
          <p:cNvSpPr/>
          <p:nvPr/>
        </p:nvSpPr>
        <p:spPr>
          <a:xfrm>
            <a:off x="6014156" y="2231367"/>
            <a:ext cx="1430780" cy="1521500"/>
          </a:xfrm>
          <a:prstGeom prst="ellipse">
            <a:avLst/>
          </a:prstGeom>
          <a:solidFill>
            <a:schemeClr val="tx1">
              <a:alpha val="40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24">
            <a:extLst>
              <a:ext uri="{FF2B5EF4-FFF2-40B4-BE49-F238E27FC236}">
                <a16:creationId xmlns:a16="http://schemas.microsoft.com/office/drawing/2014/main" xmlns="" id="{95EB013F-9B4F-4A47-8D3A-BAD09AC0EF7E}"/>
              </a:ext>
            </a:extLst>
          </p:cNvPr>
          <p:cNvSpPr/>
          <p:nvPr/>
        </p:nvSpPr>
        <p:spPr>
          <a:xfrm>
            <a:off x="5110240" y="4142930"/>
            <a:ext cx="1276415" cy="1262274"/>
          </a:xfrm>
          <a:prstGeom prst="ellipse">
            <a:avLst/>
          </a:prstGeom>
          <a:solidFill>
            <a:schemeClr val="tx1">
              <a:alpha val="44000"/>
            </a:schemeClr>
          </a:solidFill>
          <a:ln>
            <a:noFill/>
          </a:ln>
          <a:effectLst>
            <a:softEdge rad="279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4">
            <a:extLst>
              <a:ext uri="{FF2B5EF4-FFF2-40B4-BE49-F238E27FC236}">
                <a16:creationId xmlns:a16="http://schemas.microsoft.com/office/drawing/2014/main" xmlns="" id="{A9084F69-524C-4DC8-838F-F5679A2C03C5}"/>
              </a:ext>
            </a:extLst>
          </p:cNvPr>
          <p:cNvSpPr/>
          <p:nvPr/>
        </p:nvSpPr>
        <p:spPr>
          <a:xfrm>
            <a:off x="3537518" y="2605375"/>
            <a:ext cx="3534316" cy="2385982"/>
          </a:xfrm>
          <a:prstGeom prst="roundRect">
            <a:avLst>
              <a:gd name="adj" fmla="val 1185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22">
            <a:extLst>
              <a:ext uri="{FF2B5EF4-FFF2-40B4-BE49-F238E27FC236}">
                <a16:creationId xmlns:a16="http://schemas.microsoft.com/office/drawing/2014/main" xmlns="" id="{B3BF8D73-B0CF-45F3-98F7-36C4B9D55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796" y="3048847"/>
            <a:ext cx="1674850" cy="1499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0" name="TextBox 27">
            <a:extLst>
              <a:ext uri="{FF2B5EF4-FFF2-40B4-BE49-F238E27FC236}">
                <a16:creationId xmlns:a16="http://schemas.microsoft.com/office/drawing/2014/main" xmlns="" id="{68DB67FF-825F-4B02-A0C6-0F29842DF189}"/>
              </a:ext>
            </a:extLst>
          </p:cNvPr>
          <p:cNvSpPr txBox="1"/>
          <p:nvPr/>
        </p:nvSpPr>
        <p:spPr>
          <a:xfrm>
            <a:off x="5051030" y="3589883"/>
            <a:ext cx="196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 smtClean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أَنْواعُ </a:t>
            </a:r>
            <a:r>
              <a:rPr lang="ar-SY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الكَلِمَةِ</a:t>
            </a:r>
            <a:endParaRPr lang="en-US" sz="28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6" name="TextBox 28">
            <a:extLst>
              <a:ext uri="{FF2B5EF4-FFF2-40B4-BE49-F238E27FC236}">
                <a16:creationId xmlns:a16="http://schemas.microsoft.com/office/drawing/2014/main" xmlns="" id="{9E2E74E7-C7FD-4335-B275-5469FD8ADE65}"/>
              </a:ext>
            </a:extLst>
          </p:cNvPr>
          <p:cNvSpPr txBox="1"/>
          <p:nvPr/>
        </p:nvSpPr>
        <p:spPr>
          <a:xfrm>
            <a:off x="876299" y="1515973"/>
            <a:ext cx="3361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اسم</a:t>
            </a:r>
          </a:p>
          <a:p>
            <a:pPr algn="ctr"/>
            <a:r>
              <a:rPr lang="ar-SY" sz="3600" b="1" dirty="0" smtClean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المنزل</a:t>
            </a:r>
            <a:endParaRPr lang="en-US" sz="3600" b="1" dirty="0">
              <a:solidFill>
                <a:srgbClr val="FFFF00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2" name="TextBox 31">
            <a:extLst>
              <a:ext uri="{FF2B5EF4-FFF2-40B4-BE49-F238E27FC236}">
                <a16:creationId xmlns:a16="http://schemas.microsoft.com/office/drawing/2014/main" xmlns="" id="{67DBBA0B-9EA0-4933-9073-F9358EAA1273}"/>
              </a:ext>
            </a:extLst>
          </p:cNvPr>
          <p:cNvSpPr txBox="1"/>
          <p:nvPr/>
        </p:nvSpPr>
        <p:spPr>
          <a:xfrm>
            <a:off x="6598994" y="1682261"/>
            <a:ext cx="2460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600" b="1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حرف</a:t>
            </a:r>
          </a:p>
          <a:p>
            <a:pPr algn="ctr"/>
            <a:r>
              <a:rPr lang="ar-SY" sz="3600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من</a:t>
            </a:r>
          </a:p>
        </p:txBody>
      </p:sp>
      <p:grpSp>
        <p:nvGrpSpPr>
          <p:cNvPr id="54" name="Group 2">
            <a:extLst>
              <a:ext uri="{FF2B5EF4-FFF2-40B4-BE49-F238E27FC236}">
                <a16:creationId xmlns:a16="http://schemas.microsoft.com/office/drawing/2014/main" xmlns="" id="{6348CA8A-E46C-4FEF-82E4-0E852EE873C1}"/>
              </a:ext>
            </a:extLst>
          </p:cNvPr>
          <p:cNvGrpSpPr/>
          <p:nvPr/>
        </p:nvGrpSpPr>
        <p:grpSpPr>
          <a:xfrm>
            <a:off x="6386654" y="4919978"/>
            <a:ext cx="2425927" cy="1200329"/>
            <a:chOff x="7469170" y="4086207"/>
            <a:chExt cx="2425927" cy="1200329"/>
          </a:xfrm>
        </p:grpSpPr>
        <p:sp>
          <p:nvSpPr>
            <p:cNvPr id="55" name="TextBox 29">
              <a:extLst>
                <a:ext uri="{FF2B5EF4-FFF2-40B4-BE49-F238E27FC236}">
                  <a16:creationId xmlns:a16="http://schemas.microsoft.com/office/drawing/2014/main" xmlns="" id="{E706F4D6-EC60-4DB4-AC91-550250F7ABAD}"/>
                </a:ext>
              </a:extLst>
            </p:cNvPr>
            <p:cNvSpPr txBox="1"/>
            <p:nvPr/>
          </p:nvSpPr>
          <p:spPr>
            <a:xfrm>
              <a:off x="7469170" y="4086207"/>
              <a:ext cx="231708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600" b="1" dirty="0" smtClean="0">
                  <a:solidFill>
                    <a:schemeClr val="bg1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فعل</a:t>
              </a:r>
            </a:p>
            <a:p>
              <a:pPr algn="ctr"/>
              <a:r>
                <a:rPr lang="ar-SY" sz="3600" b="1" dirty="0" smtClean="0">
                  <a:solidFill>
                    <a:srgbClr val="FFFF00"/>
                  </a:solidFill>
                  <a:latin typeface="Roboto" panose="02000000000000000000" pitchFamily="2" charset="0"/>
                  <a:ea typeface="Roboto" panose="02000000000000000000" pitchFamily="2" charset="0"/>
                  <a:cs typeface="Roboto" panose="02000000000000000000" pitchFamily="2" charset="0"/>
                </a:rPr>
                <a:t>يكتب</a:t>
              </a:r>
              <a:endParaRPr lang="en-US" sz="3600" b="1" dirty="0">
                <a:solidFill>
                  <a:srgbClr val="FFFF0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  <p:sp>
          <p:nvSpPr>
            <p:cNvPr id="56" name="TextBox 40">
              <a:extLst>
                <a:ext uri="{FF2B5EF4-FFF2-40B4-BE49-F238E27FC236}">
                  <a16:creationId xmlns:a16="http://schemas.microsoft.com/office/drawing/2014/main" xmlns="" id="{129D703F-639D-491E-8217-3863BBFC0B86}"/>
                </a:ext>
              </a:extLst>
            </p:cNvPr>
            <p:cNvSpPr txBox="1"/>
            <p:nvPr/>
          </p:nvSpPr>
          <p:spPr>
            <a:xfrm>
              <a:off x="7470089" y="4855898"/>
              <a:ext cx="24250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endParaRPr>
            </a:p>
          </p:txBody>
        </p:sp>
      </p:grpSp>
      <p:grpSp>
        <p:nvGrpSpPr>
          <p:cNvPr id="41" name="Group 83">
            <a:extLst>
              <a:ext uri="{FF2B5EF4-FFF2-40B4-BE49-F238E27FC236}">
                <a16:creationId xmlns:a16="http://schemas.microsoft.com/office/drawing/2014/main" xmlns="" id="{83B0AEF1-0D84-44DC-8471-B65E40E3B440}"/>
              </a:ext>
            </a:extLst>
          </p:cNvPr>
          <p:cNvGrpSpPr/>
          <p:nvPr/>
        </p:nvGrpSpPr>
        <p:grpSpPr>
          <a:xfrm>
            <a:off x="2443969" y="281862"/>
            <a:ext cx="6892511" cy="645820"/>
            <a:chOff x="676027" y="1378890"/>
            <a:chExt cx="6892511" cy="645820"/>
          </a:xfrm>
        </p:grpSpPr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xmlns="" id="{765A4F67-987F-4202-BE0C-D2D60FCE3F75}"/>
                </a:ext>
              </a:extLst>
            </p:cNvPr>
            <p:cNvSpPr/>
            <p:nvPr/>
          </p:nvSpPr>
          <p:spPr>
            <a:xfrm flipH="1">
              <a:off x="957830" y="1401946"/>
              <a:ext cx="6610708" cy="62276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4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3" name="Group 60">
              <a:extLst>
                <a:ext uri="{FF2B5EF4-FFF2-40B4-BE49-F238E27FC236}">
                  <a16:creationId xmlns:a16="http://schemas.microsoft.com/office/drawing/2014/main" xmlns="" id="{1EE49C3F-C4EA-46EC-8309-9F0EC946ACF7}"/>
                </a:ext>
              </a:extLst>
            </p:cNvPr>
            <p:cNvGrpSpPr/>
            <p:nvPr/>
          </p:nvGrpSpPr>
          <p:grpSpPr>
            <a:xfrm>
              <a:off x="676027" y="1378890"/>
              <a:ext cx="537103" cy="534197"/>
              <a:chOff x="11049987" y="1270856"/>
              <a:chExt cx="537103" cy="534197"/>
            </a:xfrm>
          </p:grpSpPr>
          <p:sp>
            <p:nvSpPr>
              <p:cNvPr id="45" name="Teardrop 61">
                <a:extLst>
                  <a:ext uri="{FF2B5EF4-FFF2-40B4-BE49-F238E27FC236}">
                    <a16:creationId xmlns:a16="http://schemas.microsoft.com/office/drawing/2014/main" xmlns="" id="{867BA90A-9D6A-4610-9B42-039F1C169B20}"/>
                  </a:ext>
                </a:extLst>
              </p:cNvPr>
              <p:cNvSpPr/>
              <p:nvPr/>
            </p:nvSpPr>
            <p:spPr>
              <a:xfrm rot="8141980">
                <a:off x="11049987" y="1270856"/>
                <a:ext cx="537103" cy="534197"/>
              </a:xfrm>
              <a:prstGeom prst="teardrop">
                <a:avLst>
                  <a:gd name="adj" fmla="val 114035"/>
                </a:avLst>
              </a:prstGeom>
              <a:solidFill>
                <a:srgbClr val="9900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62">
                <a:extLst>
                  <a:ext uri="{FF2B5EF4-FFF2-40B4-BE49-F238E27FC236}">
                    <a16:creationId xmlns:a16="http://schemas.microsoft.com/office/drawing/2014/main" xmlns="" id="{E433D3FF-134B-4303-A368-30EF5D1F2620}"/>
                  </a:ext>
                </a:extLst>
              </p:cNvPr>
              <p:cNvSpPr/>
              <p:nvPr/>
            </p:nvSpPr>
            <p:spPr>
              <a:xfrm>
                <a:off x="11155136" y="1374552"/>
                <a:ext cx="326805" cy="326805"/>
              </a:xfrm>
              <a:prstGeom prst="ellipse">
                <a:avLst/>
              </a:prstGeom>
              <a:solidFill>
                <a:schemeClr val="bg1"/>
              </a:solidFill>
              <a:ln w="76200"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TextBox 74">
              <a:extLst>
                <a:ext uri="{FF2B5EF4-FFF2-40B4-BE49-F238E27FC236}">
                  <a16:creationId xmlns:a16="http://schemas.microsoft.com/office/drawing/2014/main" xmlns="" id="{DE82C172-7C54-43B8-9C5E-501F35CB54F7}"/>
                </a:ext>
              </a:extLst>
            </p:cNvPr>
            <p:cNvSpPr txBox="1"/>
            <p:nvPr/>
          </p:nvSpPr>
          <p:spPr>
            <a:xfrm>
              <a:off x="944578" y="1447645"/>
              <a:ext cx="6480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2. أُلَخِّص مَا تَعَلَّمْتُ عَنْ أَنْوَاعِ الكَلِمَةِ فِي هَذِهِ الخَرِيطَةِ المَعْرِفِيَّةِ</a:t>
              </a:r>
            </a:p>
          </p:txBody>
        </p:sp>
      </p:grpSp>
      <p:grpSp>
        <p:nvGrpSpPr>
          <p:cNvPr id="48" name="Group 10">
            <a:extLst>
              <a:ext uri="{FF2B5EF4-FFF2-40B4-BE49-F238E27FC236}">
                <a16:creationId xmlns:a16="http://schemas.microsoft.com/office/drawing/2014/main" xmlns="" id="{DE99E0F0-7F05-40D8-908D-8686A0CE01A5}"/>
              </a:ext>
            </a:extLst>
          </p:cNvPr>
          <p:cNvGrpSpPr/>
          <p:nvPr/>
        </p:nvGrpSpPr>
        <p:grpSpPr>
          <a:xfrm>
            <a:off x="9083333" y="170239"/>
            <a:ext cx="822423" cy="822423"/>
            <a:chOff x="3608900" y="1227358"/>
            <a:chExt cx="822423" cy="822423"/>
          </a:xfrm>
        </p:grpSpPr>
        <p:sp>
          <p:nvSpPr>
            <p:cNvPr id="49" name="Oval 9">
              <a:extLst>
                <a:ext uri="{FF2B5EF4-FFF2-40B4-BE49-F238E27FC236}">
                  <a16:creationId xmlns:a16="http://schemas.microsoft.com/office/drawing/2014/main" xmlns="" id="{640DA610-CC57-4026-8B4A-D3357E1BA910}"/>
                </a:ext>
              </a:extLst>
            </p:cNvPr>
            <p:cNvSpPr/>
            <p:nvPr/>
          </p:nvSpPr>
          <p:spPr>
            <a:xfrm>
              <a:off x="3608900" y="1227358"/>
              <a:ext cx="822423" cy="822423"/>
            </a:xfrm>
            <a:prstGeom prst="ellipse">
              <a:avLst/>
            </a:prstGeom>
            <a:solidFill>
              <a:srgbClr val="9900CC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8">
              <a:extLst>
                <a:ext uri="{FF2B5EF4-FFF2-40B4-BE49-F238E27FC236}">
                  <a16:creationId xmlns:a16="http://schemas.microsoft.com/office/drawing/2014/main" xmlns="" id="{7A34AEFA-E2BF-4D5B-9364-D6D569C6DC7E}"/>
                </a:ext>
              </a:extLst>
            </p:cNvPr>
            <p:cNvSpPr/>
            <p:nvPr/>
          </p:nvSpPr>
          <p:spPr>
            <a:xfrm>
              <a:off x="3675453" y="1293911"/>
              <a:ext cx="689317" cy="689317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1" name="Graphic 63" descr="Downward trend">
            <a:extLst>
              <a:ext uri="{FF2B5EF4-FFF2-40B4-BE49-F238E27FC236}">
                <a16:creationId xmlns:a16="http://schemas.microsoft.com/office/drawing/2014/main" xmlns="" id="{10EE7362-8878-4BAA-9EA4-701EBEEA59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9305833" y="419446"/>
            <a:ext cx="365760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0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4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40" grpId="0"/>
      <p:bldP spid="46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7835</TotalTime>
  <Words>823</Words>
  <Application>Microsoft Office PowerPoint</Application>
  <PresentationFormat>مخصص</PresentationFormat>
  <Paragraphs>279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Win7</cp:lastModifiedBy>
  <cp:revision>5665</cp:revision>
  <dcterms:created xsi:type="dcterms:W3CDTF">2020-10-10T04:32:51Z</dcterms:created>
  <dcterms:modified xsi:type="dcterms:W3CDTF">2021-05-26T15:45:32Z</dcterms:modified>
</cp:coreProperties>
</file>