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308" r:id="rId7"/>
    <p:sldId id="309" r:id="rId8"/>
    <p:sldId id="298" r:id="rId9"/>
    <p:sldId id="305" r:id="rId10"/>
    <p:sldId id="299" r:id="rId11"/>
    <p:sldId id="300" r:id="rId12"/>
    <p:sldId id="267" r:id="rId13"/>
    <p:sldId id="292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D4F1F8"/>
    <a:srgbClr val="B88C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5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25/02/42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11413" y="2027238"/>
            <a:ext cx="360362" cy="1403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2202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3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4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2199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0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201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2196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7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8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2193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4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5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2190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1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92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2187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8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9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2184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5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6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2181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2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3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2178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9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80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2175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6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7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2172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3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4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2169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0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71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2166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7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8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2163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4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5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2160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1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62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2157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8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9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2154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5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6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2151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2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3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2148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9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0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2145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6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7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2142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3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4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2139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0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1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2136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7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8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2133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4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5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2130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1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2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2127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8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9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2124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5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6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2121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2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3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2118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9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20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2048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2115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6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7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2049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2112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3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4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969963" y="1412875"/>
            <a:ext cx="360362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04" name="Text Box 132"/>
          <p:cNvSpPr txBox="1">
            <a:spLocks noChangeArrowheads="1"/>
          </p:cNvSpPr>
          <p:nvPr/>
        </p:nvSpPr>
        <p:spPr bwMode="auto">
          <a:xfrm>
            <a:off x="5607840" y="1717479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اطرح :  ( + 7 ) - ( + 3 ) =</a:t>
            </a:r>
            <a:endParaRPr lang="hi-IN" sz="2400" b="1"/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>
            <a:off x="4875213" y="732595"/>
            <a:ext cx="4220015" cy="647700"/>
          </a:xfrm>
          <a:prstGeom prst="octagon">
            <a:avLst>
              <a:gd name="adj" fmla="val 29287"/>
            </a:avLst>
          </a:prstGeom>
          <a:solidFill>
            <a:srgbClr val="D4F1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5147469" y="784180"/>
            <a:ext cx="3587396" cy="519113"/>
          </a:xfrm>
          <a:prstGeom prst="rect">
            <a:avLst/>
          </a:prstGeom>
          <a:solidFill>
            <a:srgbClr val="D4F1F8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/>
              <a:t>حاصل طرح عددين موجبين</a:t>
            </a:r>
            <a:endParaRPr lang="hi-IN" sz="2800" b="1" dirty="0"/>
          </a:p>
        </p:txBody>
      </p:sp>
      <p:sp>
        <p:nvSpPr>
          <p:cNvPr id="3209" name="Text Box 137"/>
          <p:cNvSpPr txBox="1">
            <a:spLocks noChangeArrowheads="1"/>
          </p:cNvSpPr>
          <p:nvPr/>
        </p:nvSpPr>
        <p:spPr bwMode="auto">
          <a:xfrm>
            <a:off x="4643438" y="1730586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+ 4</a:t>
            </a:r>
            <a:endParaRPr lang="hi-IN" sz="2400" b="1"/>
          </a:p>
        </p:txBody>
      </p:sp>
      <p:sp>
        <p:nvSpPr>
          <p:cNvPr id="3217" name="Text Box 145"/>
          <p:cNvSpPr txBox="1">
            <a:spLocks noChangeArrowheads="1"/>
          </p:cNvSpPr>
          <p:nvPr/>
        </p:nvSpPr>
        <p:spPr bwMode="auto">
          <a:xfrm>
            <a:off x="5688010" y="2566488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اجمع :  ( + 7 ) + ( - 3 ) =</a:t>
            </a:r>
            <a:endParaRPr lang="hi-IN" sz="2400" b="1"/>
          </a:p>
        </p:txBody>
      </p:sp>
      <p:sp>
        <p:nvSpPr>
          <p:cNvPr id="3218" name="Text Box 146"/>
          <p:cNvSpPr txBox="1">
            <a:spLocks noChangeArrowheads="1"/>
          </p:cNvSpPr>
          <p:nvPr/>
        </p:nvSpPr>
        <p:spPr bwMode="auto">
          <a:xfrm>
            <a:off x="4643438" y="2564422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+ 4</a:t>
            </a:r>
            <a:endParaRPr lang="hi-IN" sz="2400" b="1"/>
          </a:p>
        </p:txBody>
      </p:sp>
      <p:grpSp>
        <p:nvGrpSpPr>
          <p:cNvPr id="2051" name="Group 157"/>
          <p:cNvGrpSpPr>
            <a:grpSpLocks/>
          </p:cNvGrpSpPr>
          <p:nvPr/>
        </p:nvGrpSpPr>
        <p:grpSpPr bwMode="auto">
          <a:xfrm>
            <a:off x="5147469" y="3195639"/>
            <a:ext cx="2089150" cy="612775"/>
            <a:chOff x="2925" y="2999"/>
            <a:chExt cx="1316" cy="386"/>
          </a:xfrm>
        </p:grpSpPr>
        <p:sp>
          <p:nvSpPr>
            <p:cNvPr id="3226" name="AutoShape 154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077" name="Text Box 155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ماذا تلاحظ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3230" name="AutoShape 158"/>
          <p:cNvSpPr>
            <a:spLocks noChangeArrowheads="1"/>
          </p:cNvSpPr>
          <p:nvPr/>
        </p:nvSpPr>
        <p:spPr bwMode="auto">
          <a:xfrm>
            <a:off x="2944015" y="3868300"/>
            <a:ext cx="5976937" cy="698500"/>
          </a:xfrm>
          <a:prstGeom prst="octagon">
            <a:avLst>
              <a:gd name="adj" fmla="val 2928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3231" name="Text Box 159"/>
          <p:cNvSpPr txBox="1">
            <a:spLocks noChangeArrowheads="1"/>
          </p:cNvSpPr>
          <p:nvPr/>
        </p:nvSpPr>
        <p:spPr bwMode="auto">
          <a:xfrm>
            <a:off x="7451725" y="40640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نلاحظ أن :</a:t>
            </a:r>
            <a:endParaRPr lang="hi-IN" sz="2400" b="1"/>
          </a:p>
        </p:txBody>
      </p:sp>
      <p:sp>
        <p:nvSpPr>
          <p:cNvPr id="3234" name="Text Box 162"/>
          <p:cNvSpPr txBox="1">
            <a:spLocks noChangeArrowheads="1"/>
          </p:cNvSpPr>
          <p:nvPr/>
        </p:nvSpPr>
        <p:spPr bwMode="auto">
          <a:xfrm>
            <a:off x="3203575" y="405130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( + 7 ) – ( + 3 ) = ( + 7 ) + ( - 3 )</a:t>
            </a:r>
            <a:endParaRPr lang="hi-IN" sz="2400" b="1"/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auto">
          <a:xfrm>
            <a:off x="971550" y="2017713"/>
            <a:ext cx="360363" cy="611187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971550" y="2025650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auto">
          <a:xfrm>
            <a:off x="2411413" y="2027238"/>
            <a:ext cx="360362" cy="1403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3240" name="Line 168"/>
          <p:cNvSpPr>
            <a:spLocks noChangeShapeType="1"/>
          </p:cNvSpPr>
          <p:nvPr/>
        </p:nvSpPr>
        <p:spPr bwMode="auto">
          <a:xfrm flipV="1">
            <a:off x="1922463" y="2205038"/>
            <a:ext cx="295275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241" name="Line 169"/>
          <p:cNvSpPr>
            <a:spLocks noChangeShapeType="1"/>
          </p:cNvSpPr>
          <p:nvPr/>
        </p:nvSpPr>
        <p:spPr bwMode="auto">
          <a:xfrm>
            <a:off x="1922463" y="2565400"/>
            <a:ext cx="28797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242" name="AutoShape 170"/>
          <p:cNvSpPr>
            <a:spLocks noChangeArrowheads="1"/>
          </p:cNvSpPr>
          <p:nvPr/>
        </p:nvSpPr>
        <p:spPr bwMode="auto">
          <a:xfrm>
            <a:off x="2916238" y="4675188"/>
            <a:ext cx="5976937" cy="1922462"/>
          </a:xfrm>
          <a:prstGeom prst="octagon">
            <a:avLst>
              <a:gd name="adj" fmla="val 2928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3243" name="Text Box 171"/>
          <p:cNvSpPr txBox="1">
            <a:spLocks noChangeArrowheads="1"/>
          </p:cNvSpPr>
          <p:nvPr/>
        </p:nvSpPr>
        <p:spPr bwMode="auto">
          <a:xfrm>
            <a:off x="3995738" y="4843463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1: العدد الأول تحول إلى نفسه</a:t>
            </a:r>
            <a:endParaRPr lang="hi-IN" sz="2400" b="1"/>
          </a:p>
        </p:txBody>
      </p:sp>
      <p:sp>
        <p:nvSpPr>
          <p:cNvPr id="3244" name="Text Box 172"/>
          <p:cNvSpPr txBox="1">
            <a:spLocks noChangeArrowheads="1"/>
          </p:cNvSpPr>
          <p:nvPr/>
        </p:nvSpPr>
        <p:spPr bwMode="auto">
          <a:xfrm>
            <a:off x="3995738" y="5419725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2: عملية الطرح تحولت إلى عملية الجمع</a:t>
            </a:r>
            <a:endParaRPr lang="hi-IN" sz="2400" b="1"/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3995738" y="5995988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3: العدد الثاني تحول إلى معكوسه</a:t>
            </a:r>
            <a:endParaRPr lang="hi-IN" sz="2400" b="1"/>
          </a:p>
        </p:txBody>
      </p:sp>
      <p:sp>
        <p:nvSpPr>
          <p:cNvPr id="3246" name="Arc 174"/>
          <p:cNvSpPr>
            <a:spLocks/>
          </p:cNvSpPr>
          <p:nvPr/>
        </p:nvSpPr>
        <p:spPr bwMode="auto">
          <a:xfrm rot="6937577" flipH="1" flipV="1">
            <a:off x="4963318" y="3383757"/>
            <a:ext cx="1801813" cy="2241550"/>
          </a:xfrm>
          <a:custGeom>
            <a:avLst/>
            <a:gdLst>
              <a:gd name="T0" fmla="*/ 776698 w 21600"/>
              <a:gd name="T1" fmla="*/ 0 h 21072"/>
              <a:gd name="T2" fmla="*/ 1796975 w 21600"/>
              <a:gd name="T3" fmla="*/ 2241550 h 21072"/>
              <a:gd name="T4" fmla="*/ 0 w 21600"/>
              <a:gd name="T5" fmla="*/ 2073264 h 21072"/>
              <a:gd name="T6" fmla="*/ 0 60000 65536"/>
              <a:gd name="T7" fmla="*/ 0 60000 65536"/>
              <a:gd name="T8" fmla="*/ 0 60000 65536"/>
              <a:gd name="T9" fmla="*/ 0 w 21600"/>
              <a:gd name="T10" fmla="*/ 0 h 21072"/>
              <a:gd name="T11" fmla="*/ 21600 w 21600"/>
              <a:gd name="T12" fmla="*/ 21072 h 210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2" fill="none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20017"/>
                  <a:pt x="21580" y="20545"/>
                  <a:pt x="21541" y="21071"/>
                </a:cubicBezTo>
              </a:path>
              <a:path w="21600" h="21072" stroke="0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20017"/>
                  <a:pt x="21580" y="20545"/>
                  <a:pt x="21541" y="21071"/>
                </a:cubicBezTo>
                <a:lnTo>
                  <a:pt x="0" y="1949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47" name="Arc 175"/>
          <p:cNvSpPr>
            <a:spLocks/>
          </p:cNvSpPr>
          <p:nvPr/>
        </p:nvSpPr>
        <p:spPr bwMode="auto">
          <a:xfrm rot="6987179" flipH="1" flipV="1">
            <a:off x="4347369" y="3498057"/>
            <a:ext cx="1747837" cy="2051050"/>
          </a:xfrm>
          <a:custGeom>
            <a:avLst/>
            <a:gdLst>
              <a:gd name="T0" fmla="*/ 745016 w 21600"/>
              <a:gd name="T1" fmla="*/ 0 h 20949"/>
              <a:gd name="T2" fmla="*/ 1744115 w 21600"/>
              <a:gd name="T3" fmla="*/ 2051050 h 20949"/>
              <a:gd name="T4" fmla="*/ 0 w 21600"/>
              <a:gd name="T5" fmla="*/ 1913099 h 20949"/>
              <a:gd name="T6" fmla="*/ 0 60000 65536"/>
              <a:gd name="T7" fmla="*/ 0 60000 65536"/>
              <a:gd name="T8" fmla="*/ 0 60000 65536"/>
              <a:gd name="T9" fmla="*/ 0 w 21600"/>
              <a:gd name="T10" fmla="*/ 0 h 20949"/>
              <a:gd name="T11" fmla="*/ 21600 w 21600"/>
              <a:gd name="T12" fmla="*/ 20949 h 209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949" fill="none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20010"/>
                  <a:pt x="21584" y="20479"/>
                  <a:pt x="21553" y="20948"/>
                </a:cubicBezTo>
              </a:path>
              <a:path w="21600" h="20949" stroke="0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20010"/>
                  <a:pt x="21584" y="20479"/>
                  <a:pt x="21553" y="20948"/>
                </a:cubicBezTo>
                <a:lnTo>
                  <a:pt x="0" y="1954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48" name="Arc 176"/>
          <p:cNvSpPr>
            <a:spLocks/>
          </p:cNvSpPr>
          <p:nvPr/>
        </p:nvSpPr>
        <p:spPr bwMode="auto">
          <a:xfrm rot="6987179" flipH="1" flipV="1">
            <a:off x="3730625" y="3397250"/>
            <a:ext cx="1747838" cy="2020888"/>
          </a:xfrm>
          <a:custGeom>
            <a:avLst/>
            <a:gdLst>
              <a:gd name="T0" fmla="*/ 745016 w 21600"/>
              <a:gd name="T1" fmla="*/ 0 h 20642"/>
              <a:gd name="T2" fmla="*/ 1745572 w 21600"/>
              <a:gd name="T3" fmla="*/ 2020888 h 20642"/>
              <a:gd name="T4" fmla="*/ 0 w 21600"/>
              <a:gd name="T5" fmla="*/ 1913000 h 20642"/>
              <a:gd name="T6" fmla="*/ 0 60000 65536"/>
              <a:gd name="T7" fmla="*/ 0 60000 65536"/>
              <a:gd name="T8" fmla="*/ 0 60000 65536"/>
              <a:gd name="T9" fmla="*/ 0 w 21600"/>
              <a:gd name="T10" fmla="*/ 0 h 20642"/>
              <a:gd name="T11" fmla="*/ 21600 w 21600"/>
              <a:gd name="T12" fmla="*/ 20642 h 206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642" fill="none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</a:path>
              <a:path w="21600" h="20642" stroke="0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  <a:lnTo>
                  <a:pt x="0" y="1954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3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6" dur="2000"/>
                                        <p:tgtEl>
                                          <p:spTgt spid="3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3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3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3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3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5" dur="2000"/>
                                        <p:tgtEl>
                                          <p:spTgt spid="3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20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20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10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20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10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10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4" grpId="1" animBg="1"/>
      <p:bldP spid="3201" grpId="0" animBg="1"/>
      <p:bldP spid="3201" grpId="1" animBg="1"/>
      <p:bldP spid="3201" grpId="2" animBg="1"/>
      <p:bldP spid="3204" grpId="0" animBg="1"/>
      <p:bldP spid="3206" grpId="0" animBg="1"/>
      <p:bldP spid="3208" grpId="0"/>
      <p:bldP spid="3209" grpId="0" animBg="1"/>
      <p:bldP spid="3217" grpId="0" animBg="1"/>
      <p:bldP spid="3218" grpId="0" animBg="1"/>
      <p:bldP spid="3230" grpId="0" animBg="1"/>
      <p:bldP spid="3231" grpId="0"/>
      <p:bldP spid="3234" grpId="0"/>
      <p:bldP spid="3236" grpId="0" animBg="1"/>
      <p:bldP spid="3236" grpId="1" animBg="1"/>
      <p:bldP spid="3238" grpId="0" animBg="1"/>
      <p:bldP spid="3238" grpId="1" animBg="1"/>
      <p:bldP spid="3239" grpId="0" animBg="1"/>
      <p:bldP spid="3239" grpId="1" animBg="1"/>
      <p:bldP spid="3240" grpId="0" animBg="1"/>
      <p:bldP spid="3240" grpId="1" animBg="1"/>
      <p:bldP spid="3241" grpId="0" animBg="1"/>
      <p:bldP spid="3241" grpId="1" animBg="1"/>
      <p:bldP spid="3242" grpId="0" animBg="1"/>
      <p:bldP spid="3243" grpId="0"/>
      <p:bldP spid="3244" grpId="0"/>
      <p:bldP spid="3245" grpId="0"/>
      <p:bldP spid="3246" grpId="0" animBg="1"/>
      <p:bldP spid="3246" grpId="1" animBg="1"/>
      <p:bldP spid="3247" grpId="0" animBg="1"/>
      <p:bldP spid="3247" grpId="1" animBg="1"/>
      <p:bldP spid="3248" grpId="0" animBg="1"/>
      <p:bldP spid="324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2"/>
          <p:cNvGrpSpPr/>
          <p:nvPr/>
        </p:nvGrpSpPr>
        <p:grpSpPr>
          <a:xfrm>
            <a:off x="1785918" y="1071546"/>
            <a:ext cx="7143800" cy="1071570"/>
            <a:chOff x="1785918" y="1000108"/>
            <a:chExt cx="7143800" cy="936000"/>
          </a:xfrm>
        </p:grpSpPr>
        <p:sp>
          <p:nvSpPr>
            <p:cNvPr id="4" name="دبوس زينة 3"/>
            <p:cNvSpPr/>
            <p:nvPr/>
          </p:nvSpPr>
          <p:spPr>
            <a:xfrm>
              <a:off x="1785918" y="1000108"/>
              <a:ext cx="5915066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6" name="دبوس زينة 5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2071670" y="2786058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29520" y="2928934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ب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214422"/>
            <a:ext cx="511969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AutoShape 442"/>
          <p:cNvSpPr>
            <a:spLocks noChangeArrowheads="1"/>
          </p:cNvSpPr>
          <p:nvPr/>
        </p:nvSpPr>
        <p:spPr bwMode="auto">
          <a:xfrm>
            <a:off x="6400814" y="2928934"/>
            <a:ext cx="121444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10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6" name="AutoShape 442"/>
          <p:cNvSpPr>
            <a:spLocks noChangeArrowheads="1"/>
          </p:cNvSpPr>
          <p:nvPr/>
        </p:nvSpPr>
        <p:spPr bwMode="auto">
          <a:xfrm>
            <a:off x="7472382" y="2943222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ــ 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7" name="AutoShape 442"/>
          <p:cNvSpPr>
            <a:spLocks noChangeArrowheads="1"/>
          </p:cNvSpPr>
          <p:nvPr/>
        </p:nvSpPr>
        <p:spPr bwMode="auto">
          <a:xfrm>
            <a:off x="4214810" y="2928934"/>
            <a:ext cx="24288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8 + ( ــ 10 )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8" name="AutoShape 442"/>
          <p:cNvSpPr>
            <a:spLocks noChangeArrowheads="1"/>
          </p:cNvSpPr>
          <p:nvPr/>
        </p:nvSpPr>
        <p:spPr bwMode="auto">
          <a:xfrm>
            <a:off x="3643306" y="2928934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ــ 18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39"/>
          <p:cNvSpPr>
            <a:spLocks noChangeArrowheads="1"/>
          </p:cNvSpPr>
          <p:nvPr/>
        </p:nvSpPr>
        <p:spPr bwMode="auto">
          <a:xfrm>
            <a:off x="2071670" y="4065597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/>
          <p:cNvSpPr>
            <a:spLocks noChangeArrowheads="1"/>
          </p:cNvSpPr>
          <p:nvPr/>
        </p:nvSpPr>
        <p:spPr bwMode="auto">
          <a:xfrm>
            <a:off x="7429520" y="4208473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أ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/>
          <p:cNvSpPr>
            <a:spLocks noChangeArrowheads="1"/>
          </p:cNvSpPr>
          <p:nvPr/>
        </p:nvSpPr>
        <p:spPr bwMode="auto">
          <a:xfrm>
            <a:off x="7100904" y="4208473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ــ 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/>
          <p:cNvSpPr>
            <a:spLocks noChangeArrowheads="1"/>
          </p:cNvSpPr>
          <p:nvPr/>
        </p:nvSpPr>
        <p:spPr bwMode="auto">
          <a:xfrm>
            <a:off x="7386656" y="4222761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/>
          <p:cNvSpPr>
            <a:spLocks noChangeArrowheads="1"/>
          </p:cNvSpPr>
          <p:nvPr/>
        </p:nvSpPr>
        <p:spPr bwMode="auto">
          <a:xfrm>
            <a:off x="4572000" y="4229104"/>
            <a:ext cx="171451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5 + ( 8 )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/>
          <p:cNvSpPr>
            <a:spLocks noChangeArrowheads="1"/>
          </p:cNvSpPr>
          <p:nvPr/>
        </p:nvSpPr>
        <p:spPr bwMode="auto">
          <a:xfrm>
            <a:off x="3886196" y="4237049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13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1" name="AutoShape 442"/>
          <p:cNvSpPr>
            <a:spLocks noChangeArrowheads="1"/>
          </p:cNvSpPr>
          <p:nvPr/>
        </p:nvSpPr>
        <p:spPr bwMode="auto">
          <a:xfrm>
            <a:off x="6643702" y="4214818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ب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2" name="AutoShape 442"/>
          <p:cNvSpPr>
            <a:spLocks noChangeArrowheads="1"/>
          </p:cNvSpPr>
          <p:nvPr/>
        </p:nvSpPr>
        <p:spPr bwMode="auto">
          <a:xfrm>
            <a:off x="6143636" y="4214818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3" name="AutoShape 442"/>
          <p:cNvSpPr>
            <a:spLocks noChangeArrowheads="1"/>
          </p:cNvSpPr>
          <p:nvPr/>
        </p:nvSpPr>
        <p:spPr bwMode="auto">
          <a:xfrm>
            <a:off x="6572264" y="4229106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ــ 8 )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4" name="AutoShape 439"/>
          <p:cNvSpPr>
            <a:spLocks noChangeArrowheads="1"/>
          </p:cNvSpPr>
          <p:nvPr/>
        </p:nvSpPr>
        <p:spPr bwMode="auto">
          <a:xfrm>
            <a:off x="2071670" y="5351481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5" name="AutoShape 442"/>
          <p:cNvSpPr>
            <a:spLocks noChangeArrowheads="1"/>
          </p:cNvSpPr>
          <p:nvPr/>
        </p:nvSpPr>
        <p:spPr bwMode="auto">
          <a:xfrm>
            <a:off x="7429520" y="5494357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جـ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6" name="AutoShape 442"/>
          <p:cNvSpPr>
            <a:spLocks noChangeArrowheads="1"/>
          </p:cNvSpPr>
          <p:nvPr/>
        </p:nvSpPr>
        <p:spPr bwMode="auto">
          <a:xfrm>
            <a:off x="7100904" y="5494357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ــ 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7" name="AutoShape 442"/>
          <p:cNvSpPr>
            <a:spLocks noChangeArrowheads="1"/>
          </p:cNvSpPr>
          <p:nvPr/>
        </p:nvSpPr>
        <p:spPr bwMode="auto">
          <a:xfrm>
            <a:off x="7443808" y="5508645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ــ 9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8" name="AutoShape 442"/>
          <p:cNvSpPr>
            <a:spLocks noChangeArrowheads="1"/>
          </p:cNvSpPr>
          <p:nvPr/>
        </p:nvSpPr>
        <p:spPr bwMode="auto">
          <a:xfrm>
            <a:off x="4572000" y="5514988"/>
            <a:ext cx="171451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9 + ( ــ 5 )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9" name="AutoShape 442"/>
          <p:cNvSpPr>
            <a:spLocks noChangeArrowheads="1"/>
          </p:cNvSpPr>
          <p:nvPr/>
        </p:nvSpPr>
        <p:spPr bwMode="auto">
          <a:xfrm>
            <a:off x="3428992" y="5522933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ــ 14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0" name="AutoShape 442"/>
          <p:cNvSpPr>
            <a:spLocks noChangeArrowheads="1"/>
          </p:cNvSpPr>
          <p:nvPr/>
        </p:nvSpPr>
        <p:spPr bwMode="auto">
          <a:xfrm>
            <a:off x="6672278" y="5500702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أ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1" name="AutoShape 442"/>
          <p:cNvSpPr>
            <a:spLocks noChangeArrowheads="1"/>
          </p:cNvSpPr>
          <p:nvPr/>
        </p:nvSpPr>
        <p:spPr bwMode="auto">
          <a:xfrm>
            <a:off x="6143636" y="5500702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2" name="AutoShape 442"/>
          <p:cNvSpPr>
            <a:spLocks noChangeArrowheads="1"/>
          </p:cNvSpPr>
          <p:nvPr/>
        </p:nvSpPr>
        <p:spPr bwMode="auto">
          <a:xfrm>
            <a:off x="6557976" y="5514990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( 5 )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45" grpId="0"/>
      <p:bldP spid="46" grpId="0"/>
      <p:bldP spid="47" grpId="0"/>
      <p:bldP spid="48" grpId="0"/>
      <p:bldP spid="49" grpId="0" animBg="1"/>
      <p:bldP spid="50" grpId="0"/>
      <p:bldP spid="50" grpId="1"/>
      <p:bldP spid="51" grpId="0"/>
      <p:bldP spid="52" grpId="0"/>
      <p:bldP spid="53" grpId="0"/>
      <p:bldP spid="54" grpId="0"/>
      <p:bldP spid="61" grpId="0"/>
      <p:bldP spid="61" grpId="1"/>
      <p:bldP spid="62" grpId="0"/>
      <p:bldP spid="63" grpId="0"/>
      <p:bldP spid="64" grpId="0" animBg="1"/>
      <p:bldP spid="65" grpId="0"/>
      <p:bldP spid="65" grpId="1"/>
      <p:bldP spid="66" grpId="0"/>
      <p:bldP spid="67" grpId="0"/>
      <p:bldP spid="68" grpId="0"/>
      <p:bldP spid="69" grpId="0"/>
      <p:bldP spid="70" grpId="0"/>
      <p:bldP spid="70" grpId="1"/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2071670" y="2786058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29520" y="2928934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م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" name="AutoShape 442"/>
          <p:cNvSpPr>
            <a:spLocks noChangeArrowheads="1"/>
          </p:cNvSpPr>
          <p:nvPr/>
        </p:nvSpPr>
        <p:spPr bwMode="auto">
          <a:xfrm>
            <a:off x="6400814" y="2928934"/>
            <a:ext cx="121444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15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6" name="AutoShape 442"/>
          <p:cNvSpPr>
            <a:spLocks noChangeArrowheads="1"/>
          </p:cNvSpPr>
          <p:nvPr/>
        </p:nvSpPr>
        <p:spPr bwMode="auto">
          <a:xfrm>
            <a:off x="7472382" y="2928934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ــ 6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7" name="AutoShape 442"/>
          <p:cNvSpPr>
            <a:spLocks noChangeArrowheads="1"/>
          </p:cNvSpPr>
          <p:nvPr/>
        </p:nvSpPr>
        <p:spPr bwMode="auto">
          <a:xfrm>
            <a:off x="4214810" y="2928934"/>
            <a:ext cx="24288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6 + ( ــ 15 )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8" name="AutoShape 442"/>
          <p:cNvSpPr>
            <a:spLocks noChangeArrowheads="1"/>
          </p:cNvSpPr>
          <p:nvPr/>
        </p:nvSpPr>
        <p:spPr bwMode="auto">
          <a:xfrm>
            <a:off x="3643306" y="2928934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ــ 21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39"/>
          <p:cNvSpPr>
            <a:spLocks noChangeArrowheads="1"/>
          </p:cNvSpPr>
          <p:nvPr/>
        </p:nvSpPr>
        <p:spPr bwMode="auto">
          <a:xfrm>
            <a:off x="2071670" y="4065597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/>
          <p:cNvSpPr>
            <a:spLocks noChangeArrowheads="1"/>
          </p:cNvSpPr>
          <p:nvPr/>
        </p:nvSpPr>
        <p:spPr bwMode="auto">
          <a:xfrm>
            <a:off x="7429520" y="4208473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ل</a:t>
            </a:r>
            <a:endParaRPr lang="en-US" sz="2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/>
          <p:cNvSpPr>
            <a:spLocks noChangeArrowheads="1"/>
          </p:cNvSpPr>
          <p:nvPr/>
        </p:nvSpPr>
        <p:spPr bwMode="auto">
          <a:xfrm>
            <a:off x="7100904" y="4208473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ــ 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/>
          <p:cNvSpPr>
            <a:spLocks noChangeArrowheads="1"/>
          </p:cNvSpPr>
          <p:nvPr/>
        </p:nvSpPr>
        <p:spPr bwMode="auto">
          <a:xfrm>
            <a:off x="7486670" y="4208473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ــ 14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/>
          <p:cNvSpPr>
            <a:spLocks noChangeArrowheads="1"/>
          </p:cNvSpPr>
          <p:nvPr/>
        </p:nvSpPr>
        <p:spPr bwMode="auto">
          <a:xfrm>
            <a:off x="4572000" y="4229104"/>
            <a:ext cx="171451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 ــ 14 + ( 6 )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/>
          <p:cNvSpPr>
            <a:spLocks noChangeArrowheads="1"/>
          </p:cNvSpPr>
          <p:nvPr/>
        </p:nvSpPr>
        <p:spPr bwMode="auto">
          <a:xfrm>
            <a:off x="3500430" y="4237049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ــ 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1" name="AutoShape 442"/>
          <p:cNvSpPr>
            <a:spLocks noChangeArrowheads="1"/>
          </p:cNvSpPr>
          <p:nvPr/>
        </p:nvSpPr>
        <p:spPr bwMode="auto">
          <a:xfrm>
            <a:off x="6643702" y="4214818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م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2" name="AutoShape 442"/>
          <p:cNvSpPr>
            <a:spLocks noChangeArrowheads="1"/>
          </p:cNvSpPr>
          <p:nvPr/>
        </p:nvSpPr>
        <p:spPr bwMode="auto">
          <a:xfrm>
            <a:off x="6143636" y="4214818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3" name="AutoShape 442"/>
          <p:cNvSpPr>
            <a:spLocks noChangeArrowheads="1"/>
          </p:cNvSpPr>
          <p:nvPr/>
        </p:nvSpPr>
        <p:spPr bwMode="auto">
          <a:xfrm>
            <a:off x="6572264" y="4214818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ــ 6 )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4" name="AutoShape 439"/>
          <p:cNvSpPr>
            <a:spLocks noChangeArrowheads="1"/>
          </p:cNvSpPr>
          <p:nvPr/>
        </p:nvSpPr>
        <p:spPr bwMode="auto">
          <a:xfrm>
            <a:off x="2071670" y="5351481"/>
            <a:ext cx="5978555" cy="720725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5" name="AutoShape 442"/>
          <p:cNvSpPr>
            <a:spLocks noChangeArrowheads="1"/>
          </p:cNvSpPr>
          <p:nvPr/>
        </p:nvSpPr>
        <p:spPr bwMode="auto">
          <a:xfrm>
            <a:off x="7429520" y="5494357"/>
            <a:ext cx="50006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ك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6" name="AutoShape 442"/>
          <p:cNvSpPr>
            <a:spLocks noChangeArrowheads="1"/>
          </p:cNvSpPr>
          <p:nvPr/>
        </p:nvSpPr>
        <p:spPr bwMode="auto">
          <a:xfrm>
            <a:off x="7100904" y="5494357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ــ 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7" name="AutoShape 442"/>
          <p:cNvSpPr>
            <a:spLocks noChangeArrowheads="1"/>
          </p:cNvSpPr>
          <p:nvPr/>
        </p:nvSpPr>
        <p:spPr bwMode="auto">
          <a:xfrm>
            <a:off x="7386658" y="5494357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8" name="AutoShape 442"/>
          <p:cNvSpPr>
            <a:spLocks noChangeArrowheads="1"/>
          </p:cNvSpPr>
          <p:nvPr/>
        </p:nvSpPr>
        <p:spPr bwMode="auto">
          <a:xfrm>
            <a:off x="4286248" y="5514988"/>
            <a:ext cx="171451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8 + ( 14)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9" name="AutoShape 442"/>
          <p:cNvSpPr>
            <a:spLocks noChangeArrowheads="1"/>
          </p:cNvSpPr>
          <p:nvPr/>
        </p:nvSpPr>
        <p:spPr bwMode="auto">
          <a:xfrm>
            <a:off x="3571868" y="5522933"/>
            <a:ext cx="85725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rtl="0"/>
            <a:r>
              <a:rPr lang="ar-SA" sz="2400" b="1" dirty="0"/>
              <a:t>22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0" name="AutoShape 442"/>
          <p:cNvSpPr>
            <a:spLocks noChangeArrowheads="1"/>
          </p:cNvSpPr>
          <p:nvPr/>
        </p:nvSpPr>
        <p:spPr bwMode="auto">
          <a:xfrm>
            <a:off x="6600840" y="5500702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ل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1" name="AutoShape 442"/>
          <p:cNvSpPr>
            <a:spLocks noChangeArrowheads="1"/>
          </p:cNvSpPr>
          <p:nvPr/>
        </p:nvSpPr>
        <p:spPr bwMode="auto">
          <a:xfrm>
            <a:off x="5929322" y="5500702"/>
            <a:ext cx="471492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2" name="AutoShape 442"/>
          <p:cNvSpPr>
            <a:spLocks noChangeArrowheads="1"/>
          </p:cNvSpPr>
          <p:nvPr/>
        </p:nvSpPr>
        <p:spPr bwMode="auto">
          <a:xfrm>
            <a:off x="6486538" y="5500702"/>
            <a:ext cx="571504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ــ 14 )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33" name="مجموعة 17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34" name="دبوس زينة 3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5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6" name="دبوس زينة 3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285860"/>
            <a:ext cx="557213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800" decel="100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00" decel="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  <p:bldP spid="45" grpId="0"/>
      <p:bldP spid="46" grpId="0"/>
      <p:bldP spid="47" grpId="0"/>
      <p:bldP spid="48" grpId="0"/>
      <p:bldP spid="49" grpId="0" animBg="1"/>
      <p:bldP spid="50" grpId="0"/>
      <p:bldP spid="50" grpId="1"/>
      <p:bldP spid="51" grpId="0"/>
      <p:bldP spid="52" grpId="0"/>
      <p:bldP spid="53" grpId="0"/>
      <p:bldP spid="54" grpId="0"/>
      <p:bldP spid="61" grpId="0"/>
      <p:bldP spid="61" grpId="1"/>
      <p:bldP spid="62" grpId="0"/>
      <p:bldP spid="63" grpId="0"/>
      <p:bldP spid="64" grpId="0" animBg="1"/>
      <p:bldP spid="65" grpId="0"/>
      <p:bldP spid="65" grpId="1"/>
      <p:bldP spid="66" grpId="0"/>
      <p:bldP spid="67" grpId="0"/>
      <p:bldP spid="68" grpId="0"/>
      <p:bldP spid="69" grpId="0"/>
      <p:bldP spid="70" grpId="0"/>
      <p:bldP spid="70" grpId="1"/>
      <p:bldP spid="71" grpId="0"/>
      <p:bldP spid="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مجموعة 22"/>
          <p:cNvGrpSpPr/>
          <p:nvPr/>
        </p:nvGrpSpPr>
        <p:grpSpPr>
          <a:xfrm>
            <a:off x="557184" y="857232"/>
            <a:ext cx="8372534" cy="1500198"/>
            <a:chOff x="557184" y="1000108"/>
            <a:chExt cx="8372534" cy="1500198"/>
          </a:xfrm>
        </p:grpSpPr>
        <p:sp>
          <p:nvSpPr>
            <p:cNvPr id="24" name="دبوس زينة 23"/>
            <p:cNvSpPr/>
            <p:nvPr/>
          </p:nvSpPr>
          <p:spPr>
            <a:xfrm>
              <a:off x="557184" y="1000108"/>
              <a:ext cx="7143800" cy="1500198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مجموعة 20"/>
            <p:cNvGrpSpPr/>
            <p:nvPr/>
          </p:nvGrpSpPr>
          <p:grpSpPr>
            <a:xfrm>
              <a:off x="7715272" y="1285860"/>
              <a:ext cx="1214446" cy="928694"/>
              <a:chOff x="7715272" y="1285860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1285860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528750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34" name="مربع نص 33"/>
          <p:cNvSpPr txBox="1"/>
          <p:nvPr/>
        </p:nvSpPr>
        <p:spPr>
          <a:xfrm>
            <a:off x="5643570" y="2786058"/>
            <a:ext cx="26003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1340 ــ ( ــ 799)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5786446" y="3610277"/>
            <a:ext cx="24574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1340 + ( + 799 )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6000760" y="4453245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2139</a:t>
            </a:r>
          </a:p>
        </p:txBody>
      </p:sp>
      <p:sp>
        <p:nvSpPr>
          <p:cNvPr id="51" name="مربع نص 50"/>
          <p:cNvSpPr txBox="1"/>
          <p:nvPr/>
        </p:nvSpPr>
        <p:spPr>
          <a:xfrm>
            <a:off x="1928794" y="5429264"/>
            <a:ext cx="62436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الفرق بين قمة الجبل وأعمق نقطة في البحر الميت 2139 </a:t>
            </a:r>
            <a:r>
              <a:rPr lang="ar-SA" sz="2400" b="1" dirty="0" err="1"/>
              <a:t>م</a:t>
            </a:r>
            <a:endParaRPr lang="ar-SA" sz="2400" b="1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28787" y="1000108"/>
            <a:ext cx="572929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مربع نص 19"/>
          <p:cNvSpPr txBox="1"/>
          <p:nvPr/>
        </p:nvSpPr>
        <p:spPr>
          <a:xfrm>
            <a:off x="1857356" y="2790519"/>
            <a:ext cx="21717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حل آخر</a:t>
            </a:r>
          </a:p>
        </p:txBody>
      </p:sp>
      <p:sp>
        <p:nvSpPr>
          <p:cNvPr id="21" name="مربع نص 20"/>
          <p:cNvSpPr txBox="1"/>
          <p:nvPr/>
        </p:nvSpPr>
        <p:spPr>
          <a:xfrm>
            <a:off x="1643042" y="3614738"/>
            <a:ext cx="24574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799 + 1340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857356" y="4457706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2139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4" grpId="0"/>
      <p:bldP spid="45" grpId="0"/>
      <p:bldP spid="51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2852"/>
            <a:ext cx="2895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مجموعة 17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20" name="دبوس زينة 19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2" name="دبوس زينة 21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071546"/>
            <a:ext cx="560070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مربع نص 23"/>
          <p:cNvSpPr txBox="1"/>
          <p:nvPr/>
        </p:nvSpPr>
        <p:spPr>
          <a:xfrm>
            <a:off x="5072066" y="2786058"/>
            <a:ext cx="26003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31 ــ ( ــ 2 )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5214942" y="3610277"/>
            <a:ext cx="24574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31 + ( + 2 )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5757870" y="4453245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33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1928794" y="5429264"/>
            <a:ext cx="62436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/>
              <a:t>الفرق بين درجتي الحرارة الصغرى والعظمى </a:t>
            </a:r>
            <a:r>
              <a:rPr lang="ar-SA" sz="3000" b="1" spc="-100" baseline="30000" dirty="0"/>
              <a:t>5</a:t>
            </a:r>
            <a:r>
              <a:rPr lang="ar-SA" sz="2400" b="1" dirty="0"/>
              <a:t>33 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411413" y="3446463"/>
            <a:ext cx="360362" cy="1403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3226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7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8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3223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4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5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3220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1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22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3217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8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9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3214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5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6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3211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2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3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3208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9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10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3205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6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7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3202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3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4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3199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0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201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3196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7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8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3193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4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5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3190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1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92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3187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8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9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3184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5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6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3181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2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3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3178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9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80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3175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6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7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3172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3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4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3169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0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71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3166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7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8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3163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4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5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3160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1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62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3157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8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9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3154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5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6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3151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2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3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3148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9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50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3145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6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7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3142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3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4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13440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3139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0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41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13446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3136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7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3138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13441" name="Rectangle 129"/>
          <p:cNvSpPr>
            <a:spLocks noChangeArrowheads="1"/>
          </p:cNvSpPr>
          <p:nvPr/>
        </p:nvSpPr>
        <p:spPr bwMode="auto">
          <a:xfrm>
            <a:off x="971550" y="4848225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442" name="Text Box 130"/>
          <p:cNvSpPr txBox="1">
            <a:spLocks noChangeArrowheads="1"/>
          </p:cNvSpPr>
          <p:nvPr/>
        </p:nvSpPr>
        <p:spPr bwMode="auto">
          <a:xfrm>
            <a:off x="5580063" y="1702594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اطرح :  ( - 7 ) - ( - 3 ) =</a:t>
            </a:r>
            <a:endParaRPr lang="hi-IN" sz="2400" b="1"/>
          </a:p>
        </p:txBody>
      </p:sp>
      <p:sp>
        <p:nvSpPr>
          <p:cNvPr id="13443" name="AutoShape 131"/>
          <p:cNvSpPr>
            <a:spLocks noChangeArrowheads="1"/>
          </p:cNvSpPr>
          <p:nvPr/>
        </p:nvSpPr>
        <p:spPr bwMode="auto">
          <a:xfrm>
            <a:off x="3921701" y="858839"/>
            <a:ext cx="5184775" cy="647700"/>
          </a:xfrm>
          <a:prstGeom prst="octagon">
            <a:avLst>
              <a:gd name="adj" fmla="val 29287"/>
            </a:avLst>
          </a:prstGeom>
          <a:solidFill>
            <a:srgbClr val="D4F1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3444" name="Text Box 132"/>
          <p:cNvSpPr txBox="1">
            <a:spLocks noChangeArrowheads="1"/>
          </p:cNvSpPr>
          <p:nvPr/>
        </p:nvSpPr>
        <p:spPr bwMode="auto">
          <a:xfrm>
            <a:off x="4314440" y="914139"/>
            <a:ext cx="4464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/>
              <a:t>حاصل طرح عددين سالبين</a:t>
            </a:r>
            <a:endParaRPr lang="hi-IN" sz="2800" b="1" dirty="0"/>
          </a:p>
        </p:txBody>
      </p:sp>
      <p:sp>
        <p:nvSpPr>
          <p:cNvPr id="13445" name="Text Box 133"/>
          <p:cNvSpPr txBox="1">
            <a:spLocks noChangeArrowheads="1"/>
          </p:cNvSpPr>
          <p:nvPr/>
        </p:nvSpPr>
        <p:spPr bwMode="auto">
          <a:xfrm>
            <a:off x="4680744" y="1658921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- 4</a:t>
            </a:r>
            <a:endParaRPr lang="hi-IN" sz="2400" b="1"/>
          </a:p>
        </p:txBody>
      </p:sp>
      <p:sp>
        <p:nvSpPr>
          <p:cNvPr id="13449" name="Text Box 137"/>
          <p:cNvSpPr txBox="1">
            <a:spLocks noChangeArrowheads="1"/>
          </p:cNvSpPr>
          <p:nvPr/>
        </p:nvSpPr>
        <p:spPr bwMode="auto">
          <a:xfrm>
            <a:off x="5580063" y="2386166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اجمع :  ( - 7 ) + ( + 3 ) =</a:t>
            </a:r>
            <a:endParaRPr lang="hi-IN" sz="2400" b="1"/>
          </a:p>
        </p:txBody>
      </p:sp>
      <p:sp>
        <p:nvSpPr>
          <p:cNvPr id="13450" name="Text Box 138"/>
          <p:cNvSpPr txBox="1">
            <a:spLocks noChangeArrowheads="1"/>
          </p:cNvSpPr>
          <p:nvPr/>
        </p:nvSpPr>
        <p:spPr bwMode="auto">
          <a:xfrm>
            <a:off x="4714876" y="2424782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- 4</a:t>
            </a:r>
            <a:endParaRPr lang="hi-IN" sz="2400" b="1"/>
          </a:p>
        </p:txBody>
      </p:sp>
      <p:grpSp>
        <p:nvGrpSpPr>
          <p:cNvPr id="13453" name="Group 139"/>
          <p:cNvGrpSpPr>
            <a:grpSpLocks/>
          </p:cNvGrpSpPr>
          <p:nvPr/>
        </p:nvGrpSpPr>
        <p:grpSpPr bwMode="auto">
          <a:xfrm>
            <a:off x="5101784" y="3082767"/>
            <a:ext cx="2089150" cy="612775"/>
            <a:chOff x="2925" y="2999"/>
            <a:chExt cx="1316" cy="386"/>
          </a:xfrm>
        </p:grpSpPr>
        <p:sp>
          <p:nvSpPr>
            <p:cNvPr id="13452" name="AutoShape 140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3101" name="Text Box 141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ماذا تلاحظ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13454" name="AutoShape 142"/>
          <p:cNvSpPr>
            <a:spLocks noChangeArrowheads="1"/>
          </p:cNvSpPr>
          <p:nvPr/>
        </p:nvSpPr>
        <p:spPr bwMode="auto">
          <a:xfrm>
            <a:off x="2986225" y="3828764"/>
            <a:ext cx="5976937" cy="698500"/>
          </a:xfrm>
          <a:prstGeom prst="octagon">
            <a:avLst>
              <a:gd name="adj" fmla="val 2928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3455" name="Text Box 143"/>
          <p:cNvSpPr txBox="1">
            <a:spLocks noChangeArrowheads="1"/>
          </p:cNvSpPr>
          <p:nvPr/>
        </p:nvSpPr>
        <p:spPr bwMode="auto">
          <a:xfrm>
            <a:off x="7451725" y="40640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نلاحظ أن :</a:t>
            </a:r>
            <a:endParaRPr lang="hi-IN" sz="2400" b="1"/>
          </a:p>
        </p:txBody>
      </p:sp>
      <p:sp>
        <p:nvSpPr>
          <p:cNvPr id="13456" name="Text Box 144"/>
          <p:cNvSpPr txBox="1">
            <a:spLocks noChangeArrowheads="1"/>
          </p:cNvSpPr>
          <p:nvPr/>
        </p:nvSpPr>
        <p:spPr bwMode="auto">
          <a:xfrm>
            <a:off x="3203575" y="405130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( - 7 ) – ( - 3 ) =  ( - 7 ) + ( + 3 )</a:t>
            </a:r>
            <a:endParaRPr lang="hi-IN" sz="2400" b="1"/>
          </a:p>
        </p:txBody>
      </p:sp>
      <p:sp>
        <p:nvSpPr>
          <p:cNvPr id="13457" name="Rectangle 145"/>
          <p:cNvSpPr>
            <a:spLocks noChangeArrowheads="1"/>
          </p:cNvSpPr>
          <p:nvPr/>
        </p:nvSpPr>
        <p:spPr bwMode="auto">
          <a:xfrm>
            <a:off x="971550" y="4235450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458" name="Rectangle 146"/>
          <p:cNvSpPr>
            <a:spLocks noChangeArrowheads="1"/>
          </p:cNvSpPr>
          <p:nvPr/>
        </p:nvSpPr>
        <p:spPr bwMode="auto">
          <a:xfrm>
            <a:off x="971550" y="4235450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459" name="Rectangle 147"/>
          <p:cNvSpPr>
            <a:spLocks noChangeArrowheads="1"/>
          </p:cNvSpPr>
          <p:nvPr/>
        </p:nvSpPr>
        <p:spPr bwMode="auto">
          <a:xfrm>
            <a:off x="2411413" y="3417888"/>
            <a:ext cx="360362" cy="1436687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3460" name="Line 148"/>
          <p:cNvSpPr>
            <a:spLocks noChangeShapeType="1"/>
          </p:cNvSpPr>
          <p:nvPr/>
        </p:nvSpPr>
        <p:spPr bwMode="auto">
          <a:xfrm flipV="1">
            <a:off x="1933575" y="2036761"/>
            <a:ext cx="2926160" cy="2138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3461" name="Line 149"/>
          <p:cNvSpPr>
            <a:spLocks noChangeShapeType="1"/>
          </p:cNvSpPr>
          <p:nvPr/>
        </p:nvSpPr>
        <p:spPr bwMode="auto">
          <a:xfrm flipV="1">
            <a:off x="1933575" y="3022600"/>
            <a:ext cx="287972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3462" name="AutoShape 150"/>
          <p:cNvSpPr>
            <a:spLocks noChangeArrowheads="1"/>
          </p:cNvSpPr>
          <p:nvPr/>
        </p:nvSpPr>
        <p:spPr bwMode="auto">
          <a:xfrm>
            <a:off x="2916238" y="4675188"/>
            <a:ext cx="5976937" cy="1922462"/>
          </a:xfrm>
          <a:prstGeom prst="octagon">
            <a:avLst>
              <a:gd name="adj" fmla="val 2928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3463" name="Text Box 151"/>
          <p:cNvSpPr txBox="1">
            <a:spLocks noChangeArrowheads="1"/>
          </p:cNvSpPr>
          <p:nvPr/>
        </p:nvSpPr>
        <p:spPr bwMode="auto">
          <a:xfrm>
            <a:off x="3995738" y="4843463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1: العدد الأول تحول إلى نفسه</a:t>
            </a:r>
            <a:endParaRPr lang="hi-IN" sz="2400" b="1"/>
          </a:p>
        </p:txBody>
      </p:sp>
      <p:sp>
        <p:nvSpPr>
          <p:cNvPr id="13464" name="Text Box 152"/>
          <p:cNvSpPr txBox="1">
            <a:spLocks noChangeArrowheads="1"/>
          </p:cNvSpPr>
          <p:nvPr/>
        </p:nvSpPr>
        <p:spPr bwMode="auto">
          <a:xfrm>
            <a:off x="3995738" y="5419725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2: عملية الطرح تحولت إلى عملية الجمع</a:t>
            </a:r>
            <a:endParaRPr lang="hi-IN" sz="2400" b="1"/>
          </a:p>
        </p:txBody>
      </p:sp>
      <p:sp>
        <p:nvSpPr>
          <p:cNvPr id="13465" name="Text Box 153"/>
          <p:cNvSpPr txBox="1">
            <a:spLocks noChangeArrowheads="1"/>
          </p:cNvSpPr>
          <p:nvPr/>
        </p:nvSpPr>
        <p:spPr bwMode="auto">
          <a:xfrm>
            <a:off x="3995738" y="5995988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3: العدد الثاني تحول إلى معكوسه</a:t>
            </a:r>
            <a:endParaRPr lang="hi-IN" sz="2400" b="1"/>
          </a:p>
        </p:txBody>
      </p:sp>
      <p:sp>
        <p:nvSpPr>
          <p:cNvPr id="13466" name="Arc 154"/>
          <p:cNvSpPr>
            <a:spLocks/>
          </p:cNvSpPr>
          <p:nvPr/>
        </p:nvSpPr>
        <p:spPr bwMode="auto">
          <a:xfrm rot="6937577" flipH="1" flipV="1">
            <a:off x="4899819" y="3426619"/>
            <a:ext cx="1801812" cy="2095500"/>
          </a:xfrm>
          <a:custGeom>
            <a:avLst/>
            <a:gdLst>
              <a:gd name="T0" fmla="*/ 776698 w 21600"/>
              <a:gd name="T1" fmla="*/ 0 h 19696"/>
              <a:gd name="T2" fmla="*/ 1801729 w 21600"/>
              <a:gd name="T3" fmla="*/ 2095500 h 19696"/>
              <a:gd name="T4" fmla="*/ 0 w 21600"/>
              <a:gd name="T5" fmla="*/ 2073583 h 19696"/>
              <a:gd name="T6" fmla="*/ 0 60000 65536"/>
              <a:gd name="T7" fmla="*/ 0 60000 65536"/>
              <a:gd name="T8" fmla="*/ 0 60000 65536"/>
              <a:gd name="T9" fmla="*/ 0 w 21600"/>
              <a:gd name="T10" fmla="*/ 0 h 19696"/>
              <a:gd name="T11" fmla="*/ 21600 w 21600"/>
              <a:gd name="T12" fmla="*/ 19696 h 19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696" fill="none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19558"/>
                  <a:pt x="21599" y="19627"/>
                  <a:pt x="21599" y="19696"/>
                </a:cubicBezTo>
              </a:path>
              <a:path w="21600" h="19696" stroke="0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19558"/>
                  <a:pt x="21599" y="19627"/>
                  <a:pt x="21599" y="19696"/>
                </a:cubicBezTo>
                <a:lnTo>
                  <a:pt x="0" y="1949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467" name="Arc 155"/>
          <p:cNvSpPr>
            <a:spLocks/>
          </p:cNvSpPr>
          <p:nvPr/>
        </p:nvSpPr>
        <p:spPr bwMode="auto">
          <a:xfrm rot="6987179" flipH="1" flipV="1">
            <a:off x="4460082" y="3521869"/>
            <a:ext cx="1747837" cy="2003425"/>
          </a:xfrm>
          <a:custGeom>
            <a:avLst/>
            <a:gdLst>
              <a:gd name="T0" fmla="*/ 823992 w 21600"/>
              <a:gd name="T1" fmla="*/ 0 h 20458"/>
              <a:gd name="T2" fmla="*/ 1744115 w 21600"/>
              <a:gd name="T3" fmla="*/ 2003425 h 20458"/>
              <a:gd name="T4" fmla="*/ 0 w 21600"/>
              <a:gd name="T5" fmla="*/ 1865444 h 20458"/>
              <a:gd name="T6" fmla="*/ 0 60000 65536"/>
              <a:gd name="T7" fmla="*/ 0 60000 65536"/>
              <a:gd name="T8" fmla="*/ 0 60000 65536"/>
              <a:gd name="T9" fmla="*/ 0 w 21600"/>
              <a:gd name="T10" fmla="*/ 0 h 20458"/>
              <a:gd name="T11" fmla="*/ 21600 w 21600"/>
              <a:gd name="T12" fmla="*/ 20458 h 20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58" fill="none" extrusionOk="0">
                <a:moveTo>
                  <a:pt x="10183" y="-1"/>
                </a:moveTo>
                <a:cubicBezTo>
                  <a:pt x="17211" y="3757"/>
                  <a:pt x="21600" y="11079"/>
                  <a:pt x="21600" y="19049"/>
                </a:cubicBezTo>
                <a:cubicBezTo>
                  <a:pt x="21600" y="19519"/>
                  <a:pt x="21584" y="19988"/>
                  <a:pt x="21553" y="20457"/>
                </a:cubicBezTo>
              </a:path>
              <a:path w="21600" h="20458" stroke="0" extrusionOk="0">
                <a:moveTo>
                  <a:pt x="10183" y="-1"/>
                </a:moveTo>
                <a:cubicBezTo>
                  <a:pt x="17211" y="3757"/>
                  <a:pt x="21600" y="11079"/>
                  <a:pt x="21600" y="19049"/>
                </a:cubicBezTo>
                <a:cubicBezTo>
                  <a:pt x="21600" y="19519"/>
                  <a:pt x="21584" y="19988"/>
                  <a:pt x="21553" y="20457"/>
                </a:cubicBezTo>
                <a:lnTo>
                  <a:pt x="0" y="1904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3468" name="Arc 156"/>
          <p:cNvSpPr>
            <a:spLocks/>
          </p:cNvSpPr>
          <p:nvPr/>
        </p:nvSpPr>
        <p:spPr bwMode="auto">
          <a:xfrm rot="6987179" flipH="1" flipV="1">
            <a:off x="3806825" y="3397250"/>
            <a:ext cx="1747838" cy="2020888"/>
          </a:xfrm>
          <a:custGeom>
            <a:avLst/>
            <a:gdLst>
              <a:gd name="T0" fmla="*/ 745016 w 21600"/>
              <a:gd name="T1" fmla="*/ 0 h 20642"/>
              <a:gd name="T2" fmla="*/ 1745572 w 21600"/>
              <a:gd name="T3" fmla="*/ 2020888 h 20642"/>
              <a:gd name="T4" fmla="*/ 0 w 21600"/>
              <a:gd name="T5" fmla="*/ 1913000 h 20642"/>
              <a:gd name="T6" fmla="*/ 0 60000 65536"/>
              <a:gd name="T7" fmla="*/ 0 60000 65536"/>
              <a:gd name="T8" fmla="*/ 0 60000 65536"/>
              <a:gd name="T9" fmla="*/ 0 w 21600"/>
              <a:gd name="T10" fmla="*/ 0 h 20642"/>
              <a:gd name="T11" fmla="*/ 21600 w 21600"/>
              <a:gd name="T12" fmla="*/ 20642 h 206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642" fill="none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</a:path>
              <a:path w="21600" h="20642" stroke="0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  <a:lnTo>
                  <a:pt x="0" y="1954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3000"/>
                                        <p:tgtEl>
                                          <p:spTgt spid="13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13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3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6" dur="2000"/>
                                        <p:tgtEl>
                                          <p:spTgt spid="13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13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13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2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2000"/>
                                        <p:tgtEl>
                                          <p:spTgt spid="13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13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13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5" dur="2000"/>
                                        <p:tgtEl>
                                          <p:spTgt spid="13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1000"/>
                                        <p:tgtEl>
                                          <p:spTgt spid="1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1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13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2000"/>
                                        <p:tgtEl>
                                          <p:spTgt spid="13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1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2000"/>
                                        <p:tgtEl>
                                          <p:spTgt spid="1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1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1000"/>
                                        <p:tgtEl>
                                          <p:spTgt spid="13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2000"/>
                                        <p:tgtEl>
                                          <p:spTgt spid="13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0"/>
                                        <p:tgtEl>
                                          <p:spTgt spid="13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1000"/>
                                        <p:tgtEl>
                                          <p:spTgt spid="13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1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0"/>
                                        <p:tgtEl>
                                          <p:spTgt spid="13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1000"/>
                                        <p:tgtEl>
                                          <p:spTgt spid="13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4" grpId="1" animBg="1"/>
      <p:bldP spid="13441" grpId="0" animBg="1"/>
      <p:bldP spid="13441" grpId="1" animBg="1"/>
      <p:bldP spid="13441" grpId="2" animBg="1"/>
      <p:bldP spid="13442" grpId="0" animBg="1"/>
      <p:bldP spid="13443" grpId="0" animBg="1"/>
      <p:bldP spid="13444" grpId="0"/>
      <p:bldP spid="13445" grpId="0" animBg="1"/>
      <p:bldP spid="13449" grpId="0" animBg="1"/>
      <p:bldP spid="13450" grpId="0" animBg="1"/>
      <p:bldP spid="13454" grpId="0" animBg="1"/>
      <p:bldP spid="13455" grpId="0"/>
      <p:bldP spid="13456" grpId="0"/>
      <p:bldP spid="13457" grpId="0" animBg="1"/>
      <p:bldP spid="13457" grpId="1" animBg="1"/>
      <p:bldP spid="13458" grpId="0" animBg="1"/>
      <p:bldP spid="13458" grpId="1" animBg="1"/>
      <p:bldP spid="13459" grpId="0" animBg="1"/>
      <p:bldP spid="13459" grpId="1" animBg="1"/>
      <p:bldP spid="13460" grpId="0" animBg="1"/>
      <p:bldP spid="13460" grpId="1" animBg="1"/>
      <p:bldP spid="13461" grpId="0" animBg="1"/>
      <p:bldP spid="13461" grpId="1" animBg="1"/>
      <p:bldP spid="13462" grpId="0" animBg="1"/>
      <p:bldP spid="13463" grpId="0"/>
      <p:bldP spid="13464" grpId="0"/>
      <p:bldP spid="13465" grpId="0"/>
      <p:bldP spid="13466" grpId="0" animBg="1"/>
      <p:bldP spid="13466" grpId="1" animBg="1"/>
      <p:bldP spid="13467" grpId="0" animBg="1"/>
      <p:bldP spid="13467" grpId="1" animBg="1"/>
      <p:bldP spid="13468" grpId="0" animBg="1"/>
      <p:bldP spid="1346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411413" y="2035175"/>
            <a:ext cx="360362" cy="1403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913" y="207963"/>
            <a:ext cx="1079500" cy="6423025"/>
            <a:chOff x="3515" y="131"/>
            <a:chExt cx="680" cy="4046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3515" y="140"/>
              <a:ext cx="680" cy="40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chemeClr val="bg1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515" y="2036"/>
              <a:ext cx="680" cy="231"/>
              <a:chOff x="1338" y="3666"/>
              <a:chExt cx="544" cy="231"/>
            </a:xfrm>
          </p:grpSpPr>
          <p:sp>
            <p:nvSpPr>
              <p:cNvPr id="4250" name="Line 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51" name="Line 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52" name="Text Box 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0</a:t>
                </a:r>
                <a:endParaRPr lang="hi-IN" b="1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515" y="1909"/>
              <a:ext cx="680" cy="231"/>
              <a:chOff x="1338" y="3666"/>
              <a:chExt cx="544" cy="231"/>
            </a:xfrm>
          </p:grpSpPr>
          <p:sp>
            <p:nvSpPr>
              <p:cNvPr id="4247" name="Line 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8" name="Line 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9" name="Text Box 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</a:t>
                </a:r>
                <a:endParaRPr lang="hi-IN" b="1"/>
              </a:p>
            </p:txBody>
          </p:sp>
        </p:grp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515" y="1782"/>
              <a:ext cx="680" cy="231"/>
              <a:chOff x="1338" y="3666"/>
              <a:chExt cx="544" cy="231"/>
            </a:xfrm>
          </p:grpSpPr>
          <p:sp>
            <p:nvSpPr>
              <p:cNvPr id="4244" name="Line 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5" name="Line 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6" name="Text Box 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2</a:t>
                </a:r>
                <a:endParaRPr lang="hi-IN" b="1"/>
              </a:p>
            </p:txBody>
          </p:sp>
        </p:grp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515" y="1655"/>
              <a:ext cx="680" cy="231"/>
              <a:chOff x="1338" y="3666"/>
              <a:chExt cx="544" cy="231"/>
            </a:xfrm>
          </p:grpSpPr>
          <p:sp>
            <p:nvSpPr>
              <p:cNvPr id="4241" name="Line 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2" name="Line 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3" name="Text Box 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3</a:t>
                </a:r>
                <a:endParaRPr lang="hi-IN" b="1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3515" y="1528"/>
              <a:ext cx="680" cy="231"/>
              <a:chOff x="1338" y="3666"/>
              <a:chExt cx="544" cy="231"/>
            </a:xfrm>
          </p:grpSpPr>
          <p:sp>
            <p:nvSpPr>
              <p:cNvPr id="4238" name="Line 2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9" name="Line 2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40" name="Text Box 2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4</a:t>
                </a:r>
                <a:endParaRPr lang="hi-IN" b="1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3515" y="1401"/>
              <a:ext cx="680" cy="231"/>
              <a:chOff x="1338" y="3666"/>
              <a:chExt cx="544" cy="231"/>
            </a:xfrm>
          </p:grpSpPr>
          <p:sp>
            <p:nvSpPr>
              <p:cNvPr id="4235" name="Line 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6" name="Line 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7" name="Text Box 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5</a:t>
                </a:r>
                <a:endParaRPr lang="hi-IN" b="1"/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515" y="1274"/>
              <a:ext cx="680" cy="231"/>
              <a:chOff x="1338" y="3666"/>
              <a:chExt cx="544" cy="231"/>
            </a:xfrm>
          </p:grpSpPr>
          <p:sp>
            <p:nvSpPr>
              <p:cNvPr id="4232" name="Line 3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3" name="Line 3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4" name="Text Box 3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6</a:t>
                </a:r>
                <a:endParaRPr lang="hi-IN" b="1"/>
              </a:p>
            </p:txBody>
          </p:sp>
        </p:grp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3515" y="1147"/>
              <a:ext cx="680" cy="231"/>
              <a:chOff x="1338" y="3666"/>
              <a:chExt cx="544" cy="231"/>
            </a:xfrm>
          </p:grpSpPr>
          <p:sp>
            <p:nvSpPr>
              <p:cNvPr id="4229" name="Line 3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0" name="Line 3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31" name="Text Box 3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7</a:t>
                </a:r>
                <a:endParaRPr lang="hi-IN" b="1"/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3515" y="1020"/>
              <a:ext cx="680" cy="231"/>
              <a:chOff x="1338" y="3666"/>
              <a:chExt cx="544" cy="231"/>
            </a:xfrm>
          </p:grpSpPr>
          <p:sp>
            <p:nvSpPr>
              <p:cNvPr id="4226" name="Line 3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7" name="Line 3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8" name="Text Box 4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8</a:t>
                </a:r>
                <a:endParaRPr lang="hi-IN" b="1"/>
              </a:p>
            </p:txBody>
          </p:sp>
        </p:grp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515" y="893"/>
              <a:ext cx="680" cy="231"/>
              <a:chOff x="1338" y="3666"/>
              <a:chExt cx="544" cy="231"/>
            </a:xfrm>
          </p:grpSpPr>
          <p:sp>
            <p:nvSpPr>
              <p:cNvPr id="4223" name="Line 4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4" name="Line 4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5" name="Text Box 4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9</a:t>
                </a:r>
                <a:endParaRPr lang="hi-IN" b="1"/>
              </a:p>
            </p:txBody>
          </p:sp>
        </p:grp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3515" y="766"/>
              <a:ext cx="680" cy="231"/>
              <a:chOff x="1338" y="3666"/>
              <a:chExt cx="544" cy="231"/>
            </a:xfrm>
          </p:grpSpPr>
          <p:sp>
            <p:nvSpPr>
              <p:cNvPr id="4220" name="Line 4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1" name="Line 4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22" name="Text Box 4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10</a:t>
                </a:r>
                <a:endParaRPr lang="hi-IN" b="1"/>
              </a:p>
            </p:txBody>
          </p:sp>
        </p:grpSp>
        <p:grpSp>
          <p:nvGrpSpPr>
            <p:cNvPr id="14" name="Group 49"/>
            <p:cNvGrpSpPr>
              <a:grpSpLocks/>
            </p:cNvGrpSpPr>
            <p:nvPr/>
          </p:nvGrpSpPr>
          <p:grpSpPr bwMode="auto">
            <a:xfrm>
              <a:off x="3515" y="639"/>
              <a:ext cx="680" cy="231"/>
              <a:chOff x="1338" y="3666"/>
              <a:chExt cx="544" cy="231"/>
            </a:xfrm>
          </p:grpSpPr>
          <p:sp>
            <p:nvSpPr>
              <p:cNvPr id="4217" name="Line 5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8" name="Line 5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9" name="Text Box 5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11</a:t>
                </a:r>
                <a:endParaRPr lang="hi-IN" b="1"/>
              </a:p>
            </p:txBody>
          </p:sp>
        </p:grpSp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3515" y="512"/>
              <a:ext cx="680" cy="231"/>
              <a:chOff x="1338" y="3666"/>
              <a:chExt cx="544" cy="231"/>
            </a:xfrm>
          </p:grpSpPr>
          <p:sp>
            <p:nvSpPr>
              <p:cNvPr id="4214" name="Line 5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5" name="Line 5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6" name="Text Box 5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12</a:t>
                </a:r>
                <a:endParaRPr lang="hi-IN" b="1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515" y="385"/>
              <a:ext cx="680" cy="231"/>
              <a:chOff x="1338" y="3666"/>
              <a:chExt cx="544" cy="231"/>
            </a:xfrm>
          </p:grpSpPr>
          <p:sp>
            <p:nvSpPr>
              <p:cNvPr id="4211" name="Line 5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2" name="Line 5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3" name="Text Box 6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13</a:t>
                </a:r>
                <a:endParaRPr lang="hi-IN" b="1"/>
              </a:p>
            </p:txBody>
          </p:sp>
        </p:grpSp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3515" y="258"/>
              <a:ext cx="680" cy="231"/>
              <a:chOff x="1338" y="3666"/>
              <a:chExt cx="544" cy="231"/>
            </a:xfrm>
          </p:grpSpPr>
          <p:sp>
            <p:nvSpPr>
              <p:cNvPr id="4208" name="Line 6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9" name="Line 6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10" name="Text Box 6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14</a:t>
                </a:r>
                <a:endParaRPr lang="hi-IN" b="1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3515" y="131"/>
              <a:ext cx="680" cy="231"/>
              <a:chOff x="1338" y="3666"/>
              <a:chExt cx="544" cy="231"/>
            </a:xfrm>
          </p:grpSpPr>
          <p:sp>
            <p:nvSpPr>
              <p:cNvPr id="4205" name="Line 6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6" name="Line 6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7" name="Text Box 6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b="1"/>
                  <a:t>15</a:t>
                </a:r>
                <a:endParaRPr lang="hi-IN" b="1"/>
              </a:p>
            </p:txBody>
          </p:sp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3515" y="3819"/>
              <a:ext cx="680" cy="231"/>
              <a:chOff x="1338" y="3666"/>
              <a:chExt cx="544" cy="231"/>
            </a:xfrm>
          </p:grpSpPr>
          <p:sp>
            <p:nvSpPr>
              <p:cNvPr id="4202" name="Line 7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3" name="Line 7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4" name="Text Box 7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-14</a:t>
                </a:r>
                <a:endParaRPr lang="hi-IN" b="1"/>
              </a:p>
            </p:txBody>
          </p:sp>
        </p:grp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515" y="3692"/>
              <a:ext cx="680" cy="231"/>
              <a:chOff x="1338" y="3666"/>
              <a:chExt cx="544" cy="231"/>
            </a:xfrm>
          </p:grpSpPr>
          <p:sp>
            <p:nvSpPr>
              <p:cNvPr id="4199" name="Line 7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0" name="Line 7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01" name="Text Box 7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-13</a:t>
                </a:r>
                <a:endParaRPr lang="hi-IN" b="1"/>
              </a:p>
            </p:txBody>
          </p:sp>
        </p:grpSp>
        <p:grpSp>
          <p:nvGrpSpPr>
            <p:cNvPr id="21" name="Group 77"/>
            <p:cNvGrpSpPr>
              <a:grpSpLocks/>
            </p:cNvGrpSpPr>
            <p:nvPr/>
          </p:nvGrpSpPr>
          <p:grpSpPr bwMode="auto">
            <a:xfrm>
              <a:off x="3515" y="3565"/>
              <a:ext cx="680" cy="231"/>
              <a:chOff x="1338" y="3666"/>
              <a:chExt cx="544" cy="231"/>
            </a:xfrm>
          </p:grpSpPr>
          <p:sp>
            <p:nvSpPr>
              <p:cNvPr id="4196" name="Line 7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7" name="Line 7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8" name="Text Box 8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-12</a:t>
                </a:r>
                <a:endParaRPr lang="hi-IN" b="1"/>
              </a:p>
            </p:txBody>
          </p:sp>
        </p:grpSp>
        <p:grpSp>
          <p:nvGrpSpPr>
            <p:cNvPr id="22" name="Group 81"/>
            <p:cNvGrpSpPr>
              <a:grpSpLocks/>
            </p:cNvGrpSpPr>
            <p:nvPr/>
          </p:nvGrpSpPr>
          <p:grpSpPr bwMode="auto">
            <a:xfrm>
              <a:off x="3515" y="3311"/>
              <a:ext cx="680" cy="231"/>
              <a:chOff x="1338" y="3666"/>
              <a:chExt cx="544" cy="231"/>
            </a:xfrm>
          </p:grpSpPr>
          <p:sp>
            <p:nvSpPr>
              <p:cNvPr id="4193" name="Line 8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4" name="Line 8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5" name="Text Box 8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-10</a:t>
                </a:r>
                <a:endParaRPr lang="hi-IN" b="1"/>
              </a:p>
            </p:txBody>
          </p:sp>
        </p:grpSp>
        <p:grpSp>
          <p:nvGrpSpPr>
            <p:cNvPr id="23" name="Group 85"/>
            <p:cNvGrpSpPr>
              <a:grpSpLocks/>
            </p:cNvGrpSpPr>
            <p:nvPr/>
          </p:nvGrpSpPr>
          <p:grpSpPr bwMode="auto">
            <a:xfrm>
              <a:off x="3515" y="3184"/>
              <a:ext cx="680" cy="231"/>
              <a:chOff x="1338" y="3666"/>
              <a:chExt cx="544" cy="231"/>
            </a:xfrm>
          </p:grpSpPr>
          <p:sp>
            <p:nvSpPr>
              <p:cNvPr id="4190" name="Line 8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1" name="Line 8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92" name="Text Box 8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-9</a:t>
                </a:r>
                <a:endParaRPr lang="hi-IN" b="1"/>
              </a:p>
            </p:txBody>
          </p:sp>
        </p:grpSp>
        <p:grpSp>
          <p:nvGrpSpPr>
            <p:cNvPr id="24" name="Group 89"/>
            <p:cNvGrpSpPr>
              <a:grpSpLocks/>
            </p:cNvGrpSpPr>
            <p:nvPr/>
          </p:nvGrpSpPr>
          <p:grpSpPr bwMode="auto">
            <a:xfrm>
              <a:off x="3515" y="3057"/>
              <a:ext cx="680" cy="231"/>
              <a:chOff x="1338" y="3666"/>
              <a:chExt cx="544" cy="231"/>
            </a:xfrm>
          </p:grpSpPr>
          <p:sp>
            <p:nvSpPr>
              <p:cNvPr id="4187" name="Line 9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8" name="Line 9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9" name="Text Box 9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-8</a:t>
                </a:r>
                <a:endParaRPr lang="hi-IN" b="1"/>
              </a:p>
            </p:txBody>
          </p:sp>
        </p:grpSp>
        <p:grpSp>
          <p:nvGrpSpPr>
            <p:cNvPr id="25" name="Group 93"/>
            <p:cNvGrpSpPr>
              <a:grpSpLocks/>
            </p:cNvGrpSpPr>
            <p:nvPr/>
          </p:nvGrpSpPr>
          <p:grpSpPr bwMode="auto">
            <a:xfrm>
              <a:off x="3515" y="2930"/>
              <a:ext cx="680" cy="231"/>
              <a:chOff x="1338" y="3666"/>
              <a:chExt cx="544" cy="231"/>
            </a:xfrm>
          </p:grpSpPr>
          <p:sp>
            <p:nvSpPr>
              <p:cNvPr id="4184" name="Line 9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5" name="Line 9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6" name="Text Box 9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-7</a:t>
                </a:r>
                <a:endParaRPr lang="hi-IN" b="1"/>
              </a:p>
            </p:txBody>
          </p:sp>
        </p:grpSp>
        <p:grpSp>
          <p:nvGrpSpPr>
            <p:cNvPr id="26" name="Group 97"/>
            <p:cNvGrpSpPr>
              <a:grpSpLocks/>
            </p:cNvGrpSpPr>
            <p:nvPr/>
          </p:nvGrpSpPr>
          <p:grpSpPr bwMode="auto">
            <a:xfrm>
              <a:off x="3515" y="2803"/>
              <a:ext cx="680" cy="231"/>
              <a:chOff x="1338" y="3666"/>
              <a:chExt cx="544" cy="231"/>
            </a:xfrm>
          </p:grpSpPr>
          <p:sp>
            <p:nvSpPr>
              <p:cNvPr id="4181" name="Line 9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2" name="Line 9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3" name="Text Box 10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-6</a:t>
                </a:r>
                <a:endParaRPr lang="hi-IN" b="1"/>
              </a:p>
            </p:txBody>
          </p:sp>
        </p:grpSp>
        <p:grpSp>
          <p:nvGrpSpPr>
            <p:cNvPr id="27" name="Group 101"/>
            <p:cNvGrpSpPr>
              <a:grpSpLocks/>
            </p:cNvGrpSpPr>
            <p:nvPr/>
          </p:nvGrpSpPr>
          <p:grpSpPr bwMode="auto">
            <a:xfrm>
              <a:off x="3515" y="2676"/>
              <a:ext cx="680" cy="231"/>
              <a:chOff x="1338" y="3666"/>
              <a:chExt cx="544" cy="231"/>
            </a:xfrm>
          </p:grpSpPr>
          <p:sp>
            <p:nvSpPr>
              <p:cNvPr id="4178" name="Line 102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9" name="Line 103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80" name="Text Box 104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-5</a:t>
                </a:r>
                <a:endParaRPr lang="hi-IN" b="1"/>
              </a:p>
            </p:txBody>
          </p:sp>
        </p:grpSp>
        <p:grpSp>
          <p:nvGrpSpPr>
            <p:cNvPr id="28" name="Group 105"/>
            <p:cNvGrpSpPr>
              <a:grpSpLocks/>
            </p:cNvGrpSpPr>
            <p:nvPr/>
          </p:nvGrpSpPr>
          <p:grpSpPr bwMode="auto">
            <a:xfrm>
              <a:off x="3515" y="2549"/>
              <a:ext cx="680" cy="231"/>
              <a:chOff x="1338" y="3666"/>
              <a:chExt cx="544" cy="231"/>
            </a:xfrm>
          </p:grpSpPr>
          <p:sp>
            <p:nvSpPr>
              <p:cNvPr id="4175" name="Line 10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6" name="Line 10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7" name="Text Box 10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-4</a:t>
                </a:r>
                <a:endParaRPr lang="hi-IN" b="1"/>
              </a:p>
            </p:txBody>
          </p:sp>
        </p:grpSp>
        <p:grpSp>
          <p:nvGrpSpPr>
            <p:cNvPr id="29" name="Group 109"/>
            <p:cNvGrpSpPr>
              <a:grpSpLocks/>
            </p:cNvGrpSpPr>
            <p:nvPr/>
          </p:nvGrpSpPr>
          <p:grpSpPr bwMode="auto">
            <a:xfrm>
              <a:off x="3515" y="2422"/>
              <a:ext cx="680" cy="231"/>
              <a:chOff x="1338" y="3666"/>
              <a:chExt cx="544" cy="231"/>
            </a:xfrm>
          </p:grpSpPr>
          <p:sp>
            <p:nvSpPr>
              <p:cNvPr id="4172" name="Line 110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3" name="Line 111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4" name="Text Box 112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-3</a:t>
                </a:r>
                <a:endParaRPr lang="hi-IN" b="1"/>
              </a:p>
            </p:txBody>
          </p:sp>
        </p:grpSp>
        <p:grpSp>
          <p:nvGrpSpPr>
            <p:cNvPr id="30" name="Group 113"/>
            <p:cNvGrpSpPr>
              <a:grpSpLocks/>
            </p:cNvGrpSpPr>
            <p:nvPr/>
          </p:nvGrpSpPr>
          <p:grpSpPr bwMode="auto">
            <a:xfrm>
              <a:off x="3515" y="2295"/>
              <a:ext cx="680" cy="231"/>
              <a:chOff x="1338" y="3666"/>
              <a:chExt cx="544" cy="231"/>
            </a:xfrm>
          </p:grpSpPr>
          <p:sp>
            <p:nvSpPr>
              <p:cNvPr id="4169" name="Line 114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0" name="Line 115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71" name="Text Box 116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-2</a:t>
                </a:r>
                <a:endParaRPr lang="hi-IN" b="1"/>
              </a:p>
            </p:txBody>
          </p:sp>
        </p:grpSp>
        <p:grpSp>
          <p:nvGrpSpPr>
            <p:cNvPr id="31" name="Group 117"/>
            <p:cNvGrpSpPr>
              <a:grpSpLocks/>
            </p:cNvGrpSpPr>
            <p:nvPr/>
          </p:nvGrpSpPr>
          <p:grpSpPr bwMode="auto">
            <a:xfrm>
              <a:off x="3515" y="2168"/>
              <a:ext cx="680" cy="231"/>
              <a:chOff x="1338" y="3666"/>
              <a:chExt cx="544" cy="231"/>
            </a:xfrm>
          </p:grpSpPr>
          <p:sp>
            <p:nvSpPr>
              <p:cNvPr id="4166" name="Line 118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7" name="Line 119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8" name="Text Box 120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</a:t>
                </a:r>
                <a:endParaRPr lang="hi-IN" b="1"/>
              </a:p>
            </p:txBody>
          </p:sp>
        </p:grpSp>
        <p:grpSp>
          <p:nvGrpSpPr>
            <p:cNvPr id="14336" name="Group 121"/>
            <p:cNvGrpSpPr>
              <a:grpSpLocks/>
            </p:cNvGrpSpPr>
            <p:nvPr/>
          </p:nvGrpSpPr>
          <p:grpSpPr bwMode="auto">
            <a:xfrm>
              <a:off x="3515" y="3433"/>
              <a:ext cx="680" cy="231"/>
              <a:chOff x="3152" y="3433"/>
              <a:chExt cx="680" cy="231"/>
            </a:xfrm>
          </p:grpSpPr>
          <p:sp>
            <p:nvSpPr>
              <p:cNvPr id="4163" name="Line 122"/>
              <p:cNvSpPr>
                <a:spLocks noChangeShapeType="1"/>
              </p:cNvSpPr>
              <p:nvPr/>
            </p:nvSpPr>
            <p:spPr bwMode="auto">
              <a:xfrm flipH="1">
                <a:off x="3606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4" name="Line 123"/>
              <p:cNvSpPr>
                <a:spLocks noChangeShapeType="1"/>
              </p:cNvSpPr>
              <p:nvPr/>
            </p:nvSpPr>
            <p:spPr bwMode="auto">
              <a:xfrm flipH="1">
                <a:off x="3152" y="3560"/>
                <a:ext cx="22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5" name="Text Box 124"/>
              <p:cNvSpPr txBox="1">
                <a:spLocks noChangeArrowheads="1"/>
              </p:cNvSpPr>
              <p:nvPr/>
            </p:nvSpPr>
            <p:spPr bwMode="auto">
              <a:xfrm>
                <a:off x="3322" y="3433"/>
                <a:ext cx="33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-11</a:t>
                </a:r>
                <a:endParaRPr lang="hi-IN" b="1"/>
              </a:p>
            </p:txBody>
          </p:sp>
        </p:grpSp>
        <p:grpSp>
          <p:nvGrpSpPr>
            <p:cNvPr id="14337" name="Group 125"/>
            <p:cNvGrpSpPr>
              <a:grpSpLocks/>
            </p:cNvGrpSpPr>
            <p:nvPr/>
          </p:nvGrpSpPr>
          <p:grpSpPr bwMode="auto">
            <a:xfrm>
              <a:off x="3515" y="3937"/>
              <a:ext cx="680" cy="231"/>
              <a:chOff x="1338" y="3666"/>
              <a:chExt cx="544" cy="231"/>
            </a:xfrm>
          </p:grpSpPr>
          <p:sp>
            <p:nvSpPr>
              <p:cNvPr id="4160" name="Line 126"/>
              <p:cNvSpPr>
                <a:spLocks noChangeShapeType="1"/>
              </p:cNvSpPr>
              <p:nvPr/>
            </p:nvSpPr>
            <p:spPr bwMode="auto">
              <a:xfrm flipH="1">
                <a:off x="1701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1" name="Line 127"/>
              <p:cNvSpPr>
                <a:spLocks noChangeShapeType="1"/>
              </p:cNvSpPr>
              <p:nvPr/>
            </p:nvSpPr>
            <p:spPr bwMode="auto">
              <a:xfrm flipH="1">
                <a:off x="1338" y="3793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62" name="Text Box 128"/>
              <p:cNvSpPr txBox="1">
                <a:spLocks noChangeArrowheads="1"/>
              </p:cNvSpPr>
              <p:nvPr/>
            </p:nvSpPr>
            <p:spPr bwMode="auto">
              <a:xfrm>
                <a:off x="1474" y="3666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rtl="0">
                  <a:spcBef>
                    <a:spcPct val="50000"/>
                  </a:spcBef>
                </a:pPr>
                <a:r>
                  <a:rPr lang="ar-SA" b="1"/>
                  <a:t>-15</a:t>
                </a:r>
                <a:endParaRPr lang="hi-IN" b="1"/>
              </a:p>
            </p:txBody>
          </p:sp>
        </p:grpSp>
      </p:grpSp>
      <p:sp>
        <p:nvSpPr>
          <p:cNvPr id="14465" name="Rectangle 129"/>
          <p:cNvSpPr>
            <a:spLocks noChangeArrowheads="1"/>
          </p:cNvSpPr>
          <p:nvPr/>
        </p:nvSpPr>
        <p:spPr bwMode="auto">
          <a:xfrm>
            <a:off x="971550" y="2017713"/>
            <a:ext cx="360363" cy="611187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466" name="Text Box 130"/>
          <p:cNvSpPr txBox="1">
            <a:spLocks noChangeArrowheads="1"/>
          </p:cNvSpPr>
          <p:nvPr/>
        </p:nvSpPr>
        <p:spPr bwMode="auto">
          <a:xfrm>
            <a:off x="5580063" y="1773215"/>
            <a:ext cx="3313112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اطرح :  ( + 7 ) - ( - 3 ) =</a:t>
            </a:r>
            <a:endParaRPr lang="hi-IN" sz="2400" b="1"/>
          </a:p>
        </p:txBody>
      </p:sp>
      <p:sp>
        <p:nvSpPr>
          <p:cNvPr id="14467" name="AutoShape 131"/>
          <p:cNvSpPr>
            <a:spLocks noChangeArrowheads="1"/>
          </p:cNvSpPr>
          <p:nvPr/>
        </p:nvSpPr>
        <p:spPr bwMode="auto">
          <a:xfrm>
            <a:off x="3779837" y="884578"/>
            <a:ext cx="5184775" cy="647700"/>
          </a:xfrm>
          <a:prstGeom prst="octagon">
            <a:avLst>
              <a:gd name="adj" fmla="val 29287"/>
            </a:avLst>
          </a:prstGeom>
          <a:solidFill>
            <a:srgbClr val="D4F1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468" name="Text Box 132"/>
          <p:cNvSpPr txBox="1">
            <a:spLocks noChangeArrowheads="1"/>
          </p:cNvSpPr>
          <p:nvPr/>
        </p:nvSpPr>
        <p:spPr bwMode="auto">
          <a:xfrm>
            <a:off x="3988874" y="1013386"/>
            <a:ext cx="489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/>
              <a:t>حاصل طرح عددين مختلفين في الإشارة</a:t>
            </a:r>
            <a:endParaRPr lang="hi-IN" sz="2800" b="1" dirty="0"/>
          </a:p>
        </p:txBody>
      </p:sp>
      <p:sp>
        <p:nvSpPr>
          <p:cNvPr id="14469" name="Text Box 133"/>
          <p:cNvSpPr txBox="1">
            <a:spLocks noChangeArrowheads="1"/>
          </p:cNvSpPr>
          <p:nvPr/>
        </p:nvSpPr>
        <p:spPr bwMode="auto">
          <a:xfrm>
            <a:off x="4639434" y="18145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+ 10</a:t>
            </a:r>
            <a:endParaRPr lang="hi-IN" sz="2400" b="1"/>
          </a:p>
        </p:txBody>
      </p:sp>
      <p:sp>
        <p:nvSpPr>
          <p:cNvPr id="14473" name="Text Box 137"/>
          <p:cNvSpPr txBox="1">
            <a:spLocks noChangeArrowheads="1"/>
          </p:cNvSpPr>
          <p:nvPr/>
        </p:nvSpPr>
        <p:spPr bwMode="auto">
          <a:xfrm>
            <a:off x="5542530" y="2524064"/>
            <a:ext cx="3457575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اجمع :  ( + 7 ) + ( + 3 ) =</a:t>
            </a:r>
            <a:endParaRPr lang="hi-IN" sz="2400" b="1"/>
          </a:p>
        </p:txBody>
      </p:sp>
      <p:sp>
        <p:nvSpPr>
          <p:cNvPr id="14474" name="Text Box 138"/>
          <p:cNvSpPr txBox="1">
            <a:spLocks noChangeArrowheads="1"/>
          </p:cNvSpPr>
          <p:nvPr/>
        </p:nvSpPr>
        <p:spPr bwMode="auto">
          <a:xfrm>
            <a:off x="4563190" y="2540794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 dirty="0"/>
              <a:t>+ 10</a:t>
            </a:r>
            <a:endParaRPr lang="hi-IN" sz="2400" b="1" dirty="0"/>
          </a:p>
        </p:txBody>
      </p:sp>
      <p:grpSp>
        <p:nvGrpSpPr>
          <p:cNvPr id="14341" name="Group 139"/>
          <p:cNvGrpSpPr>
            <a:grpSpLocks/>
          </p:cNvGrpSpPr>
          <p:nvPr/>
        </p:nvGrpSpPr>
        <p:grpSpPr bwMode="auto">
          <a:xfrm>
            <a:off x="5144311" y="3166190"/>
            <a:ext cx="2089150" cy="612775"/>
            <a:chOff x="2925" y="2999"/>
            <a:chExt cx="1316" cy="386"/>
          </a:xfrm>
        </p:grpSpPr>
        <p:sp>
          <p:nvSpPr>
            <p:cNvPr id="14476" name="AutoShape 140"/>
            <p:cNvSpPr>
              <a:spLocks noChangeArrowheads="1"/>
            </p:cNvSpPr>
            <p:nvPr/>
          </p:nvSpPr>
          <p:spPr bwMode="auto">
            <a:xfrm>
              <a:off x="2925" y="3022"/>
              <a:ext cx="1316" cy="363"/>
            </a:xfrm>
            <a:prstGeom prst="downArrowCallout">
              <a:avLst>
                <a:gd name="adj1" fmla="val 90634"/>
                <a:gd name="adj2" fmla="val 90634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4125" name="Text Box 141"/>
            <p:cNvSpPr txBox="1">
              <a:spLocks noChangeArrowheads="1"/>
            </p:cNvSpPr>
            <p:nvPr/>
          </p:nvSpPr>
          <p:spPr bwMode="auto">
            <a:xfrm>
              <a:off x="3198" y="2999"/>
              <a:ext cx="77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spcBef>
                  <a:spcPct val="50000"/>
                </a:spcBef>
              </a:pPr>
              <a:r>
                <a:rPr lang="ar-SA" sz="2400" b="1">
                  <a:solidFill>
                    <a:schemeClr val="accent2"/>
                  </a:solidFill>
                </a:rPr>
                <a:t>ماذا تلاحظ</a:t>
              </a:r>
              <a:endParaRPr lang="hi-IN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14478" name="AutoShape 142"/>
          <p:cNvSpPr>
            <a:spLocks noChangeArrowheads="1"/>
          </p:cNvSpPr>
          <p:nvPr/>
        </p:nvSpPr>
        <p:spPr bwMode="auto">
          <a:xfrm>
            <a:off x="2987675" y="3800554"/>
            <a:ext cx="5976937" cy="698500"/>
          </a:xfrm>
          <a:prstGeom prst="octagon">
            <a:avLst>
              <a:gd name="adj" fmla="val 29287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479" name="Text Box 143"/>
          <p:cNvSpPr txBox="1">
            <a:spLocks noChangeArrowheads="1"/>
          </p:cNvSpPr>
          <p:nvPr/>
        </p:nvSpPr>
        <p:spPr bwMode="auto">
          <a:xfrm>
            <a:off x="7451725" y="4064000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نلاحظ أن :</a:t>
            </a:r>
            <a:endParaRPr lang="hi-IN" sz="2400" b="1"/>
          </a:p>
        </p:txBody>
      </p:sp>
      <p:sp>
        <p:nvSpPr>
          <p:cNvPr id="14480" name="Text Box 144"/>
          <p:cNvSpPr txBox="1">
            <a:spLocks noChangeArrowheads="1"/>
          </p:cNvSpPr>
          <p:nvPr/>
        </p:nvSpPr>
        <p:spPr bwMode="auto">
          <a:xfrm>
            <a:off x="3132138" y="4051300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( + 7 ) – ( - 3 ) =  ( + 7 ) + ( + 3 )</a:t>
            </a:r>
            <a:endParaRPr lang="hi-IN" sz="2400" b="1"/>
          </a:p>
        </p:txBody>
      </p:sp>
      <p:sp>
        <p:nvSpPr>
          <p:cNvPr id="14481" name="Rectangle 145"/>
          <p:cNvSpPr>
            <a:spLocks noChangeArrowheads="1"/>
          </p:cNvSpPr>
          <p:nvPr/>
        </p:nvSpPr>
        <p:spPr bwMode="auto">
          <a:xfrm>
            <a:off x="971550" y="1412875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482" name="Rectangle 146"/>
          <p:cNvSpPr>
            <a:spLocks noChangeArrowheads="1"/>
          </p:cNvSpPr>
          <p:nvPr/>
        </p:nvSpPr>
        <p:spPr bwMode="auto">
          <a:xfrm>
            <a:off x="971550" y="1412875"/>
            <a:ext cx="360363" cy="611188"/>
          </a:xfrm>
          <a:prstGeom prst="rect">
            <a:avLst/>
          </a:prstGeom>
          <a:gradFill rotWithShape="1">
            <a:gsLst>
              <a:gs pos="0">
                <a:srgbClr val="761800"/>
              </a:gs>
              <a:gs pos="50000">
                <a:srgbClr val="FF3300"/>
              </a:gs>
              <a:gs pos="100000">
                <a:srgbClr val="7618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483" name="Rectangle 147"/>
          <p:cNvSpPr>
            <a:spLocks noChangeArrowheads="1"/>
          </p:cNvSpPr>
          <p:nvPr/>
        </p:nvSpPr>
        <p:spPr bwMode="auto">
          <a:xfrm>
            <a:off x="2411413" y="2003425"/>
            <a:ext cx="360362" cy="1436688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484" name="Line 148"/>
          <p:cNvSpPr>
            <a:spLocks noChangeShapeType="1"/>
          </p:cNvSpPr>
          <p:nvPr/>
        </p:nvSpPr>
        <p:spPr bwMode="auto">
          <a:xfrm>
            <a:off x="1979613" y="1441450"/>
            <a:ext cx="2808287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4485" name="Line 149"/>
          <p:cNvSpPr>
            <a:spLocks noChangeShapeType="1"/>
          </p:cNvSpPr>
          <p:nvPr/>
        </p:nvSpPr>
        <p:spPr bwMode="auto">
          <a:xfrm>
            <a:off x="1979613" y="1455738"/>
            <a:ext cx="2663825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4486" name="AutoShape 150"/>
          <p:cNvSpPr>
            <a:spLocks noChangeArrowheads="1"/>
          </p:cNvSpPr>
          <p:nvPr/>
        </p:nvSpPr>
        <p:spPr bwMode="auto">
          <a:xfrm>
            <a:off x="2916238" y="4619584"/>
            <a:ext cx="5976937" cy="1922462"/>
          </a:xfrm>
          <a:prstGeom prst="octagon">
            <a:avLst>
              <a:gd name="adj" fmla="val 2928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3995738" y="4843463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1: العدد الأول تحول إلى نفسه</a:t>
            </a:r>
            <a:endParaRPr lang="hi-IN" sz="2400" b="1"/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3995738" y="5419725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2: عملية الطرح تحولت إلى عملية الجمع</a:t>
            </a:r>
            <a:endParaRPr lang="hi-IN" sz="2400" b="1"/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3995738" y="5995988"/>
            <a:ext cx="4392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/>
              <a:t>3: العدد الثاني تحول إلى معكوسه</a:t>
            </a:r>
            <a:endParaRPr lang="hi-IN" sz="2400" b="1"/>
          </a:p>
        </p:txBody>
      </p:sp>
      <p:sp>
        <p:nvSpPr>
          <p:cNvPr id="14490" name="Arc 154"/>
          <p:cNvSpPr>
            <a:spLocks/>
          </p:cNvSpPr>
          <p:nvPr/>
        </p:nvSpPr>
        <p:spPr bwMode="auto">
          <a:xfrm rot="6937577" flipH="1" flipV="1">
            <a:off x="4899819" y="3426619"/>
            <a:ext cx="1801812" cy="2095500"/>
          </a:xfrm>
          <a:custGeom>
            <a:avLst/>
            <a:gdLst>
              <a:gd name="T0" fmla="*/ 776698 w 21600"/>
              <a:gd name="T1" fmla="*/ 0 h 19696"/>
              <a:gd name="T2" fmla="*/ 1801729 w 21600"/>
              <a:gd name="T3" fmla="*/ 2095500 h 19696"/>
              <a:gd name="T4" fmla="*/ 0 w 21600"/>
              <a:gd name="T5" fmla="*/ 2073583 h 19696"/>
              <a:gd name="T6" fmla="*/ 0 60000 65536"/>
              <a:gd name="T7" fmla="*/ 0 60000 65536"/>
              <a:gd name="T8" fmla="*/ 0 60000 65536"/>
              <a:gd name="T9" fmla="*/ 0 w 21600"/>
              <a:gd name="T10" fmla="*/ 0 h 19696"/>
              <a:gd name="T11" fmla="*/ 21600 w 21600"/>
              <a:gd name="T12" fmla="*/ 19696 h 196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696" fill="none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19558"/>
                  <a:pt x="21599" y="19627"/>
                  <a:pt x="21599" y="19696"/>
                </a:cubicBezTo>
              </a:path>
              <a:path w="21600" h="19696" stroke="0" extrusionOk="0">
                <a:moveTo>
                  <a:pt x="9311" y="-1"/>
                </a:moveTo>
                <a:cubicBezTo>
                  <a:pt x="16819" y="3587"/>
                  <a:pt x="21600" y="11168"/>
                  <a:pt x="21600" y="19490"/>
                </a:cubicBezTo>
                <a:cubicBezTo>
                  <a:pt x="21600" y="19558"/>
                  <a:pt x="21599" y="19627"/>
                  <a:pt x="21599" y="19696"/>
                </a:cubicBezTo>
                <a:lnTo>
                  <a:pt x="0" y="1949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491" name="Arc 155"/>
          <p:cNvSpPr>
            <a:spLocks/>
          </p:cNvSpPr>
          <p:nvPr/>
        </p:nvSpPr>
        <p:spPr bwMode="auto">
          <a:xfrm rot="6987179" flipH="1" flipV="1">
            <a:off x="4339432" y="3521869"/>
            <a:ext cx="1747837" cy="2003425"/>
          </a:xfrm>
          <a:custGeom>
            <a:avLst/>
            <a:gdLst>
              <a:gd name="T0" fmla="*/ 823992 w 21600"/>
              <a:gd name="T1" fmla="*/ 0 h 20458"/>
              <a:gd name="T2" fmla="*/ 1744115 w 21600"/>
              <a:gd name="T3" fmla="*/ 2003425 h 20458"/>
              <a:gd name="T4" fmla="*/ 0 w 21600"/>
              <a:gd name="T5" fmla="*/ 1865444 h 20458"/>
              <a:gd name="T6" fmla="*/ 0 60000 65536"/>
              <a:gd name="T7" fmla="*/ 0 60000 65536"/>
              <a:gd name="T8" fmla="*/ 0 60000 65536"/>
              <a:gd name="T9" fmla="*/ 0 w 21600"/>
              <a:gd name="T10" fmla="*/ 0 h 20458"/>
              <a:gd name="T11" fmla="*/ 21600 w 21600"/>
              <a:gd name="T12" fmla="*/ 20458 h 204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458" fill="none" extrusionOk="0">
                <a:moveTo>
                  <a:pt x="10183" y="-1"/>
                </a:moveTo>
                <a:cubicBezTo>
                  <a:pt x="17211" y="3757"/>
                  <a:pt x="21600" y="11079"/>
                  <a:pt x="21600" y="19049"/>
                </a:cubicBezTo>
                <a:cubicBezTo>
                  <a:pt x="21600" y="19519"/>
                  <a:pt x="21584" y="19988"/>
                  <a:pt x="21553" y="20457"/>
                </a:cubicBezTo>
              </a:path>
              <a:path w="21600" h="20458" stroke="0" extrusionOk="0">
                <a:moveTo>
                  <a:pt x="10183" y="-1"/>
                </a:moveTo>
                <a:cubicBezTo>
                  <a:pt x="17211" y="3757"/>
                  <a:pt x="21600" y="11079"/>
                  <a:pt x="21600" y="19049"/>
                </a:cubicBezTo>
                <a:cubicBezTo>
                  <a:pt x="21600" y="19519"/>
                  <a:pt x="21584" y="19988"/>
                  <a:pt x="21553" y="20457"/>
                </a:cubicBezTo>
                <a:lnTo>
                  <a:pt x="0" y="1904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492" name="Arc 156"/>
          <p:cNvSpPr>
            <a:spLocks/>
          </p:cNvSpPr>
          <p:nvPr/>
        </p:nvSpPr>
        <p:spPr bwMode="auto">
          <a:xfrm rot="6987179" flipH="1" flipV="1">
            <a:off x="3806825" y="3397250"/>
            <a:ext cx="1747838" cy="2020888"/>
          </a:xfrm>
          <a:custGeom>
            <a:avLst/>
            <a:gdLst>
              <a:gd name="T0" fmla="*/ 745016 w 21600"/>
              <a:gd name="T1" fmla="*/ 0 h 20642"/>
              <a:gd name="T2" fmla="*/ 1745572 w 21600"/>
              <a:gd name="T3" fmla="*/ 2020888 h 20642"/>
              <a:gd name="T4" fmla="*/ 0 w 21600"/>
              <a:gd name="T5" fmla="*/ 1913000 h 20642"/>
              <a:gd name="T6" fmla="*/ 0 60000 65536"/>
              <a:gd name="T7" fmla="*/ 0 60000 65536"/>
              <a:gd name="T8" fmla="*/ 0 60000 65536"/>
              <a:gd name="T9" fmla="*/ 0 w 21600"/>
              <a:gd name="T10" fmla="*/ 0 h 20642"/>
              <a:gd name="T11" fmla="*/ 21600 w 21600"/>
              <a:gd name="T12" fmla="*/ 20642 h 206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642" fill="none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</a:path>
              <a:path w="21600" h="20642" stroke="0" extrusionOk="0">
                <a:moveTo>
                  <a:pt x="9206" y="0"/>
                </a:moveTo>
                <a:cubicBezTo>
                  <a:pt x="16772" y="3565"/>
                  <a:pt x="21600" y="11176"/>
                  <a:pt x="21600" y="19540"/>
                </a:cubicBezTo>
                <a:cubicBezTo>
                  <a:pt x="21600" y="19907"/>
                  <a:pt x="21590" y="20274"/>
                  <a:pt x="21571" y="20641"/>
                </a:cubicBezTo>
                <a:lnTo>
                  <a:pt x="0" y="1954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SA"/>
          </a:p>
        </p:txBody>
      </p:sp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3000"/>
                                        <p:tgtEl>
                                          <p:spTgt spid="14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1000"/>
                                        <p:tgtEl>
                                          <p:spTgt spid="1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3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6" dur="2000"/>
                                        <p:tgtEl>
                                          <p:spTgt spid="14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9" dur="2000"/>
                                        <p:tgtEl>
                                          <p:spTgt spid="14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2" dur="2000"/>
                                        <p:tgtEl>
                                          <p:spTgt spid="14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1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2000"/>
                                        <p:tgtEl>
                                          <p:spTgt spid="1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20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9" dur="2000"/>
                                        <p:tgtEl>
                                          <p:spTgt spid="14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2" dur="20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5" dur="2000"/>
                                        <p:tgtEl>
                                          <p:spTgt spid="144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6" dur="2000"/>
                                        <p:tgtEl>
                                          <p:spTgt spid="1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2000"/>
                                        <p:tgtEl>
                                          <p:spTgt spid="1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2000"/>
                                        <p:tgtEl>
                                          <p:spTgt spid="1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1" dur="2000"/>
                                        <p:tgtEl>
                                          <p:spTgt spid="1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20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20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10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20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6" dur="20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10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2000"/>
                                        <p:tgtEl>
                                          <p:spTgt spid="1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1000"/>
                                        <p:tgtEl>
                                          <p:spTgt spid="14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8" grpId="1" animBg="1"/>
      <p:bldP spid="14465" grpId="0" animBg="1"/>
      <p:bldP spid="14465" grpId="1" animBg="1"/>
      <p:bldP spid="14465" grpId="2" animBg="1"/>
      <p:bldP spid="14466" grpId="0" animBg="1"/>
      <p:bldP spid="14467" grpId="0" animBg="1"/>
      <p:bldP spid="14468" grpId="0"/>
      <p:bldP spid="14469" grpId="0" animBg="1"/>
      <p:bldP spid="14473" grpId="0" animBg="1"/>
      <p:bldP spid="14474" grpId="0" animBg="1"/>
      <p:bldP spid="14478" grpId="0" animBg="1"/>
      <p:bldP spid="14479" grpId="0"/>
      <p:bldP spid="14480" grpId="0"/>
      <p:bldP spid="14481" grpId="0" animBg="1"/>
      <p:bldP spid="14481" grpId="1" animBg="1"/>
      <p:bldP spid="14482" grpId="0" animBg="1"/>
      <p:bldP spid="14482" grpId="1" animBg="1"/>
      <p:bldP spid="14483" grpId="0" animBg="1"/>
      <p:bldP spid="14483" grpId="1" animBg="1"/>
      <p:bldP spid="14484" grpId="0" animBg="1"/>
      <p:bldP spid="14484" grpId="1" animBg="1"/>
      <p:bldP spid="14485" grpId="0" animBg="1"/>
      <p:bldP spid="14485" grpId="1" animBg="1"/>
      <p:bldP spid="14486" grpId="0" animBg="1"/>
      <p:bldP spid="14487" grpId="0"/>
      <p:bldP spid="14488" grpId="0"/>
      <p:bldP spid="14489" grpId="0"/>
      <p:bldP spid="14490" grpId="0" animBg="1"/>
      <p:bldP spid="14490" grpId="1" animBg="1"/>
      <p:bldP spid="14491" grpId="0" animBg="1"/>
      <p:bldP spid="14491" grpId="1" animBg="1"/>
      <p:bldP spid="14492" grpId="0" animBg="1"/>
      <p:bldP spid="1449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051050" y="981075"/>
            <a:ext cx="5184775" cy="647700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hlink"/>
              </a:gs>
              <a:gs pos="50000">
                <a:srgbClr val="FFFF00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627313" y="1023938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مما سبق نستــنتــج الآتـــــــــــي :</a:t>
            </a:r>
            <a:endParaRPr lang="hi-IN" sz="2800" b="1"/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1331913" y="2565400"/>
            <a:ext cx="6551612" cy="40322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3200">
              <a:solidFill>
                <a:srgbClr val="008080"/>
              </a:solidFill>
              <a:cs typeface="Monotype Koufi" pitchFamily="2" charset="-78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6588" y="3125788"/>
            <a:ext cx="5399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FF0000"/>
                </a:solidFill>
              </a:rPr>
              <a:t>طريقة طرح الاعداد الصحيحة :</a:t>
            </a:r>
            <a:endParaRPr lang="hi-IN" sz="2800" b="1" dirty="0">
              <a:solidFill>
                <a:srgbClr val="FF0000"/>
              </a:solidFill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1978025" y="3773488"/>
            <a:ext cx="5399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002060"/>
                </a:solidFill>
              </a:rPr>
              <a:t>1- ننقل العدد الأول كما هو دون تغيير .</a:t>
            </a:r>
            <a:endParaRPr lang="hi-IN" sz="2800" b="1" dirty="0">
              <a:solidFill>
                <a:srgbClr val="002060"/>
              </a:solidFill>
            </a:endParaRP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1978025" y="4335463"/>
            <a:ext cx="5399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0070C0"/>
                </a:solidFill>
              </a:rPr>
              <a:t>2</a:t>
            </a:r>
            <a:r>
              <a:rPr lang="ar-SA" sz="2800" b="1" dirty="0">
                <a:solidFill>
                  <a:srgbClr val="002060"/>
                </a:solidFill>
              </a:rPr>
              <a:t>- نحول عملية الطرح إلى عملية جمع .</a:t>
            </a:r>
            <a:endParaRPr lang="hi-IN" sz="2800" b="1" dirty="0">
              <a:solidFill>
                <a:srgbClr val="002060"/>
              </a:solidFill>
            </a:endParaRP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1978025" y="4881563"/>
            <a:ext cx="5399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002060"/>
                </a:solidFill>
              </a:rPr>
              <a:t>3- نحول العدد الثاني إلى معكوسة الجمعي </a:t>
            </a:r>
            <a:r>
              <a:rPr lang="ar-SA" sz="2800" b="1" dirty="0">
                <a:solidFill>
                  <a:srgbClr val="008080"/>
                </a:solidFill>
              </a:rPr>
              <a:t>.</a:t>
            </a:r>
            <a:endParaRPr lang="hi-IN" sz="2800" b="1" dirty="0">
              <a:solidFill>
                <a:srgbClr val="008080"/>
              </a:solidFill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1979613" y="5446713"/>
            <a:ext cx="5399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>
                <a:solidFill>
                  <a:srgbClr val="008080"/>
                </a:solidFill>
              </a:rPr>
              <a:t>4</a:t>
            </a:r>
            <a:r>
              <a:rPr lang="ar-SA" sz="2800" b="1" dirty="0">
                <a:solidFill>
                  <a:srgbClr val="002060"/>
                </a:solidFill>
              </a:rPr>
              <a:t>- نجري عملية الجمع ونكتب الناتج .</a:t>
            </a:r>
            <a:endParaRPr lang="hi-IN" sz="2800" b="1" dirty="0">
              <a:solidFill>
                <a:srgbClr val="002060"/>
              </a:solidFill>
            </a:endParaRPr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 flipH="1">
            <a:off x="1835150" y="3070225"/>
            <a:ext cx="5545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1835150" y="3070225"/>
            <a:ext cx="0" cy="3024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399" name="Line 39"/>
          <p:cNvSpPr>
            <a:spLocks noChangeShapeType="1"/>
          </p:cNvSpPr>
          <p:nvPr/>
        </p:nvSpPr>
        <p:spPr bwMode="auto">
          <a:xfrm flipH="1">
            <a:off x="1835150" y="6094413"/>
            <a:ext cx="55451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5400" name="Line 40"/>
          <p:cNvSpPr>
            <a:spLocks noChangeShapeType="1"/>
          </p:cNvSpPr>
          <p:nvPr/>
        </p:nvSpPr>
        <p:spPr bwMode="auto">
          <a:xfrm>
            <a:off x="7380288" y="3070225"/>
            <a:ext cx="0" cy="3024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dirty="0"/>
          </a:p>
        </p:txBody>
      </p:sp>
      <p:sp>
        <p:nvSpPr>
          <p:cNvPr id="15401" name="AutoShape 41"/>
          <p:cNvSpPr>
            <a:spLocks noChangeArrowheads="1"/>
          </p:cNvSpPr>
          <p:nvPr/>
        </p:nvSpPr>
        <p:spPr bwMode="auto">
          <a:xfrm>
            <a:off x="1331913" y="1773238"/>
            <a:ext cx="6624637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5076825" y="1844675"/>
            <a:ext cx="2735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( + أ ) – ( + ب ) =</a:t>
            </a:r>
            <a:endParaRPr lang="hi-IN" sz="2800" b="1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140200" y="1844675"/>
            <a:ext cx="100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( + أ )</a:t>
            </a:r>
            <a:endParaRPr lang="hi-IN" sz="2800" b="1"/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779838" y="1844675"/>
            <a:ext cx="430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+</a:t>
            </a:r>
            <a:endParaRPr lang="hi-IN" sz="2800" b="1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2627313" y="1844675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/>
              <a:t>( ـــ ب )</a:t>
            </a:r>
            <a:endParaRPr lang="hi-IN" sz="2800" b="1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2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20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/>
      <p:bldP spid="15391" grpId="0" animBg="1"/>
      <p:bldP spid="15392" grpId="0"/>
      <p:bldP spid="15393" grpId="0"/>
      <p:bldP spid="15394" grpId="0"/>
      <p:bldP spid="15395" grpId="0"/>
      <p:bldP spid="15396" grpId="0"/>
      <p:bldP spid="15397" grpId="0" animBg="1"/>
      <p:bldP spid="15398" grpId="0" animBg="1"/>
      <p:bldP spid="15399" grpId="0" animBg="1"/>
      <p:bldP spid="15400" grpId="0" animBg="1"/>
      <p:bldP spid="15401" grpId="0" animBg="1"/>
      <p:bldP spid="15402" grpId="0"/>
      <p:bldP spid="15403" grpId="0"/>
      <p:bldP spid="15404" grpId="0"/>
      <p:bldP spid="154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0" name="Text Box 130"/>
          <p:cNvSpPr txBox="1">
            <a:spLocks noChangeArrowheads="1"/>
          </p:cNvSpPr>
          <p:nvPr/>
        </p:nvSpPr>
        <p:spPr bwMode="auto">
          <a:xfrm>
            <a:off x="6156325" y="2060575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+ 2 ) - ( - 4 ) =</a:t>
            </a:r>
            <a:endParaRPr lang="hi-IN" sz="2400" b="1"/>
          </a:p>
        </p:txBody>
      </p:sp>
      <p:sp>
        <p:nvSpPr>
          <p:cNvPr id="10371" name="AutoShape 131"/>
          <p:cNvSpPr>
            <a:spLocks noChangeArrowheads="1"/>
          </p:cNvSpPr>
          <p:nvPr/>
        </p:nvSpPr>
        <p:spPr bwMode="auto">
          <a:xfrm>
            <a:off x="3982381" y="753056"/>
            <a:ext cx="5184775" cy="647700"/>
          </a:xfrm>
          <a:prstGeom prst="octagon">
            <a:avLst>
              <a:gd name="adj" fmla="val 2928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10372" name="Text Box 132"/>
          <p:cNvSpPr txBox="1">
            <a:spLocks noChangeArrowheads="1"/>
          </p:cNvSpPr>
          <p:nvPr/>
        </p:nvSpPr>
        <p:spPr bwMode="auto">
          <a:xfrm>
            <a:off x="4342743" y="832633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/>
              <a:t>أوجد حاصل الطرح فيما يأتي :</a:t>
            </a:r>
            <a:endParaRPr lang="hi-IN" sz="2800" b="1" dirty="0"/>
          </a:p>
        </p:txBody>
      </p:sp>
      <p:sp>
        <p:nvSpPr>
          <p:cNvPr id="10373" name="Text Box 133"/>
          <p:cNvSpPr txBox="1">
            <a:spLocks noChangeArrowheads="1"/>
          </p:cNvSpPr>
          <p:nvPr/>
        </p:nvSpPr>
        <p:spPr bwMode="auto">
          <a:xfrm>
            <a:off x="2552700" y="2071688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+ 6</a:t>
            </a:r>
            <a:endParaRPr lang="hi-IN" sz="2400" b="1"/>
          </a:p>
        </p:txBody>
      </p:sp>
      <p:sp>
        <p:nvSpPr>
          <p:cNvPr id="10401" name="Text Box 161"/>
          <p:cNvSpPr txBox="1">
            <a:spLocks noChangeArrowheads="1"/>
          </p:cNvSpPr>
          <p:nvPr/>
        </p:nvSpPr>
        <p:spPr bwMode="auto">
          <a:xfrm>
            <a:off x="6156325" y="26368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- 8 ) - ( + 1 ) =</a:t>
            </a:r>
            <a:endParaRPr lang="hi-IN" sz="2400" b="1"/>
          </a:p>
        </p:txBody>
      </p:sp>
      <p:sp>
        <p:nvSpPr>
          <p:cNvPr id="10402" name="Text Box 162"/>
          <p:cNvSpPr txBox="1">
            <a:spLocks noChangeArrowheads="1"/>
          </p:cNvSpPr>
          <p:nvPr/>
        </p:nvSpPr>
        <p:spPr bwMode="auto">
          <a:xfrm>
            <a:off x="2554288" y="2636838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- 9</a:t>
            </a:r>
            <a:endParaRPr lang="hi-IN" sz="2400" b="1"/>
          </a:p>
        </p:txBody>
      </p:sp>
      <p:sp>
        <p:nvSpPr>
          <p:cNvPr id="10403" name="Text Box 163"/>
          <p:cNvSpPr txBox="1">
            <a:spLocks noChangeArrowheads="1"/>
          </p:cNvSpPr>
          <p:nvPr/>
        </p:nvSpPr>
        <p:spPr bwMode="auto">
          <a:xfrm>
            <a:off x="6156325" y="3213100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+ 7 ) - ( - 6 ) =</a:t>
            </a:r>
            <a:endParaRPr lang="hi-IN" sz="2400" b="1"/>
          </a:p>
        </p:txBody>
      </p:sp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2552700" y="3224213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+ 13</a:t>
            </a:r>
            <a:endParaRPr lang="hi-IN" sz="2400" b="1"/>
          </a:p>
        </p:txBody>
      </p:sp>
      <p:sp>
        <p:nvSpPr>
          <p:cNvPr id="10405" name="Text Box 165"/>
          <p:cNvSpPr txBox="1">
            <a:spLocks noChangeArrowheads="1"/>
          </p:cNvSpPr>
          <p:nvPr/>
        </p:nvSpPr>
        <p:spPr bwMode="auto">
          <a:xfrm>
            <a:off x="6156325" y="3789363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+ 5 ) - ( + 10 ) =</a:t>
            </a:r>
            <a:endParaRPr lang="hi-IN" sz="2400" b="1"/>
          </a:p>
        </p:txBody>
      </p:sp>
      <p:sp>
        <p:nvSpPr>
          <p:cNvPr id="10406" name="Text Box 166"/>
          <p:cNvSpPr txBox="1">
            <a:spLocks noChangeArrowheads="1"/>
          </p:cNvSpPr>
          <p:nvPr/>
        </p:nvSpPr>
        <p:spPr bwMode="auto">
          <a:xfrm>
            <a:off x="2552700" y="38004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ar-SA" sz="2400" b="1"/>
              <a:t>- 5</a:t>
            </a:r>
            <a:endParaRPr lang="hi-IN" sz="2400" b="1"/>
          </a:p>
        </p:txBody>
      </p:sp>
      <p:sp>
        <p:nvSpPr>
          <p:cNvPr id="10407" name="Text Box 167"/>
          <p:cNvSpPr txBox="1">
            <a:spLocks noChangeArrowheads="1"/>
          </p:cNvSpPr>
          <p:nvPr/>
        </p:nvSpPr>
        <p:spPr bwMode="auto">
          <a:xfrm>
            <a:off x="6156325" y="4376738"/>
            <a:ext cx="27368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- 11 ) - ( - 7 ) =</a:t>
            </a:r>
            <a:endParaRPr lang="hi-IN" sz="2400" b="1"/>
          </a:p>
        </p:txBody>
      </p:sp>
      <p:sp>
        <p:nvSpPr>
          <p:cNvPr id="10408" name="Text Box 168"/>
          <p:cNvSpPr txBox="1">
            <a:spLocks noChangeArrowheads="1"/>
          </p:cNvSpPr>
          <p:nvPr/>
        </p:nvSpPr>
        <p:spPr bwMode="auto">
          <a:xfrm>
            <a:off x="2552700" y="4387850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- 4</a:t>
            </a:r>
            <a:endParaRPr lang="hi-IN" sz="2400" b="1"/>
          </a:p>
        </p:txBody>
      </p:sp>
      <p:sp>
        <p:nvSpPr>
          <p:cNvPr id="10409" name="Text Box 169"/>
          <p:cNvSpPr txBox="1">
            <a:spLocks noChangeArrowheads="1"/>
          </p:cNvSpPr>
          <p:nvPr/>
        </p:nvSpPr>
        <p:spPr bwMode="auto">
          <a:xfrm>
            <a:off x="5940425" y="4953000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+ 20 ) - ( + 17 ) =</a:t>
            </a:r>
            <a:endParaRPr lang="hi-IN" sz="2400" b="1"/>
          </a:p>
        </p:txBody>
      </p:sp>
      <p:sp>
        <p:nvSpPr>
          <p:cNvPr id="10410" name="Text Box 170"/>
          <p:cNvSpPr txBox="1">
            <a:spLocks noChangeArrowheads="1"/>
          </p:cNvSpPr>
          <p:nvPr/>
        </p:nvSpPr>
        <p:spPr bwMode="auto">
          <a:xfrm>
            <a:off x="2122488" y="4964113"/>
            <a:ext cx="865187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+ 3</a:t>
            </a:r>
            <a:endParaRPr lang="hi-IN" sz="2400" b="1"/>
          </a:p>
        </p:txBody>
      </p:sp>
      <p:sp>
        <p:nvSpPr>
          <p:cNvPr id="10415" name="Text Box 175"/>
          <p:cNvSpPr txBox="1">
            <a:spLocks noChangeArrowheads="1"/>
          </p:cNvSpPr>
          <p:nvPr/>
        </p:nvSpPr>
        <p:spPr bwMode="auto">
          <a:xfrm>
            <a:off x="5929313" y="5529263"/>
            <a:ext cx="2952750" cy="539750"/>
          </a:xfrm>
          <a:prstGeom prst="rect">
            <a:avLst/>
          </a:prstGeom>
          <a:gradFill rotWithShape="1">
            <a:gsLst>
              <a:gs pos="0">
                <a:srgbClr val="FF3300"/>
              </a:gs>
              <a:gs pos="50000">
                <a:schemeClr val="bg1"/>
              </a:gs>
              <a:gs pos="100000">
                <a:srgbClr val="FF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- 28 ) - ( - 47 ) =</a:t>
            </a:r>
            <a:endParaRPr lang="hi-IN" sz="2400" b="1"/>
          </a:p>
        </p:txBody>
      </p:sp>
      <p:sp>
        <p:nvSpPr>
          <p:cNvPr id="10416" name="Text Box 176"/>
          <p:cNvSpPr txBox="1">
            <a:spLocks noChangeArrowheads="1"/>
          </p:cNvSpPr>
          <p:nvPr/>
        </p:nvSpPr>
        <p:spPr bwMode="auto">
          <a:xfrm>
            <a:off x="2111375" y="5540375"/>
            <a:ext cx="865188" cy="539750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50000">
                <a:schemeClr val="bg1"/>
              </a:gs>
              <a:gs pos="100000">
                <a:srgbClr val="66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+ 19</a:t>
            </a:r>
            <a:endParaRPr lang="hi-IN" sz="2400" b="1"/>
          </a:p>
        </p:txBody>
      </p:sp>
      <p:sp>
        <p:nvSpPr>
          <p:cNvPr id="10417" name="Text Box 177"/>
          <p:cNvSpPr txBox="1">
            <a:spLocks noChangeArrowheads="1"/>
          </p:cNvSpPr>
          <p:nvPr/>
        </p:nvSpPr>
        <p:spPr bwMode="auto">
          <a:xfrm>
            <a:off x="3398838" y="2060575"/>
            <a:ext cx="27368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+ 2 ) + ( + 4 ) =</a:t>
            </a:r>
            <a:endParaRPr lang="hi-IN" sz="2400" b="1"/>
          </a:p>
        </p:txBody>
      </p:sp>
      <p:sp>
        <p:nvSpPr>
          <p:cNvPr id="10418" name="Text Box 178"/>
          <p:cNvSpPr txBox="1">
            <a:spLocks noChangeArrowheads="1"/>
          </p:cNvSpPr>
          <p:nvPr/>
        </p:nvSpPr>
        <p:spPr bwMode="auto">
          <a:xfrm>
            <a:off x="3398838" y="2636838"/>
            <a:ext cx="27368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- 8 ) + ( - 1 ) =</a:t>
            </a:r>
            <a:endParaRPr lang="hi-IN" sz="2400" b="1"/>
          </a:p>
        </p:txBody>
      </p:sp>
      <p:sp>
        <p:nvSpPr>
          <p:cNvPr id="10419" name="Text Box 179"/>
          <p:cNvSpPr txBox="1">
            <a:spLocks noChangeArrowheads="1"/>
          </p:cNvSpPr>
          <p:nvPr/>
        </p:nvSpPr>
        <p:spPr bwMode="auto">
          <a:xfrm>
            <a:off x="3398838" y="3213100"/>
            <a:ext cx="27368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+ 7 ) + ( + 6 ) =</a:t>
            </a:r>
            <a:endParaRPr lang="hi-IN" sz="2400" b="1"/>
          </a:p>
        </p:txBody>
      </p:sp>
      <p:sp>
        <p:nvSpPr>
          <p:cNvPr id="10420" name="Text Box 180"/>
          <p:cNvSpPr txBox="1">
            <a:spLocks noChangeArrowheads="1"/>
          </p:cNvSpPr>
          <p:nvPr/>
        </p:nvSpPr>
        <p:spPr bwMode="auto">
          <a:xfrm>
            <a:off x="3398838" y="3789363"/>
            <a:ext cx="27368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+ 5 ) + ( - 10 ) =</a:t>
            </a:r>
            <a:endParaRPr lang="hi-IN" sz="2400" b="1"/>
          </a:p>
        </p:txBody>
      </p:sp>
      <p:sp>
        <p:nvSpPr>
          <p:cNvPr id="10421" name="Text Box 181"/>
          <p:cNvSpPr txBox="1">
            <a:spLocks noChangeArrowheads="1"/>
          </p:cNvSpPr>
          <p:nvPr/>
        </p:nvSpPr>
        <p:spPr bwMode="auto">
          <a:xfrm>
            <a:off x="3398838" y="4376738"/>
            <a:ext cx="27368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- 11 ) + ( + 7 ) =</a:t>
            </a:r>
            <a:endParaRPr lang="hi-IN" sz="2400" b="1"/>
          </a:p>
        </p:txBody>
      </p:sp>
      <p:sp>
        <p:nvSpPr>
          <p:cNvPr id="10422" name="Text Box 182"/>
          <p:cNvSpPr txBox="1">
            <a:spLocks noChangeArrowheads="1"/>
          </p:cNvSpPr>
          <p:nvPr/>
        </p:nvSpPr>
        <p:spPr bwMode="auto">
          <a:xfrm>
            <a:off x="2987675" y="4953000"/>
            <a:ext cx="29527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+ 20 ) + ( - 17 ) =</a:t>
            </a:r>
            <a:endParaRPr lang="hi-IN" sz="2400" b="1"/>
          </a:p>
        </p:txBody>
      </p:sp>
      <p:sp>
        <p:nvSpPr>
          <p:cNvPr id="10423" name="Text Box 183"/>
          <p:cNvSpPr txBox="1">
            <a:spLocks noChangeArrowheads="1"/>
          </p:cNvSpPr>
          <p:nvPr/>
        </p:nvSpPr>
        <p:spPr bwMode="auto">
          <a:xfrm>
            <a:off x="2976563" y="5529263"/>
            <a:ext cx="2952750" cy="5397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ar-SA" sz="2400" b="1"/>
              <a:t> ( - 28 ) + ( + 47 ) =</a:t>
            </a:r>
            <a:endParaRPr lang="hi-IN" sz="2400" b="1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1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1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0" grpId="0" animBg="1"/>
      <p:bldP spid="10371" grpId="0" animBg="1"/>
      <p:bldP spid="10372" grpId="0"/>
      <p:bldP spid="10404" grpId="0" animBg="1"/>
      <p:bldP spid="10406" grpId="0" animBg="1"/>
      <p:bldP spid="10408" grpId="0" animBg="1"/>
      <p:bldP spid="10410" grpId="0" animBg="1"/>
      <p:bldP spid="10416" grpId="0" animBg="1"/>
      <p:bldP spid="10417" grpId="0" animBg="1"/>
      <p:bldP spid="10418" grpId="0" animBg="1"/>
      <p:bldP spid="10419" grpId="0" animBg="1"/>
      <p:bldP spid="10420" grpId="0" animBg="1"/>
      <p:bldP spid="10421" grpId="0" animBg="1"/>
      <p:bldP spid="10422" grpId="0" animBg="1"/>
      <p:bldP spid="104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6555405" y="1683321"/>
            <a:ext cx="2378972" cy="130036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  6  ــ 12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74480" y="2129507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7822552" y="255505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ــ 6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AutoShape 439"/>
          <p:cNvSpPr>
            <a:spLocks noChangeArrowheads="1"/>
          </p:cNvSpPr>
          <p:nvPr/>
        </p:nvSpPr>
        <p:spPr bwMode="auto">
          <a:xfrm>
            <a:off x="6550746" y="3126141"/>
            <a:ext cx="2378972" cy="153814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ــ 20 ــ  15=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AutoShape 442"/>
          <p:cNvSpPr>
            <a:spLocks noChangeArrowheads="1"/>
          </p:cNvSpPr>
          <p:nvPr/>
        </p:nvSpPr>
        <p:spPr bwMode="auto">
          <a:xfrm>
            <a:off x="7950331" y="3640698"/>
            <a:ext cx="82693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 20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AutoShape 442"/>
          <p:cNvSpPr>
            <a:spLocks noChangeArrowheads="1"/>
          </p:cNvSpPr>
          <p:nvPr/>
        </p:nvSpPr>
        <p:spPr bwMode="auto">
          <a:xfrm>
            <a:off x="7483154" y="362612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39"/>
          <p:cNvSpPr>
            <a:spLocks noChangeArrowheads="1"/>
          </p:cNvSpPr>
          <p:nvPr/>
        </p:nvSpPr>
        <p:spPr bwMode="auto">
          <a:xfrm>
            <a:off x="6456248" y="4850745"/>
            <a:ext cx="2544083" cy="159448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ــ 22   ــ   26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43" name="مجموعة 17"/>
          <p:cNvGrpSpPr/>
          <p:nvPr/>
        </p:nvGrpSpPr>
        <p:grpSpPr>
          <a:xfrm>
            <a:off x="4214810" y="785794"/>
            <a:ext cx="4714908" cy="642942"/>
            <a:chOff x="4214810" y="857232"/>
            <a:chExt cx="4714908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4214810" y="857232"/>
              <a:ext cx="3500462" cy="92869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>
                  <a:solidFill>
                    <a:schemeClr val="tx1"/>
                  </a:solidFill>
                </a:rPr>
                <a:t>أوجد الناتج في كل مما يأتي :</a:t>
              </a:r>
            </a:p>
          </p:txBody>
        </p:sp>
        <p:sp>
          <p:nvSpPr>
            <p:cNvPr id="46" name="دبوس زينة 45"/>
            <p:cNvSpPr/>
            <p:nvPr/>
          </p:nvSpPr>
          <p:spPr>
            <a:xfrm>
              <a:off x="7715272" y="857232"/>
              <a:ext cx="1214446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48" name="AutoShape 442">
            <a:extLst>
              <a:ext uri="{FF2B5EF4-FFF2-40B4-BE49-F238E27FC236}">
                <a16:creationId xmlns:a16="http://schemas.microsoft.com/office/drawing/2014/main" id="{4E970DD3-D70D-4AD4-A35C-0D66A39A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328" y="2297388"/>
            <a:ext cx="7517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42">
            <a:extLst>
              <a:ext uri="{FF2B5EF4-FFF2-40B4-BE49-F238E27FC236}">
                <a16:creationId xmlns:a16="http://schemas.microsoft.com/office/drawing/2014/main" id="{E98683DF-F196-4E87-BA55-4F3E8E02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68" y="2173146"/>
            <a:ext cx="743885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=6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>
            <a:extLst>
              <a:ext uri="{FF2B5EF4-FFF2-40B4-BE49-F238E27FC236}">
                <a16:creationId xmlns:a16="http://schemas.microsoft.com/office/drawing/2014/main" id="{0A3D019A-2101-40BA-9A76-A986B8E73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389" y="2098159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 ــ12)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>
            <a:extLst>
              <a:ext uri="{FF2B5EF4-FFF2-40B4-BE49-F238E27FC236}">
                <a16:creationId xmlns:a16="http://schemas.microsoft.com/office/drawing/2014/main" id="{9E2B0CB8-D5F3-4262-8E82-C6BE3778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455" y="3634120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(ــ 15)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>
            <a:extLst>
              <a:ext uri="{FF2B5EF4-FFF2-40B4-BE49-F238E27FC236}">
                <a16:creationId xmlns:a16="http://schemas.microsoft.com/office/drawing/2014/main" id="{C7FFE032-A779-4171-9965-8B94026F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640" y="4110291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 35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>
            <a:extLst>
              <a:ext uri="{FF2B5EF4-FFF2-40B4-BE49-F238E27FC236}">
                <a16:creationId xmlns:a16="http://schemas.microsoft.com/office/drawing/2014/main" id="{CB439447-0950-4931-8F75-9B4D9E62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830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ــ22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>
            <a:extLst>
              <a:ext uri="{FF2B5EF4-FFF2-40B4-BE49-F238E27FC236}">
                <a16:creationId xmlns:a16="http://schemas.microsoft.com/office/drawing/2014/main" id="{54F1813C-3224-4827-B682-C57E8679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9416" y="5457115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5" name="AutoShape 442">
            <a:extLst>
              <a:ext uri="{FF2B5EF4-FFF2-40B4-BE49-F238E27FC236}">
                <a16:creationId xmlns:a16="http://schemas.microsoft.com/office/drawing/2014/main" id="{30762BD3-DFB0-43C3-B798-A6C1862F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597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ــ26 )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6" name="AutoShape 442">
            <a:extLst>
              <a:ext uri="{FF2B5EF4-FFF2-40B4-BE49-F238E27FC236}">
                <a16:creationId xmlns:a16="http://schemas.microsoft.com/office/drawing/2014/main" id="{A9CBE44D-D764-418E-93B8-9AF5F357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517" y="585789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 48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F5D2965-B61B-4D50-8B5B-20975A25755A}"/>
              </a:ext>
            </a:extLst>
          </p:cNvPr>
          <p:cNvSpPr txBox="1"/>
          <p:nvPr/>
        </p:nvSpPr>
        <p:spPr>
          <a:xfrm>
            <a:off x="495947" y="1683321"/>
            <a:ext cx="3499989" cy="26817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3B67DFF-E2F4-49C0-99A9-401CD2F0A484}"/>
              </a:ext>
            </a:extLst>
          </p:cNvPr>
          <p:cNvSpPr txBox="1"/>
          <p:nvPr/>
        </p:nvSpPr>
        <p:spPr>
          <a:xfrm>
            <a:off x="978302" y="4365104"/>
            <a:ext cx="2808312" cy="1754326"/>
          </a:xfrm>
          <a:prstGeom prst="rect">
            <a:avLst/>
          </a:prstGeom>
          <a:solidFill>
            <a:srgbClr val="FFFF99"/>
          </a:solidFill>
          <a:ln w="476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 لهما  نفس الإشارة: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(+) + (+) = + اجمع الاعداد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(ــ ) + ( ــ ) = ــ اجمع الاعداد</a:t>
            </a:r>
          </a:p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مختلفين في الإشارة 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 ــ ) + ( + ) = اطرح 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  واخذ إشارة العدد الأكبر </a:t>
            </a:r>
            <a:r>
              <a:rPr lang="ar-SA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4958534-0648-4471-AF3E-A998B7C6E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7" y="1868870"/>
            <a:ext cx="3838575" cy="2181225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32" name="مربع نص 31">
            <a:extLst>
              <a:ext uri="{FF2B5EF4-FFF2-40B4-BE49-F238E27FC236}">
                <a16:creationId xmlns:a16="http://schemas.microsoft.com/office/drawing/2014/main" id="{DBD8F5F2-578E-47B8-8FB1-6FA790241B13}"/>
              </a:ext>
            </a:extLst>
          </p:cNvPr>
          <p:cNvSpPr txBox="1"/>
          <p:nvPr/>
        </p:nvSpPr>
        <p:spPr>
          <a:xfrm>
            <a:off x="7409801" y="727772"/>
            <a:ext cx="1510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تحقق</a:t>
            </a:r>
          </a:p>
        </p:txBody>
      </p:sp>
    </p:spTree>
    <p:extLst>
      <p:ext uri="{BB962C8B-B14F-4D97-AF65-F5344CB8AC3E}">
        <p14:creationId xmlns:p14="http://schemas.microsoft.com/office/powerpoint/2010/main" val="90486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7" grpId="0"/>
      <p:bldP spid="28" grpId="0" animBg="1"/>
      <p:bldP spid="29" grpId="0"/>
      <p:bldP spid="30" grpId="0"/>
      <p:bldP spid="31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7" grpId="0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6555405" y="1683321"/>
            <a:ext cx="2378972" cy="130036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  14  ــ ( ــ 12)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74480" y="2129507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</a:rPr>
              <a:t>+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7822552" y="255505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26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AutoShape 439"/>
          <p:cNvSpPr>
            <a:spLocks noChangeArrowheads="1"/>
          </p:cNvSpPr>
          <p:nvPr/>
        </p:nvSpPr>
        <p:spPr bwMode="auto">
          <a:xfrm>
            <a:off x="6550746" y="3126141"/>
            <a:ext cx="2378972" cy="153814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ــ 15 ــ ( ــ 5 )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AutoShape 442"/>
          <p:cNvSpPr>
            <a:spLocks noChangeArrowheads="1"/>
          </p:cNvSpPr>
          <p:nvPr/>
        </p:nvSpPr>
        <p:spPr bwMode="auto">
          <a:xfrm>
            <a:off x="7950331" y="3640698"/>
            <a:ext cx="82693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ــ15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AutoShape 442"/>
          <p:cNvSpPr>
            <a:spLocks noChangeArrowheads="1"/>
          </p:cNvSpPr>
          <p:nvPr/>
        </p:nvSpPr>
        <p:spPr bwMode="auto">
          <a:xfrm>
            <a:off x="7537581" y="364069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39"/>
          <p:cNvSpPr>
            <a:spLocks noChangeArrowheads="1"/>
          </p:cNvSpPr>
          <p:nvPr/>
        </p:nvSpPr>
        <p:spPr bwMode="auto">
          <a:xfrm>
            <a:off x="6443230" y="4838079"/>
            <a:ext cx="2544083" cy="159448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18 ــ ( ــ 6 )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43" name="مجموعة 17"/>
          <p:cNvGrpSpPr/>
          <p:nvPr/>
        </p:nvGrpSpPr>
        <p:grpSpPr>
          <a:xfrm>
            <a:off x="4214810" y="785794"/>
            <a:ext cx="4714908" cy="642942"/>
            <a:chOff x="4214810" y="857232"/>
            <a:chExt cx="4714908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4214810" y="857232"/>
              <a:ext cx="3500462" cy="92869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>
                  <a:solidFill>
                    <a:schemeClr val="tx1"/>
                  </a:solidFill>
                </a:rPr>
                <a:t>أوجد الناتج في كل مما يأتي :</a:t>
              </a:r>
            </a:p>
          </p:txBody>
        </p:sp>
        <p:sp>
          <p:nvSpPr>
            <p:cNvPr id="46" name="دبوس زينة 45"/>
            <p:cNvSpPr/>
            <p:nvPr/>
          </p:nvSpPr>
          <p:spPr>
            <a:xfrm>
              <a:off x="7715272" y="857232"/>
              <a:ext cx="1214446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48" name="AutoShape 442">
            <a:extLst>
              <a:ext uri="{FF2B5EF4-FFF2-40B4-BE49-F238E27FC236}">
                <a16:creationId xmlns:a16="http://schemas.microsoft.com/office/drawing/2014/main" id="{4E970DD3-D70D-4AD4-A35C-0D66A39A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328" y="2297388"/>
            <a:ext cx="7517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42">
            <a:extLst>
              <a:ext uri="{FF2B5EF4-FFF2-40B4-BE49-F238E27FC236}">
                <a16:creationId xmlns:a16="http://schemas.microsoft.com/office/drawing/2014/main" id="{E98683DF-F196-4E87-BA55-4F3E8E02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68" y="2173146"/>
            <a:ext cx="743885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=14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>
            <a:extLst>
              <a:ext uri="{FF2B5EF4-FFF2-40B4-BE49-F238E27FC236}">
                <a16:creationId xmlns:a16="http://schemas.microsoft.com/office/drawing/2014/main" id="{0A3D019A-2101-40BA-9A76-A986B8E73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388" y="2169973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 </a:t>
            </a:r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</a:rPr>
              <a:t>+ 1</a:t>
            </a:r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>
            <a:extLst>
              <a:ext uri="{FF2B5EF4-FFF2-40B4-BE49-F238E27FC236}">
                <a16:creationId xmlns:a16="http://schemas.microsoft.com/office/drawing/2014/main" id="{9E2B0CB8-D5F3-4262-8E82-C6BE3778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51" y="3621467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(ــ 5 )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>
            <a:extLst>
              <a:ext uri="{FF2B5EF4-FFF2-40B4-BE49-F238E27FC236}">
                <a16:creationId xmlns:a16="http://schemas.microsoft.com/office/drawing/2014/main" id="{C7FFE032-A779-4171-9965-8B94026F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640" y="4110291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 20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>
            <a:extLst>
              <a:ext uri="{FF2B5EF4-FFF2-40B4-BE49-F238E27FC236}">
                <a16:creationId xmlns:a16="http://schemas.microsoft.com/office/drawing/2014/main" id="{CB439447-0950-4931-8F75-9B4D9E62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830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18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>
            <a:extLst>
              <a:ext uri="{FF2B5EF4-FFF2-40B4-BE49-F238E27FC236}">
                <a16:creationId xmlns:a16="http://schemas.microsoft.com/office/drawing/2014/main" id="{54F1813C-3224-4827-B682-C57E8679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66" y="5433676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5" name="AutoShape 442">
            <a:extLst>
              <a:ext uri="{FF2B5EF4-FFF2-40B4-BE49-F238E27FC236}">
                <a16:creationId xmlns:a16="http://schemas.microsoft.com/office/drawing/2014/main" id="{30762BD3-DFB0-43C3-B798-A6C1862F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875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+ 6 )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6" name="AutoShape 442">
            <a:extLst>
              <a:ext uri="{FF2B5EF4-FFF2-40B4-BE49-F238E27FC236}">
                <a16:creationId xmlns:a16="http://schemas.microsoft.com/office/drawing/2014/main" id="{A9CBE44D-D764-418E-93B8-9AF5F357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517" y="585789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24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F5D2965-B61B-4D50-8B5B-20975A25755A}"/>
              </a:ext>
            </a:extLst>
          </p:cNvPr>
          <p:cNvSpPr txBox="1"/>
          <p:nvPr/>
        </p:nvSpPr>
        <p:spPr>
          <a:xfrm>
            <a:off x="495947" y="1683321"/>
            <a:ext cx="3499989" cy="26817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3B67DFF-E2F4-49C0-99A9-401CD2F0A484}"/>
              </a:ext>
            </a:extLst>
          </p:cNvPr>
          <p:cNvSpPr txBox="1"/>
          <p:nvPr/>
        </p:nvSpPr>
        <p:spPr>
          <a:xfrm>
            <a:off x="978302" y="4365104"/>
            <a:ext cx="2808312" cy="1754326"/>
          </a:xfrm>
          <a:prstGeom prst="rect">
            <a:avLst/>
          </a:prstGeom>
          <a:solidFill>
            <a:srgbClr val="FFFF99"/>
          </a:solidFill>
          <a:ln w="476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 لهما  نفس الإشارة: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(+) + (+) = + اجمع الاعداد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(ــ ) + ( ــ ) = ــ اجمع الاعداد</a:t>
            </a:r>
          </a:p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مختلفين في الإشارة 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 ــ ) + ( + ) = اطرح 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  واخذ إشارة العدد الأكبر </a:t>
            </a:r>
            <a:r>
              <a:rPr lang="ar-SA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4958534-0648-4471-AF3E-A998B7C6E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7" y="1868870"/>
            <a:ext cx="3838575" cy="2181225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2" name="مربع نص 1">
            <a:extLst>
              <a:ext uri="{FF2B5EF4-FFF2-40B4-BE49-F238E27FC236}">
                <a16:creationId xmlns:a16="http://schemas.microsoft.com/office/drawing/2014/main" id="{FE86AFEF-6151-4A26-A59D-9521BF0A9B54}"/>
              </a:ext>
            </a:extLst>
          </p:cNvPr>
          <p:cNvSpPr txBox="1"/>
          <p:nvPr/>
        </p:nvSpPr>
        <p:spPr>
          <a:xfrm>
            <a:off x="7409801" y="727772"/>
            <a:ext cx="15107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dirty="0"/>
              <a:t>تحقق</a:t>
            </a:r>
          </a:p>
        </p:txBody>
      </p:sp>
    </p:spTree>
    <p:extLst>
      <p:ext uri="{BB962C8B-B14F-4D97-AF65-F5344CB8AC3E}">
        <p14:creationId xmlns:p14="http://schemas.microsoft.com/office/powerpoint/2010/main" val="28666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7" grpId="0"/>
      <p:bldP spid="28" grpId="0" animBg="1"/>
      <p:bldP spid="29" grpId="0"/>
      <p:bldP spid="30" grpId="0"/>
      <p:bldP spid="31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7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6555405" y="1683321"/>
            <a:ext cx="2378972" cy="130036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  14  ــ  17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74480" y="2129507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7822552" y="255505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ــ 3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AutoShape 439"/>
          <p:cNvSpPr>
            <a:spLocks noChangeArrowheads="1"/>
          </p:cNvSpPr>
          <p:nvPr/>
        </p:nvSpPr>
        <p:spPr bwMode="auto">
          <a:xfrm>
            <a:off x="6550746" y="3126141"/>
            <a:ext cx="2378972" cy="153814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10  ــ  30 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AutoShape 442"/>
          <p:cNvSpPr>
            <a:spLocks noChangeArrowheads="1"/>
          </p:cNvSpPr>
          <p:nvPr/>
        </p:nvSpPr>
        <p:spPr bwMode="auto">
          <a:xfrm>
            <a:off x="7950331" y="3640698"/>
            <a:ext cx="82693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=10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AutoShape 442"/>
          <p:cNvSpPr>
            <a:spLocks noChangeArrowheads="1"/>
          </p:cNvSpPr>
          <p:nvPr/>
        </p:nvSpPr>
        <p:spPr bwMode="auto">
          <a:xfrm>
            <a:off x="7537581" y="364069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39"/>
          <p:cNvSpPr>
            <a:spLocks noChangeArrowheads="1"/>
          </p:cNvSpPr>
          <p:nvPr/>
        </p:nvSpPr>
        <p:spPr bwMode="auto">
          <a:xfrm>
            <a:off x="6443230" y="4838079"/>
            <a:ext cx="2544083" cy="159448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ــ 4   ــ   8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43" name="مجموعة 17"/>
          <p:cNvGrpSpPr/>
          <p:nvPr/>
        </p:nvGrpSpPr>
        <p:grpSpPr>
          <a:xfrm>
            <a:off x="4214810" y="785794"/>
            <a:ext cx="4714908" cy="642942"/>
            <a:chOff x="4214810" y="857232"/>
            <a:chExt cx="4714908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4214810" y="857232"/>
              <a:ext cx="3500462" cy="92869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>
                  <a:solidFill>
                    <a:schemeClr val="tx1"/>
                  </a:solidFill>
                </a:rPr>
                <a:t>أوجد الناتج في كل مما يأتي :</a:t>
              </a:r>
            </a:p>
          </p:txBody>
        </p:sp>
        <p:grpSp>
          <p:nvGrpSpPr>
            <p:cNvPr id="45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6" name="دبوس زينة 4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8" name="AutoShape 442">
            <a:extLst>
              <a:ext uri="{FF2B5EF4-FFF2-40B4-BE49-F238E27FC236}">
                <a16:creationId xmlns:a16="http://schemas.microsoft.com/office/drawing/2014/main" id="{4E970DD3-D70D-4AD4-A35C-0D66A39A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328" y="2297388"/>
            <a:ext cx="7517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42">
            <a:extLst>
              <a:ext uri="{FF2B5EF4-FFF2-40B4-BE49-F238E27FC236}">
                <a16:creationId xmlns:a16="http://schemas.microsoft.com/office/drawing/2014/main" id="{E98683DF-F196-4E87-BA55-4F3E8E02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68" y="2173146"/>
            <a:ext cx="743885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=14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>
            <a:extLst>
              <a:ext uri="{FF2B5EF4-FFF2-40B4-BE49-F238E27FC236}">
                <a16:creationId xmlns:a16="http://schemas.microsoft.com/office/drawing/2014/main" id="{0A3D019A-2101-40BA-9A76-A986B8E73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389" y="2098159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 ـ17)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>
            <a:extLst>
              <a:ext uri="{FF2B5EF4-FFF2-40B4-BE49-F238E27FC236}">
                <a16:creationId xmlns:a16="http://schemas.microsoft.com/office/drawing/2014/main" id="{9E2B0CB8-D5F3-4262-8E82-C6BE3778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998" y="3621467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(ــ3)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>
            <a:extLst>
              <a:ext uri="{FF2B5EF4-FFF2-40B4-BE49-F238E27FC236}">
                <a16:creationId xmlns:a16="http://schemas.microsoft.com/office/drawing/2014/main" id="{C7FFE032-A779-4171-9965-8B94026F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640" y="4110291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 13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>
            <a:extLst>
              <a:ext uri="{FF2B5EF4-FFF2-40B4-BE49-F238E27FC236}">
                <a16:creationId xmlns:a16="http://schemas.microsoft.com/office/drawing/2014/main" id="{CB439447-0950-4931-8F75-9B4D9E62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830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ــ4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>
            <a:extLst>
              <a:ext uri="{FF2B5EF4-FFF2-40B4-BE49-F238E27FC236}">
                <a16:creationId xmlns:a16="http://schemas.microsoft.com/office/drawing/2014/main" id="{54F1813C-3224-4827-B682-C57E8679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66" y="5433676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5" name="AutoShape 442">
            <a:extLst>
              <a:ext uri="{FF2B5EF4-FFF2-40B4-BE49-F238E27FC236}">
                <a16:creationId xmlns:a16="http://schemas.microsoft.com/office/drawing/2014/main" id="{30762BD3-DFB0-43C3-B798-A6C1862F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875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ــ8 )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6" name="AutoShape 442">
            <a:extLst>
              <a:ext uri="{FF2B5EF4-FFF2-40B4-BE49-F238E27FC236}">
                <a16:creationId xmlns:a16="http://schemas.microsoft.com/office/drawing/2014/main" id="{A9CBE44D-D764-418E-93B8-9AF5F357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517" y="585789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ــ12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F5D2965-B61B-4D50-8B5B-20975A25755A}"/>
              </a:ext>
            </a:extLst>
          </p:cNvPr>
          <p:cNvSpPr txBox="1"/>
          <p:nvPr/>
        </p:nvSpPr>
        <p:spPr>
          <a:xfrm>
            <a:off x="495947" y="1683321"/>
            <a:ext cx="3499989" cy="26817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3B67DFF-E2F4-49C0-99A9-401CD2F0A484}"/>
              </a:ext>
            </a:extLst>
          </p:cNvPr>
          <p:cNvSpPr txBox="1"/>
          <p:nvPr/>
        </p:nvSpPr>
        <p:spPr>
          <a:xfrm>
            <a:off x="978302" y="4365104"/>
            <a:ext cx="2808312" cy="1754326"/>
          </a:xfrm>
          <a:prstGeom prst="rect">
            <a:avLst/>
          </a:prstGeom>
          <a:solidFill>
            <a:srgbClr val="FFFF99"/>
          </a:solidFill>
          <a:ln w="476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 لهما  نفس الإشارة: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(+) + (+) = + اجمع الاعداد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(ــ ) + ( ــ ) = ــ اجمع الاعداد</a:t>
            </a:r>
          </a:p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مختلفين في الإشارة 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 ــ ) + ( + ) = اطرح 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  واخذ إشارة العدد الأكبر </a:t>
            </a:r>
            <a:r>
              <a:rPr lang="ar-SA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4958534-0648-4471-AF3E-A998B7C6E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47" y="1868870"/>
            <a:ext cx="3838575" cy="2181225"/>
          </a:xfrm>
          <a:prstGeom prst="rect">
            <a:avLst/>
          </a:prstGeom>
          <a:solidFill>
            <a:srgbClr val="FFC000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7" grpId="0"/>
      <p:bldP spid="28" grpId="0" animBg="1"/>
      <p:bldP spid="29" grpId="0"/>
      <p:bldP spid="30" grpId="0"/>
      <p:bldP spid="31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39"/>
          <p:cNvSpPr>
            <a:spLocks noChangeArrowheads="1"/>
          </p:cNvSpPr>
          <p:nvPr/>
        </p:nvSpPr>
        <p:spPr bwMode="auto">
          <a:xfrm>
            <a:off x="6555405" y="1683321"/>
            <a:ext cx="2378972" cy="1300365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 14ــ  ( ــ 10)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AutoShape 442"/>
          <p:cNvSpPr>
            <a:spLocks noChangeArrowheads="1"/>
          </p:cNvSpPr>
          <p:nvPr/>
        </p:nvSpPr>
        <p:spPr bwMode="auto">
          <a:xfrm>
            <a:off x="7474480" y="2129507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214290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AutoShape 442"/>
          <p:cNvSpPr>
            <a:spLocks noChangeArrowheads="1"/>
          </p:cNvSpPr>
          <p:nvPr/>
        </p:nvSpPr>
        <p:spPr bwMode="auto">
          <a:xfrm>
            <a:off x="7822552" y="255505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   </a:t>
            </a:r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</a:rPr>
              <a:t>24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AutoShape 439"/>
          <p:cNvSpPr>
            <a:spLocks noChangeArrowheads="1"/>
          </p:cNvSpPr>
          <p:nvPr/>
        </p:nvSpPr>
        <p:spPr bwMode="auto">
          <a:xfrm>
            <a:off x="6550746" y="3126141"/>
            <a:ext cx="2378972" cy="1538141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 5  ــ ( ــ 16 ) =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AutoShape 442"/>
          <p:cNvSpPr>
            <a:spLocks noChangeArrowheads="1"/>
          </p:cNvSpPr>
          <p:nvPr/>
        </p:nvSpPr>
        <p:spPr bwMode="auto">
          <a:xfrm>
            <a:off x="7950331" y="3640698"/>
            <a:ext cx="826936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=5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AutoShape 442"/>
          <p:cNvSpPr>
            <a:spLocks noChangeArrowheads="1"/>
          </p:cNvSpPr>
          <p:nvPr/>
        </p:nvSpPr>
        <p:spPr bwMode="auto">
          <a:xfrm>
            <a:off x="7537581" y="3640698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39"/>
          <p:cNvSpPr>
            <a:spLocks noChangeArrowheads="1"/>
          </p:cNvSpPr>
          <p:nvPr/>
        </p:nvSpPr>
        <p:spPr bwMode="auto">
          <a:xfrm>
            <a:off x="6443230" y="4838079"/>
            <a:ext cx="2544083" cy="159448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t"/>
          <a:lstStyle/>
          <a:p>
            <a:r>
              <a:rPr lang="ar-SA" sz="2400" b="1" dirty="0"/>
              <a:t>  ــ 3 ــ ( ــ 1 )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pSp>
        <p:nvGrpSpPr>
          <p:cNvPr id="43" name="مجموعة 17"/>
          <p:cNvGrpSpPr/>
          <p:nvPr/>
        </p:nvGrpSpPr>
        <p:grpSpPr>
          <a:xfrm>
            <a:off x="4214810" y="785794"/>
            <a:ext cx="4714908" cy="642942"/>
            <a:chOff x="4214810" y="857232"/>
            <a:chExt cx="4714908" cy="928694"/>
          </a:xfrm>
        </p:grpSpPr>
        <p:sp>
          <p:nvSpPr>
            <p:cNvPr id="44" name="دبوس زينة 43"/>
            <p:cNvSpPr/>
            <p:nvPr/>
          </p:nvSpPr>
          <p:spPr>
            <a:xfrm>
              <a:off x="4214810" y="857232"/>
              <a:ext cx="3500462" cy="92869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>
                  <a:solidFill>
                    <a:schemeClr val="tx1"/>
                  </a:solidFill>
                </a:rPr>
                <a:t>أوجد الناتج في كل مما يأتي :</a:t>
              </a:r>
            </a:p>
          </p:txBody>
        </p:sp>
        <p:grpSp>
          <p:nvGrpSpPr>
            <p:cNvPr id="45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6" name="دبوس زينة 45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48" name="AutoShape 442">
            <a:extLst>
              <a:ext uri="{FF2B5EF4-FFF2-40B4-BE49-F238E27FC236}">
                <a16:creationId xmlns:a16="http://schemas.microsoft.com/office/drawing/2014/main" id="{4E970DD3-D70D-4AD4-A35C-0D66A39A3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328" y="2297388"/>
            <a:ext cx="751783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9" name="AutoShape 442">
            <a:extLst>
              <a:ext uri="{FF2B5EF4-FFF2-40B4-BE49-F238E27FC236}">
                <a16:creationId xmlns:a16="http://schemas.microsoft.com/office/drawing/2014/main" id="{E98683DF-F196-4E87-BA55-4F3E8E02C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4168" y="2173146"/>
            <a:ext cx="743885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=14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0" name="AutoShape 442">
            <a:extLst>
              <a:ext uri="{FF2B5EF4-FFF2-40B4-BE49-F238E27FC236}">
                <a16:creationId xmlns:a16="http://schemas.microsoft.com/office/drawing/2014/main" id="{0A3D019A-2101-40BA-9A76-A986B8E73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389" y="2098159"/>
            <a:ext cx="647237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 </a:t>
            </a:r>
            <a:r>
              <a:rPr lang="ar-SA" sz="2400" b="1" dirty="0">
                <a:solidFill>
                  <a:srgbClr val="00206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+10</a:t>
            </a:r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1" name="AutoShape 442">
            <a:extLst>
              <a:ext uri="{FF2B5EF4-FFF2-40B4-BE49-F238E27FC236}">
                <a16:creationId xmlns:a16="http://schemas.microsoft.com/office/drawing/2014/main" id="{9E2B0CB8-D5F3-4262-8E82-C6BE3778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7051" y="3621467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(+16)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2" name="AutoShape 442">
            <a:extLst>
              <a:ext uri="{FF2B5EF4-FFF2-40B4-BE49-F238E27FC236}">
                <a16:creationId xmlns:a16="http://schemas.microsoft.com/office/drawing/2014/main" id="{C7FFE032-A779-4171-9965-8B94026FB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640" y="4110291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21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3" name="AutoShape 442">
            <a:extLst>
              <a:ext uri="{FF2B5EF4-FFF2-40B4-BE49-F238E27FC236}">
                <a16:creationId xmlns:a16="http://schemas.microsoft.com/office/drawing/2014/main" id="{CB439447-0950-4931-8F75-9B4D9E62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830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ــ3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4" name="AutoShape 442">
            <a:extLst>
              <a:ext uri="{FF2B5EF4-FFF2-40B4-BE49-F238E27FC236}">
                <a16:creationId xmlns:a16="http://schemas.microsoft.com/office/drawing/2014/main" id="{54F1813C-3224-4827-B682-C57E86799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66" y="5433676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 +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5" name="AutoShape 442">
            <a:extLst>
              <a:ext uri="{FF2B5EF4-FFF2-40B4-BE49-F238E27FC236}">
                <a16:creationId xmlns:a16="http://schemas.microsoft.com/office/drawing/2014/main" id="{30762BD3-DFB0-43C3-B798-A6C1862FE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875" y="5421009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( +1)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6" name="AutoShape 442">
            <a:extLst>
              <a:ext uri="{FF2B5EF4-FFF2-40B4-BE49-F238E27FC236}">
                <a16:creationId xmlns:a16="http://schemas.microsoft.com/office/drawing/2014/main" id="{A9CBE44D-D764-418E-93B8-9AF5F3574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5517" y="5857892"/>
            <a:ext cx="825501" cy="42862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= ــ2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DF5D2965-B61B-4D50-8B5B-20975A25755A}"/>
              </a:ext>
            </a:extLst>
          </p:cNvPr>
          <p:cNvSpPr txBox="1"/>
          <p:nvPr/>
        </p:nvSpPr>
        <p:spPr>
          <a:xfrm>
            <a:off x="495947" y="1683321"/>
            <a:ext cx="3499989" cy="26817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3B67DFF-E2F4-49C0-99A9-401CD2F0A484}"/>
              </a:ext>
            </a:extLst>
          </p:cNvPr>
          <p:cNvSpPr txBox="1"/>
          <p:nvPr/>
        </p:nvSpPr>
        <p:spPr>
          <a:xfrm>
            <a:off x="978302" y="4365104"/>
            <a:ext cx="2808312" cy="1754326"/>
          </a:xfrm>
          <a:prstGeom prst="rect">
            <a:avLst/>
          </a:prstGeom>
          <a:solidFill>
            <a:srgbClr val="FFFF99"/>
          </a:solidFill>
          <a:ln w="4762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 لهما  نفس الإشارة: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(+) + (+) = + اجمع الاعداد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(ــ ) + ( ــ ) = ــ اجمع الاعداد</a:t>
            </a:r>
          </a:p>
          <a:p>
            <a:pPr algn="ctr"/>
            <a:r>
              <a:rPr lang="ar-SA" b="1" dirty="0">
                <a:solidFill>
                  <a:srgbClr val="FF0000"/>
                </a:solidFill>
              </a:rPr>
              <a:t>جمع عددين مختلفين في الإشارة :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( ــ ) + ( + ) = اطرح </a:t>
            </a:r>
          </a:p>
          <a:p>
            <a:pPr algn="ctr"/>
            <a:r>
              <a:rPr lang="ar-SA" b="1" dirty="0">
                <a:solidFill>
                  <a:srgbClr val="002060"/>
                </a:solidFill>
              </a:rPr>
              <a:t>   واخذ إشارة العدد الأكبر </a:t>
            </a:r>
            <a:r>
              <a:rPr lang="ar-SA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4958534-0648-4471-AF3E-A998B7C6E5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947" y="1868870"/>
            <a:ext cx="3838575" cy="2181225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265831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7" grpId="0"/>
      <p:bldP spid="28" grpId="0" animBg="1"/>
      <p:bldP spid="29" grpId="0"/>
      <p:bldP spid="30" grpId="0"/>
      <p:bldP spid="31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1206</Words>
  <Application>Microsoft Office PowerPoint</Application>
  <PresentationFormat>عرض على الشاشة (4:3)</PresentationFormat>
  <Paragraphs>301</Paragraphs>
  <Slides>13</Slides>
  <Notes>0</Notes>
  <HiddenSlides>1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وفاء العليوي</cp:lastModifiedBy>
  <cp:revision>134</cp:revision>
  <dcterms:created xsi:type="dcterms:W3CDTF">2013-06-02T15:27:24Z</dcterms:created>
  <dcterms:modified xsi:type="dcterms:W3CDTF">2020-10-12T15:47:44Z</dcterms:modified>
</cp:coreProperties>
</file>