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19" r:id="rId6"/>
    <p:sldId id="344" r:id="rId7"/>
    <p:sldId id="331" r:id="rId8"/>
    <p:sldId id="332" r:id="rId9"/>
    <p:sldId id="345" r:id="rId10"/>
    <p:sldId id="333" r:id="rId11"/>
    <p:sldId id="334" r:id="rId12"/>
    <p:sldId id="349" r:id="rId13"/>
    <p:sldId id="335" r:id="rId14"/>
    <p:sldId id="350" r:id="rId15"/>
    <p:sldId id="337" r:id="rId16"/>
    <p:sldId id="348" r:id="rId17"/>
    <p:sldId id="338" r:id="rId18"/>
    <p:sldId id="342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0" autoAdjust="0"/>
    <p:restoredTop sz="94280" autoAdjust="0"/>
  </p:normalViewPr>
  <p:slideViewPr>
    <p:cSldViewPr snapToGrid="0" showGuides="1">
      <p:cViewPr>
        <p:scale>
          <a:sx n="75" d="100"/>
          <a:sy n="75" d="100"/>
        </p:scale>
        <p:origin x="168" y="19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عَلَمُ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بِلَادِي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/>
          <a:stretch/>
        </p:blipFill>
        <p:spPr bwMode="auto">
          <a:xfrm>
            <a:off x="9847830" y="2902108"/>
            <a:ext cx="3462942" cy="71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الْمَلِكُ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3"/>
          <a:stretch/>
        </p:blipFill>
        <p:spPr bwMode="auto">
          <a:xfrm>
            <a:off x="9875341" y="2732456"/>
            <a:ext cx="3374871" cy="94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بِلَادِيْ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مَكْـ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ـتَـ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  <p:grpSp>
        <p:nvGrpSpPr>
          <p:cNvPr id="73" name="مجموعة 7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79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مجموعة 8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90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108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0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52318 0.0088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9" t="63381"/>
          <a:stretch/>
        </p:blipFill>
        <p:spPr bwMode="auto">
          <a:xfrm>
            <a:off x="9619304" y="2706395"/>
            <a:ext cx="3602678" cy="108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أُحِبُّ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الـْ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ـمَـ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ـلِـ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ـكُ</a:t>
            </a:r>
            <a:endParaRPr lang="ar-SY" sz="4000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88757" y="-18238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مربع نص 78"/>
          <p:cNvSpPr txBox="1"/>
          <p:nvPr/>
        </p:nvSpPr>
        <p:spPr>
          <a:xfrm>
            <a:off x="18867721" y="-17546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بِـ</a:t>
            </a:r>
            <a:endParaRPr lang="ar-SY" sz="40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7541099" y="-17558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لَا</a:t>
            </a:r>
            <a:endParaRPr lang="ar-SY" sz="40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16245699" y="-17558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دِيْ</a:t>
            </a:r>
            <a:endParaRPr lang="ar-SY" sz="4000" dirty="0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55532" y="-7570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مربع نص 87"/>
          <p:cNvSpPr txBox="1"/>
          <p:nvPr/>
        </p:nvSpPr>
        <p:spPr>
          <a:xfrm>
            <a:off x="18934496" y="-6878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أُ</a:t>
            </a:r>
            <a:endParaRPr lang="ar-SY" sz="4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17607874" y="-6890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حِـ</a:t>
            </a:r>
            <a:endParaRPr lang="ar-SY" sz="4000" dirty="0"/>
          </a:p>
        </p:txBody>
      </p:sp>
      <p:sp>
        <p:nvSpPr>
          <p:cNvPr id="90" name="مربع نص 89"/>
          <p:cNvSpPr txBox="1"/>
          <p:nvPr/>
        </p:nvSpPr>
        <p:spPr>
          <a:xfrm>
            <a:off x="16312474" y="-6890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بُّ</a:t>
            </a:r>
            <a:endParaRPr lang="ar-SY" sz="4000" dirty="0"/>
          </a:p>
        </p:txBody>
      </p:sp>
      <p:grpSp>
        <p:nvGrpSpPr>
          <p:cNvPr id="123" name="مجموعة 12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24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المُشدَّد </a:t>
              </a:r>
              <a:r>
                <a:rPr lang="ar-SY" sz="2000" b="1" dirty="0"/>
                <a:t>عبارة عن </a:t>
              </a:r>
              <a:r>
                <a:rPr lang="ar-SY" sz="2000" b="1" dirty="0" smtClean="0"/>
                <a:t>حرفين؛ أوَّلهما ساكن</a:t>
              </a:r>
              <a:r>
                <a:rPr lang="ar-SY" sz="2000" b="1" dirty="0"/>
                <a:t>، وثانيهما متحرِّك.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30" name="مجموعة 12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3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مجموعة 13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3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6" name="مجموعة 155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57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0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3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01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64038" y="1753170"/>
            <a:ext cx="6235374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وَرَدَ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اسمُ (طَارِق) أَكْثَرَ </a:t>
              </a:r>
              <a:r>
                <a:rPr lang="ar-SY" sz="1600" b="1" dirty="0">
                  <a:solidFill>
                    <a:schemeClr val="bg1"/>
                  </a:solidFill>
                </a:rPr>
                <a:t>مِنْ مَرَّةٍ فِي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النَّصِّ</a:t>
              </a:r>
              <a:r>
                <a:rPr lang="ar-SY" sz="1600" b="1" dirty="0">
                  <a:solidFill>
                    <a:schemeClr val="bg1"/>
                  </a:solidFill>
                </a:rPr>
                <a:t>،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أَضعُ عَلَامَةَ ✓ </a:t>
              </a:r>
              <a:r>
                <a:rPr lang="ar-SY" sz="1600" b="1" dirty="0">
                  <a:solidFill>
                    <a:schemeClr val="bg1"/>
                  </a:solidFill>
                </a:rPr>
                <a:t>أَمَامَ الْجُمْلَةِ الَّتِي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وَرَدَ فِيهَا مُنَوَّنًا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بِالضمِّ </a:t>
              </a:r>
              <a:r>
                <a:rPr lang="ar-SY" sz="1600" b="1" dirty="0">
                  <a:solidFill>
                    <a:schemeClr val="bg1"/>
                  </a:solidFill>
                </a:rPr>
                <a:t>وَ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أَرْسمُ </a:t>
              </a:r>
              <a:r>
                <a:rPr lang="ar-SY" sz="1600" b="1" dirty="0">
                  <a:solidFill>
                    <a:schemeClr val="bg1"/>
                  </a:solidFill>
                </a:rPr>
                <a:t>التَّنْوِينَ: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880511" y="41537"/>
            <a:ext cx="6691400" cy="1233121"/>
            <a:chOff x="1345124" y="1141262"/>
            <a:chExt cx="6691400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726133" y="1414041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2950401" y="1972657"/>
            <a:ext cx="1083576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87" y="3427107"/>
            <a:ext cx="7609733" cy="1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031865" y="3492062"/>
            <a:ext cx="6053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ٌ</a:t>
            </a:r>
            <a:endParaRPr lang="ar-SY" dirty="0"/>
          </a:p>
        </p:txBody>
      </p:sp>
      <p:sp>
        <p:nvSpPr>
          <p:cNvPr id="112" name="مربع نص 111"/>
          <p:cNvSpPr txBox="1"/>
          <p:nvPr/>
        </p:nvSpPr>
        <p:spPr>
          <a:xfrm>
            <a:off x="4428186" y="4460240"/>
            <a:ext cx="6053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ٌ</a:t>
            </a:r>
            <a:endParaRPr lang="ar-SY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7139115" y="4433395"/>
            <a:ext cx="6053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ٌ</a:t>
            </a:r>
            <a:endParaRPr lang="ar-SY" dirty="0"/>
          </a:p>
        </p:txBody>
      </p:sp>
      <p:sp>
        <p:nvSpPr>
          <p:cNvPr id="4" name="مستطيل 3"/>
          <p:cNvSpPr/>
          <p:nvPr/>
        </p:nvSpPr>
        <p:spPr>
          <a:xfrm>
            <a:off x="8440183" y="3508985"/>
            <a:ext cx="838998" cy="42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صح</a:t>
            </a:r>
            <a:endParaRPr lang="ar-SY" dirty="0"/>
          </a:p>
        </p:txBody>
      </p:sp>
      <p:sp>
        <p:nvSpPr>
          <p:cNvPr id="114" name="مستطيل 113"/>
          <p:cNvSpPr/>
          <p:nvPr/>
        </p:nvSpPr>
        <p:spPr>
          <a:xfrm>
            <a:off x="8440183" y="4433395"/>
            <a:ext cx="838998" cy="42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صح</a:t>
            </a:r>
            <a:endParaRPr lang="ar-SY" dirty="0"/>
          </a:p>
        </p:txBody>
      </p:sp>
      <p:sp>
        <p:nvSpPr>
          <p:cNvPr id="115" name="مستطيل 114"/>
          <p:cNvSpPr/>
          <p:nvPr/>
        </p:nvSpPr>
        <p:spPr>
          <a:xfrm>
            <a:off x="5977520" y="4496973"/>
            <a:ext cx="838998" cy="42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صح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3" grpId="0"/>
          <p:bldP spid="112" grpId="0"/>
          <p:bldP spid="113" grpId="0"/>
          <p:bldP spid="4" grpId="0" animBg="1"/>
          <p:bldP spid="114" grpId="0" animBg="1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3" grpId="0"/>
          <p:bldP spid="112" grpId="0"/>
          <p:bldP spid="113" grpId="0"/>
          <p:bldP spid="4" grpId="0" animBg="1"/>
          <p:bldP spid="114" grpId="0" animBg="1"/>
          <p:bldP spid="11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3172933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3172933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التَّلَامِيذُ يَرسمُونَ </a:t>
            </a:r>
            <a:r>
              <a:rPr lang="ar-SY" b="1" dirty="0">
                <a:solidFill>
                  <a:schemeClr val="bg1"/>
                </a:solidFill>
              </a:rPr>
              <a:t>عَلَمَ الْمَمْلَكَةِ الْعَرَبِيَّةِ </a:t>
            </a:r>
            <a:r>
              <a:rPr lang="ar-SY" b="1" dirty="0" smtClean="0">
                <a:solidFill>
                  <a:schemeClr val="bg1"/>
                </a:solidFill>
              </a:rPr>
              <a:t>السعُودِيَّةِ</a:t>
            </a:r>
            <a:r>
              <a:rPr lang="ar-SY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3027650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0" y="2045997"/>
            <a:ext cx="302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يَرْسمُ </a:t>
            </a:r>
            <a:r>
              <a:rPr lang="ar-SY" sz="1600" b="1" dirty="0">
                <a:latin typeface="Century Gothic" panose="020B0502020202020204" pitchFamily="34" charset="0"/>
              </a:rPr>
              <a:t>التَّلَمِيذُ </a:t>
            </a:r>
            <a:r>
              <a:rPr lang="ar-SY" sz="1600" b="1" dirty="0" smtClean="0">
                <a:latin typeface="Century Gothic" panose="020B0502020202020204" pitchFamily="34" charset="0"/>
              </a:rPr>
              <a:t>عَلَمَ المَمْلَكَةِ </a:t>
            </a:r>
            <a:r>
              <a:rPr lang="ar-SY" sz="1600" b="1" dirty="0">
                <a:latin typeface="Century Gothic" panose="020B0502020202020204" pitchFamily="34" charset="0"/>
              </a:rPr>
              <a:t>الْعَرَبِيَّةِ </a:t>
            </a:r>
            <a:r>
              <a:rPr lang="ar-SY" sz="1600" b="1" dirty="0" smtClean="0">
                <a:latin typeface="Century Gothic" panose="020B0502020202020204" pitchFamily="34" charset="0"/>
              </a:rPr>
              <a:t>السعُودِيَّةِ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64212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3172933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3172933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التَّلَامِيذُ يَرْفَعُوْنَ عَلَمَ </a:t>
            </a:r>
            <a:r>
              <a:rPr lang="ar-SY" b="1" dirty="0"/>
              <a:t>الْمَمْلَكَةِ الْعَرَبِيَّةِ </a:t>
            </a:r>
            <a:r>
              <a:rPr lang="ar-SY" b="1" dirty="0" smtClean="0"/>
              <a:t>السعُودِيّة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3027650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111543" y="2753700"/>
            <a:ext cx="291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يَرْفَعُ التَّلَمِيذُ عَلَمَ الْمَمْلَكَةِ </a:t>
            </a:r>
            <a:r>
              <a:rPr lang="ar-SY" sz="1600" b="1" dirty="0" smtClean="0"/>
              <a:t>الْعَرَبِيَّةِ السعُودِيَّةِ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64212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3172933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3172933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التَّلامِيْذُ </a:t>
            </a:r>
            <a:r>
              <a:rPr lang="ar-SY" b="1" dirty="0"/>
              <a:t>يُنْشِدُوْنَ النَّشيدَ </a:t>
            </a:r>
            <a:r>
              <a:rPr lang="ar-SY" b="1" dirty="0" smtClean="0"/>
              <a:t>الْوَطَنِيَّ</a:t>
            </a:r>
            <a:endParaRPr lang="ar-SY" b="1" dirty="0"/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3027650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14520" y="3503162"/>
            <a:ext cx="305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يُنْشدُ </a:t>
            </a:r>
            <a:r>
              <a:rPr lang="ar-SY" sz="1600" b="1" dirty="0"/>
              <a:t>التَّلَمِيذُ </a:t>
            </a:r>
            <a:r>
              <a:rPr lang="ar-SY" sz="1600" b="1" dirty="0" smtClean="0"/>
              <a:t>النَّشيدَ الْوَطَنِيَّ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64212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:a16="http://schemas.microsoft.com/office/drawing/2014/main" xmlns="" id="{EBFDC395-D581-47F2-97A6-B6CE523288FE}"/>
              </a:ext>
            </a:extLst>
          </p:cNvPr>
          <p:cNvSpPr/>
          <p:nvPr/>
        </p:nvSpPr>
        <p:spPr>
          <a:xfrm>
            <a:off x="3172933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: Rounded Corners 41">
            <a:extLst>
              <a:ext uri="{FF2B5EF4-FFF2-40B4-BE49-F238E27FC236}">
                <a16:creationId xmlns:a16="http://schemas.microsoft.com/office/drawing/2014/main" xmlns="" id="{DEC0E9D5-4851-4A64-B579-3E313F77E6CD}"/>
              </a:ext>
            </a:extLst>
          </p:cNvPr>
          <p:cNvSpPr/>
          <p:nvPr/>
        </p:nvSpPr>
        <p:spPr>
          <a:xfrm>
            <a:off x="3172933" y="4266488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التَّلامِيْذُ يَعْتَزُّونَ بِالْوَطَنِ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3" name="Group 42">
            <a:extLst>
              <a:ext uri="{FF2B5EF4-FFF2-40B4-BE49-F238E27FC236}">
                <a16:creationId xmlns:a16="http://schemas.microsoft.com/office/drawing/2014/main" xmlns="" id="{4F56FFD3-88CA-46BE-BB02-DEBF9C8C0249}"/>
              </a:ext>
            </a:extLst>
          </p:cNvPr>
          <p:cNvGrpSpPr/>
          <p:nvPr/>
        </p:nvGrpSpPr>
        <p:grpSpPr>
          <a:xfrm>
            <a:off x="3027650" y="4122040"/>
            <a:ext cx="769186" cy="738620"/>
            <a:chOff x="4754574" y="2132503"/>
            <a:chExt cx="3442927" cy="3306115"/>
          </a:xfrm>
        </p:grpSpPr>
        <p:sp>
          <p:nvSpPr>
            <p:cNvPr id="224" name="Oval 43">
              <a:extLst>
                <a:ext uri="{FF2B5EF4-FFF2-40B4-BE49-F238E27FC236}">
                  <a16:creationId xmlns:a16="http://schemas.microsoft.com/office/drawing/2014/main" xmlns="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xmlns="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Circle: Hollow 45">
              <a:extLst>
                <a:ext uri="{FF2B5EF4-FFF2-40B4-BE49-F238E27FC236}">
                  <a16:creationId xmlns:a16="http://schemas.microsoft.com/office/drawing/2014/main" xmlns="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:a16="http://schemas.microsoft.com/office/drawing/2014/main" xmlns="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:a16="http://schemas.microsoft.com/office/drawing/2014/main" xmlns="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48">
              <a:extLst>
                <a:ext uri="{FF2B5EF4-FFF2-40B4-BE49-F238E27FC236}">
                  <a16:creationId xmlns:a16="http://schemas.microsoft.com/office/drawing/2014/main" xmlns="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49">
              <a:extLst>
                <a:ext uri="{FF2B5EF4-FFF2-40B4-BE49-F238E27FC236}">
                  <a16:creationId xmlns:a16="http://schemas.microsoft.com/office/drawing/2014/main" xmlns="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TextBox 50">
            <a:extLst>
              <a:ext uri="{FF2B5EF4-FFF2-40B4-BE49-F238E27FC236}">
                <a16:creationId xmlns:a16="http://schemas.microsoft.com/office/drawing/2014/main" xmlns="" id="{8130E3B4-678C-423E-AC90-39D260F45411}"/>
              </a:ext>
            </a:extLst>
          </p:cNvPr>
          <p:cNvSpPr txBox="1"/>
          <p:nvPr/>
        </p:nvSpPr>
        <p:spPr>
          <a:xfrm>
            <a:off x="111542" y="4249611"/>
            <a:ext cx="291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يَعْتَزُّ التَّلَمِيذُ </a:t>
            </a:r>
            <a:r>
              <a:rPr lang="ar-SY" sz="1600" b="1" dirty="0" smtClean="0"/>
              <a:t>بِالْوَطَنِ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64212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64212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بِمُحَاكَاةِ الْمِثَالِ الْأَوَّلِ </a:t>
              </a:r>
              <a:r>
                <a:rPr lang="ar-SY" b="1" dirty="0" smtClean="0"/>
                <a:t>أُعِيدُ </a:t>
              </a:r>
              <a:r>
                <a:rPr lang="ar-SY" b="1" dirty="0"/>
                <a:t>كِتَابَةَ الْجُمَلِ بَعْدَ تَغْيِيرِ الْفِعْلِ فِيهَا: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82679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82680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82679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45206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911123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82158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10014726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82679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أحَوِّل: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22" grpId="0" animBg="1"/>
      <p:bldP spid="232" grpId="0"/>
      <p:bldP spid="244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="" xmlns:a16="http://schemas.microsoft.com/office/drawing/2014/main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="" xmlns:a16="http://schemas.microsoft.com/office/drawing/2014/main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 smtClean="0">
                <a:solidFill>
                  <a:schemeClr val="bg1"/>
                </a:solidFill>
              </a:rPr>
              <a:t>تَصطَحِبُ </a:t>
            </a:r>
            <a:r>
              <a:rPr lang="ar-SY" sz="1600" b="1" dirty="0">
                <a:solidFill>
                  <a:schemeClr val="bg1"/>
                </a:solidFill>
              </a:rPr>
              <a:t>الْمُعَلِّمَةُ التِّلْمِيذَاتِ </a:t>
            </a:r>
            <a:r>
              <a:rPr lang="ar-SY" sz="1600" b="1" dirty="0" smtClean="0">
                <a:solidFill>
                  <a:schemeClr val="bg1"/>
                </a:solidFill>
              </a:rPr>
              <a:t>إِلَى </a:t>
            </a:r>
            <a:r>
              <a:rPr lang="ar-SY" sz="1600" b="1" dirty="0">
                <a:solidFill>
                  <a:schemeClr val="bg1"/>
                </a:solidFill>
              </a:rPr>
              <a:t>الْمَكْتَبَةِ.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="" xmlns:a16="http://schemas.microsoft.com/office/drawing/2014/main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="" xmlns:a16="http://schemas.microsoft.com/office/drawing/2014/main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="" xmlns:a16="http://schemas.microsoft.com/office/drawing/2014/main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="" xmlns:a16="http://schemas.microsoft.com/office/drawing/2014/main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="" xmlns:a16="http://schemas.microsoft.com/office/drawing/2014/main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="" xmlns:a16="http://schemas.microsoft.com/office/drawing/2014/main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="" xmlns:a16="http://schemas.microsoft.com/office/drawing/2014/main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="" xmlns:a16="http://schemas.microsoft.com/office/drawing/2014/main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="" xmlns:a16="http://schemas.microsoft.com/office/drawing/2014/main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يَصطَحِبُ </a:t>
            </a:r>
            <a:r>
              <a:rPr lang="ar-SY" sz="1600" b="1" dirty="0">
                <a:latin typeface="Century Gothic" panose="020B0502020202020204" pitchFamily="34" charset="0"/>
              </a:rPr>
              <a:t>الْمُعَلِّمُ </a:t>
            </a:r>
            <a:r>
              <a:rPr lang="ar-SY" sz="1600" b="1" dirty="0" smtClean="0">
                <a:latin typeface="Century Gothic" panose="020B0502020202020204" pitchFamily="34" charset="0"/>
              </a:rPr>
              <a:t>التَّلَامِيذَ إِلَى </a:t>
            </a:r>
            <a:r>
              <a:rPr lang="ar-SY" sz="1600" b="1" dirty="0">
                <a:latin typeface="Century Gothic" panose="020B0502020202020204" pitchFamily="34" charset="0"/>
              </a:rPr>
              <a:t>الْمَكْتَبَةِ.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=""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="" xmlns:a16="http://schemas.microsoft.com/office/drawing/2014/main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="" xmlns:a16="http://schemas.microsoft.com/office/drawing/2014/main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   تَجْلِسُ نُورَةُ </a:t>
            </a:r>
            <a:r>
              <a:rPr lang="ar-SY" b="1" dirty="0"/>
              <a:t>حَزِينَةً.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="" xmlns:a16="http://schemas.microsoft.com/office/drawing/2014/main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="" xmlns:a16="http://schemas.microsoft.com/office/drawing/2014/main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="" xmlns:a16="http://schemas.microsoft.com/office/drawing/2014/main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="" xmlns:a16="http://schemas.microsoft.com/office/drawing/2014/main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="" xmlns:a16="http://schemas.microsoft.com/office/drawing/2014/main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="" xmlns:a16="http://schemas.microsoft.com/office/drawing/2014/main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="" xmlns:a16="http://schemas.microsoft.com/office/drawing/2014/main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="" xmlns:a16="http://schemas.microsoft.com/office/drawing/2014/main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="" xmlns:a16="http://schemas.microsoft.com/office/drawing/2014/main" id="{E451F2CE-D12B-40DC-BD56-CAC4B94D86D6}"/>
              </a:ext>
            </a:extLst>
          </p:cNvPr>
          <p:cNvSpPr txBox="1"/>
          <p:nvPr/>
        </p:nvSpPr>
        <p:spPr>
          <a:xfrm>
            <a:off x="706617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يَجْلِسُ </a:t>
            </a:r>
            <a:r>
              <a:rPr lang="ar-SY" sz="1600" b="1" dirty="0"/>
              <a:t>فَوَّازُ حَزِينًا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=""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="" xmlns:a16="http://schemas.microsoft.com/office/drawing/2014/main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="" xmlns:a16="http://schemas.microsoft.com/office/drawing/2014/main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يَسْتَمِعُ فَوَّازُ </a:t>
            </a:r>
            <a:r>
              <a:rPr lang="ar-SY" b="1" dirty="0" smtClean="0"/>
              <a:t>إِلَى نُصْحِ </a:t>
            </a:r>
            <a:r>
              <a:rPr lang="ar-SY" b="1" dirty="0"/>
              <a:t>جَدِّهِ.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="" xmlns:a16="http://schemas.microsoft.com/office/drawing/2014/main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="" xmlns:a16="http://schemas.microsoft.com/office/drawing/2014/main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="" xmlns:a16="http://schemas.microsoft.com/office/drawing/2014/main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="" xmlns:a16="http://schemas.microsoft.com/office/drawing/2014/main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="" xmlns:a16="http://schemas.microsoft.com/office/drawing/2014/main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="" xmlns:a16="http://schemas.microsoft.com/office/drawing/2014/main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="" xmlns:a16="http://schemas.microsoft.com/office/drawing/2014/main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="" xmlns:a16="http://schemas.microsoft.com/office/drawing/2014/main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="" xmlns:a16="http://schemas.microsoft.com/office/drawing/2014/main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تَستَمِعُ </a:t>
            </a:r>
            <a:r>
              <a:rPr lang="ar-SY" sz="1600" b="1" dirty="0"/>
              <a:t>نُورَةُ </a:t>
            </a:r>
            <a:r>
              <a:rPr lang="ar-SY" sz="1600" b="1" dirty="0" smtClean="0"/>
              <a:t>إِلَى نُصحِ جَدَّتِهَا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=""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="" xmlns:a16="http://schemas.microsoft.com/office/drawing/2014/main" id="{EBFDC395-D581-47F2-97A6-B6CE523288FE}"/>
              </a:ext>
            </a:extLst>
          </p:cNvPr>
          <p:cNvSpPr/>
          <p:nvPr/>
        </p:nvSpPr>
        <p:spPr>
          <a:xfrm>
            <a:off x="2119092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: Rounded Corners 41">
            <a:extLst>
              <a:ext uri="{FF2B5EF4-FFF2-40B4-BE49-F238E27FC236}">
                <a16:creationId xmlns=""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714166" y="4266488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يَقْبَلُ جَدِّي اعْتِذَارِي.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3" name="Group 42">
            <a:extLst>
              <a:ext uri="{FF2B5EF4-FFF2-40B4-BE49-F238E27FC236}">
                <a16:creationId xmlns=""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568883" y="4122040"/>
            <a:ext cx="769186" cy="738620"/>
            <a:chOff x="4754574" y="2132503"/>
            <a:chExt cx="3442927" cy="3306115"/>
          </a:xfrm>
        </p:grpSpPr>
        <p:sp>
          <p:nvSpPr>
            <p:cNvPr id="224" name="Oval 43">
              <a:extLst>
                <a:ext uri="{FF2B5EF4-FFF2-40B4-BE49-F238E27FC236}">
                  <a16:creationId xmlns=""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=""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Circle: Hollow 45">
              <a:extLst>
                <a:ext uri="{FF2B5EF4-FFF2-40B4-BE49-F238E27FC236}">
                  <a16:creationId xmlns=""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=""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=""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48">
              <a:extLst>
                <a:ext uri="{FF2B5EF4-FFF2-40B4-BE49-F238E27FC236}">
                  <a16:creationId xmlns=""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49">
              <a:extLst>
                <a:ext uri="{FF2B5EF4-FFF2-40B4-BE49-F238E27FC236}">
                  <a16:creationId xmlns=""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TextBox 50">
            <a:extLst>
              <a:ext uri="{FF2B5EF4-FFF2-40B4-BE49-F238E27FC236}">
                <a16:creationId xmlns=""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706617" y="4249611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تَقْبَلُ جَدَّتِي اعْتِذَارِي.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=""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=""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أحُاكِي الْمِثَالَيْنِ </a:t>
              </a:r>
              <a:r>
                <a:rPr lang="ar-SY" b="1" dirty="0" smtClean="0"/>
                <a:t>الْأَوَّلَيْنِ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22" grpId="0" animBg="1"/>
      <p:bldP spid="232" grpId="0"/>
      <p:bldP spid="24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86658" y="1339027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أَطْرَحُ السؤالَيْنِ الْآتِيَيْنِ </a:t>
              </a:r>
              <a:r>
                <a:rPr lang="ar-SY" b="1" dirty="0"/>
                <a:t>عَلَى </a:t>
              </a:r>
              <a:r>
                <a:rPr lang="ar-SY" b="1" dirty="0" smtClean="0"/>
                <a:t>ثَلَاثَةٍ </a:t>
              </a:r>
              <a:r>
                <a:rPr lang="ar-SY" b="1" dirty="0"/>
                <a:t>مِنْ </a:t>
              </a:r>
              <a:r>
                <a:rPr lang="ar-SY" b="1" dirty="0" smtClean="0"/>
                <a:t>أَفْرَادِ </a:t>
              </a:r>
              <a:r>
                <a:rPr lang="ar-SY" b="1" dirty="0"/>
                <a:t>مَجْمُوعَتِي، ثُمَّ </a:t>
              </a:r>
              <a:r>
                <a:rPr lang="ar-SY" b="1" dirty="0" smtClean="0"/>
                <a:t>أُدَوِّنُ الْإجَابَةَ الَّتِي تُعْجِبُنِي </a:t>
              </a:r>
              <a:r>
                <a:rPr lang="ar-SY" b="1" dirty="0"/>
                <a:t>فِي الْمَكَانِ </a:t>
              </a:r>
              <a:r>
                <a:rPr lang="ar-SY" b="1" dirty="0" smtClean="0"/>
                <a:t>الْمُخَصص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2158517" y="2957890"/>
            <a:ext cx="3366605" cy="2879068"/>
            <a:chOff x="2362987" y="3154407"/>
            <a:chExt cx="2779296" cy="2376810"/>
          </a:xfrm>
        </p:grpSpPr>
        <p:sp>
          <p:nvSpPr>
            <p:cNvPr id="95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719889"/>
              <a:ext cx="27144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بالحِفَاظِ عَلَيْهِ و عَلى مُمْتَلَكَاتِهِ و أن نَهْتَمَّ بِدِراسَتِنَا و التَّفْكِير بالتَّخَصُص الَّذِي نُرِيدُ أن نَلَتَحِقَ بِهِ مُسْتَقْبَلاً لنَصْنَعً مُسْتَقْبَل أَفْضَل بِخِدْمَةِ بِلادِنَا مِن خِلالِ المِهْنَةِ الَّتِيْ سَنَخْتَارُها و أن نُساعِدَ و نَكونَ قُدْوَةً حَسَنَةُ 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التَّعبير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أعَبر: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8" name="مجموعة 77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79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لأَنَّهُ المَكَانُ الَّذي يَعْطِيْنَا الأمَان و الحِمَايَةَ و هُوَ المَكَان الَّذِي نَعِيشُ فِيْهِ و نَأكُلُ مِنْ خَيْرَاتِهِ و نَتَنَفَسُ مِن هَوَائِهِ </a:t>
              </a:r>
              <a:endParaRPr lang="ar-SY" sz="16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81" name="مجموعة 80"/>
          <p:cNvGrpSpPr/>
          <p:nvPr/>
        </p:nvGrpSpPr>
        <p:grpSpPr>
          <a:xfrm>
            <a:off x="6006739" y="1961081"/>
            <a:ext cx="2741910" cy="927279"/>
            <a:chOff x="6006739" y="1668053"/>
            <a:chExt cx="2741910" cy="927279"/>
          </a:xfrm>
        </p:grpSpPr>
        <p:sp>
          <p:nvSpPr>
            <p:cNvPr id="82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لِمَاذَا نُحِبُّ الْوَطَنَ؟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84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213370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مجموعة 84"/>
          <p:cNvGrpSpPr/>
          <p:nvPr/>
        </p:nvGrpSpPr>
        <p:grpSpPr>
          <a:xfrm>
            <a:off x="6079931" y="3759712"/>
            <a:ext cx="2741910" cy="927279"/>
            <a:chOff x="6006739" y="1668053"/>
            <a:chExt cx="2741910" cy="927279"/>
          </a:xfrm>
        </p:grpSpPr>
        <p:sp>
          <p:nvSpPr>
            <p:cNvPr id="86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كَيْفَ نَخْدِمُ الْوَطَنَ؟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8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949468" y="3932331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48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4" grpId="0" animBg="1"/>
          <p:bldP spid="8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4" grpId="0" animBg="1"/>
          <p:bldP spid="8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5">
            <a:extLst>
              <a:ext uri="{FF2B5EF4-FFF2-40B4-BE49-F238E27FC236}">
                <a16:creationId xmlns="" xmlns:a16="http://schemas.microsoft.com/office/drawing/2014/main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="" xmlns:a16="http://schemas.microsoft.com/office/drawing/2014/main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="" xmlns:a16="http://schemas.microsoft.com/office/drawing/2014/main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="" xmlns:a16="http://schemas.microsoft.com/office/drawing/2014/main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="" xmlns:a16="http://schemas.microsoft.com/office/drawing/2014/main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="" xmlns:a16="http://schemas.microsoft.com/office/drawing/2014/main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="" xmlns:a16="http://schemas.microsoft.com/office/drawing/2014/main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="" xmlns:a16="http://schemas.microsoft.com/office/drawing/2014/main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="" xmlns:a16="http://schemas.microsoft.com/office/drawing/2014/main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="" xmlns:a16="http://schemas.microsoft.com/office/drawing/2014/main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="" xmlns:a16="http://schemas.microsoft.com/office/drawing/2014/main" id="{50F91829-7453-4DA7-88E7-8D51F2EB6982}"/>
                </a:ext>
              </a:extLst>
            </p:cNvPr>
            <p:cNvSpPr txBox="1"/>
            <p:nvPr/>
          </p:nvSpPr>
          <p:spPr>
            <a:xfrm>
              <a:off x="5273805" y="2987575"/>
              <a:ext cx="1792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في 23 سبتَمْبَر مِنْ كُلِّ عَام</a:t>
              </a:r>
              <a:endParaRPr lang="en-US" sz="24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=""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=""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=""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=""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=""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87252" y="1610032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أستَعِينُ بِأُسرَتِي </a:t>
              </a:r>
              <a:r>
                <a:rPr lang="ar-SY" b="1" dirty="0"/>
                <a:t>فِي تَحْدِيدِ تَارِيخِ الْيَوْمِ الْوَطَنِيِّ.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الوَاجِبُ المَنْزِلِيْ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أَكْتُبُ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398770" y="879340"/>
            <a:ext cx="5477407" cy="598565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351" y="966468"/>
            <a:ext cx="4964417" cy="57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عَلَمُ بِلَادِي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="" xmlns:a16="http://schemas.microsoft.com/office/drawing/2014/main" id="{A6B65611-329D-4591-904A-C806978D1055}"/>
              </a:ext>
            </a:extLst>
          </p:cNvPr>
          <p:cNvSpPr/>
          <p:nvPr/>
        </p:nvSpPr>
        <p:spPr>
          <a:xfrm>
            <a:off x="101159" y="1508339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.2 </a:t>
              </a:r>
              <a:r>
                <a:rPr lang="ar-SY" sz="1600" b="1" dirty="0" smtClean="0"/>
                <a:t>أَيْن سيُقَامُ مَعْرِضُ </a:t>
              </a:r>
              <a:r>
                <a:rPr lang="ar-SY" sz="1600" b="1" dirty="0"/>
                <a:t>الْيَوْمِ الْوَطَنِيِّ؟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بِمَ </a:t>
              </a:r>
              <a:r>
                <a:rPr lang="ar-SY" sz="1600" b="1" dirty="0" smtClean="0"/>
                <a:t>سَيُشَارِكُ </a:t>
              </a:r>
              <a:r>
                <a:rPr lang="ar-SY" sz="1600" b="1" dirty="0"/>
                <a:t>فَوَّازُ فِي </a:t>
              </a:r>
              <a:r>
                <a:rPr lang="ar-SY" sz="1600" b="1" dirty="0" smtClean="0"/>
                <a:t>مَعْرِض </a:t>
              </a:r>
              <a:r>
                <a:rPr lang="ar-SY" sz="1600" b="1" dirty="0"/>
                <a:t>الْيَوْمِ الْوَطَنِيِّ؟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69175" y="841114"/>
            <a:ext cx="677999" cy="4579139"/>
            <a:chOff x="6037404" y="1384540"/>
            <a:chExt cx="1045081" cy="457913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038777" y="1853411"/>
              <a:ext cx="104370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قَالَ طَارِقُ لِفَوَّازٍ عِنْدَمَا </a:t>
              </a:r>
              <a:r>
                <a:rPr lang="ar-SY" sz="1600" b="1" dirty="0" smtClean="0"/>
                <a:t>رَآهُ </a:t>
              </a:r>
              <a:r>
                <a:rPr lang="ar-SY" sz="1600" b="1" dirty="0"/>
                <a:t>يُلَوِّنُ </a:t>
              </a:r>
              <a:r>
                <a:rPr lang="ar-SY" sz="1600" b="1" dirty="0" smtClean="0"/>
                <a:t>الْعَلَمَ</a:t>
              </a:r>
            </a:p>
            <a:p>
              <a:pPr algn="r"/>
              <a:r>
                <a:rPr lang="ar-SY" sz="1600" b="1" dirty="0" smtClean="0"/>
                <a:t> بِاللَّوْنِ الْأَخْضَرِ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بِمَاذَا رَدَّ فَوَّازُ عَلَى طَارِقٍ؟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76326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=""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=""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لا يُمْكِن أن أُغَيِّر لَوْنَ العَلَمِ يَا طَارِقْ , فَعَلَمُ بِلادِي لَوْنُهُ أًصْفَر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=""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=""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لِمَ لا تَلَوِّن العَلَمَ بِاللَّوْنِ الأصْفِرْ 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=""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=""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فِيْ مَدْرَسَتِهِ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42021" y="881506"/>
            <a:ext cx="3186563" cy="746960"/>
            <a:chOff x="1479844" y="592505"/>
            <a:chExt cx="4961320" cy="1048674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=""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=""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15520" y="592505"/>
              <a:ext cx="3621480" cy="820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بِرَسْمِ عَلَمِ المَمْلَكَةِ العَرَبِيَّةِ السَّعُودِية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8941CECF-91DE-4856-93BF-FE05CB74DB31}"/>
              </a:ext>
            </a:extLst>
          </p:cNvPr>
          <p:cNvGrpSpPr/>
          <p:nvPr/>
        </p:nvGrpSpPr>
        <p:grpSpPr>
          <a:xfrm rot="5400000">
            <a:off x="7371144" y="2844912"/>
            <a:ext cx="677108" cy="4991240"/>
            <a:chOff x="7815707" y="2016645"/>
            <a:chExt cx="1043705" cy="4991240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89316C44-EC9E-49D2-823A-BE7F36D00D76}"/>
                </a:ext>
              </a:extLst>
            </p:cNvPr>
            <p:cNvSpPr txBox="1"/>
            <p:nvPr/>
          </p:nvSpPr>
          <p:spPr>
            <a:xfrm>
              <a:off x="7815707" y="2504456"/>
              <a:ext cx="1043705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لِمَاذَا </a:t>
              </a:r>
              <a:r>
                <a:rPr lang="ar-SY" sz="1600" b="1" dirty="0" smtClean="0"/>
                <a:t>رُسمَ السَّيْفُ </a:t>
              </a:r>
              <a:r>
                <a:rPr lang="ar-SY" sz="1600" b="1" dirty="0"/>
                <a:t>فِي عَلَمِ </a:t>
              </a:r>
              <a:r>
                <a:rPr lang="ar-SY" sz="1600" b="1" dirty="0" smtClean="0"/>
                <a:t>الْمَمْلَكَةِ</a:t>
              </a:r>
            </a:p>
            <a:p>
              <a:pPr algn="r"/>
              <a:r>
                <a:rPr lang="ar-SY" sz="1600" b="1" dirty="0" smtClean="0"/>
                <a:t> </a:t>
              </a:r>
              <a:r>
                <a:rPr lang="ar-SY" sz="1600" b="1" dirty="0"/>
                <a:t>الْعَرَبِيَّةِ </a:t>
              </a:r>
              <a:r>
                <a:rPr lang="ar-SY" sz="1600" b="1" dirty="0" smtClean="0"/>
                <a:t>السُّعُودِيَّةِ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90684" y="4381789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3" y="1641889"/>
            <a:ext cx="648750" cy="4991240"/>
            <a:chOff x="7859005" y="2016645"/>
            <a:chExt cx="999994" cy="499124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1" y="2504456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كُتِبَ فِي عَلَمِ الْمَمْلَكَةِ </a:t>
              </a:r>
              <a:r>
                <a:rPr lang="ar-SY" sz="1600" b="1" dirty="0" smtClean="0"/>
                <a:t>الْعَرَبِيَّةِ السُّعُودِيَّةِ؟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2162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=""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=""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لأنَّهُ يَدلُّ عَلَى العَدْلِ و القُوَّةِ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CF74AD42-D1AA-422E-B691-797659A12249}"/>
              </a:ext>
            </a:extLst>
          </p:cNvPr>
          <p:cNvGrpSpPr/>
          <p:nvPr/>
        </p:nvGrpSpPr>
        <p:grpSpPr>
          <a:xfrm rot="5400000">
            <a:off x="7407912" y="-649230"/>
            <a:ext cx="677108" cy="4956012"/>
            <a:chOff x="7804573" y="2046965"/>
            <a:chExt cx="1043705" cy="4956012"/>
          </a:xfrm>
        </p:grpSpPr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3C479DF8-2621-488D-AB02-645547584206}"/>
                </a:ext>
              </a:extLst>
            </p:cNvPr>
            <p:cNvSpPr txBox="1"/>
            <p:nvPr/>
          </p:nvSpPr>
          <p:spPr>
            <a:xfrm>
              <a:off x="7804573" y="2587425"/>
              <a:ext cx="1043705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كَيْفَ مَيَّزَ طَارِقُ عَلَمَ الْمَمْلَكَةِ مِنْ </a:t>
              </a:r>
              <a:r>
                <a:rPr lang="ar-SY" sz="1600" b="1" dirty="0" smtClean="0"/>
                <a:t>بَيْنِ</a:t>
              </a:r>
            </a:p>
            <a:p>
              <a:pPr algn="r"/>
              <a:r>
                <a:rPr lang="ar-SY" sz="1600" b="1" dirty="0" smtClean="0"/>
                <a:t> الْأَعْلَامِ </a:t>
              </a:r>
              <a:r>
                <a:rPr lang="ar-SY" sz="1600" b="1" dirty="0"/>
                <a:t>الْأُخْرَى؟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="" xmlns:a16="http://schemas.microsoft.com/office/drawing/2014/main" id="{1E65D8C0-BFAC-48BA-B882-3FF06FAAB87B}"/>
              </a:ext>
            </a:extLst>
          </p:cNvPr>
          <p:cNvGrpSpPr/>
          <p:nvPr/>
        </p:nvGrpSpPr>
        <p:grpSpPr>
          <a:xfrm rot="5400000">
            <a:off x="7386757" y="497301"/>
            <a:ext cx="677108" cy="5011382"/>
            <a:chOff x="7853860" y="2033180"/>
            <a:chExt cx="1043708" cy="5011382"/>
          </a:xfrm>
        </p:grpSpPr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FF48544C-1FE2-489A-B00E-0CD7E31428C8}"/>
                </a:ext>
              </a:extLst>
            </p:cNvPr>
            <p:cNvSpPr txBox="1"/>
            <p:nvPr/>
          </p:nvSpPr>
          <p:spPr>
            <a:xfrm>
              <a:off x="7853860" y="2508070"/>
              <a:ext cx="104370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لَونُ عَلَمِ الْمَمْلَكَةِ </a:t>
              </a:r>
              <a:r>
                <a:rPr lang="ar-SY" sz="1600" b="1" dirty="0" smtClean="0"/>
                <a:t>الْعَرَبِيَّةِ</a:t>
              </a:r>
            </a:p>
            <a:p>
              <a:pPr algn="r"/>
              <a:r>
                <a:rPr lang="ar-SY" sz="1600" b="1" dirty="0" smtClean="0"/>
                <a:t> السُّعُودِيَّةِ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="" xmlns:a16="http://schemas.microsoft.com/office/drawing/2014/main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6356850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="" xmlns:a16="http://schemas.microsoft.com/office/drawing/2014/main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="" xmlns:a16="http://schemas.microsoft.com/office/drawing/2014/main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="" xmlns:a16="http://schemas.microsoft.com/office/drawing/2014/main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6603CB4C-6666-47D4-AD0D-6E0D76E75FE6}"/>
                </a:ext>
              </a:extLst>
            </p:cNvPr>
            <p:cNvSpPr txBox="1"/>
            <p:nvPr/>
          </p:nvSpPr>
          <p:spPr>
            <a:xfrm>
              <a:off x="6203047" y="5460413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بِلَوْنِهِ الأَخْضَر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="" xmlns:a16="http://schemas.microsoft.com/office/drawing/2014/main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="" xmlns:a16="http://schemas.microsoft.com/office/drawing/2014/main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3F7B9BA2-34BC-4B65-9B52-343ACE10BFFF}"/>
                </a:ext>
              </a:extLst>
            </p:cNvPr>
            <p:cNvSpPr txBox="1"/>
            <p:nvPr/>
          </p:nvSpPr>
          <p:spPr>
            <a:xfrm>
              <a:off x="6332796" y="5393155"/>
              <a:ext cx="3527053" cy="77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كَلِمَةُ التَّوحِيد (لا إلَه إلَّا اللَّه مُحَمَدٌ رَسُوْلُ اللَّه)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23A1AF21-4732-43EF-A40D-C0DD6C97866A}"/>
              </a:ext>
            </a:extLst>
          </p:cNvPr>
          <p:cNvGrpSpPr/>
          <p:nvPr/>
        </p:nvGrpSpPr>
        <p:grpSpPr>
          <a:xfrm>
            <a:off x="30755" y="5039861"/>
            <a:ext cx="3228672" cy="657795"/>
            <a:chOff x="5722256" y="5339135"/>
            <a:chExt cx="4989899" cy="982070"/>
          </a:xfrm>
        </p:grpSpPr>
        <p:sp>
          <p:nvSpPr>
            <p:cNvPr id="208" name="Arrow: Pentagon 207">
              <a:extLst>
                <a:ext uri="{FF2B5EF4-FFF2-40B4-BE49-F238E27FC236}">
                  <a16:creationId xmlns="" xmlns:a16="http://schemas.microsoft.com/office/drawing/2014/main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="" xmlns:a16="http://schemas.microsoft.com/office/drawing/2014/main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49825DCA-2FF9-45A4-BA0C-E78A00EEB1BC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30A29C1D-061F-4383-89F6-D303D4687F53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كِلاهُمَا يَجِبُ عَلَيَّ طِاعِتُهُمَا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أَشَارَ إلَيْهِ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دَلَّ عَلَيْهِ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شَاهَدَهُ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أَعْتَزُّ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أحِبُّ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أَفْتَخِرُ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أُغَيِّرُ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بضدِّهَا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أُبَدِّلُ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أُحَافِظُ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=""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=""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=""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=""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=""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=""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=""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=""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=""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=""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=""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=""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=""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=""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=""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=""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=""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=""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=""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=""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=""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=""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=""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=""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=""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هادِئ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=""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1181891"/>
            <a:chOff x="4215017" y="404541"/>
            <a:chExt cx="1702191" cy="1181891"/>
          </a:xfrm>
        </p:grpSpPr>
        <p:sp>
          <p:nvSpPr>
            <p:cNvPr id="105" name="TextBox 41">
              <a:extLst>
                <a:ext uri="{FF2B5EF4-FFF2-40B4-BE49-F238E27FC236}">
                  <a16:creationId xmlns=""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=""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اِسِمْ جَمِعْ تَكْسِيْر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=""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1131091"/>
            <a:chOff x="3930338" y="455341"/>
            <a:chExt cx="2193596" cy="1131091"/>
          </a:xfrm>
        </p:grpSpPr>
        <p:sp>
          <p:nvSpPr>
            <p:cNvPr id="129" name="TextBox 44">
              <a:extLst>
                <a:ext uri="{FF2B5EF4-FFF2-40B4-BE49-F238E27FC236}">
                  <a16:creationId xmlns=""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=""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أَعْلَامٌ الدُّوَلِ لَهَا أَلْوَانٌ مُخْتَلِفَةٌ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=""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=""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=""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=""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=""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Century Gothic" panose="020B0502020202020204" pitchFamily="34" charset="0"/>
              </a:rPr>
              <a:t>أَعْلَامٌ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xmlns="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xmlns="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xmlns="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xmlns="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xmlns="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xmlns="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xmlns="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xmlns="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xmlns="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xmlns="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مُفْرَدُهَا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92" y="454029"/>
            <a:ext cx="6190249" cy="39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605</Words>
  <Application>Microsoft Office PowerPoint</Application>
  <PresentationFormat>مخصص</PresentationFormat>
  <Paragraphs>189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271</cp:revision>
  <dcterms:created xsi:type="dcterms:W3CDTF">2020-09-22T10:26:44Z</dcterms:created>
  <dcterms:modified xsi:type="dcterms:W3CDTF">2021-04-21T08:12:30Z</dcterms:modified>
</cp:coreProperties>
</file>