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89" r:id="rId2"/>
    <p:sldId id="766" r:id="rId3"/>
    <p:sldId id="767" r:id="rId4"/>
    <p:sldId id="855" r:id="rId5"/>
    <p:sldId id="857" r:id="rId6"/>
    <p:sldId id="858" r:id="rId7"/>
    <p:sldId id="859" r:id="rId8"/>
    <p:sldId id="860" r:id="rId9"/>
    <p:sldId id="861" r:id="rId10"/>
    <p:sldId id="862" r:id="rId11"/>
    <p:sldId id="863" r:id="rId12"/>
    <p:sldId id="864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9933FF"/>
    <a:srgbClr val="D60093"/>
    <a:srgbClr val="33CC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63" autoAdjust="0"/>
    <p:restoredTop sz="94660"/>
  </p:normalViewPr>
  <p:slideViewPr>
    <p:cSldViewPr snapToGrid="0">
      <p:cViewPr>
        <p:scale>
          <a:sx n="75" d="100"/>
          <a:sy n="75" d="100"/>
        </p:scale>
        <p:origin x="-330" y="102"/>
      </p:cViewPr>
      <p:guideLst>
        <p:guide orient="horz" pos="1077"/>
        <p:guide pos="6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15/10/1442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7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7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7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7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7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306031" y="2680769"/>
            <a:ext cx="7997240" cy="1265254"/>
            <a:chOff x="9198889" y="2670931"/>
            <a:chExt cx="7997240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6905" y="3133479"/>
              <a:ext cx="52992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الحروف المرتكزة على السطر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pic>
        <p:nvPicPr>
          <p:cNvPr id="34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264" y="2225864"/>
            <a:ext cx="4352475" cy="3411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3569038" y="407072"/>
            <a:ext cx="5406248" cy="645820"/>
            <a:chOff x="676027" y="1378890"/>
            <a:chExt cx="5406248" cy="645820"/>
          </a:xfrm>
        </p:grpSpPr>
        <p:sp>
          <p:nvSpPr>
            <p:cNvPr id="15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29" y="1401946"/>
              <a:ext cx="512444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982021" y="1481707"/>
              <a:ext cx="48039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رَسمُ الحرْفَينِ ( د ، ذ ) بِخَطِّ النّسخِ</a:t>
              </a:r>
            </a:p>
          </p:txBody>
        </p:sp>
      </p:grpSp>
      <p:grpSp>
        <p:nvGrpSpPr>
          <p:cNvPr id="22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8679027" y="350386"/>
            <a:ext cx="822423" cy="822423"/>
            <a:chOff x="3608900" y="1227358"/>
            <a:chExt cx="822423" cy="822423"/>
          </a:xfrm>
        </p:grpSpPr>
        <p:sp>
          <p:nvSpPr>
            <p:cNvPr id="31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C000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19650" y="599593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2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pic>
        <p:nvPicPr>
          <p:cNvPr id="34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412" y="1964045"/>
            <a:ext cx="4992736" cy="39102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3569038" y="407072"/>
            <a:ext cx="5406248" cy="645820"/>
            <a:chOff x="676027" y="1378890"/>
            <a:chExt cx="5406248" cy="645820"/>
          </a:xfrm>
        </p:grpSpPr>
        <p:sp>
          <p:nvSpPr>
            <p:cNvPr id="15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29" y="1401946"/>
              <a:ext cx="512444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982021" y="1481707"/>
              <a:ext cx="48039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رَسمُ الحرْفَينِ ( ط ، ظ ) بِخَطِّ النَّسخِ</a:t>
              </a:r>
            </a:p>
          </p:txBody>
        </p:sp>
      </p:grpSp>
      <p:grpSp>
        <p:nvGrpSpPr>
          <p:cNvPr id="22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8679027" y="350386"/>
            <a:ext cx="822423" cy="822423"/>
            <a:chOff x="3608900" y="1227358"/>
            <a:chExt cx="822423" cy="822423"/>
          </a:xfrm>
        </p:grpSpPr>
        <p:sp>
          <p:nvSpPr>
            <p:cNvPr id="31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19650" y="599593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755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6D37B73-8F67-4C82-89CA-E5C6D900362F}"/>
              </a:ext>
            </a:extLst>
          </p:cNvPr>
          <p:cNvGrpSpPr/>
          <p:nvPr/>
        </p:nvGrpSpPr>
        <p:grpSpPr>
          <a:xfrm>
            <a:off x="6603667" y="1156701"/>
            <a:ext cx="1796476" cy="4549295"/>
            <a:chOff x="6603667" y="1156701"/>
            <a:chExt cx="1796476" cy="454929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E9ED09DA-853F-4295-A9E4-FD266201D6AB}"/>
                </a:ext>
              </a:extLst>
            </p:cNvPr>
            <p:cNvSpPr/>
            <p:nvPr/>
          </p:nvSpPr>
          <p:spPr>
            <a:xfrm flipH="1">
              <a:off x="6705602" y="1209013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xmlns="" id="{BA362CCE-8297-4170-B783-8F88CD9D8150}"/>
                </a:ext>
              </a:extLst>
            </p:cNvPr>
            <p:cNvSpPr/>
            <p:nvPr/>
          </p:nvSpPr>
          <p:spPr>
            <a:xfrm rot="16200000" flipH="1">
              <a:off x="6604995" y="1166410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xmlns="" id="{A32028E2-7452-4FDF-9986-E558219DF9C9}"/>
                </a:ext>
              </a:extLst>
            </p:cNvPr>
            <p:cNvSpPr/>
            <p:nvPr/>
          </p:nvSpPr>
          <p:spPr>
            <a:xfrm rot="16200000" flipH="1">
              <a:off x="6593958" y="5574927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8EC01B7-14B8-4BF8-A94A-403E0A6324A2}"/>
              </a:ext>
            </a:extLst>
          </p:cNvPr>
          <p:cNvGrpSpPr/>
          <p:nvPr/>
        </p:nvGrpSpPr>
        <p:grpSpPr>
          <a:xfrm>
            <a:off x="3791859" y="1152216"/>
            <a:ext cx="1817304" cy="4549295"/>
            <a:chOff x="3791859" y="1152216"/>
            <a:chExt cx="1817304" cy="454929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332D84D-1A04-4CA8-9492-2C56BBC1712A}"/>
                </a:ext>
              </a:extLst>
            </p:cNvPr>
            <p:cNvSpPr/>
            <p:nvPr/>
          </p:nvSpPr>
          <p:spPr>
            <a:xfrm>
              <a:off x="3791859" y="1209014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xmlns="" id="{BBABFF97-B618-4BE6-89C4-022F19AB0F4D}"/>
                </a:ext>
              </a:extLst>
            </p:cNvPr>
            <p:cNvSpPr/>
            <p:nvPr/>
          </p:nvSpPr>
          <p:spPr>
            <a:xfrm rot="5400000">
              <a:off x="5478094" y="1161925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xmlns="" id="{4BA663C7-098A-4137-86E7-0E9D27D7D81A}"/>
                </a:ext>
              </a:extLst>
            </p:cNvPr>
            <p:cNvSpPr/>
            <p:nvPr/>
          </p:nvSpPr>
          <p:spPr>
            <a:xfrm rot="5400000">
              <a:off x="5467057" y="5570442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FB57975F-AE1C-4464-BC85-5B9483882708}"/>
              </a:ext>
            </a:extLst>
          </p:cNvPr>
          <p:cNvSpPr/>
          <p:nvPr/>
        </p:nvSpPr>
        <p:spPr>
          <a:xfrm rot="20257163">
            <a:off x="4921534" y="5270087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4C00320-63A7-4BF7-AEE1-5A54BB11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8" y="2675638"/>
            <a:ext cx="4608286" cy="1584097"/>
          </a:xfrm>
          <a:custGeom>
            <a:avLst/>
            <a:gdLst>
              <a:gd name="connsiteX0" fmla="*/ 546159 w 4608286"/>
              <a:gd name="connsiteY0" fmla="*/ 0 h 3052689"/>
              <a:gd name="connsiteX1" fmla="*/ 4062128 w 4608286"/>
              <a:gd name="connsiteY1" fmla="*/ 0 h 3052689"/>
              <a:gd name="connsiteX2" fmla="*/ 4082132 w 4608286"/>
              <a:gd name="connsiteY2" fmla="*/ 22010 h 3052689"/>
              <a:gd name="connsiteX3" fmla="*/ 4608286 w 4608286"/>
              <a:gd name="connsiteY3" fmla="*/ 1487659 h 3052689"/>
              <a:gd name="connsiteX4" fmla="*/ 4082132 w 4608286"/>
              <a:gd name="connsiteY4" fmla="*/ 2953308 h 3052689"/>
              <a:gd name="connsiteX5" fmla="*/ 3991808 w 4608286"/>
              <a:gd name="connsiteY5" fmla="*/ 3052689 h 3052689"/>
              <a:gd name="connsiteX6" fmla="*/ 616478 w 4608286"/>
              <a:gd name="connsiteY6" fmla="*/ 3052689 h 3052689"/>
              <a:gd name="connsiteX7" fmla="*/ 526155 w 4608286"/>
              <a:gd name="connsiteY7" fmla="*/ 2953308 h 3052689"/>
              <a:gd name="connsiteX8" fmla="*/ 0 w 4608286"/>
              <a:gd name="connsiteY8" fmla="*/ 1487659 h 3052689"/>
              <a:gd name="connsiteX9" fmla="*/ 526155 w 4608286"/>
              <a:gd name="connsiteY9" fmla="*/ 22010 h 30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8286" h="3052689">
                <a:moveTo>
                  <a:pt x="546159" y="0"/>
                </a:moveTo>
                <a:lnTo>
                  <a:pt x="4062128" y="0"/>
                </a:lnTo>
                <a:lnTo>
                  <a:pt x="4082132" y="22010"/>
                </a:lnTo>
                <a:cubicBezTo>
                  <a:pt x="4410832" y="420302"/>
                  <a:pt x="4608286" y="930922"/>
                  <a:pt x="4608286" y="1487659"/>
                </a:cubicBezTo>
                <a:cubicBezTo>
                  <a:pt x="4608286" y="2044397"/>
                  <a:pt x="4410832" y="2555016"/>
                  <a:pt x="4082132" y="2953308"/>
                </a:cubicBezTo>
                <a:lnTo>
                  <a:pt x="3991808" y="3052689"/>
                </a:lnTo>
                <a:lnTo>
                  <a:pt x="616478" y="3052689"/>
                </a:lnTo>
                <a:lnTo>
                  <a:pt x="526155" y="2953308"/>
                </a:lnTo>
                <a:cubicBezTo>
                  <a:pt x="197455" y="2555016"/>
                  <a:pt x="0" y="2044397"/>
                  <a:pt x="0" y="1487659"/>
                </a:cubicBezTo>
                <a:cubicBezTo>
                  <a:pt x="0" y="930922"/>
                  <a:pt x="197455" y="420302"/>
                  <a:pt x="526155" y="2201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B21547A-D3F8-45AF-8544-AF4301808F61}"/>
              </a:ext>
            </a:extLst>
          </p:cNvPr>
          <p:cNvSpPr/>
          <p:nvPr/>
        </p:nvSpPr>
        <p:spPr>
          <a:xfrm>
            <a:off x="4767944" y="5270708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xmlns="" id="{DF1BCC18-126A-471A-9A3C-425A911FC320}"/>
              </a:ext>
            </a:extLst>
          </p:cNvPr>
          <p:cNvSpPr/>
          <p:nvPr/>
        </p:nvSpPr>
        <p:spPr>
          <a:xfrm rot="20257163">
            <a:off x="7990496" y="448585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F78409C-3DC1-490F-B72E-7CFDBD95F261}"/>
              </a:ext>
            </a:extLst>
          </p:cNvPr>
          <p:cNvSpPr/>
          <p:nvPr/>
        </p:nvSpPr>
        <p:spPr>
          <a:xfrm flipH="1">
            <a:off x="7873417" y="4521865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Bullseye">
            <a:extLst>
              <a:ext uri="{FF2B5EF4-FFF2-40B4-BE49-F238E27FC236}">
                <a16:creationId xmlns:a16="http://schemas.microsoft.com/office/drawing/2014/main" xmlns="" id="{2629585B-453E-4E77-906B-66803F8F2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743506" y="1037791"/>
            <a:ext cx="548640" cy="548640"/>
          </a:xfrm>
          <a:prstGeom prst="rect">
            <a:avLst/>
          </a:prstGeom>
        </p:spPr>
      </p:pic>
      <p:pic>
        <p:nvPicPr>
          <p:cNvPr id="27" name="Graphic 26" descr="Presentation with bar chart">
            <a:extLst>
              <a:ext uri="{FF2B5EF4-FFF2-40B4-BE49-F238E27FC236}">
                <a16:creationId xmlns:a16="http://schemas.microsoft.com/office/drawing/2014/main" xmlns="" id="{10F732E0-2149-4642-B70D-B309D6C8C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743506" y="2114366"/>
            <a:ext cx="548640" cy="548640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:a16="http://schemas.microsoft.com/office/drawing/2014/main" xmlns="" id="{36B3A429-166C-4B35-B641-69E119D67C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743506" y="3190941"/>
            <a:ext cx="548640" cy="548640"/>
          </a:xfrm>
          <a:prstGeom prst="rect">
            <a:avLst/>
          </a:prstGeom>
        </p:spPr>
      </p:pic>
      <p:pic>
        <p:nvPicPr>
          <p:cNvPr id="31" name="Graphic 30" descr="Stopwatch">
            <a:extLst>
              <a:ext uri="{FF2B5EF4-FFF2-40B4-BE49-F238E27FC236}">
                <a16:creationId xmlns:a16="http://schemas.microsoft.com/office/drawing/2014/main" xmlns="" id="{371060B7-4CFF-4843-BE48-306A94DEB7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743506" y="4267516"/>
            <a:ext cx="548640" cy="548640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:a16="http://schemas.microsoft.com/office/drawing/2014/main" xmlns="" id="{F67E934B-E602-4D8B-BE51-E961DC478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743506" y="5344092"/>
            <a:ext cx="548640" cy="548640"/>
          </a:xfrm>
          <a:prstGeom prst="rect">
            <a:avLst/>
          </a:prstGeom>
        </p:spPr>
      </p:pic>
      <p:pic>
        <p:nvPicPr>
          <p:cNvPr id="35" name="Graphic 34" descr="Dance">
            <a:extLst>
              <a:ext uri="{FF2B5EF4-FFF2-40B4-BE49-F238E27FC236}">
                <a16:creationId xmlns:a16="http://schemas.microsoft.com/office/drawing/2014/main" xmlns="" id="{98AA3C8C-9316-4124-93A6-00E7BE12A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8783682" y="2023278"/>
            <a:ext cx="548640" cy="548640"/>
          </a:xfrm>
          <a:prstGeom prst="rect">
            <a:avLst/>
          </a:prstGeom>
        </p:spPr>
      </p:pic>
      <p:pic>
        <p:nvPicPr>
          <p:cNvPr id="37" name="Graphic 36" descr="Podium">
            <a:extLst>
              <a:ext uri="{FF2B5EF4-FFF2-40B4-BE49-F238E27FC236}">
                <a16:creationId xmlns:a16="http://schemas.microsoft.com/office/drawing/2014/main" xmlns="" id="{001FC6CA-DAE4-475E-AF50-5201BC237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8783682" y="934693"/>
            <a:ext cx="548640" cy="548640"/>
          </a:xfrm>
          <a:prstGeom prst="rect">
            <a:avLst/>
          </a:prstGeom>
        </p:spPr>
      </p:pic>
      <p:pic>
        <p:nvPicPr>
          <p:cNvPr id="39" name="Graphic 38" descr="Wedding cake">
            <a:extLst>
              <a:ext uri="{FF2B5EF4-FFF2-40B4-BE49-F238E27FC236}">
                <a16:creationId xmlns:a16="http://schemas.microsoft.com/office/drawing/2014/main" xmlns="" id="{52E4A0AC-7DEB-4618-8D35-1EA3552C0BC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8783682" y="3070440"/>
            <a:ext cx="548640" cy="548640"/>
          </a:xfrm>
          <a:prstGeom prst="rect">
            <a:avLst/>
          </a:prstGeom>
        </p:spPr>
      </p:pic>
      <p:pic>
        <p:nvPicPr>
          <p:cNvPr id="41" name="Graphic 40" descr="Present">
            <a:extLst>
              <a:ext uri="{FF2B5EF4-FFF2-40B4-BE49-F238E27FC236}">
                <a16:creationId xmlns:a16="http://schemas.microsoft.com/office/drawing/2014/main" xmlns="" id="{81526DC7-A1DE-4E01-98C2-7A8F81760B7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797842" y="4191692"/>
            <a:ext cx="548640" cy="548640"/>
          </a:xfrm>
          <a:prstGeom prst="rect">
            <a:avLst/>
          </a:prstGeom>
        </p:spPr>
      </p:pic>
      <p:pic>
        <p:nvPicPr>
          <p:cNvPr id="43" name="Graphic 42" descr="Clapping hands">
            <a:extLst>
              <a:ext uri="{FF2B5EF4-FFF2-40B4-BE49-F238E27FC236}">
                <a16:creationId xmlns:a16="http://schemas.microsoft.com/office/drawing/2014/main" xmlns="" id="{F741D9C4-2DAB-48E3-A37A-63CF7F04361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8783682" y="5177178"/>
            <a:ext cx="548640" cy="5486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D6B54E3-4402-4D08-8F4A-D8EC70696589}"/>
              </a:ext>
            </a:extLst>
          </p:cNvPr>
          <p:cNvGrpSpPr/>
          <p:nvPr/>
        </p:nvGrpSpPr>
        <p:grpSpPr>
          <a:xfrm>
            <a:off x="494577" y="967478"/>
            <a:ext cx="2032246" cy="757261"/>
            <a:chOff x="494577" y="967478"/>
            <a:chExt cx="2032246" cy="75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A4D20C26-4F31-4EE4-9139-81ECED3E9BB8}"/>
                </a:ext>
              </a:extLst>
            </p:cNvPr>
            <p:cNvSpPr txBox="1"/>
            <p:nvPr/>
          </p:nvSpPr>
          <p:spPr>
            <a:xfrm>
              <a:off x="1182856" y="96747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مدخل الوحدة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EB3BF16E-B875-4525-8F20-03445249D946}"/>
                </a:ext>
              </a:extLst>
            </p:cNvPr>
            <p:cNvSpPr txBox="1"/>
            <p:nvPr/>
          </p:nvSpPr>
          <p:spPr>
            <a:xfrm>
              <a:off x="494577" y="135540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أنشطة تمهيدية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8229025-31E7-4B8E-A512-AF128FABAE68}"/>
              </a:ext>
            </a:extLst>
          </p:cNvPr>
          <p:cNvGrpSpPr/>
          <p:nvPr/>
        </p:nvGrpSpPr>
        <p:grpSpPr>
          <a:xfrm>
            <a:off x="519491" y="1966653"/>
            <a:ext cx="2032247" cy="825435"/>
            <a:chOff x="519491" y="1966653"/>
            <a:chExt cx="2032247" cy="82543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85808F06-E532-481A-A022-92622020D281}"/>
                </a:ext>
              </a:extLst>
            </p:cNvPr>
            <p:cNvSpPr txBox="1"/>
            <p:nvPr/>
          </p:nvSpPr>
          <p:spPr>
            <a:xfrm>
              <a:off x="594234" y="1966653"/>
              <a:ext cx="1957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مشروع </a:t>
              </a:r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C7179B74-6BB7-4432-9FA8-1D7AA219BD84}"/>
                </a:ext>
              </a:extLst>
            </p:cNvPr>
            <p:cNvSpPr txBox="1"/>
            <p:nvPr/>
          </p:nvSpPr>
          <p:spPr>
            <a:xfrm>
              <a:off x="519491" y="2422756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التعريف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بالمشروع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61D9F80-B6F7-4793-B2AC-44970236AF68}"/>
              </a:ext>
            </a:extLst>
          </p:cNvPr>
          <p:cNvGrpSpPr/>
          <p:nvPr/>
        </p:nvGrpSpPr>
        <p:grpSpPr>
          <a:xfrm>
            <a:off x="485318" y="2965828"/>
            <a:ext cx="2091333" cy="882321"/>
            <a:chOff x="485318" y="2965828"/>
            <a:chExt cx="2091333" cy="8823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C9C65583-DAAD-4DD3-8331-E25B9CFCF256}"/>
                </a:ext>
              </a:extLst>
            </p:cNvPr>
            <p:cNvSpPr txBox="1"/>
            <p:nvPr/>
          </p:nvSpPr>
          <p:spPr>
            <a:xfrm>
              <a:off x="1232684" y="296582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0EBB7A66-276A-4DEE-8A34-B37A6AAD2600}"/>
                </a:ext>
              </a:extLst>
            </p:cNvPr>
            <p:cNvSpPr txBox="1"/>
            <p:nvPr/>
          </p:nvSpPr>
          <p:spPr>
            <a:xfrm>
              <a:off x="485318" y="347881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ناقلُ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الأمراض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AD3DC40-FE6A-44B1-BB6A-015C154E8C72}"/>
              </a:ext>
            </a:extLst>
          </p:cNvPr>
          <p:cNvGrpSpPr/>
          <p:nvPr/>
        </p:nvGrpSpPr>
        <p:grpSpPr>
          <a:xfrm>
            <a:off x="569319" y="3888145"/>
            <a:ext cx="2032247" cy="819336"/>
            <a:chOff x="569319" y="3888145"/>
            <a:chExt cx="2032247" cy="81933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038A6448-BBA9-4A78-991E-91C831395023}"/>
                </a:ext>
              </a:extLst>
            </p:cNvPr>
            <p:cNvSpPr txBox="1"/>
            <p:nvPr/>
          </p:nvSpPr>
          <p:spPr>
            <a:xfrm>
              <a:off x="594233" y="3888145"/>
              <a:ext cx="2007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الفهم</a:t>
              </a:r>
              <a:r>
                <a:rPr lang="ar-SY" sz="2000" b="1" dirty="0">
                  <a:latin typeface="Century Gothic" panose="020B0502020202020204" pitchFamily="34" charset="0"/>
                </a:rPr>
                <a:t> القرائي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27F5636D-BF6C-469B-B5AD-437BC6A5807F}"/>
                </a:ext>
              </a:extLst>
            </p:cNvPr>
            <p:cNvSpPr txBox="1"/>
            <p:nvPr/>
          </p:nvSpPr>
          <p:spPr>
            <a:xfrm>
              <a:off x="569319" y="4338149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التَّصحُّر وأثرُه في البيئةِ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CE22CC0-EFC5-4CFF-864D-859982C7244B}"/>
              </a:ext>
            </a:extLst>
          </p:cNvPr>
          <p:cNvGrpSpPr/>
          <p:nvPr/>
        </p:nvGrpSpPr>
        <p:grpSpPr>
          <a:xfrm>
            <a:off x="0" y="4882771"/>
            <a:ext cx="2626480" cy="999175"/>
            <a:chOff x="0" y="4882771"/>
            <a:chExt cx="2626480" cy="9991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5B50E0D9-558C-424B-9E5E-1E428B1BD0BC}"/>
                </a:ext>
              </a:extLst>
            </p:cNvPr>
            <p:cNvSpPr txBox="1"/>
            <p:nvPr/>
          </p:nvSpPr>
          <p:spPr>
            <a:xfrm>
              <a:off x="856344" y="4882771"/>
              <a:ext cx="1770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الظاهرة</a:t>
              </a:r>
              <a:r>
                <a:rPr lang="ar-SY" sz="2000" b="1" dirty="0">
                  <a:latin typeface="Century Gothic" panose="020B0502020202020204" pitchFamily="34" charset="0"/>
                </a:rPr>
                <a:t> الإملائية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91D5DE68-C8E8-4D26-B4FA-8AB0B4C64887}"/>
                </a:ext>
              </a:extLst>
            </p:cNvPr>
            <p:cNvSpPr txBox="1"/>
            <p:nvPr/>
          </p:nvSpPr>
          <p:spPr>
            <a:xfrm>
              <a:off x="0" y="5235615"/>
              <a:ext cx="2626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كلماتٌ حذفت الألفُ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وسطِها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همزتا القطع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والوصل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8A0E03CF-23B5-45F7-8724-1790956E1455}"/>
              </a:ext>
            </a:extLst>
          </p:cNvPr>
          <p:cNvGrpSpPr/>
          <p:nvPr/>
        </p:nvGrpSpPr>
        <p:grpSpPr>
          <a:xfrm>
            <a:off x="8511822" y="5018246"/>
            <a:ext cx="2896654" cy="1119584"/>
            <a:chOff x="8511822" y="5018246"/>
            <a:chExt cx="2896654" cy="111958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D0EE3AC7-1166-4CF8-94EE-9976875DB3DC}"/>
                </a:ext>
              </a:extLst>
            </p:cNvPr>
            <p:cNvSpPr txBox="1"/>
            <p:nvPr/>
          </p:nvSpPr>
          <p:spPr>
            <a:xfrm>
              <a:off x="9564883" y="5018246"/>
              <a:ext cx="1567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الكتابي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E07EFF8-6AED-4547-8635-F0D14451B0A0}"/>
                </a:ext>
              </a:extLst>
            </p:cNvPr>
            <p:cNvSpPr txBox="1"/>
            <p:nvPr/>
          </p:nvSpPr>
          <p:spPr>
            <a:xfrm>
              <a:off x="8511822" y="5491499"/>
              <a:ext cx="2896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مشاهد معروضة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بناء فقرتين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0687B8D2-74B7-4304-9227-983D84DBF996}"/>
              </a:ext>
            </a:extLst>
          </p:cNvPr>
          <p:cNvGrpSpPr/>
          <p:nvPr/>
        </p:nvGrpSpPr>
        <p:grpSpPr>
          <a:xfrm>
            <a:off x="9058002" y="3819100"/>
            <a:ext cx="2346122" cy="1063671"/>
            <a:chOff x="9058002" y="3819100"/>
            <a:chExt cx="2346122" cy="106367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3F1D1D0B-826C-4A2A-A243-3A88454116ED}"/>
                </a:ext>
              </a:extLst>
            </p:cNvPr>
            <p:cNvSpPr txBox="1"/>
            <p:nvPr/>
          </p:nvSpPr>
          <p:spPr>
            <a:xfrm>
              <a:off x="9058002" y="3819100"/>
              <a:ext cx="1657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الشفهي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9215521E-18BB-4E15-B613-7637973B04D7}"/>
                </a:ext>
              </a:extLst>
            </p:cNvPr>
            <p:cNvSpPr txBox="1"/>
            <p:nvPr/>
          </p:nvSpPr>
          <p:spPr>
            <a:xfrm>
              <a:off x="9371878" y="4236440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إبداء الرأي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وصف مشاهدات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06666481-2F5E-41E5-8906-8037FF1A4BDE}"/>
              </a:ext>
            </a:extLst>
          </p:cNvPr>
          <p:cNvGrpSpPr/>
          <p:nvPr/>
        </p:nvGrpSpPr>
        <p:grpSpPr>
          <a:xfrm>
            <a:off x="9332322" y="2970377"/>
            <a:ext cx="2032246" cy="640769"/>
            <a:chOff x="9332322" y="2970377"/>
            <a:chExt cx="2032246" cy="6407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1E798B48-C546-4740-903B-9FE6949592D8}"/>
                </a:ext>
              </a:extLst>
            </p:cNvPr>
            <p:cNvSpPr txBox="1"/>
            <p:nvPr/>
          </p:nvSpPr>
          <p:spPr>
            <a:xfrm>
              <a:off x="9332322" y="2970377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النص الشعري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BF2DD72F-DB6B-4E9A-91B9-50A085600F4E}"/>
                </a:ext>
              </a:extLst>
            </p:cNvPr>
            <p:cNvSpPr txBox="1"/>
            <p:nvPr/>
          </p:nvSpPr>
          <p:spPr>
            <a:xfrm>
              <a:off x="9332322" y="3241814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لِمَ تأتِ الفراشةُ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AC6ABDD-BAF0-49E6-BD00-C6F939C8BFF7}"/>
              </a:ext>
            </a:extLst>
          </p:cNvPr>
          <p:cNvGrpSpPr/>
          <p:nvPr/>
        </p:nvGrpSpPr>
        <p:grpSpPr>
          <a:xfrm>
            <a:off x="8886011" y="1975624"/>
            <a:ext cx="2478557" cy="917768"/>
            <a:chOff x="8886011" y="1975624"/>
            <a:chExt cx="2478557" cy="9177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5DE1C71B-43C0-4E29-929D-902D65F318BA}"/>
                </a:ext>
              </a:extLst>
            </p:cNvPr>
            <p:cNvSpPr txBox="1"/>
            <p:nvPr/>
          </p:nvSpPr>
          <p:spPr>
            <a:xfrm>
              <a:off x="9332322" y="1975624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الرسم </a:t>
              </a:r>
              <a:r>
                <a:rPr lang="ar-SY" sz="2000" b="1" dirty="0">
                  <a:latin typeface="Century Gothic" panose="020B0502020202020204" pitchFamily="34" charset="0"/>
                </a:rPr>
                <a:t>الكتابي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AA41D9EB-62CC-49F3-BF0F-5F5601F7BBD4}"/>
                </a:ext>
              </a:extLst>
            </p:cNvPr>
            <p:cNvSpPr txBox="1"/>
            <p:nvPr/>
          </p:nvSpPr>
          <p:spPr>
            <a:xfrm>
              <a:off x="8886011" y="2247061"/>
              <a:ext cx="2478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المرتكزة على السطر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</a:rPr>
                <a:t>[</a:t>
              </a:r>
              <a:r>
                <a:rPr lang="ar-SY" b="1" dirty="0">
                  <a:solidFill>
                    <a:schemeClr val="bg1"/>
                  </a:solidFill>
                </a:rPr>
                <a:t>ب  د  ط  ف</a:t>
              </a:r>
              <a:r>
                <a:rPr lang="ar-SY" dirty="0">
                  <a:solidFill>
                    <a:schemeClr val="bg1"/>
                  </a:solidFill>
                </a:rPr>
                <a:t>]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0CED76C2-F94A-45BD-B596-08E93EA33A26}"/>
              </a:ext>
            </a:extLst>
          </p:cNvPr>
          <p:cNvGrpSpPr/>
          <p:nvPr/>
        </p:nvGrpSpPr>
        <p:grpSpPr>
          <a:xfrm>
            <a:off x="8886011" y="958334"/>
            <a:ext cx="2057340" cy="1015679"/>
            <a:chOff x="8886011" y="958334"/>
            <a:chExt cx="2057340" cy="101567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76F5A9E3-84F6-4295-B0FF-6E4314EED273}"/>
                </a:ext>
              </a:extLst>
            </p:cNvPr>
            <p:cNvSpPr txBox="1"/>
            <p:nvPr/>
          </p:nvSpPr>
          <p:spPr>
            <a:xfrm>
              <a:off x="9153073" y="958334"/>
              <a:ext cx="1790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الوظيفة</a:t>
              </a:r>
              <a:r>
                <a:rPr lang="ar-SY" sz="2000" b="1" dirty="0">
                  <a:latin typeface="Century Gothic" panose="020B0502020202020204" pitchFamily="34" charset="0"/>
                </a:rPr>
                <a:t> النحوية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04003622-D990-4175-A5A3-24FA2BA5F32C}"/>
                </a:ext>
              </a:extLst>
            </p:cNvPr>
            <p:cNvSpPr txBox="1"/>
            <p:nvPr/>
          </p:nvSpPr>
          <p:spPr>
            <a:xfrm>
              <a:off x="8886011" y="1327682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الكلمة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 ا لجملة</a:t>
              </a:r>
            </a:p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المبتدأ و الخبر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xmlns="" id="{61AC4F01-6A3C-491F-A4C7-891A6B46686A}"/>
              </a:ext>
            </a:extLst>
          </p:cNvPr>
          <p:cNvSpPr/>
          <p:nvPr/>
        </p:nvSpPr>
        <p:spPr>
          <a:xfrm rot="20257163">
            <a:off x="4147312" y="4533280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xmlns="" id="{D4825A81-CEB1-41A4-A4AA-74D5D98DEED6}"/>
              </a:ext>
            </a:extLst>
          </p:cNvPr>
          <p:cNvSpPr/>
          <p:nvPr/>
        </p:nvSpPr>
        <p:spPr>
          <a:xfrm rot="20257163">
            <a:off x="3802578" y="330207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xmlns="" id="{DA9875F3-5543-48BB-8005-2AB372F192C1}"/>
              </a:ext>
            </a:extLst>
          </p:cNvPr>
          <p:cNvSpPr/>
          <p:nvPr/>
        </p:nvSpPr>
        <p:spPr>
          <a:xfrm rot="20257163">
            <a:off x="4056154" y="214637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xmlns="" id="{A671EC0C-4617-4856-8237-7D0E7EBD6879}"/>
              </a:ext>
            </a:extLst>
          </p:cNvPr>
          <p:cNvSpPr/>
          <p:nvPr/>
        </p:nvSpPr>
        <p:spPr>
          <a:xfrm rot="20257163">
            <a:off x="4934857" y="131035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xmlns="" id="{682F6EBC-A56C-4835-81AB-81AAD676BE18}"/>
              </a:ext>
            </a:extLst>
          </p:cNvPr>
          <p:cNvSpPr/>
          <p:nvPr/>
        </p:nvSpPr>
        <p:spPr>
          <a:xfrm rot="20257163">
            <a:off x="7157159" y="121664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xmlns="" id="{B3C82B20-3DF3-47C5-9482-CAA043B0CFB7}"/>
              </a:ext>
            </a:extLst>
          </p:cNvPr>
          <p:cNvSpPr/>
          <p:nvPr/>
        </p:nvSpPr>
        <p:spPr>
          <a:xfrm rot="20257163">
            <a:off x="8057315" y="215348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xmlns="" id="{7CC8C3AA-02C9-4770-BC73-EA17F260B9AF}"/>
              </a:ext>
            </a:extLst>
          </p:cNvPr>
          <p:cNvSpPr/>
          <p:nvPr/>
        </p:nvSpPr>
        <p:spPr>
          <a:xfrm rot="20257163">
            <a:off x="8364686" y="3276532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xmlns="" id="{9C032F6E-1CA8-4A33-9CEE-39EB950A1A05}"/>
              </a:ext>
            </a:extLst>
          </p:cNvPr>
          <p:cNvSpPr/>
          <p:nvPr/>
        </p:nvSpPr>
        <p:spPr>
          <a:xfrm rot="20257163">
            <a:off x="7203880" y="524227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A45E0E5-04CD-474E-826B-4784975D0D6E}"/>
              </a:ext>
            </a:extLst>
          </p:cNvPr>
          <p:cNvSpPr/>
          <p:nvPr/>
        </p:nvSpPr>
        <p:spPr>
          <a:xfrm flipH="1">
            <a:off x="7043059" y="528458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1018BDAE-A2F2-49A5-B773-AC9FB8FDA8C4}"/>
              </a:ext>
            </a:extLst>
          </p:cNvPr>
          <p:cNvSpPr/>
          <p:nvPr/>
        </p:nvSpPr>
        <p:spPr>
          <a:xfrm flipH="1">
            <a:off x="8215784" y="3266011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A287BA4-FC3D-4C4D-80BD-3648266BB674}"/>
              </a:ext>
            </a:extLst>
          </p:cNvPr>
          <p:cNvSpPr/>
          <p:nvPr/>
        </p:nvSpPr>
        <p:spPr>
          <a:xfrm flipH="1">
            <a:off x="7928430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EC87A3A2-EA03-4E97-B902-FC6E06FBC7D8}"/>
              </a:ext>
            </a:extLst>
          </p:cNvPr>
          <p:cNvSpPr/>
          <p:nvPr/>
        </p:nvSpPr>
        <p:spPr>
          <a:xfrm flipH="1">
            <a:off x="7043059" y="120901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92033CC-8649-4399-8EF9-0D597C621398}"/>
              </a:ext>
            </a:extLst>
          </p:cNvPr>
          <p:cNvSpPr/>
          <p:nvPr/>
        </p:nvSpPr>
        <p:spPr>
          <a:xfrm>
            <a:off x="4767944" y="1311302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1D9F66C-8A53-4110-B56F-26F8DEB5D44A}"/>
              </a:ext>
            </a:extLst>
          </p:cNvPr>
          <p:cNvSpPr/>
          <p:nvPr/>
        </p:nvSpPr>
        <p:spPr>
          <a:xfrm>
            <a:off x="3924085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87A5301F-55FA-4863-AA9E-68837FF24BA4}"/>
              </a:ext>
            </a:extLst>
          </p:cNvPr>
          <p:cNvSpPr/>
          <p:nvPr/>
        </p:nvSpPr>
        <p:spPr>
          <a:xfrm>
            <a:off x="3652561" y="3262086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2DD1AE2-87FC-4676-A0D5-7A42E420C9B7}"/>
              </a:ext>
            </a:extLst>
          </p:cNvPr>
          <p:cNvSpPr/>
          <p:nvPr/>
        </p:nvSpPr>
        <p:spPr>
          <a:xfrm>
            <a:off x="3988085" y="451816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71" grpId="0" animBg="1"/>
      <p:bldP spid="19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18" grpId="0" animBg="1"/>
      <p:bldP spid="20" grpId="0" animBg="1"/>
      <p:bldP spid="21" grpId="0" animBg="1"/>
      <p:bldP spid="22" grpId="0" animBg="1"/>
      <p:bldP spid="17" grpId="0" animBg="1"/>
      <p:bldP spid="16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3424" y="2320839"/>
            <a:ext cx="6629400" cy="38218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4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3649520" y="594882"/>
            <a:ext cx="5717207" cy="645820"/>
            <a:chOff x="676027" y="1378890"/>
            <a:chExt cx="5717207" cy="645820"/>
          </a:xfrm>
        </p:grpSpPr>
        <p:sp>
          <p:nvSpPr>
            <p:cNvPr id="15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0" y="1401946"/>
              <a:ext cx="543540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001062" y="1464490"/>
              <a:ext cx="51508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الحُرُوفُ المُرْتَكِزَةُ عَلَى السطْرِ [ب  د  ط  ف ]</a:t>
              </a:r>
            </a:p>
          </p:txBody>
        </p:sp>
      </p:grpSp>
      <p:grpSp>
        <p:nvGrpSpPr>
          <p:cNvPr id="22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9099279" y="518108"/>
            <a:ext cx="822423" cy="822423"/>
            <a:chOff x="3608900" y="1227358"/>
            <a:chExt cx="822423" cy="822423"/>
          </a:xfrm>
        </p:grpSpPr>
        <p:sp>
          <p:nvSpPr>
            <p:cNvPr id="31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1779" y="767315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8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sp>
        <p:nvSpPr>
          <p:cNvPr id="15" name="Rectangle: Rounded Corners 22">
            <a:extLst>
              <a:ext uri="{FF2B5EF4-FFF2-40B4-BE49-F238E27FC236}">
                <a16:creationId xmlns="" xmlns:a16="http://schemas.microsoft.com/office/drawing/2014/main" id="{EAC4A0E4-4CBD-49AB-BD49-ABF90A4C4862}"/>
              </a:ext>
            </a:extLst>
          </p:cNvPr>
          <p:cNvSpPr/>
          <p:nvPr/>
        </p:nvSpPr>
        <p:spPr>
          <a:xfrm rot="220048">
            <a:off x="5212481" y="3690653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23">
            <a:extLst>
              <a:ext uri="{FF2B5EF4-FFF2-40B4-BE49-F238E27FC236}">
                <a16:creationId xmlns="" xmlns:a16="http://schemas.microsoft.com/office/drawing/2014/main" id="{C372AA08-D913-4B9D-BFE0-4FF63C86C802}"/>
              </a:ext>
            </a:extLst>
          </p:cNvPr>
          <p:cNvSpPr/>
          <p:nvPr/>
        </p:nvSpPr>
        <p:spPr>
          <a:xfrm>
            <a:off x="2666095" y="3236965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24">
            <a:extLst>
              <a:ext uri="{FF2B5EF4-FFF2-40B4-BE49-F238E27FC236}">
                <a16:creationId xmlns="" xmlns:a16="http://schemas.microsoft.com/office/drawing/2014/main" id="{67BBCFFB-4337-49AD-A54C-21E7FBAF47F7}"/>
              </a:ext>
            </a:extLst>
          </p:cNvPr>
          <p:cNvSpPr/>
          <p:nvPr/>
        </p:nvSpPr>
        <p:spPr>
          <a:xfrm>
            <a:off x="3044526" y="3112296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oup 49">
            <a:extLst>
              <a:ext uri="{FF2B5EF4-FFF2-40B4-BE49-F238E27FC236}">
                <a16:creationId xmlns="" xmlns:a16="http://schemas.microsoft.com/office/drawing/2014/main" id="{E968BE6A-FD52-4F17-B17A-04F54C547E24}"/>
              </a:ext>
            </a:extLst>
          </p:cNvPr>
          <p:cNvGrpSpPr/>
          <p:nvPr/>
        </p:nvGrpSpPr>
        <p:grpSpPr>
          <a:xfrm>
            <a:off x="3661002" y="3311730"/>
            <a:ext cx="5833074" cy="557664"/>
            <a:chOff x="-1753954" y="1196910"/>
            <a:chExt cx="7201213" cy="557664"/>
          </a:xfrm>
        </p:grpSpPr>
        <p:sp>
          <p:nvSpPr>
            <p:cNvPr id="19" name="TextBox 50">
              <a:extLst>
                <a:ext uri="{FF2B5EF4-FFF2-40B4-BE49-F238E27FC236}">
                  <a16:creationId xmlns="" xmlns:a16="http://schemas.microsoft.com/office/drawing/2014/main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لأنَّ النَّسَّاخون كانوا يستخدمونه في نسخ الكتب</a:t>
              </a:r>
              <a:endParaRPr lang="ar-SY" sz="2400" b="1" dirty="0">
                <a:solidFill>
                  <a:srgbClr val="FFFF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1" name="Group 8">
            <a:extLst>
              <a:ext uri="{FF2B5EF4-FFF2-40B4-BE49-F238E27FC236}">
                <a16:creationId xmlns="" xmlns:a16="http://schemas.microsoft.com/office/drawing/2014/main" id="{C74A9D79-B75C-4CC7-B012-1B4A6E281982}"/>
              </a:ext>
            </a:extLst>
          </p:cNvPr>
          <p:cNvGrpSpPr/>
          <p:nvPr/>
        </p:nvGrpSpPr>
        <p:grpSpPr>
          <a:xfrm>
            <a:off x="9162238" y="3115342"/>
            <a:ext cx="646917" cy="616592"/>
            <a:chOff x="10813143" y="2800940"/>
            <a:chExt cx="646917" cy="616592"/>
          </a:xfrm>
        </p:grpSpPr>
        <p:sp>
          <p:nvSpPr>
            <p:cNvPr id="32" name="Freeform: Shape 62">
              <a:extLst>
                <a:ext uri="{FF2B5EF4-FFF2-40B4-BE49-F238E27FC236}">
                  <a16:creationId xmlns="" xmlns:a16="http://schemas.microsoft.com/office/drawing/2014/main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TextBox 68">
              <a:extLst>
                <a:ext uri="{FF2B5EF4-FFF2-40B4-BE49-F238E27FC236}">
                  <a16:creationId xmlns="" xmlns:a16="http://schemas.microsoft.com/office/drawing/2014/main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4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2890056" y="461665"/>
            <a:ext cx="6851753" cy="645820"/>
            <a:chOff x="676027" y="1378890"/>
            <a:chExt cx="6851753" cy="645820"/>
          </a:xfrm>
        </p:grpSpPr>
        <p:sp>
          <p:nvSpPr>
            <p:cNvPr id="35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29" y="1401946"/>
              <a:ext cx="656995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38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001062" y="1464490"/>
              <a:ext cx="65267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الخَطُّ الَّذِي نَدْرُسهُ فِي المَرْحَلَةِ الِابتدائيَّةِ هُوَ خَطُّ النَّسخِ</a:t>
              </a:r>
            </a:p>
          </p:txBody>
        </p:sp>
      </p:grpSp>
      <p:grpSp>
        <p:nvGrpSpPr>
          <p:cNvPr id="40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9353369" y="384891"/>
            <a:ext cx="822423" cy="822423"/>
            <a:chOff x="3608900" y="1227358"/>
            <a:chExt cx="822423" cy="822423"/>
          </a:xfrm>
        </p:grpSpPr>
        <p:sp>
          <p:nvSpPr>
            <p:cNvPr id="41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3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75869" y="634098"/>
            <a:ext cx="365760" cy="365760"/>
          </a:xfrm>
          <a:prstGeom prst="rect">
            <a:avLst/>
          </a:prstGeom>
        </p:spPr>
      </p:pic>
      <p:grpSp>
        <p:nvGrpSpPr>
          <p:cNvPr id="4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5912753" y="1835458"/>
            <a:ext cx="4028876" cy="637097"/>
            <a:chOff x="6993866" y="2568995"/>
            <a:chExt cx="4028876" cy="637097"/>
          </a:xfrm>
        </p:grpSpPr>
        <p:sp>
          <p:nvSpPr>
            <p:cNvPr id="4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7100785" y="2583328"/>
              <a:ext cx="360291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49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6993866" y="2662061"/>
              <a:ext cx="3401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أُفَكِّرُ: لِمَ سمِّيَ بِهَذَا الْاسمِ ؟</a:t>
              </a:r>
            </a:p>
          </p:txBody>
        </p:sp>
      </p:grpSp>
      <p:grpSp>
        <p:nvGrpSpPr>
          <p:cNvPr id="51" name="Group 23">
            <a:extLst>
              <a:ext uri="{FF2B5EF4-FFF2-40B4-BE49-F238E27FC236}">
                <a16:creationId xmlns=""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5477523" y="1768754"/>
            <a:ext cx="822423" cy="822423"/>
            <a:chOff x="3608900" y="1227358"/>
            <a:chExt cx="822423" cy="822423"/>
          </a:xfrm>
        </p:grpSpPr>
        <p:sp>
          <p:nvSpPr>
            <p:cNvPr id="52" name="Oval 24">
              <a:extLst>
                <a:ext uri="{FF2B5EF4-FFF2-40B4-BE49-F238E27FC236}">
                  <a16:creationId xmlns=""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25">
              <a:extLst>
                <a:ext uri="{FF2B5EF4-FFF2-40B4-BE49-F238E27FC236}">
                  <a16:creationId xmlns=""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" name="Graphic 3" descr="Bar chart">
            <a:extLst>
              <a:ext uri="{FF2B5EF4-FFF2-40B4-BE49-F238E27FC236}">
                <a16:creationId xmlns=""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05854" y="2015879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pic>
        <p:nvPicPr>
          <p:cNvPr id="34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917" y="2225864"/>
            <a:ext cx="8746207" cy="196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962713" y="321908"/>
            <a:ext cx="3101411" cy="924063"/>
            <a:chOff x="7921331" y="2568995"/>
            <a:chExt cx="3101411" cy="924063"/>
          </a:xfrm>
        </p:grpSpPr>
        <p:sp>
          <p:nvSpPr>
            <p:cNvPr id="1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7921331" y="2583328"/>
              <a:ext cx="2782372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7921331" y="2662061"/>
              <a:ext cx="24736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مميِّزات خَطُّ النَّسخِ</a:t>
              </a:r>
            </a:p>
            <a:p>
              <a:pPr algn="r"/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2" name="Group 23">
            <a:extLst>
              <a:ext uri="{FF2B5EF4-FFF2-40B4-BE49-F238E27FC236}">
                <a16:creationId xmlns=""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6540454" y="285469"/>
            <a:ext cx="844518" cy="761894"/>
            <a:chOff x="3608900" y="1227358"/>
            <a:chExt cx="822423" cy="822423"/>
          </a:xfrm>
        </p:grpSpPr>
        <p:sp>
          <p:nvSpPr>
            <p:cNvPr id="31" name="Oval 24">
              <a:extLst>
                <a:ext uri="{FF2B5EF4-FFF2-40B4-BE49-F238E27FC236}">
                  <a16:creationId xmlns=""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25">
              <a:extLst>
                <a:ext uri="{FF2B5EF4-FFF2-40B4-BE49-F238E27FC236}">
                  <a16:creationId xmlns=""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3" descr="Bar chart">
            <a:extLst>
              <a:ext uri="{FF2B5EF4-FFF2-40B4-BE49-F238E27FC236}">
                <a16:creationId xmlns=""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79832" y="502329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pic>
        <p:nvPicPr>
          <p:cNvPr id="34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1" y="2269233"/>
            <a:ext cx="5194000" cy="196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962713" y="321908"/>
            <a:ext cx="3101411" cy="637097"/>
            <a:chOff x="7921331" y="2568995"/>
            <a:chExt cx="3101411" cy="637097"/>
          </a:xfrm>
        </p:grpSpPr>
        <p:sp>
          <p:nvSpPr>
            <p:cNvPr id="1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7921331" y="2583328"/>
              <a:ext cx="2782372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7921331" y="2662061"/>
              <a:ext cx="2473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حروف خَطُّ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النَّسخِ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2" name="Group 23">
            <a:extLst>
              <a:ext uri="{FF2B5EF4-FFF2-40B4-BE49-F238E27FC236}">
                <a16:creationId xmlns=""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6540454" y="285469"/>
            <a:ext cx="844518" cy="761894"/>
            <a:chOff x="3608900" y="1227358"/>
            <a:chExt cx="822423" cy="822423"/>
          </a:xfrm>
        </p:grpSpPr>
        <p:sp>
          <p:nvSpPr>
            <p:cNvPr id="31" name="Oval 24">
              <a:extLst>
                <a:ext uri="{FF2B5EF4-FFF2-40B4-BE49-F238E27FC236}">
                  <a16:creationId xmlns=""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25">
              <a:extLst>
                <a:ext uri="{FF2B5EF4-FFF2-40B4-BE49-F238E27FC236}">
                  <a16:creationId xmlns=""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3" descr="Bar chart">
            <a:extLst>
              <a:ext uri="{FF2B5EF4-FFF2-40B4-BE49-F238E27FC236}">
                <a16:creationId xmlns=""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79832" y="502329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9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sp>
        <p:nvSpPr>
          <p:cNvPr id="34" name="Rectangle: Rounded Corners 16">
            <a:extLst>
              <a:ext uri="{FF2B5EF4-FFF2-40B4-BE49-F238E27FC236}">
                <a16:creationId xmlns="" xmlns:a16="http://schemas.microsoft.com/office/drawing/2014/main" id="{221EFBA9-B765-43F5-B990-2F1BB1C0C649}"/>
              </a:ext>
            </a:extLst>
          </p:cNvPr>
          <p:cNvSpPr/>
          <p:nvPr/>
        </p:nvSpPr>
        <p:spPr>
          <a:xfrm rot="220048">
            <a:off x="4788206" y="2189518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17">
            <a:extLst>
              <a:ext uri="{FF2B5EF4-FFF2-40B4-BE49-F238E27FC236}">
                <a16:creationId xmlns="" xmlns:a16="http://schemas.microsoft.com/office/drawing/2014/main" id="{C7A27F80-1A2E-4539-A4B5-655DDD31578C}"/>
              </a:ext>
            </a:extLst>
          </p:cNvPr>
          <p:cNvSpPr/>
          <p:nvPr/>
        </p:nvSpPr>
        <p:spPr>
          <a:xfrm>
            <a:off x="2264591" y="1735830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: Rounded Corners 18">
            <a:extLst>
              <a:ext uri="{FF2B5EF4-FFF2-40B4-BE49-F238E27FC236}">
                <a16:creationId xmlns="" xmlns:a16="http://schemas.microsoft.com/office/drawing/2014/main" id="{A28828EA-657D-488D-A736-987288368F2D}"/>
              </a:ext>
            </a:extLst>
          </p:cNvPr>
          <p:cNvSpPr/>
          <p:nvPr/>
        </p:nvSpPr>
        <p:spPr>
          <a:xfrm>
            <a:off x="2631559" y="1577959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: Rounded Corners 22">
            <a:extLst>
              <a:ext uri="{FF2B5EF4-FFF2-40B4-BE49-F238E27FC236}">
                <a16:creationId xmlns="" xmlns:a16="http://schemas.microsoft.com/office/drawing/2014/main" id="{EAC4A0E4-4CBD-49AB-BD49-ABF90A4C4862}"/>
              </a:ext>
            </a:extLst>
          </p:cNvPr>
          <p:cNvSpPr/>
          <p:nvPr/>
        </p:nvSpPr>
        <p:spPr>
          <a:xfrm rot="220048">
            <a:off x="4788206" y="3962917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23">
            <a:extLst>
              <a:ext uri="{FF2B5EF4-FFF2-40B4-BE49-F238E27FC236}">
                <a16:creationId xmlns="" xmlns:a16="http://schemas.microsoft.com/office/drawing/2014/main" id="{C372AA08-D913-4B9D-BFE0-4FF63C86C802}"/>
              </a:ext>
            </a:extLst>
          </p:cNvPr>
          <p:cNvSpPr/>
          <p:nvPr/>
        </p:nvSpPr>
        <p:spPr>
          <a:xfrm>
            <a:off x="2241820" y="3509229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24">
            <a:extLst>
              <a:ext uri="{FF2B5EF4-FFF2-40B4-BE49-F238E27FC236}">
                <a16:creationId xmlns="" xmlns:a16="http://schemas.microsoft.com/office/drawing/2014/main" id="{67BBCFFB-4337-49AD-A54C-21E7FBAF47F7}"/>
              </a:ext>
            </a:extLst>
          </p:cNvPr>
          <p:cNvSpPr/>
          <p:nvPr/>
        </p:nvSpPr>
        <p:spPr>
          <a:xfrm>
            <a:off x="2620251" y="3384560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46">
            <a:extLst>
              <a:ext uri="{FF2B5EF4-FFF2-40B4-BE49-F238E27FC236}">
                <a16:creationId xmlns="" xmlns:a16="http://schemas.microsoft.com/office/drawing/2014/main" id="{72B2D40A-3D9C-43D4-8380-3BF5D04000B7}"/>
              </a:ext>
            </a:extLst>
          </p:cNvPr>
          <p:cNvGrpSpPr/>
          <p:nvPr/>
        </p:nvGrpSpPr>
        <p:grpSpPr>
          <a:xfrm>
            <a:off x="3156028" y="1783576"/>
            <a:ext cx="5640691" cy="766467"/>
            <a:chOff x="-612039" y="1196910"/>
            <a:chExt cx="5640691" cy="766467"/>
          </a:xfrm>
        </p:grpSpPr>
        <p:sp>
          <p:nvSpPr>
            <p:cNvPr id="41" name="TextBox 47">
              <a:extLst>
                <a:ext uri="{FF2B5EF4-FFF2-40B4-BE49-F238E27FC236}">
                  <a16:creationId xmlns="" xmlns:a16="http://schemas.microsoft.com/office/drawing/2014/main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48">
              <a:extLst>
                <a:ext uri="{FF2B5EF4-FFF2-40B4-BE49-F238E27FC236}">
                  <a16:creationId xmlns="" xmlns:a16="http://schemas.microsoft.com/office/drawing/2014/main" id="{0DB16EC3-D11C-455D-93BA-195F52123095}"/>
                </a:ext>
              </a:extLst>
            </p:cNvPr>
            <p:cNvSpPr txBox="1"/>
            <p:nvPr/>
          </p:nvSpPr>
          <p:spPr>
            <a:xfrm>
              <a:off x="-612039" y="1255491"/>
              <a:ext cx="56406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المستقرَّة ( المرتكزة ) على السطر و هي :</a:t>
              </a:r>
            </a:p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( أ , ب , د , ط , ف , ك , هـ ) </a:t>
              </a:r>
            </a:p>
          </p:txBody>
        </p:sp>
      </p:grpSp>
      <p:grpSp>
        <p:nvGrpSpPr>
          <p:cNvPr id="43" name="Group 49">
            <a:extLst>
              <a:ext uri="{FF2B5EF4-FFF2-40B4-BE49-F238E27FC236}">
                <a16:creationId xmlns="" xmlns:a16="http://schemas.microsoft.com/office/drawing/2014/main" id="{E968BE6A-FD52-4F17-B17A-04F54C547E24}"/>
              </a:ext>
            </a:extLst>
          </p:cNvPr>
          <p:cNvGrpSpPr/>
          <p:nvPr/>
        </p:nvGrpSpPr>
        <p:grpSpPr>
          <a:xfrm>
            <a:off x="3236727" y="3583994"/>
            <a:ext cx="5833074" cy="803885"/>
            <a:chOff x="-1753954" y="1196910"/>
            <a:chExt cx="7201213" cy="803885"/>
          </a:xfrm>
        </p:grpSpPr>
        <p:sp>
          <p:nvSpPr>
            <p:cNvPr id="44" name="TextBox 50">
              <a:extLst>
                <a:ext uri="{FF2B5EF4-FFF2-40B4-BE49-F238E27FC236}">
                  <a16:creationId xmlns="" xmlns:a16="http://schemas.microsoft.com/office/drawing/2014/main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51">
              <a:extLst>
                <a:ext uri="{FF2B5EF4-FFF2-40B4-BE49-F238E27FC236}">
                  <a16:creationId xmlns="" xmlns:a16="http://schemas.microsoft.com/office/drawing/2014/main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النازلة عن السطر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 هي :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(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ن, ص, ل, ي, ش, ر, و , ق , ج , م , ع ) </a:t>
              </a:r>
              <a:endParaRPr lang="ar-SY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oup 9">
            <a:extLst>
              <a:ext uri="{FF2B5EF4-FFF2-40B4-BE49-F238E27FC236}">
                <a16:creationId xmlns="" xmlns:a16="http://schemas.microsoft.com/office/drawing/2014/main" id="{80DC600E-44EC-4026-BDAF-18EFA8362B34}"/>
              </a:ext>
            </a:extLst>
          </p:cNvPr>
          <p:cNvGrpSpPr/>
          <p:nvPr/>
        </p:nvGrpSpPr>
        <p:grpSpPr>
          <a:xfrm>
            <a:off x="8737963" y="1658029"/>
            <a:ext cx="612354" cy="594846"/>
            <a:chOff x="10767881" y="1071362"/>
            <a:chExt cx="657616" cy="643925"/>
          </a:xfrm>
        </p:grpSpPr>
        <p:sp>
          <p:nvSpPr>
            <p:cNvPr id="48" name="Freeform: Shape 63">
              <a:extLst>
                <a:ext uri="{FF2B5EF4-FFF2-40B4-BE49-F238E27FC236}">
                  <a16:creationId xmlns="" xmlns:a16="http://schemas.microsoft.com/office/drawing/2014/main" id="{73BA2458-DEC9-4F62-94E2-CF1B91784DCC}"/>
                </a:ext>
              </a:extLst>
            </p:cNvPr>
            <p:cNvSpPr/>
            <p:nvPr/>
          </p:nvSpPr>
          <p:spPr>
            <a:xfrm>
              <a:off x="10767881" y="1128718"/>
              <a:ext cx="657616" cy="58656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TextBox 67">
              <a:extLst>
                <a:ext uri="{FF2B5EF4-FFF2-40B4-BE49-F238E27FC236}">
                  <a16:creationId xmlns="" xmlns:a16="http://schemas.microsoft.com/office/drawing/2014/main" id="{038B1342-972F-402F-91F3-7FEF1C9B0D7D}"/>
                </a:ext>
              </a:extLst>
            </p:cNvPr>
            <p:cNvSpPr txBox="1"/>
            <p:nvPr/>
          </p:nvSpPr>
          <p:spPr>
            <a:xfrm>
              <a:off x="10917497" y="1071362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50" name="Group 8">
            <a:extLst>
              <a:ext uri="{FF2B5EF4-FFF2-40B4-BE49-F238E27FC236}">
                <a16:creationId xmlns="" xmlns:a16="http://schemas.microsoft.com/office/drawing/2014/main" id="{C74A9D79-B75C-4CC7-B012-1B4A6E281982}"/>
              </a:ext>
            </a:extLst>
          </p:cNvPr>
          <p:cNvGrpSpPr/>
          <p:nvPr/>
        </p:nvGrpSpPr>
        <p:grpSpPr>
          <a:xfrm>
            <a:off x="8737963" y="3387606"/>
            <a:ext cx="646917" cy="616592"/>
            <a:chOff x="10813143" y="2800940"/>
            <a:chExt cx="646917" cy="616592"/>
          </a:xfrm>
        </p:grpSpPr>
        <p:sp>
          <p:nvSpPr>
            <p:cNvPr id="51" name="Freeform: Shape 62">
              <a:extLst>
                <a:ext uri="{FF2B5EF4-FFF2-40B4-BE49-F238E27FC236}">
                  <a16:creationId xmlns="" xmlns:a16="http://schemas.microsoft.com/office/drawing/2014/main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TextBox 68">
              <a:extLst>
                <a:ext uri="{FF2B5EF4-FFF2-40B4-BE49-F238E27FC236}">
                  <a16:creationId xmlns="" xmlns:a16="http://schemas.microsoft.com/office/drawing/2014/main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1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1908798" y="432336"/>
            <a:ext cx="7222081" cy="645820"/>
            <a:chOff x="676027" y="1378890"/>
            <a:chExt cx="7222081" cy="645820"/>
          </a:xfrm>
        </p:grpSpPr>
        <p:sp>
          <p:nvSpPr>
            <p:cNvPr id="32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29" y="1401946"/>
              <a:ext cx="694027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54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107981" y="1464490"/>
              <a:ext cx="63548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تَنْقَسمُ حُرُوفُ النَّسخِ مِنْ حَيْثُ كِتَابَتُهَا عَلَى السطْرِ قِسمَيْنِ هُمَا:</a:t>
              </a:r>
            </a:p>
          </p:txBody>
        </p:sp>
      </p:grpSp>
      <p:grpSp>
        <p:nvGrpSpPr>
          <p:cNvPr id="56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8737963" y="288222"/>
            <a:ext cx="822423" cy="822423"/>
            <a:chOff x="3608900" y="1227358"/>
            <a:chExt cx="822423" cy="822423"/>
          </a:xfrm>
        </p:grpSpPr>
        <p:sp>
          <p:nvSpPr>
            <p:cNvPr id="57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9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60463" y="537429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7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pic>
        <p:nvPicPr>
          <p:cNvPr id="34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88" y="2225864"/>
            <a:ext cx="5167811" cy="3118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3300487" y="407072"/>
            <a:ext cx="5406248" cy="645820"/>
            <a:chOff x="676027" y="1378890"/>
            <a:chExt cx="5406248" cy="645820"/>
          </a:xfrm>
        </p:grpSpPr>
        <p:sp>
          <p:nvSpPr>
            <p:cNvPr id="15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29" y="1401946"/>
              <a:ext cx="512444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982021" y="1481707"/>
              <a:ext cx="48039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رَسمُ الحُرُوفِ ( ب، ت، ث ) بِخَطِّ النَّسخِ</a:t>
              </a:r>
            </a:p>
          </p:txBody>
        </p:sp>
      </p:grpSp>
      <p:grpSp>
        <p:nvGrpSpPr>
          <p:cNvPr id="22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8410476" y="350386"/>
            <a:ext cx="822423" cy="822423"/>
            <a:chOff x="3608900" y="1227358"/>
            <a:chExt cx="822423" cy="822423"/>
          </a:xfrm>
        </p:grpSpPr>
        <p:sp>
          <p:nvSpPr>
            <p:cNvPr id="31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00CC99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51099" y="599593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1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22">
            <a:extLst>
              <a:ext uri="{FF2B5EF4-FFF2-40B4-BE49-F238E27FC236}">
                <a16:creationId xmlns:a16="http://schemas.microsoft.com/office/drawing/2014/main" xmlns="" id="{8C8F9E2C-CEDB-4E13-8883-B6D5A986CF28}"/>
              </a:ext>
            </a:extLst>
          </p:cNvPr>
          <p:cNvSpPr/>
          <p:nvPr/>
        </p:nvSpPr>
        <p:spPr>
          <a:xfrm>
            <a:off x="11887277" y="410882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21">
            <a:extLst>
              <a:ext uri="{FF2B5EF4-FFF2-40B4-BE49-F238E27FC236}">
                <a16:creationId xmlns:a16="http://schemas.microsoft.com/office/drawing/2014/main" xmlns="" id="{D97E04F9-E955-451C-930A-641F33C6C21E}"/>
              </a:ext>
            </a:extLst>
          </p:cNvPr>
          <p:cNvSpPr/>
          <p:nvPr/>
        </p:nvSpPr>
        <p:spPr>
          <a:xfrm>
            <a:off x="10064124" y="4231761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03">
            <a:extLst>
              <a:ext uri="{FF2B5EF4-FFF2-40B4-BE49-F238E27FC236}">
                <a16:creationId xmlns:a16="http://schemas.microsoft.com/office/drawing/2014/main" xmlns="" id="{C0AEAE91-822D-4847-A337-08393FBFFFCF}"/>
              </a:ext>
            </a:extLst>
          </p:cNvPr>
          <p:cNvSpPr/>
          <p:nvPr/>
        </p:nvSpPr>
        <p:spPr>
          <a:xfrm rot="8037153">
            <a:off x="9608916" y="1428528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8B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04">
            <a:extLst>
              <a:ext uri="{FF2B5EF4-FFF2-40B4-BE49-F238E27FC236}">
                <a16:creationId xmlns:a16="http://schemas.microsoft.com/office/drawing/2014/main" xmlns="" id="{B0483ECD-CEDE-4F47-AB98-EAF01720BA9B}"/>
              </a:ext>
            </a:extLst>
          </p:cNvPr>
          <p:cNvSpPr/>
          <p:nvPr/>
        </p:nvSpPr>
        <p:spPr>
          <a:xfrm>
            <a:off x="10531235" y="5071877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05">
            <a:extLst>
              <a:ext uri="{FF2B5EF4-FFF2-40B4-BE49-F238E27FC236}">
                <a16:creationId xmlns:a16="http://schemas.microsoft.com/office/drawing/2014/main" xmlns="" id="{312B3983-3BE8-4029-8BDB-163802090DEA}"/>
              </a:ext>
            </a:extLst>
          </p:cNvPr>
          <p:cNvSpPr/>
          <p:nvPr/>
        </p:nvSpPr>
        <p:spPr>
          <a:xfrm>
            <a:off x="10531235" y="5637031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6">
            <a:extLst>
              <a:ext uri="{FF2B5EF4-FFF2-40B4-BE49-F238E27FC236}">
                <a16:creationId xmlns:a16="http://schemas.microsoft.com/office/drawing/2014/main" xmlns="" id="{DD54657F-C562-4394-87D9-1930F6594241}"/>
              </a:ext>
            </a:extLst>
          </p:cNvPr>
          <p:cNvSpPr/>
          <p:nvPr/>
        </p:nvSpPr>
        <p:spPr>
          <a:xfrm>
            <a:off x="10883685" y="4933503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07">
            <a:extLst>
              <a:ext uri="{FF2B5EF4-FFF2-40B4-BE49-F238E27FC236}">
                <a16:creationId xmlns:a16="http://schemas.microsoft.com/office/drawing/2014/main" xmlns="" id="{4BED3F98-8E78-487A-BFE8-644502062528}"/>
              </a:ext>
            </a:extLst>
          </p:cNvPr>
          <p:cNvSpPr/>
          <p:nvPr/>
        </p:nvSpPr>
        <p:spPr>
          <a:xfrm>
            <a:off x="10908271" y="4627308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xmlns="" id="{2CC77DBC-9132-4E1D-92FE-C360AA61D88E}"/>
              </a:ext>
            </a:extLst>
          </p:cNvPr>
          <p:cNvSpPr/>
          <p:nvPr/>
        </p:nvSpPr>
        <p:spPr>
          <a:xfrm>
            <a:off x="10531162" y="5882899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153">
            <a:extLst>
              <a:ext uri="{FF2B5EF4-FFF2-40B4-BE49-F238E27FC236}">
                <a16:creationId xmlns:a16="http://schemas.microsoft.com/office/drawing/2014/main" xmlns="" id="{C178E522-6CC4-432B-AE21-2826A3804766}"/>
              </a:ext>
            </a:extLst>
          </p:cNvPr>
          <p:cNvSpPr txBox="1"/>
          <p:nvPr/>
        </p:nvSpPr>
        <p:spPr>
          <a:xfrm>
            <a:off x="10261598" y="1492727"/>
            <a:ext cx="135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8</a:t>
            </a:r>
            <a:endParaRPr lang="ar-SY" sz="2000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sz="2000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الرسم الكتابي</a:t>
            </a:r>
          </a:p>
          <a:p>
            <a:pPr algn="ctr"/>
            <a:endParaRPr lang="ar-SY" sz="2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الحروف المرتكزة على السطر</a:t>
            </a:r>
          </a:p>
          <a:p>
            <a:pPr algn="ct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[ب  د  ط  ف]</a:t>
            </a:r>
          </a:p>
        </p:txBody>
      </p:sp>
      <p:pic>
        <p:nvPicPr>
          <p:cNvPr id="34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234" y="2225864"/>
            <a:ext cx="4841519" cy="3118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4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3569038" y="407072"/>
            <a:ext cx="5406248" cy="645820"/>
            <a:chOff x="676027" y="1378890"/>
            <a:chExt cx="5406248" cy="645820"/>
          </a:xfrm>
        </p:grpSpPr>
        <p:sp>
          <p:nvSpPr>
            <p:cNvPr id="15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29" y="1401946"/>
              <a:ext cx="512444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18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982021" y="1481707"/>
              <a:ext cx="48039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رَسمُ الفَاءِ بِخَطِّ النَّسخِ</a:t>
              </a:r>
            </a:p>
          </p:txBody>
        </p:sp>
      </p:grpSp>
      <p:grpSp>
        <p:nvGrpSpPr>
          <p:cNvPr id="22" name="Group 10">
            <a:extLst>
              <a:ext uri="{FF2B5EF4-FFF2-40B4-BE49-F238E27FC236}">
                <a16:creationId xmlns=""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8679027" y="350386"/>
            <a:ext cx="822423" cy="822423"/>
            <a:chOff x="3608900" y="1227358"/>
            <a:chExt cx="822423" cy="822423"/>
          </a:xfrm>
        </p:grpSpPr>
        <p:sp>
          <p:nvSpPr>
            <p:cNvPr id="31" name="Oval 9">
              <a:extLst>
                <a:ext uri="{FF2B5EF4-FFF2-40B4-BE49-F238E27FC236}">
                  <a16:creationId xmlns=""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00206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8">
              <a:extLst>
                <a:ext uri="{FF2B5EF4-FFF2-40B4-BE49-F238E27FC236}">
                  <a16:creationId xmlns=""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Graphic 63" descr="Downward trend">
            <a:extLst>
              <a:ext uri="{FF2B5EF4-FFF2-40B4-BE49-F238E27FC236}">
                <a16:creationId xmlns=""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19650" y="599593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2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7929</TotalTime>
  <Words>338</Words>
  <Application>Microsoft Office PowerPoint</Application>
  <PresentationFormat>مخصص</PresentationFormat>
  <Paragraphs>90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5694</cp:revision>
  <dcterms:created xsi:type="dcterms:W3CDTF">2020-10-10T04:32:51Z</dcterms:created>
  <dcterms:modified xsi:type="dcterms:W3CDTF">2021-05-26T14:55:42Z</dcterms:modified>
</cp:coreProperties>
</file>