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46"/>
  </p:notesMasterIdLst>
  <p:sldIdLst>
    <p:sldId id="517" r:id="rId2"/>
    <p:sldId id="518" r:id="rId3"/>
    <p:sldId id="263" r:id="rId4"/>
    <p:sldId id="449" r:id="rId5"/>
    <p:sldId id="451" r:id="rId6"/>
    <p:sldId id="494" r:id="rId7"/>
    <p:sldId id="503" r:id="rId8"/>
    <p:sldId id="504" r:id="rId9"/>
    <p:sldId id="505" r:id="rId10"/>
    <p:sldId id="506" r:id="rId11"/>
    <p:sldId id="450" r:id="rId12"/>
    <p:sldId id="452" r:id="rId13"/>
    <p:sldId id="453" r:id="rId14"/>
    <p:sldId id="497" r:id="rId15"/>
    <p:sldId id="454" r:id="rId16"/>
    <p:sldId id="495" r:id="rId17"/>
    <p:sldId id="457" r:id="rId18"/>
    <p:sldId id="456" r:id="rId19"/>
    <p:sldId id="460" r:id="rId20"/>
    <p:sldId id="459" r:id="rId21"/>
    <p:sldId id="458" r:id="rId22"/>
    <p:sldId id="455" r:id="rId23"/>
    <p:sldId id="507" r:id="rId24"/>
    <p:sldId id="519" r:id="rId25"/>
    <p:sldId id="461" r:id="rId26"/>
    <p:sldId id="462" r:id="rId27"/>
    <p:sldId id="508" r:id="rId28"/>
    <p:sldId id="463" r:id="rId29"/>
    <p:sldId id="467" r:id="rId30"/>
    <p:sldId id="469" r:id="rId31"/>
    <p:sldId id="468" r:id="rId32"/>
    <p:sldId id="471" r:id="rId33"/>
    <p:sldId id="470" r:id="rId34"/>
    <p:sldId id="521" r:id="rId35"/>
    <p:sldId id="509" r:id="rId36"/>
    <p:sldId id="510" r:id="rId37"/>
    <p:sldId id="499" r:id="rId38"/>
    <p:sldId id="464" r:id="rId39"/>
    <p:sldId id="511" r:id="rId40"/>
    <p:sldId id="500" r:id="rId41"/>
    <p:sldId id="473" r:id="rId42"/>
    <p:sldId id="512" r:id="rId43"/>
    <p:sldId id="520" r:id="rId44"/>
    <p:sldId id="501" r:id="rId45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99FF33"/>
    <a:srgbClr val="00FF00"/>
    <a:srgbClr val="0000FF"/>
    <a:srgbClr val="FFFFCC"/>
    <a:srgbClr val="FF99FF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9796" autoAdjust="0"/>
    <p:restoredTop sz="94660"/>
  </p:normalViewPr>
  <p:slideViewPr>
    <p:cSldViewPr>
      <p:cViewPr varScale="1">
        <p:scale>
          <a:sx n="39" d="100"/>
          <a:sy n="39" d="100"/>
        </p:scale>
        <p:origin x="-108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-108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34B357-FA40-4364-AEDA-8291C05F960E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2C96CA5-EC44-49F0-AA66-56D7DCA8411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CD9EC-7613-4BA5-AB24-6ACA0786322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hecker/>
    <p:sndAc>
      <p:stSnd>
        <p:snd r:embed="rId1" name="0164 - blackjack card flip over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4AEAC-09C3-4621-BDCF-583FEE9A523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hecker/>
    <p:sndAc>
      <p:stSnd>
        <p:snd r:embed="rId1" name="0164 - blackjack card flip over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C7EB1-0BF1-4D0F-A5FB-ACC3F6E8296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hecker/>
    <p:sndAc>
      <p:stSnd>
        <p:snd r:embed="rId1" name="0164 - blackjack card flip over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2B9D1-95CF-4F6A-896B-F0529225E2A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hecker/>
    <p:sndAc>
      <p:stSnd>
        <p:snd r:embed="rId1" name="0164 - blackjack card flip over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58D5B-C3DF-4025-93FC-F96007DE243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hecker/>
    <p:sndAc>
      <p:stSnd>
        <p:snd r:embed="rId1" name="0164 - blackjack card flip over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F8CC6-B420-45EC-BB9C-D24962E24D2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hecker/>
    <p:sndAc>
      <p:stSnd>
        <p:snd r:embed="rId1" name="0164 - blackjack card flip over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07550-0957-4353-B3E8-50D3CCFC8C6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hecker/>
    <p:sndAc>
      <p:stSnd>
        <p:snd r:embed="rId1" name="0164 - blackjack card flip over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2C393-108C-48AF-8AA0-FA3323EC1A0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hecker/>
    <p:sndAc>
      <p:stSnd>
        <p:snd r:embed="rId1" name="0164 - blackjack card flip over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1F805-7275-4BB5-9179-9F1247C9518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hecker/>
    <p:sndAc>
      <p:stSnd>
        <p:snd r:embed="rId1" name="0164 - blackjack card flip over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0A98E-E5FF-4176-9363-F4D5E0A2C29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hecker/>
    <p:sndAc>
      <p:stSnd>
        <p:snd r:embed="rId1" name="0164 - blackjack card flip over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343DB-361F-43AD-9D28-352A9135AB6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hecker/>
    <p:sndAc>
      <p:stSnd>
        <p:snd r:embed="rId1" name="0164 - blackjack card flip over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629400"/>
            <a:ext cx="571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Microsoft Sans Serif" pitchFamily="34" charset="0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6294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Microsoft Sans Serif" pitchFamily="34" charset="0"/>
                <a:cs typeface="+mn-cs"/>
              </a:defRPr>
            </a:lvl1pPr>
          </a:lstStyle>
          <a:p>
            <a:pPr>
              <a:defRPr/>
            </a:pPr>
            <a:fld id="{9C7B859C-6F60-44A4-B298-F541F84985F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  <p:sp>
        <p:nvSpPr>
          <p:cNvPr id="1031" name="Oval 7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382000" y="5181600"/>
            <a:ext cx="533400" cy="457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atin typeface="+mn-lt"/>
              <a:cs typeface="+mn-cs"/>
            </a:endParaRPr>
          </a:p>
        </p:txBody>
      </p:sp>
      <p:sp>
        <p:nvSpPr>
          <p:cNvPr id="1032" name="Oval 8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001000" y="5943600"/>
            <a:ext cx="457200" cy="3810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atin typeface="+mn-lt"/>
              <a:cs typeface="+mn-cs"/>
            </a:endParaRPr>
          </a:p>
        </p:txBody>
      </p:sp>
      <p:sp>
        <p:nvSpPr>
          <p:cNvPr id="1033" name="Oval 9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7162800" y="6096000"/>
            <a:ext cx="457200" cy="3810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hecker/>
    <p:sndAc>
      <p:stSnd>
        <p:snd r:embed="rId13" name="0164 - blackjack card flip over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1.wav"/><Relationship Id="rId5" Type="http://schemas.openxmlformats.org/officeDocument/2006/relationships/audio" Target="../media/audio60.wav"/><Relationship Id="rId4" Type="http://schemas.openxmlformats.org/officeDocument/2006/relationships/audio" Target="../media/audio2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62.wav"/><Relationship Id="rId7" Type="http://schemas.openxmlformats.org/officeDocument/2006/relationships/audio" Target="../media/audio6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5.wav"/><Relationship Id="rId5" Type="http://schemas.openxmlformats.org/officeDocument/2006/relationships/audio" Target="../media/audio64.wav"/><Relationship Id="rId4" Type="http://schemas.openxmlformats.org/officeDocument/2006/relationships/audio" Target="../media/audio6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8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69.wav"/><Relationship Id="rId7" Type="http://schemas.openxmlformats.org/officeDocument/2006/relationships/audio" Target="../media/audio7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2.wav"/><Relationship Id="rId5" Type="http://schemas.openxmlformats.org/officeDocument/2006/relationships/audio" Target="../media/audio71.wav"/><Relationship Id="rId4" Type="http://schemas.openxmlformats.org/officeDocument/2006/relationships/audio" Target="../media/audio70.wav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7.wav"/><Relationship Id="rId3" Type="http://schemas.openxmlformats.org/officeDocument/2006/relationships/audio" Target="../media/audio74.wav"/><Relationship Id="rId7" Type="http://schemas.openxmlformats.org/officeDocument/2006/relationships/audio" Target="../media/audio7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6.wav"/><Relationship Id="rId5" Type="http://schemas.openxmlformats.org/officeDocument/2006/relationships/audio" Target="../media/audio34.wav"/><Relationship Id="rId10" Type="http://schemas.openxmlformats.org/officeDocument/2006/relationships/image" Target="../media/image11.jpeg"/><Relationship Id="rId4" Type="http://schemas.openxmlformats.org/officeDocument/2006/relationships/audio" Target="../media/audio75.wav"/><Relationship Id="rId9" Type="http://schemas.openxmlformats.org/officeDocument/2006/relationships/image" Target="../media/image10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2.wav"/><Relationship Id="rId13" Type="http://schemas.openxmlformats.org/officeDocument/2006/relationships/audio" Target="../media/audio87.wav"/><Relationship Id="rId3" Type="http://schemas.openxmlformats.org/officeDocument/2006/relationships/audio" Target="../media/audio38.wav"/><Relationship Id="rId7" Type="http://schemas.openxmlformats.org/officeDocument/2006/relationships/audio" Target="../media/audio81.wav"/><Relationship Id="rId12" Type="http://schemas.openxmlformats.org/officeDocument/2006/relationships/audio" Target="../media/audio8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0.wav"/><Relationship Id="rId11" Type="http://schemas.openxmlformats.org/officeDocument/2006/relationships/audio" Target="../media/audio85.wav"/><Relationship Id="rId5" Type="http://schemas.openxmlformats.org/officeDocument/2006/relationships/audio" Target="../media/audio79.wav"/><Relationship Id="rId15" Type="http://schemas.openxmlformats.org/officeDocument/2006/relationships/image" Target="../media/image12.jpeg"/><Relationship Id="rId10" Type="http://schemas.openxmlformats.org/officeDocument/2006/relationships/audio" Target="../media/audio84.wav"/><Relationship Id="rId4" Type="http://schemas.openxmlformats.org/officeDocument/2006/relationships/audio" Target="../media/audio78.wav"/><Relationship Id="rId9" Type="http://schemas.openxmlformats.org/officeDocument/2006/relationships/audio" Target="../media/audio83.wav"/><Relationship Id="rId14" Type="http://schemas.openxmlformats.org/officeDocument/2006/relationships/audio" Target="../media/audio88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7" Type="http://schemas.openxmlformats.org/officeDocument/2006/relationships/image" Target="../media/image10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1.wav"/><Relationship Id="rId5" Type="http://schemas.openxmlformats.org/officeDocument/2006/relationships/audio" Target="../media/audio90.wav"/><Relationship Id="rId4" Type="http://schemas.openxmlformats.org/officeDocument/2006/relationships/audio" Target="../media/audio8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wmf"/><Relationship Id="rId4" Type="http://schemas.openxmlformats.org/officeDocument/2006/relationships/audio" Target="../media/audio9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wmf"/><Relationship Id="rId4" Type="http://schemas.openxmlformats.org/officeDocument/2006/relationships/audio" Target="../media/audio9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audio16.wav"/><Relationship Id="rId7" Type="http://schemas.openxmlformats.org/officeDocument/2006/relationships/image" Target="../media/image3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wmf"/><Relationship Id="rId4" Type="http://schemas.openxmlformats.org/officeDocument/2006/relationships/audio" Target="../media/audio9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2.wav"/><Relationship Id="rId5" Type="http://schemas.openxmlformats.org/officeDocument/2006/relationships/audio" Target="../media/audio101.wav"/><Relationship Id="rId4" Type="http://schemas.openxmlformats.org/officeDocument/2006/relationships/audio" Target="../media/audio100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7.wav"/><Relationship Id="rId13" Type="http://schemas.openxmlformats.org/officeDocument/2006/relationships/audio" Target="../media/audio112.wav"/><Relationship Id="rId3" Type="http://schemas.openxmlformats.org/officeDocument/2006/relationships/audio" Target="../media/audio38.wav"/><Relationship Id="rId7" Type="http://schemas.openxmlformats.org/officeDocument/2006/relationships/audio" Target="../media/audio106.wav"/><Relationship Id="rId12" Type="http://schemas.openxmlformats.org/officeDocument/2006/relationships/audio" Target="../media/audio11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5.wav"/><Relationship Id="rId11" Type="http://schemas.openxmlformats.org/officeDocument/2006/relationships/audio" Target="../media/audio110.wav"/><Relationship Id="rId5" Type="http://schemas.openxmlformats.org/officeDocument/2006/relationships/audio" Target="../media/audio104.wav"/><Relationship Id="rId15" Type="http://schemas.openxmlformats.org/officeDocument/2006/relationships/audio" Target="../media/audio114.wav"/><Relationship Id="rId10" Type="http://schemas.openxmlformats.org/officeDocument/2006/relationships/audio" Target="../media/audio109.wav"/><Relationship Id="rId4" Type="http://schemas.openxmlformats.org/officeDocument/2006/relationships/audio" Target="../media/audio103.wav"/><Relationship Id="rId9" Type="http://schemas.openxmlformats.org/officeDocument/2006/relationships/audio" Target="../media/audio108.wav"/><Relationship Id="rId14" Type="http://schemas.openxmlformats.org/officeDocument/2006/relationships/audio" Target="../media/audio11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7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8.wav"/><Relationship Id="rId7" Type="http://schemas.openxmlformats.org/officeDocument/2006/relationships/image" Target="../media/image1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1.wav"/><Relationship Id="rId5" Type="http://schemas.openxmlformats.org/officeDocument/2006/relationships/audio" Target="../media/audio120.wav"/><Relationship Id="rId4" Type="http://schemas.openxmlformats.org/officeDocument/2006/relationships/audio" Target="../media/audio119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6.wav"/><Relationship Id="rId13" Type="http://schemas.openxmlformats.org/officeDocument/2006/relationships/audio" Target="../media/audio131.wav"/><Relationship Id="rId18" Type="http://schemas.openxmlformats.org/officeDocument/2006/relationships/audio" Target="../media/audio136.wav"/><Relationship Id="rId3" Type="http://schemas.openxmlformats.org/officeDocument/2006/relationships/audio" Target="../media/audio122.wav"/><Relationship Id="rId21" Type="http://schemas.openxmlformats.org/officeDocument/2006/relationships/image" Target="../media/image18.jpeg"/><Relationship Id="rId7" Type="http://schemas.openxmlformats.org/officeDocument/2006/relationships/audio" Target="../media/audio125.wav"/><Relationship Id="rId12" Type="http://schemas.openxmlformats.org/officeDocument/2006/relationships/audio" Target="../media/audio130.wav"/><Relationship Id="rId17" Type="http://schemas.openxmlformats.org/officeDocument/2006/relationships/audio" Target="../media/audio135.wav"/><Relationship Id="rId2" Type="http://schemas.openxmlformats.org/officeDocument/2006/relationships/audio" Target="../media/audio8.wav"/><Relationship Id="rId16" Type="http://schemas.openxmlformats.org/officeDocument/2006/relationships/audio" Target="../media/audio134.wav"/><Relationship Id="rId20" Type="http://schemas.openxmlformats.org/officeDocument/2006/relationships/audio" Target="../media/audio13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4.wav"/><Relationship Id="rId11" Type="http://schemas.openxmlformats.org/officeDocument/2006/relationships/audio" Target="../media/audio129.wav"/><Relationship Id="rId5" Type="http://schemas.openxmlformats.org/officeDocument/2006/relationships/audio" Target="../media/audio38.wav"/><Relationship Id="rId15" Type="http://schemas.openxmlformats.org/officeDocument/2006/relationships/audio" Target="../media/audio133.wav"/><Relationship Id="rId10" Type="http://schemas.openxmlformats.org/officeDocument/2006/relationships/audio" Target="../media/audio128.wav"/><Relationship Id="rId19" Type="http://schemas.openxmlformats.org/officeDocument/2006/relationships/audio" Target="../media/audio137.wav"/><Relationship Id="rId4" Type="http://schemas.openxmlformats.org/officeDocument/2006/relationships/audio" Target="../media/audio123.wav"/><Relationship Id="rId9" Type="http://schemas.openxmlformats.org/officeDocument/2006/relationships/audio" Target="../media/audio127.wav"/><Relationship Id="rId14" Type="http://schemas.openxmlformats.org/officeDocument/2006/relationships/audio" Target="../media/audio13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2.wav"/><Relationship Id="rId3" Type="http://schemas.openxmlformats.org/officeDocument/2006/relationships/audio" Target="../media/audio74.wav"/><Relationship Id="rId7" Type="http://schemas.openxmlformats.org/officeDocument/2006/relationships/audio" Target="../media/audio14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0.wav"/><Relationship Id="rId5" Type="http://schemas.openxmlformats.org/officeDocument/2006/relationships/audio" Target="../media/audio34.wav"/><Relationship Id="rId4" Type="http://schemas.openxmlformats.org/officeDocument/2006/relationships/audio" Target="../media/audio139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5.wav"/><Relationship Id="rId5" Type="http://schemas.openxmlformats.org/officeDocument/2006/relationships/audio" Target="../media/audio144.wav"/><Relationship Id="rId4" Type="http://schemas.openxmlformats.org/officeDocument/2006/relationships/audio" Target="../media/audio14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7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9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7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audio" Target="../media/audio153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7.wav"/><Relationship Id="rId3" Type="http://schemas.openxmlformats.org/officeDocument/2006/relationships/audio" Target="../media/audio99.wav"/><Relationship Id="rId7" Type="http://schemas.openxmlformats.org/officeDocument/2006/relationships/audio" Target="../media/audio15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5.wav"/><Relationship Id="rId5" Type="http://schemas.openxmlformats.org/officeDocument/2006/relationships/audio" Target="../media/audio101.wav"/><Relationship Id="rId4" Type="http://schemas.openxmlformats.org/officeDocument/2006/relationships/audio" Target="../media/audio154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3.wav"/><Relationship Id="rId13" Type="http://schemas.openxmlformats.org/officeDocument/2006/relationships/audio" Target="../media/audio168.wav"/><Relationship Id="rId3" Type="http://schemas.openxmlformats.org/officeDocument/2006/relationships/audio" Target="../media/audio158.wav"/><Relationship Id="rId7" Type="http://schemas.openxmlformats.org/officeDocument/2006/relationships/audio" Target="../media/audio162.wav"/><Relationship Id="rId12" Type="http://schemas.openxmlformats.org/officeDocument/2006/relationships/audio" Target="../media/audio167.wav"/><Relationship Id="rId2" Type="http://schemas.openxmlformats.org/officeDocument/2006/relationships/audio" Target="../media/audio8.wav"/><Relationship Id="rId16" Type="http://schemas.openxmlformats.org/officeDocument/2006/relationships/audio" Target="../media/audio17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1.wav"/><Relationship Id="rId11" Type="http://schemas.openxmlformats.org/officeDocument/2006/relationships/audio" Target="../media/audio166.wav"/><Relationship Id="rId5" Type="http://schemas.openxmlformats.org/officeDocument/2006/relationships/audio" Target="../media/audio160.wav"/><Relationship Id="rId15" Type="http://schemas.openxmlformats.org/officeDocument/2006/relationships/audio" Target="../media/audio170.wav"/><Relationship Id="rId10" Type="http://schemas.openxmlformats.org/officeDocument/2006/relationships/audio" Target="../media/audio165.wav"/><Relationship Id="rId4" Type="http://schemas.openxmlformats.org/officeDocument/2006/relationships/audio" Target="../media/audio159.wav"/><Relationship Id="rId9" Type="http://schemas.openxmlformats.org/officeDocument/2006/relationships/audio" Target="../media/audio164.wav"/><Relationship Id="rId14" Type="http://schemas.openxmlformats.org/officeDocument/2006/relationships/audio" Target="../media/audio169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audio" Target="../media/audio173.wav"/><Relationship Id="rId4" Type="http://schemas.openxmlformats.org/officeDocument/2006/relationships/audio" Target="../media/audio172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9.wav"/><Relationship Id="rId3" Type="http://schemas.openxmlformats.org/officeDocument/2006/relationships/audio" Target="../media/audio174.wav"/><Relationship Id="rId7" Type="http://schemas.openxmlformats.org/officeDocument/2006/relationships/audio" Target="../media/audio17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7.wav"/><Relationship Id="rId5" Type="http://schemas.openxmlformats.org/officeDocument/2006/relationships/audio" Target="../media/audio176.wav"/><Relationship Id="rId10" Type="http://schemas.openxmlformats.org/officeDocument/2006/relationships/image" Target="../media/image22.wmf"/><Relationship Id="rId4" Type="http://schemas.openxmlformats.org/officeDocument/2006/relationships/audio" Target="../media/audio175.wav"/><Relationship Id="rId9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4.wav"/><Relationship Id="rId13" Type="http://schemas.openxmlformats.org/officeDocument/2006/relationships/audio" Target="../media/audio189.wav"/><Relationship Id="rId18" Type="http://schemas.openxmlformats.org/officeDocument/2006/relationships/audio" Target="../media/audio194.wav"/><Relationship Id="rId3" Type="http://schemas.openxmlformats.org/officeDocument/2006/relationships/audio" Target="../media/audio38.wav"/><Relationship Id="rId7" Type="http://schemas.openxmlformats.org/officeDocument/2006/relationships/audio" Target="../media/audio183.wav"/><Relationship Id="rId12" Type="http://schemas.openxmlformats.org/officeDocument/2006/relationships/audio" Target="../media/audio188.wav"/><Relationship Id="rId17" Type="http://schemas.openxmlformats.org/officeDocument/2006/relationships/audio" Target="../media/audio193.wav"/><Relationship Id="rId2" Type="http://schemas.openxmlformats.org/officeDocument/2006/relationships/audio" Target="../media/audio8.wav"/><Relationship Id="rId16" Type="http://schemas.openxmlformats.org/officeDocument/2006/relationships/audio" Target="../media/audio19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2.wav"/><Relationship Id="rId11" Type="http://schemas.openxmlformats.org/officeDocument/2006/relationships/audio" Target="../media/audio187.wav"/><Relationship Id="rId5" Type="http://schemas.openxmlformats.org/officeDocument/2006/relationships/audio" Target="../media/audio181.wav"/><Relationship Id="rId15" Type="http://schemas.openxmlformats.org/officeDocument/2006/relationships/audio" Target="../media/audio191.wav"/><Relationship Id="rId10" Type="http://schemas.openxmlformats.org/officeDocument/2006/relationships/audio" Target="../media/audio186.wav"/><Relationship Id="rId4" Type="http://schemas.openxmlformats.org/officeDocument/2006/relationships/audio" Target="../media/audio180.wav"/><Relationship Id="rId9" Type="http://schemas.openxmlformats.org/officeDocument/2006/relationships/audio" Target="../media/audio185.wav"/><Relationship Id="rId14" Type="http://schemas.openxmlformats.org/officeDocument/2006/relationships/audio" Target="../media/audio19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33.wav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audio" Target="../media/audio3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5" Type="http://schemas.openxmlformats.org/officeDocument/2006/relationships/audio" Target="../media/audio25.wav"/><Relationship Id="rId10" Type="http://schemas.openxmlformats.org/officeDocument/2006/relationships/audio" Target="../media/audio30.wav"/><Relationship Id="rId4" Type="http://schemas.openxmlformats.org/officeDocument/2006/relationships/audio" Target="../media/audio24.wav"/><Relationship Id="rId9" Type="http://schemas.openxmlformats.org/officeDocument/2006/relationships/audio" Target="../media/audio29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audio" Target="../media/audio196.wav"/><Relationship Id="rId4" Type="http://schemas.openxmlformats.org/officeDocument/2006/relationships/audio" Target="../media/audio195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8.wav"/><Relationship Id="rId7" Type="http://schemas.openxmlformats.org/officeDocument/2006/relationships/image" Target="../media/image2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5" Type="http://schemas.openxmlformats.org/officeDocument/2006/relationships/image" Target="../media/image21.png"/><Relationship Id="rId4" Type="http://schemas.openxmlformats.org/officeDocument/2006/relationships/audio" Target="../media/audio197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2.wav"/><Relationship Id="rId13" Type="http://schemas.openxmlformats.org/officeDocument/2006/relationships/audio" Target="../media/audio207.wav"/><Relationship Id="rId3" Type="http://schemas.openxmlformats.org/officeDocument/2006/relationships/audio" Target="../media/audio38.wav"/><Relationship Id="rId7" Type="http://schemas.openxmlformats.org/officeDocument/2006/relationships/audio" Target="../media/audio201.wav"/><Relationship Id="rId12" Type="http://schemas.openxmlformats.org/officeDocument/2006/relationships/audio" Target="../media/audio206.wav"/><Relationship Id="rId2" Type="http://schemas.openxmlformats.org/officeDocument/2006/relationships/audio" Target="../media/audio8.wav"/><Relationship Id="rId16" Type="http://schemas.openxmlformats.org/officeDocument/2006/relationships/audio" Target="../media/audio2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0.wav"/><Relationship Id="rId11" Type="http://schemas.openxmlformats.org/officeDocument/2006/relationships/audio" Target="../media/audio205.wav"/><Relationship Id="rId5" Type="http://schemas.openxmlformats.org/officeDocument/2006/relationships/audio" Target="../media/audio199.wav"/><Relationship Id="rId15" Type="http://schemas.openxmlformats.org/officeDocument/2006/relationships/audio" Target="../media/audio209.wav"/><Relationship Id="rId10" Type="http://schemas.openxmlformats.org/officeDocument/2006/relationships/audio" Target="../media/audio204.wav"/><Relationship Id="rId4" Type="http://schemas.openxmlformats.org/officeDocument/2006/relationships/audio" Target="../media/audio198.wav"/><Relationship Id="rId9" Type="http://schemas.openxmlformats.org/officeDocument/2006/relationships/audio" Target="../media/audio203.wav"/><Relationship Id="rId14" Type="http://schemas.openxmlformats.org/officeDocument/2006/relationships/audio" Target="../media/audio208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1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7" Type="http://schemas.openxmlformats.org/officeDocument/2006/relationships/image" Target="../media/image5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7.wav"/><Relationship Id="rId5" Type="http://schemas.openxmlformats.org/officeDocument/2006/relationships/audio" Target="../media/audio36.wav"/><Relationship Id="rId4" Type="http://schemas.openxmlformats.org/officeDocument/2006/relationships/audio" Target="../media/audio3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13" Type="http://schemas.openxmlformats.org/officeDocument/2006/relationships/audio" Target="../media/audio48.wav"/><Relationship Id="rId3" Type="http://schemas.openxmlformats.org/officeDocument/2006/relationships/audio" Target="../media/audio38.wav"/><Relationship Id="rId7" Type="http://schemas.openxmlformats.org/officeDocument/2006/relationships/audio" Target="../media/audio42.wav"/><Relationship Id="rId12" Type="http://schemas.openxmlformats.org/officeDocument/2006/relationships/audio" Target="../media/audio4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1.wav"/><Relationship Id="rId11" Type="http://schemas.openxmlformats.org/officeDocument/2006/relationships/audio" Target="../media/audio46.wav"/><Relationship Id="rId5" Type="http://schemas.openxmlformats.org/officeDocument/2006/relationships/audio" Target="../media/audio40.wav"/><Relationship Id="rId15" Type="http://schemas.openxmlformats.org/officeDocument/2006/relationships/image" Target="../media/image6.jpeg"/><Relationship Id="rId10" Type="http://schemas.openxmlformats.org/officeDocument/2006/relationships/audio" Target="../media/audio45.wav"/><Relationship Id="rId4" Type="http://schemas.openxmlformats.org/officeDocument/2006/relationships/audio" Target="../media/audio39.wav"/><Relationship Id="rId9" Type="http://schemas.openxmlformats.org/officeDocument/2006/relationships/audio" Target="../media/audio44.wav"/><Relationship Id="rId14" Type="http://schemas.openxmlformats.org/officeDocument/2006/relationships/audio" Target="../media/audio49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2.wav"/><Relationship Id="rId4" Type="http://schemas.openxmlformats.org/officeDocument/2006/relationships/audio" Target="../media/audio5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38" y="1500188"/>
            <a:ext cx="671512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3143240" y="1945179"/>
            <a:ext cx="2714644" cy="76944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الفصل الثاني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2857488" y="3411210"/>
            <a:ext cx="3429024" cy="14465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الإحصاء والتمثيلات البيانية</a:t>
            </a: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إحصاء والتمثيلات البي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285750" y="357188"/>
            <a:ext cx="8429625" cy="6072187"/>
            <a:chOff x="6629400" y="2209800"/>
            <a:chExt cx="2286000" cy="24384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6781800" y="2362160"/>
              <a:ext cx="2133600" cy="2286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مستطيل مستدير الزوايا 3"/>
            <p:cNvSpPr/>
            <p:nvPr/>
          </p:nvSpPr>
          <p:spPr>
            <a:xfrm>
              <a:off x="6629400" y="2209800"/>
              <a:ext cx="2227881" cy="235361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71500" y="714375"/>
            <a:ext cx="7643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000" b="1" dirty="0">
                <a:latin typeface="Times New Roman" pitchFamily="18" charset="0"/>
              </a:rPr>
              <a:t>4- 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</a:rPr>
              <a:t>ما عيوب تنظيم البيانات في </a:t>
            </a:r>
            <a:r>
              <a:rPr lang="ar-EG" sz="4000" b="1" dirty="0" err="1">
                <a:solidFill>
                  <a:srgbClr val="0000FF"/>
                </a:solidFill>
                <a:latin typeface="Times New Roman" pitchFamily="18" charset="0"/>
              </a:rPr>
              <a:t>جدول؟</a:t>
            </a:r>
            <a:endParaRPr lang="ar-EG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1285875" y="4286250"/>
            <a:ext cx="6499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 dirty="0">
                <a:solidFill>
                  <a:srgbClr val="C00000"/>
                </a:solidFill>
              </a:rPr>
              <a:t>لا يعتبر الجدول تمثيلاً </a:t>
            </a:r>
            <a:r>
              <a:rPr lang="ar-EG" sz="4000" b="1" dirty="0" smtClean="0">
                <a:solidFill>
                  <a:srgbClr val="C00000"/>
                </a:solidFill>
              </a:rPr>
              <a:t>بصري</a:t>
            </a:r>
            <a:r>
              <a:rPr lang="ar-SA" sz="4000" b="1" dirty="0" smtClean="0">
                <a:solidFill>
                  <a:srgbClr val="C00000"/>
                </a:solidFill>
              </a:rPr>
              <a:t>ًّ</a:t>
            </a:r>
            <a:r>
              <a:rPr lang="ar-EG" sz="4000" b="1" dirty="0" smtClean="0">
                <a:solidFill>
                  <a:srgbClr val="C00000"/>
                </a:solidFill>
              </a:rPr>
              <a:t>ا </a:t>
            </a:r>
            <a:r>
              <a:rPr lang="ar-EG" sz="4000" b="1" dirty="0">
                <a:solidFill>
                  <a:srgbClr val="C00000"/>
                </a:solidFill>
              </a:rPr>
              <a:t>"</a:t>
            </a:r>
            <a:r>
              <a:rPr lang="ar-EG" sz="4000" b="1" dirty="0" smtClean="0">
                <a:solidFill>
                  <a:srgbClr val="C00000"/>
                </a:solidFill>
              </a:rPr>
              <a:t>مرئي</a:t>
            </a:r>
            <a:r>
              <a:rPr lang="ar-SA" sz="4000" b="1" dirty="0" smtClean="0">
                <a:solidFill>
                  <a:srgbClr val="C00000"/>
                </a:solidFill>
              </a:rPr>
              <a:t>ًّ</a:t>
            </a:r>
            <a:r>
              <a:rPr lang="ar-EG" sz="4000" b="1" dirty="0" smtClean="0">
                <a:solidFill>
                  <a:srgbClr val="C00000"/>
                </a:solidFill>
              </a:rPr>
              <a:t>ا".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عيوب تنظيم البي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ا يعتبر الجدول تمثيلاً بصري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وجة مزدوجة 5"/>
          <p:cNvSpPr/>
          <p:nvPr/>
        </p:nvSpPr>
        <p:spPr bwMode="auto">
          <a:xfrm>
            <a:off x="142876" y="1000108"/>
            <a:ext cx="8786842" cy="4572032"/>
          </a:xfrm>
          <a:prstGeom prst="doubleWave">
            <a:avLst>
              <a:gd name="adj1" fmla="val 3393"/>
              <a:gd name="adj2" fmla="val 0"/>
            </a:avLst>
          </a:prstGeom>
          <a:gradFill flip="none" rotWithShape="1">
            <a:gsLst>
              <a:gs pos="0">
                <a:srgbClr val="FF0000"/>
              </a:gs>
              <a:gs pos="39999">
                <a:srgbClr val="FF66FF"/>
              </a:gs>
              <a:gs pos="70000">
                <a:srgbClr val="66FF33"/>
              </a:gs>
              <a:gs pos="100000">
                <a:srgbClr val="FFFF00"/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SA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-142908" y="1906494"/>
            <a:ext cx="8929750" cy="286232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C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+mn-lt"/>
                <a:cs typeface="+mn-cs"/>
              </a:rPr>
              <a:t>البيانات</a:t>
            </a:r>
            <a:r>
              <a:rPr lang="ar-SA" sz="3600" b="1" dirty="0">
                <a:latin typeface="+mn-lt"/>
                <a:cs typeface="+mn-cs"/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هي معلومات تكون </a:t>
            </a:r>
            <a:r>
              <a:rPr lang="ar-SA" sz="3600" b="1" dirty="0" smtClean="0">
                <a:latin typeface="+mn-lt"/>
                <a:cs typeface="+mn-cs"/>
              </a:rPr>
              <a:t>عددية</a:t>
            </a:r>
            <a:r>
              <a:rPr lang="ar-EG" sz="3600" b="1" dirty="0" smtClean="0">
                <a:latin typeface="+mn-lt"/>
                <a:cs typeface="+mn-cs"/>
              </a:rPr>
              <a:t> </a:t>
            </a:r>
            <a:r>
              <a:rPr lang="ar-SA" sz="3600" b="1" dirty="0">
                <a:latin typeface="+mn-lt"/>
                <a:cs typeface="+mn-cs"/>
              </a:rPr>
              <a:t>في الغالب. </a:t>
            </a:r>
            <a:r>
              <a:rPr lang="ar-SA" sz="3600" b="1" dirty="0" smtClean="0">
                <a:latin typeface="+mn-lt"/>
                <a:cs typeface="+mn-cs"/>
              </a:rPr>
              <a:t>وغالب</a:t>
            </a:r>
            <a:r>
              <a:rPr lang="ar-EG" sz="3600" b="1" dirty="0" smtClean="0">
                <a:latin typeface="+mn-lt"/>
                <a:cs typeface="+mn-cs"/>
              </a:rPr>
              <a:t>ً</a:t>
            </a:r>
            <a:r>
              <a:rPr lang="ar-SA" sz="3600" b="1" dirty="0" smtClean="0">
                <a:latin typeface="+mn-lt"/>
                <a:cs typeface="+mn-cs"/>
              </a:rPr>
              <a:t>ا </a:t>
            </a:r>
            <a:r>
              <a:rPr lang="ar-SA" sz="3600" b="1" dirty="0">
                <a:latin typeface="+mn-lt"/>
                <a:cs typeface="+mn-cs"/>
              </a:rPr>
              <a:t>ما تكون معروضة في جدول </a:t>
            </a:r>
            <a:r>
              <a:rPr lang="ar-SA" sz="36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+mn-lt"/>
                <a:cs typeface="+mn-cs"/>
              </a:rPr>
              <a:t>والتمثيل البيانيُّ </a:t>
            </a:r>
            <a:r>
              <a:rPr lang="ar-SA" sz="3600" b="1" dirty="0">
                <a:latin typeface="+mn-lt"/>
                <a:cs typeface="+mn-cs"/>
              </a:rPr>
              <a:t>هو الطريقة الأنسب لعرض البيانات </a:t>
            </a:r>
            <a:r>
              <a:rPr lang="ar-SA" sz="3600" b="1" dirty="0" smtClean="0">
                <a:latin typeface="+mn-lt"/>
                <a:cs typeface="+mn-cs"/>
              </a:rPr>
              <a:t>بصري</a:t>
            </a:r>
            <a:r>
              <a:rPr lang="ar-EG" sz="3600" b="1" dirty="0" smtClean="0">
                <a:latin typeface="+mn-lt"/>
                <a:cs typeface="+mn-cs"/>
              </a:rPr>
              <a:t>ً</a:t>
            </a:r>
            <a:r>
              <a:rPr lang="ar-SA" sz="3600" b="1" dirty="0" smtClean="0">
                <a:latin typeface="+mn-lt"/>
                <a:cs typeface="+mn-cs"/>
              </a:rPr>
              <a:t>ا..</a:t>
            </a:r>
            <a:endParaRPr lang="ar-SA" sz="36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يستعمل</a:t>
            </a:r>
            <a:r>
              <a:rPr lang="ar-SA" sz="3600" dirty="0">
                <a:latin typeface="+mn-lt"/>
                <a:cs typeface="+mn-cs"/>
              </a:rPr>
              <a:t> </a:t>
            </a:r>
            <a:r>
              <a:rPr lang="ar-SA" sz="36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+mn-lt"/>
                <a:cs typeface="+mn-cs"/>
              </a:rPr>
              <a:t>التمثيل بالأعمدة </a:t>
            </a:r>
            <a:r>
              <a:rPr lang="ar-SA" sz="3600" b="1" dirty="0">
                <a:latin typeface="+mn-lt"/>
                <a:cs typeface="+mn-cs"/>
              </a:rPr>
              <a:t>للمقارنة بين البيانات وتصنيفها.</a:t>
            </a: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بي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هي معلومات تكون عددية في الغال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ستعمل التمثيل بالأعمدة للمقارنة بين البي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214688" y="71438"/>
            <a:ext cx="4941887" cy="45418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357188"/>
            <a:ext cx="3228975" cy="1736725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0" hangingPunct="0">
              <a:buFontTx/>
              <a:buChar char="•"/>
              <a:defRPr/>
            </a:pPr>
            <a:r>
              <a:rPr lang="ar-EG" sz="2400" b="1" dirty="0">
                <a:solidFill>
                  <a:srgbClr val="0000FF"/>
                </a:solidFill>
                <a:cs typeface="Calibri" pitchFamily="34" charset="0"/>
              </a:rPr>
              <a:t>يكتب </a:t>
            </a:r>
            <a:r>
              <a:rPr lang="ar-EG" sz="2400" b="1" dirty="0" err="1" smtClean="0">
                <a:solidFill>
                  <a:srgbClr val="0000FF"/>
                </a:solidFill>
                <a:cs typeface="Calibri" pitchFamily="34" charset="0"/>
              </a:rPr>
              <a:t>التدر</a:t>
            </a:r>
            <a:r>
              <a:rPr lang="ar-SA" sz="2400" b="1" dirty="0" smtClean="0">
                <a:solidFill>
                  <a:srgbClr val="0000FF"/>
                </a:solidFill>
                <a:cs typeface="Calibri" pitchFamily="34" charset="0"/>
              </a:rPr>
              <a:t>ي</a:t>
            </a:r>
            <a:r>
              <a:rPr lang="ar-EG" sz="2400" b="1" dirty="0" smtClean="0">
                <a:solidFill>
                  <a:srgbClr val="0000FF"/>
                </a:solidFill>
                <a:cs typeface="Calibri" pitchFamily="34" charset="0"/>
              </a:rPr>
              <a:t>ج </a:t>
            </a:r>
            <a:r>
              <a:rPr lang="ar-EG" sz="2400" b="1" dirty="0">
                <a:solidFill>
                  <a:srgbClr val="0000FF"/>
                </a:solidFill>
                <a:cs typeface="Calibri" pitchFamily="34" charset="0"/>
              </a:rPr>
              <a:t>على المحور الرأسي.</a:t>
            </a:r>
            <a:endParaRPr lang="ar-EG" sz="2400" b="1" dirty="0">
              <a:solidFill>
                <a:srgbClr val="0000FF"/>
              </a:solidFill>
              <a:latin typeface="Arial" pitchFamily="34" charset="0"/>
              <a:cs typeface="Times New Roman" pitchFamily="18" charset="0"/>
            </a:endParaRPr>
          </a:p>
          <a:p>
            <a:pPr algn="ctr" rtl="0" eaLnBrk="0" hangingPunct="0">
              <a:defRPr/>
            </a:pPr>
            <a:r>
              <a:rPr lang="ar-EG" sz="2400" b="1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ويتضمن أصغر عدد 2 وأكبر عدد 12.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2571750"/>
            <a:ext cx="3228975" cy="1328738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0000FF"/>
                </a:solidFill>
              </a:rPr>
              <a:t>يتوزع </a:t>
            </a:r>
            <a:r>
              <a:rPr lang="ar-EG" sz="2400" b="1" dirty="0" err="1" smtClean="0">
                <a:solidFill>
                  <a:srgbClr val="0000FF"/>
                </a:solidFill>
              </a:rPr>
              <a:t>التدر</a:t>
            </a:r>
            <a:r>
              <a:rPr lang="ar-SA" sz="2400" b="1" dirty="0" smtClean="0">
                <a:solidFill>
                  <a:srgbClr val="0000FF"/>
                </a:solidFill>
              </a:rPr>
              <a:t>ي</a:t>
            </a:r>
            <a:r>
              <a:rPr lang="ar-EG" sz="2400" b="1" dirty="0" smtClean="0">
                <a:solidFill>
                  <a:srgbClr val="0000FF"/>
                </a:solidFill>
              </a:rPr>
              <a:t>ج </a:t>
            </a:r>
            <a:r>
              <a:rPr lang="ar-EG" sz="2400" b="1" dirty="0">
                <a:solidFill>
                  <a:srgbClr val="0000FF"/>
                </a:solidFill>
              </a:rPr>
              <a:t>في أجزاء متساوية تسمى فترات. وطول فترة </a:t>
            </a:r>
            <a:r>
              <a:rPr lang="ar-EG" sz="2400" b="1" dirty="0" err="1" smtClean="0">
                <a:solidFill>
                  <a:srgbClr val="0000FF"/>
                </a:solidFill>
              </a:rPr>
              <a:t>التدر</a:t>
            </a:r>
            <a:r>
              <a:rPr lang="ar-SA" sz="2400" b="1" dirty="0" smtClean="0">
                <a:solidFill>
                  <a:srgbClr val="0000FF"/>
                </a:solidFill>
              </a:rPr>
              <a:t>ي</a:t>
            </a:r>
            <a:r>
              <a:rPr lang="ar-EG" sz="2400" b="1" dirty="0" smtClean="0">
                <a:solidFill>
                  <a:srgbClr val="0000FF"/>
                </a:solidFill>
              </a:rPr>
              <a:t>ج </a:t>
            </a:r>
            <a:r>
              <a:rPr lang="ar-EG" sz="2400" b="1" dirty="0">
                <a:solidFill>
                  <a:srgbClr val="0000FF"/>
                </a:solidFill>
              </a:rPr>
              <a:t>هنا هو 2.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786313" y="4795838"/>
            <a:ext cx="3228975" cy="919162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0000FF"/>
                </a:solidFill>
              </a:rPr>
              <a:t>تسجل الأنواع على المحور </a:t>
            </a:r>
            <a:r>
              <a:rPr lang="ar-EG" sz="2400" b="1" dirty="0" smtClean="0">
                <a:solidFill>
                  <a:srgbClr val="0000FF"/>
                </a:solidFill>
              </a:rPr>
              <a:t>الأفق</a:t>
            </a:r>
            <a:r>
              <a:rPr lang="ar-SA" sz="2400" b="1" dirty="0" smtClean="0">
                <a:solidFill>
                  <a:srgbClr val="0000FF"/>
                </a:solidFill>
              </a:rPr>
              <a:t>ي</a:t>
            </a:r>
            <a:r>
              <a:rPr lang="ar-EG" sz="2400" b="1" dirty="0" smtClean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767 - metallic ding goat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767 - metallic ding goat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ُكتبُ التدريجُ على المحور الرأ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يتضمن أصغر عدد 2 وأكبر عدد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توزع التدرج في أجزاء متساوية تسم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تسجل الأنواع على المحور الأفق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uiExpand="1" build="p" bldLvl="2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وجة مزدوجة 3"/>
          <p:cNvSpPr/>
          <p:nvPr/>
        </p:nvSpPr>
        <p:spPr bwMode="auto">
          <a:xfrm>
            <a:off x="142876" y="1785926"/>
            <a:ext cx="8786842" cy="4572032"/>
          </a:xfrm>
          <a:prstGeom prst="doubleWave">
            <a:avLst>
              <a:gd name="adj1" fmla="val 3393"/>
              <a:gd name="adj2" fmla="val 0"/>
            </a:avLst>
          </a:prstGeom>
          <a:gradFill flip="none" rotWithShape="1">
            <a:gsLst>
              <a:gs pos="0">
                <a:srgbClr val="FF0000"/>
              </a:gs>
              <a:gs pos="39999">
                <a:srgbClr val="FF66FF"/>
              </a:gs>
              <a:gs pos="70000">
                <a:srgbClr val="66FF33"/>
              </a:gs>
              <a:gs pos="100000">
                <a:srgbClr val="FFFF00"/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SA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71438" y="2571744"/>
            <a:ext cx="8786842" cy="280076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atin typeface="+mn-lt"/>
                <a:cs typeface="+mn-cs"/>
              </a:rPr>
              <a:t>يمثّل ارتفاع كلِّ عمود تكرار كلِّ نوع من البيانات. و</a:t>
            </a:r>
            <a:r>
              <a:rPr lang="ar-SA" sz="44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+mn-lt"/>
                <a:cs typeface="+mn-cs"/>
              </a:rPr>
              <a:t>التكرار </a:t>
            </a:r>
            <a:r>
              <a:rPr lang="ar-SA" sz="4400" b="1" dirty="0">
                <a:latin typeface="+mn-lt"/>
                <a:cs typeface="+mn-cs"/>
              </a:rPr>
              <a:t>هو عدد مرات </a:t>
            </a:r>
            <a:r>
              <a:rPr lang="ar-SA" sz="4400" b="1" dirty="0" smtClean="0">
                <a:latin typeface="+mn-lt"/>
                <a:cs typeface="+mn-cs"/>
              </a:rPr>
              <a:t>حدوث </a:t>
            </a:r>
            <a:r>
              <a:rPr lang="ar-SA" sz="4400" b="1" dirty="0">
                <a:latin typeface="+mn-lt"/>
                <a:cs typeface="+mn-cs"/>
              </a:rPr>
              <a:t>أو ظهور النوع </a:t>
            </a:r>
            <a:r>
              <a:rPr lang="ar-SA" sz="4400" b="1" dirty="0" smtClean="0">
                <a:latin typeface="+mn-lt"/>
                <a:cs typeface="+mn-cs"/>
              </a:rPr>
              <a:t>الواحد</a:t>
            </a:r>
            <a:r>
              <a:rPr lang="ar-EG" sz="4400" b="1" dirty="0" smtClean="0">
                <a:latin typeface="+mn-lt"/>
                <a:cs typeface="+mn-cs"/>
              </a:rPr>
              <a:t>،</a:t>
            </a:r>
            <a:r>
              <a:rPr lang="ar-SA" sz="4400" b="1" dirty="0" smtClean="0">
                <a:latin typeface="+mn-lt"/>
                <a:cs typeface="+mn-cs"/>
              </a:rPr>
              <a:t> </a:t>
            </a:r>
            <a:r>
              <a:rPr lang="ar-SA" sz="4400" b="1" dirty="0">
                <a:latin typeface="+mn-lt"/>
                <a:cs typeface="+mn-cs"/>
              </a:rPr>
              <a:t>ومثال ذلك التكرار المقابل ل</a:t>
            </a:r>
            <a:r>
              <a:rPr lang="ar-EG" sz="4400" b="1" dirty="0">
                <a:latin typeface="+mn-lt"/>
                <a:cs typeface="+mn-cs"/>
              </a:rPr>
              <a:t>لبريد </a:t>
            </a:r>
            <a:r>
              <a:rPr lang="ar-EG" sz="4400" b="1" dirty="0" smtClean="0">
                <a:latin typeface="+mn-lt"/>
                <a:cs typeface="+mn-cs"/>
              </a:rPr>
              <a:t>ال</a:t>
            </a:r>
            <a:r>
              <a:rPr lang="ar-SA" sz="4400" b="1" dirty="0" smtClean="0">
                <a:latin typeface="+mn-lt"/>
                <a:cs typeface="+mn-cs"/>
              </a:rPr>
              <a:t>إ</a:t>
            </a:r>
            <a:r>
              <a:rPr lang="ar-EG" sz="4400" b="1" dirty="0" err="1" smtClean="0">
                <a:latin typeface="+mn-lt"/>
                <a:cs typeface="+mn-cs"/>
              </a:rPr>
              <a:t>لكتروني</a:t>
            </a:r>
            <a:r>
              <a:rPr lang="ar-EG" sz="4400" b="1" dirty="0" smtClean="0">
                <a:latin typeface="+mn-lt"/>
                <a:cs typeface="+mn-cs"/>
              </a:rPr>
              <a:t> </a:t>
            </a:r>
            <a:r>
              <a:rPr lang="ar-EG" sz="4400" b="1" dirty="0">
                <a:latin typeface="+mn-lt"/>
                <a:cs typeface="+mn-cs"/>
              </a:rPr>
              <a:t>هو 10.</a:t>
            </a:r>
            <a:endParaRPr lang="ar-SA" sz="44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776 - metallic sque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مثّل ارتفاع كلِّ عمود تكرار كلّ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تعدد المستندات 1"/>
          <p:cNvSpPr/>
          <p:nvPr/>
        </p:nvSpPr>
        <p:spPr>
          <a:xfrm rot="20658111">
            <a:off x="4301863" y="684849"/>
            <a:ext cx="4741210" cy="1500198"/>
          </a:xfrm>
          <a:prstGeom prst="flowChartMultidocument">
            <a:avLst/>
          </a:prstGeom>
          <a:gradFill flip="none" rotWithShape="1">
            <a:gsLst>
              <a:gs pos="92000">
                <a:srgbClr val="FFFF00"/>
              </a:gs>
              <a:gs pos="80000">
                <a:srgbClr val="92D050"/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23557" name="مستطيل 2"/>
          <p:cNvSpPr>
            <a:spLocks noChangeArrowheads="1"/>
          </p:cNvSpPr>
          <p:nvPr/>
        </p:nvSpPr>
        <p:spPr bwMode="auto">
          <a:xfrm rot="-941889">
            <a:off x="5757863" y="588963"/>
            <a:ext cx="264953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  <a:latin typeface="Times New Roman" pitchFamily="18" charset="0"/>
              </a:rPr>
              <a:t>إرشادات </a:t>
            </a:r>
            <a:r>
              <a:rPr lang="ar-EG" sz="4000" b="1" dirty="0" err="1">
                <a:solidFill>
                  <a:srgbClr val="C00000"/>
                </a:solidFill>
                <a:latin typeface="Times New Roman" pitchFamily="18" charset="0"/>
              </a:rPr>
              <a:t>للدراسة:</a:t>
            </a:r>
            <a:endParaRPr lang="ar-EG" sz="40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50" y="3328988"/>
            <a:ext cx="8643938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42938" y="3357563"/>
            <a:ext cx="7715250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400" b="1" u="sng" spc="-150" dirty="0">
                <a:latin typeface="Times New Roman" pitchFamily="18" charset="0"/>
              </a:rPr>
              <a:t>التمثيل </a:t>
            </a:r>
            <a:r>
              <a:rPr lang="ar-EG" sz="4400" b="1" u="sng" spc="-150" dirty="0" smtClean="0">
                <a:latin typeface="Times New Roman" pitchFamily="18" charset="0"/>
              </a:rPr>
              <a:t>بالأعمدة</a:t>
            </a:r>
            <a:r>
              <a:rPr lang="ar-EG" sz="4400" b="1" spc="-150" dirty="0" smtClean="0">
                <a:latin typeface="Times New Roman" pitchFamily="18" charset="0"/>
              </a:rPr>
              <a:t> </a:t>
            </a:r>
            <a:r>
              <a:rPr lang="ar-EG" sz="3600" b="1" spc="-150" dirty="0" smtClean="0">
                <a:solidFill>
                  <a:srgbClr val="C00000"/>
                </a:solidFill>
                <a:latin typeface="Times New Roman" pitchFamily="18" charset="0"/>
              </a:rPr>
              <a:t>يسمى </a:t>
            </a:r>
            <a:r>
              <a:rPr lang="ar-EG" sz="3600" b="1" spc="-150" dirty="0">
                <a:solidFill>
                  <a:srgbClr val="C00000"/>
                </a:solidFill>
                <a:latin typeface="Times New Roman" pitchFamily="18" charset="0"/>
              </a:rPr>
              <a:t>التمثيل الموضح في المثال تمثيل أعمدة رأسية، ويمكن أن يكون التمثيل بالأعمدة الأفقية </a:t>
            </a:r>
            <a:r>
              <a:rPr lang="ar-EG" sz="3600" b="1" spc="-150" dirty="0" smtClean="0">
                <a:solidFill>
                  <a:srgbClr val="C00000"/>
                </a:solidFill>
                <a:latin typeface="Times New Roman" pitchFamily="18" charset="0"/>
              </a:rPr>
              <a:t>أيضًا، </a:t>
            </a:r>
            <a:r>
              <a:rPr lang="ar-EG" sz="3600" b="1" spc="-150" dirty="0">
                <a:solidFill>
                  <a:srgbClr val="C00000"/>
                </a:solidFill>
                <a:latin typeface="Times New Roman" pitchFamily="18" charset="0"/>
              </a:rPr>
              <a:t>حيث تكتب الأصناف (الأنواع) على المحور الرأسي. ويمثل طول كل عمود في التمثيل الأفقي تكرار الصنف أو النوع.</a:t>
            </a:r>
            <a:endParaRPr lang="ar-SA" sz="3600" spc="-15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7188" y="285750"/>
            <a:ext cx="38576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/>
          <p:nvPr/>
        </p:nvSpPr>
        <p:spPr>
          <a:xfrm>
            <a:off x="1115616" y="25135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611560" y="683404"/>
            <a:ext cx="3240360" cy="5133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رشادات للدرا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llapse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مثيل بالأعمدة يسمى التمثيل الموض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مثيل بالأعمدة الأفقية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محميات البرية في المملكة ش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55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FFFF00"/>
              </a:gs>
              <a:gs pos="80000">
                <a:srgbClr val="92D050"/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 dirty="0">
                <a:solidFill>
                  <a:srgbClr val="C00000"/>
                </a:solidFill>
                <a:latin typeface="Times New Roman" pitchFamily="18" charset="0"/>
              </a:rPr>
              <a:t>مثال</a:t>
            </a:r>
            <a:endParaRPr lang="ar-EG" sz="40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6" name="علبة 5"/>
          <p:cNvSpPr/>
          <p:nvPr/>
        </p:nvSpPr>
        <p:spPr>
          <a:xfrm rot="20750560">
            <a:off x="2663658" y="1605748"/>
            <a:ext cx="4250781" cy="857256"/>
          </a:xfrm>
          <a:prstGeom prst="ca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 rot="-849440">
            <a:off x="2590512" y="1800599"/>
            <a:ext cx="43484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FFFF00"/>
                </a:solidFill>
                <a:latin typeface="Times New Roman" pitchFamily="18" charset="0"/>
              </a:rPr>
              <a:t>تحليل البيانات الممثلة بالأعمدة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50" y="3000375"/>
            <a:ext cx="864393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42938" y="3571875"/>
            <a:ext cx="77152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600" b="1" dirty="0" err="1">
                <a:solidFill>
                  <a:schemeClr val="bg1"/>
                </a:solidFill>
                <a:latin typeface="Times New Roman" pitchFamily="18" charset="0"/>
              </a:rPr>
              <a:t>1-</a:t>
            </a:r>
            <a:r>
              <a:rPr lang="ar-SA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ar-EG" sz="3600" b="1" dirty="0">
                <a:solidFill>
                  <a:schemeClr val="bg1"/>
                </a:solidFill>
                <a:latin typeface="Times New Roman" pitchFamily="18" charset="0"/>
              </a:rPr>
              <a:t>محميات:</a:t>
            </a:r>
            <a:endParaRPr lang="ar-SA" sz="36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ar-EG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الجدول المجاور يوضح بعض المحميات البرية</a:t>
            </a: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ar-EG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في المملكة العربية السعودية ومساحة كل منها.</a:t>
            </a: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ar-EG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مثّل </a:t>
            </a:r>
            <a:r>
              <a:rPr lang="ar-S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بيانات الجدول </a:t>
            </a: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بالأعمدة.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3" y="0"/>
            <a:ext cx="3478212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ارتون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حليل البيانات الممثلة بالأعم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llapse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حميات الجدول المجاور يوضح بعض المحم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rabian Gazelle for Desert Learning Centre.jpg"/>
          <p:cNvPicPr>
            <a:picLocks noChangeAspect="1"/>
          </p:cNvPicPr>
          <p:nvPr/>
        </p:nvPicPr>
        <p:blipFill>
          <a:blip r:embed="rId15" cstate="print"/>
          <a:srcRect t="16666" r="25272"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1428675" y="2286000"/>
          <a:ext cx="6143700" cy="3785616"/>
        </p:xfrm>
        <a:graphic>
          <a:graphicData uri="http://schemas.openxmlformats.org/drawingml/2006/table">
            <a:tbl>
              <a:tblPr rtl="1"/>
              <a:tblGrid>
                <a:gridCol w="3081358"/>
                <a:gridCol w="3062342"/>
              </a:tblGrid>
              <a:tr h="571504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428750" y="2286000"/>
            <a:ext cx="603885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بعض المحميات البرية في المملكة العربية السعودية</a:t>
            </a:r>
            <a:endParaRPr lang="en-US" sz="28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5429250" y="2928938"/>
            <a:ext cx="120808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المحمية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4643438" y="3571875"/>
            <a:ext cx="292893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الخنفة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4643438" y="4143375"/>
            <a:ext cx="2928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الطبيق</a:t>
            </a:r>
            <a:endParaRPr lang="ar-EG" sz="32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4643438" y="4857750"/>
            <a:ext cx="292893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محازة</a:t>
            </a: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الصيد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1357290" y="2928938"/>
            <a:ext cx="3187091" cy="62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المساحة </a:t>
            </a:r>
            <a:r>
              <a:rPr lang="ar-EG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ar-SA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بالألف </a:t>
            </a:r>
            <a:r>
              <a:rPr lang="ar-EG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كلم2</a:t>
            </a: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2200002" y="3571875"/>
            <a:ext cx="1008610" cy="62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20.5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2200002" y="4214813"/>
            <a:ext cx="1008610" cy="62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12.2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414636" y="4857750"/>
            <a:ext cx="777778" cy="62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2.2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4643438" y="5429250"/>
            <a:ext cx="292893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الوعول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2414636" y="5429250"/>
            <a:ext cx="777778" cy="62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2.4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عض المحميات البرية في المملكة العربية السعود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ح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564 - golf ball hole in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خن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0 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طب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2 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محازة الص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 ش 16 و2 من عش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وع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 ش 16 و4 من عش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FFFF00"/>
              </a:gs>
              <a:gs pos="80000">
                <a:srgbClr val="92D050"/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18437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Times New Roman" pitchFamily="18" charset="0"/>
              </a:rPr>
              <a:t>مثال</a:t>
            </a:r>
            <a:endParaRPr lang="ar-EG" sz="400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6" name="علبة 5"/>
          <p:cNvSpPr/>
          <p:nvPr/>
        </p:nvSpPr>
        <p:spPr>
          <a:xfrm rot="20750560">
            <a:off x="2441801" y="1633298"/>
            <a:ext cx="4476059" cy="857256"/>
          </a:xfrm>
          <a:prstGeom prst="ca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8441" name="مربع نص 6"/>
          <p:cNvSpPr txBox="1">
            <a:spLocks noChangeArrowheads="1"/>
          </p:cNvSpPr>
          <p:nvPr/>
        </p:nvSpPr>
        <p:spPr bwMode="auto">
          <a:xfrm rot="-849440">
            <a:off x="2419667" y="1821815"/>
            <a:ext cx="45218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FFFF00"/>
                </a:solidFill>
                <a:latin typeface="Times New Roman" pitchFamily="18" charset="0"/>
              </a:rPr>
              <a:t>تحليل البيانات الممثلة بالأعمدة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0" y="3000375"/>
            <a:ext cx="864393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42938" y="3357563"/>
            <a:ext cx="771525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44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الخطوة</a:t>
            </a:r>
            <a:r>
              <a:rPr lang="ar-EG" sz="44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ar-SA" sz="4400" b="1" dirty="0" err="1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</a:t>
            </a:r>
            <a:r>
              <a:rPr lang="ar-SA" sz="4400" b="1" dirty="0" err="1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  <a:endParaRPr lang="ar-SA" sz="4400" b="1" dirty="0">
              <a:solidFill>
                <a:srgbClr val="99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justLow"/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حدّد التدريج والفترة. </a:t>
            </a:r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تشتمل </a:t>
            </a:r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البيانات على أعداد من 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2,2 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إلى 20,5.</a:t>
            </a:r>
            <a:endParaRPr lang="ar-S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justLow"/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لذلك فمن المنطقي استعمال التدريج من صفر إلى 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21</a:t>
            </a:r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وأن يكون طول الفترة 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</a:t>
            </a:r>
            <a:r>
              <a:rPr lang="ar-SA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  <a:endParaRPr lang="ar-S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llapse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خطوة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دّد التدريج والفترة تشتمل  البي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ذلك فمن المنطقي استعمال التدري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FFFF00"/>
              </a:gs>
              <a:gs pos="80000">
                <a:srgbClr val="92D050"/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19461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Times New Roman" pitchFamily="18" charset="0"/>
              </a:rPr>
              <a:t>مثال</a:t>
            </a:r>
            <a:endParaRPr lang="ar-EG" sz="400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3000375"/>
            <a:ext cx="864393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500034" y="3571875"/>
            <a:ext cx="7858154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ar-SA" sz="44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الخطوة</a:t>
            </a:r>
            <a:r>
              <a:rPr lang="ar-EG" sz="44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ar-SA" sz="44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2:</a:t>
            </a:r>
            <a:endParaRPr lang="ar-EG" sz="4400" b="1" dirty="0" smtClean="0">
              <a:solidFill>
                <a:srgbClr val="99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just"/>
            <a:endParaRPr lang="ar-SA" sz="3600" b="1" dirty="0">
              <a:solidFill>
                <a:srgbClr val="99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اكتب </a:t>
            </a:r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عنوان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ً</a:t>
            </a:r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ا مناسب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ً</a:t>
            </a:r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ا </a:t>
            </a:r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لكل من المحورين الأفقي </a:t>
            </a:r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والرأسي.</a:t>
            </a:r>
            <a:endParaRPr lang="ar-SA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علبة 9"/>
          <p:cNvSpPr/>
          <p:nvPr/>
        </p:nvSpPr>
        <p:spPr>
          <a:xfrm rot="20750560">
            <a:off x="2441801" y="1633298"/>
            <a:ext cx="4476059" cy="857256"/>
          </a:xfrm>
          <a:prstGeom prst="ca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1" name="مربع نص 6"/>
          <p:cNvSpPr txBox="1">
            <a:spLocks noChangeArrowheads="1"/>
          </p:cNvSpPr>
          <p:nvPr/>
        </p:nvSpPr>
        <p:spPr bwMode="auto">
          <a:xfrm rot="-849440">
            <a:off x="2419667" y="1821815"/>
            <a:ext cx="45218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FFFF00"/>
                </a:solidFill>
                <a:latin typeface="Times New Roman" pitchFamily="18" charset="0"/>
              </a:rPr>
              <a:t>تحليل البيانات الممثلة بالأعمدة</a:t>
            </a: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عنوانًا مناسبًا لكل من المحور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FFFF00"/>
              </a:gs>
              <a:gs pos="80000">
                <a:srgbClr val="92D050"/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20485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Times New Roman" pitchFamily="18" charset="0"/>
              </a:rPr>
              <a:t>مثال</a:t>
            </a:r>
            <a:endParaRPr lang="ar-EG" sz="400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3000375"/>
            <a:ext cx="864393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42938" y="3571875"/>
            <a:ext cx="771525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الخطوة</a:t>
            </a:r>
            <a:r>
              <a:rPr lang="ar-EG" sz="44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ar-SA" sz="44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3:</a:t>
            </a:r>
            <a:endParaRPr lang="ar-EG" sz="4400" b="1" dirty="0" smtClean="0">
              <a:solidFill>
                <a:srgbClr val="99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just"/>
            <a:endParaRPr lang="ar-SA" sz="3600" b="1" dirty="0">
              <a:solidFill>
                <a:srgbClr val="99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just"/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ارسم ال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أ</a:t>
            </a:r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عمدة لكل 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محمية من المحميات</a:t>
            </a:r>
            <a:r>
              <a:rPr lang="ar-SA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  <a:endParaRPr lang="ar-SA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علبة 9"/>
          <p:cNvSpPr/>
          <p:nvPr/>
        </p:nvSpPr>
        <p:spPr>
          <a:xfrm rot="20750560">
            <a:off x="2441801" y="1633298"/>
            <a:ext cx="4476059" cy="857256"/>
          </a:xfrm>
          <a:prstGeom prst="ca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1" name="مربع نص 6"/>
          <p:cNvSpPr txBox="1">
            <a:spLocks noChangeArrowheads="1"/>
          </p:cNvSpPr>
          <p:nvPr/>
        </p:nvSpPr>
        <p:spPr bwMode="auto">
          <a:xfrm rot="-849440">
            <a:off x="2419667" y="1821815"/>
            <a:ext cx="45218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FFFF00"/>
                </a:solidFill>
                <a:latin typeface="Times New Roman" pitchFamily="18" charset="0"/>
              </a:rPr>
              <a:t>تحليل البيانات الممثلة بالأعمدة</a:t>
            </a: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رسم الأعمدة لكل محمية من المحم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2012968"/>
            <a:ext cx="7643866" cy="313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مربع نص 2"/>
          <p:cNvSpPr txBox="1"/>
          <p:nvPr/>
        </p:nvSpPr>
        <p:spPr>
          <a:xfrm rot="21296410">
            <a:off x="1479389" y="3163825"/>
            <a:ext cx="535785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rgbClr val="FF66CC"/>
                  </a:solidFill>
                </a:ln>
                <a:solidFill>
                  <a:srgbClr val="0000FF"/>
                </a:solidFill>
                <a:latin typeface="+mn-lt"/>
                <a:cs typeface="+mn-cs"/>
              </a:rPr>
              <a:t>التمثيل بالأعمدة </a:t>
            </a:r>
            <a:r>
              <a:rPr lang="ar-SA" sz="4000" b="1" dirty="0" smtClean="0">
                <a:ln>
                  <a:solidFill>
                    <a:srgbClr val="FF66CC"/>
                  </a:solidFill>
                </a:ln>
                <a:solidFill>
                  <a:srgbClr val="0000FF"/>
                </a:solidFill>
                <a:latin typeface="+mn-lt"/>
                <a:cs typeface="+mn-cs"/>
              </a:rPr>
              <a:t>وبالخطوط</a:t>
            </a:r>
            <a:endParaRPr lang="ar-SA" sz="4000" b="1" dirty="0">
              <a:ln>
                <a:solidFill>
                  <a:srgbClr val="FF66CC"/>
                </a:solidFill>
              </a:ln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71438"/>
            <a:ext cx="29718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6429375" y="642938"/>
            <a:ext cx="17145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>
                <a:solidFill>
                  <a:srgbClr val="0070C0"/>
                </a:solidFill>
                <a:latin typeface="Times New Roman" pitchFamily="18" charset="0"/>
              </a:rPr>
              <a:t>الدرس</a:t>
            </a:r>
          </a:p>
          <a:p>
            <a:pPr algn="ctr"/>
            <a:r>
              <a:rPr lang="ar-SA" sz="4400" b="1" dirty="0">
                <a:solidFill>
                  <a:srgbClr val="0070C0"/>
                </a:solidFill>
                <a:latin typeface="Times New Roman" pitchFamily="18" charset="0"/>
              </a:rPr>
              <a:t>2-2</a:t>
            </a: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درس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ثمثيل بالأعمدة وبالخط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FFFF00"/>
              </a:gs>
              <a:gs pos="80000">
                <a:srgbClr val="92D050"/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21509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Times New Roman" pitchFamily="18" charset="0"/>
              </a:rPr>
              <a:t>مثال</a:t>
            </a:r>
            <a:endParaRPr lang="ar-EG" sz="400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3000375"/>
            <a:ext cx="864393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42938" y="3571875"/>
            <a:ext cx="771525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الخطوة</a:t>
            </a:r>
            <a:r>
              <a:rPr lang="ar-EG" sz="44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ar-SA" sz="4400" b="1" dirty="0" err="1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</a:t>
            </a:r>
            <a:r>
              <a:rPr lang="ar-SA" sz="4400" b="1" dirty="0" err="1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  <a:endParaRPr lang="ar-SA" sz="4400" b="1" dirty="0">
              <a:solidFill>
                <a:srgbClr val="99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just"/>
            <a:endParaRPr lang="ar-EG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just"/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اكتب عنوان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ً</a:t>
            </a:r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ا مناسب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ً</a:t>
            </a:r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ا </a:t>
            </a:r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للتمثيل </a:t>
            </a:r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البياني.</a:t>
            </a:r>
            <a:endParaRPr lang="ar-SA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علبة 9"/>
          <p:cNvSpPr/>
          <p:nvPr/>
        </p:nvSpPr>
        <p:spPr>
          <a:xfrm rot="20750560">
            <a:off x="2441801" y="1633298"/>
            <a:ext cx="4476059" cy="857256"/>
          </a:xfrm>
          <a:prstGeom prst="ca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1" name="مربع نص 6"/>
          <p:cNvSpPr txBox="1">
            <a:spLocks noChangeArrowheads="1"/>
          </p:cNvSpPr>
          <p:nvPr/>
        </p:nvSpPr>
        <p:spPr bwMode="auto">
          <a:xfrm rot="-849440">
            <a:off x="2419667" y="1821815"/>
            <a:ext cx="45218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FFFF00"/>
                </a:solidFill>
                <a:latin typeface="Times New Roman" pitchFamily="18" charset="0"/>
              </a:rPr>
              <a:t>تحليل البيانات الممثلة بالأعمدة</a:t>
            </a: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عنوانًا مناسبًا للتمثيل البياني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FFFF00"/>
              </a:gs>
              <a:gs pos="80000">
                <a:srgbClr val="92D050"/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22533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Times New Roman" pitchFamily="18" charset="0"/>
              </a:rPr>
              <a:t>مثال</a:t>
            </a:r>
            <a:endParaRPr lang="ar-EG" sz="400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 bwMode="auto">
          <a:xfrm>
            <a:off x="1785938" y="2786063"/>
            <a:ext cx="5000625" cy="4013200"/>
          </a:xfrm>
          <a:prstGeom prst="rect">
            <a:avLst/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sp>
        <p:nvSpPr>
          <p:cNvPr id="7" name="علبة 6"/>
          <p:cNvSpPr/>
          <p:nvPr/>
        </p:nvSpPr>
        <p:spPr>
          <a:xfrm rot="20750560">
            <a:off x="2441801" y="1633298"/>
            <a:ext cx="4476059" cy="857256"/>
          </a:xfrm>
          <a:prstGeom prst="ca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6"/>
          <p:cNvSpPr txBox="1">
            <a:spLocks noChangeArrowheads="1"/>
          </p:cNvSpPr>
          <p:nvPr/>
        </p:nvSpPr>
        <p:spPr bwMode="auto">
          <a:xfrm rot="-849440">
            <a:off x="2419667" y="1821815"/>
            <a:ext cx="45218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FFFF00"/>
                </a:solidFill>
                <a:latin typeface="Times New Roman" pitchFamily="18" charset="0"/>
              </a:rPr>
              <a:t>تحليل البيانات الممثلة بالأعمدة</a:t>
            </a: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بعض المحميات البرية ش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شرح مع سهم إلى الأسفل 3"/>
          <p:cNvSpPr/>
          <p:nvPr/>
        </p:nvSpPr>
        <p:spPr>
          <a:xfrm>
            <a:off x="285720" y="1277292"/>
            <a:ext cx="8572560" cy="4937790"/>
          </a:xfrm>
          <a:prstGeom prst="downArrowCallout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285750" y="1285875"/>
            <a:ext cx="850106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 b="1" dirty="0">
                <a:solidFill>
                  <a:schemeClr val="bg1"/>
                </a:solidFill>
                <a:latin typeface="Times New Roman" pitchFamily="18" charset="0"/>
              </a:rPr>
              <a:t>أ) </a:t>
            </a:r>
            <a:r>
              <a:rPr lang="ar-SA" sz="4400" b="1" dirty="0" err="1">
                <a:solidFill>
                  <a:schemeClr val="bg1"/>
                </a:solidFill>
                <a:latin typeface="Times New Roman" pitchFamily="18" charset="0"/>
              </a:rPr>
              <a:t>حليب:</a:t>
            </a:r>
            <a:endParaRPr lang="ar-SA" sz="4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ar-SA" sz="4400" b="1" dirty="0">
                <a:solidFill>
                  <a:schemeClr val="bg1"/>
                </a:solidFill>
                <a:latin typeface="Times New Roman" pitchFamily="18" charset="0"/>
              </a:rPr>
              <a:t>مثّل بيانات الجدول المجاور بالأعمدة، ثم قارن بين عدد الطلاب الذين يفضلون طعم </a:t>
            </a:r>
            <a:r>
              <a:rPr lang="ar-SA" sz="4400" b="1" dirty="0" err="1" smtClean="0">
                <a:solidFill>
                  <a:schemeClr val="bg1"/>
                </a:solidFill>
                <a:latin typeface="Times New Roman" pitchFamily="18" charset="0"/>
              </a:rPr>
              <a:t>الشوكولاتة</a:t>
            </a:r>
            <a:r>
              <a:rPr lang="ar-SA" sz="4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ar-SA" sz="4400" b="1" dirty="0">
                <a:solidFill>
                  <a:schemeClr val="bg1"/>
                </a:solidFill>
                <a:latin typeface="Times New Roman" pitchFamily="18" charset="0"/>
              </a:rPr>
              <a:t>وعدد الذين يفضلون طعم </a:t>
            </a:r>
            <a:r>
              <a:rPr lang="ar-SA" sz="4400" b="1" dirty="0" err="1">
                <a:solidFill>
                  <a:schemeClr val="bg1"/>
                </a:solidFill>
                <a:latin typeface="Times New Roman" pitchFamily="18" charset="0"/>
              </a:rPr>
              <a:t>الفانيليا</a:t>
            </a:r>
            <a:r>
              <a:rPr lang="ar-SA" sz="44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34121" y="118157"/>
            <a:ext cx="3182066" cy="1027520"/>
          </a:xfrm>
          <a:prstGeom prst="roundRect">
            <a:avLst/>
          </a:prstGeom>
          <a:gradFill>
            <a:gsLst>
              <a:gs pos="0">
                <a:srgbClr val="FF00FF"/>
              </a:gs>
              <a:gs pos="70000">
                <a:srgbClr val="FFC000"/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 w="34925">
            <a:noFill/>
          </a:ln>
          <a:effectLst>
            <a:outerShdw blurRad="184150" dist="241300" dir="11520000" sx="110000" sy="110000" algn="ctr">
              <a:srgbClr val="FFC000">
                <a:alpha val="1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42875" y="285750"/>
            <a:ext cx="29289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itchFamily="18" charset="0"/>
              </a:rPr>
              <a:t>تحقق من </a:t>
            </a:r>
            <a:r>
              <a:rPr lang="ar-SA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itchFamily="18" charset="0"/>
              </a:rPr>
              <a:t>فهمك</a:t>
            </a:r>
            <a:r>
              <a:rPr lang="ar-EG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itchFamily="18" charset="0"/>
              </a:rPr>
              <a:t>:</a:t>
            </a:r>
            <a:endParaRPr lang="ar-SA" sz="4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قق من فهم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حليب مثّل بيانات الجدول المجاور بالأعم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1428675" y="908720"/>
          <a:ext cx="6143700" cy="3785616"/>
        </p:xfrm>
        <a:graphic>
          <a:graphicData uri="http://schemas.openxmlformats.org/drawingml/2006/table">
            <a:tbl>
              <a:tblPr rtl="1"/>
              <a:tblGrid>
                <a:gridCol w="3081358"/>
                <a:gridCol w="3062342"/>
              </a:tblGrid>
              <a:tr h="571504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3143250" y="980158"/>
            <a:ext cx="2616200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الطعم المفضل للحليب</a:t>
            </a:r>
            <a:endParaRPr lang="en-US" sz="28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5548325" y="1551658"/>
            <a:ext cx="8810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الطعم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4500562" y="2194595"/>
            <a:ext cx="292893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الشوكولاتة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4500562" y="2824833"/>
            <a:ext cx="2928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الفراولة</a:t>
            </a:r>
            <a:endParaRPr lang="ar-EG" sz="32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4500562" y="3480470"/>
            <a:ext cx="292893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الفانيليا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2357438" y="1551658"/>
            <a:ext cx="10763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التكرار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2568566" y="2194595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2795578" y="2837533"/>
            <a:ext cx="41592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2782878" y="3480470"/>
            <a:ext cx="41592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4500562" y="4051970"/>
            <a:ext cx="292893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الموز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782878" y="4051970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331640" y="4995173"/>
            <a:ext cx="6736907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 smtClean="0"/>
              <a:t>عدد الذين يفضلون طعم </a:t>
            </a:r>
            <a:r>
              <a:rPr lang="ar-EG" sz="2800" b="1" dirty="0" err="1" smtClean="0"/>
              <a:t>الشكولاتة</a:t>
            </a:r>
            <a:r>
              <a:rPr lang="ar-EG" sz="2800" b="1" dirty="0" smtClean="0"/>
              <a:t> ثلاثة أمثال عدد الذين يفضلون طعم </a:t>
            </a:r>
            <a:r>
              <a:rPr lang="ar-EG" sz="2800" b="1" dirty="0" err="1" smtClean="0"/>
              <a:t>الفانيليا</a:t>
            </a:r>
            <a:r>
              <a:rPr lang="ar-EG" sz="2800" b="1" dirty="0" smtClean="0"/>
              <a:t>.</a:t>
            </a:r>
            <a:endParaRPr lang="ar-EG" sz="2800" b="1" dirty="0"/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طعم المفضل للحل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طع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كرار ش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شوكولات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2 ش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فراو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7 ش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فاني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 ش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م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9 ش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عدد الذين يفضلون طعم الشكولاتة ثلاثة أمث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8" name="Group 10"/>
          <p:cNvGrpSpPr>
            <a:grpSpLocks/>
          </p:cNvGrpSpPr>
          <p:nvPr/>
        </p:nvGrpSpPr>
        <p:grpSpPr bwMode="auto">
          <a:xfrm>
            <a:off x="1259632" y="1844822"/>
            <a:ext cx="6384772" cy="4176466"/>
            <a:chOff x="3300" y="9117"/>
            <a:chExt cx="4425" cy="2668"/>
          </a:xfrm>
        </p:grpSpPr>
        <p:pic>
          <p:nvPicPr>
            <p:cNvPr id="53263" name="صورة 112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lum bright="-20000" contrast="34000"/>
            </a:blip>
            <a:srcRect/>
            <a:stretch>
              <a:fillRect/>
            </a:stretch>
          </p:blipFill>
          <p:spPr bwMode="auto">
            <a:xfrm>
              <a:off x="3495" y="9117"/>
              <a:ext cx="4230" cy="2340"/>
            </a:xfrm>
            <a:prstGeom prst="rect">
              <a:avLst/>
            </a:prstGeom>
            <a:noFill/>
          </p:spPr>
        </p:pic>
        <p:pic>
          <p:nvPicPr>
            <p:cNvPr id="53264" name="Picture 16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34000"/>
            </a:blip>
            <a:srcRect/>
            <a:stretch>
              <a:fillRect/>
            </a:stretch>
          </p:blipFill>
          <p:spPr bwMode="auto">
            <a:xfrm>
              <a:off x="3300" y="9877"/>
              <a:ext cx="195" cy="780"/>
            </a:xfrm>
            <a:prstGeom prst="rect">
              <a:avLst/>
            </a:prstGeom>
            <a:noFill/>
          </p:spPr>
        </p:pic>
        <p:pic>
          <p:nvPicPr>
            <p:cNvPr id="53265" name="Picture 17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34000"/>
            </a:blip>
            <a:srcRect/>
            <a:stretch>
              <a:fillRect/>
            </a:stretch>
          </p:blipFill>
          <p:spPr bwMode="auto">
            <a:xfrm>
              <a:off x="5492" y="11457"/>
              <a:ext cx="810" cy="328"/>
            </a:xfrm>
            <a:prstGeom prst="rect">
              <a:avLst/>
            </a:prstGeom>
            <a:noFill/>
          </p:spPr>
        </p:pic>
      </p:grpSp>
      <p:sp>
        <p:nvSpPr>
          <p:cNvPr id="6" name="علبة 5"/>
          <p:cNvSpPr/>
          <p:nvPr/>
        </p:nvSpPr>
        <p:spPr>
          <a:xfrm>
            <a:off x="2630083" y="692696"/>
            <a:ext cx="4042976" cy="936104"/>
          </a:xfrm>
          <a:prstGeom prst="ca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2555776" y="836712"/>
            <a:ext cx="41417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FFFF00"/>
                </a:solidFill>
                <a:latin typeface="Times New Roman" pitchFamily="18" charset="0"/>
              </a:rPr>
              <a:t>التمثيل البياني</a:t>
            </a:r>
            <a:endParaRPr lang="ar-SA" sz="4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مثيب البياني ش 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357158" y="1500174"/>
            <a:ext cx="8429652" cy="4786346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1003">
            <a:schemeClr val="dk2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92D05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14348" y="2441572"/>
            <a:ext cx="785818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ومن طرائق </a:t>
            </a:r>
            <a:r>
              <a:rPr lang="ar-SA" sz="3600" b="1" dirty="0" smtClean="0">
                <a:latin typeface="+mn-lt"/>
                <a:cs typeface="+mn-cs"/>
              </a:rPr>
              <a:t>التمثيل </a:t>
            </a:r>
            <a:r>
              <a:rPr lang="ar-SA" sz="3600" b="1" dirty="0">
                <a:latin typeface="+mn-lt"/>
                <a:cs typeface="+mn-cs"/>
              </a:rPr>
              <a:t>الأخرى </a:t>
            </a:r>
            <a:r>
              <a:rPr lang="ar-SA" sz="3600" b="1" dirty="0">
                <a:solidFill>
                  <a:srgbClr val="C00000"/>
                </a:solidFill>
                <a:latin typeface="+mn-lt"/>
                <a:cs typeface="+mn-cs"/>
              </a:rPr>
              <a:t>التمثيل بالخطوط </a:t>
            </a:r>
            <a:r>
              <a:rPr lang="ar-SA" sz="3600" b="1" dirty="0">
                <a:latin typeface="+mn-lt"/>
                <a:cs typeface="+mn-cs"/>
              </a:rPr>
              <a:t>ويستعمل التمثيل بالخطوط لتوضيح تغير مجموعة من البيانات مع مرور </a:t>
            </a:r>
            <a:r>
              <a:rPr lang="ar-SA" sz="3600" b="1" dirty="0" smtClean="0">
                <a:latin typeface="+mn-lt"/>
                <a:cs typeface="+mn-cs"/>
              </a:rPr>
              <a:t>الزمن</a:t>
            </a:r>
            <a:r>
              <a:rPr lang="ar-EG" sz="3600" b="1" dirty="0" smtClean="0">
                <a:latin typeface="+mn-lt"/>
                <a:cs typeface="+mn-cs"/>
              </a:rPr>
              <a:t>.</a:t>
            </a:r>
            <a:r>
              <a:rPr lang="ar-SA" sz="3600" b="1" dirty="0" smtClean="0">
                <a:latin typeface="+mn-lt"/>
                <a:cs typeface="+mn-cs"/>
              </a:rPr>
              <a:t> </a:t>
            </a:r>
            <a:r>
              <a:rPr lang="ar-SA" sz="3600" b="1" dirty="0">
                <a:latin typeface="+mn-lt"/>
                <a:cs typeface="+mn-cs"/>
              </a:rPr>
              <a:t>ومن خلال ملاحظة ميل كل من القطع المستقيمة الواصلة بين </a:t>
            </a:r>
            <a:r>
              <a:rPr lang="ar-SA" sz="3600" b="1" dirty="0" smtClean="0">
                <a:latin typeface="+mn-lt"/>
                <a:cs typeface="+mn-cs"/>
              </a:rPr>
              <a:t>النقط</a:t>
            </a:r>
            <a:r>
              <a:rPr lang="ar-EG" sz="3600" b="1" dirty="0" smtClean="0">
                <a:latin typeface="+mn-lt"/>
                <a:cs typeface="+mn-cs"/>
              </a:rPr>
              <a:t>،</a:t>
            </a:r>
            <a:r>
              <a:rPr lang="ar-SA" sz="3600" b="1" dirty="0" smtClean="0">
                <a:latin typeface="+mn-lt"/>
                <a:cs typeface="+mn-cs"/>
              </a:rPr>
              <a:t> </a:t>
            </a:r>
            <a:r>
              <a:rPr lang="ar-SA" sz="3600" b="1" dirty="0">
                <a:latin typeface="+mn-lt"/>
                <a:cs typeface="+mn-cs"/>
              </a:rPr>
              <a:t>يمكن وصف اتجاه البيانات </a:t>
            </a:r>
            <a:r>
              <a:rPr lang="ar-SA" sz="3600" b="1" dirty="0" smtClean="0">
                <a:latin typeface="+mn-lt"/>
                <a:cs typeface="+mn-cs"/>
              </a:rPr>
              <a:t>صعود</a:t>
            </a:r>
            <a:r>
              <a:rPr lang="ar-EG" sz="3600" b="1" dirty="0" smtClean="0">
                <a:latin typeface="+mn-lt"/>
                <a:cs typeface="+mn-cs"/>
              </a:rPr>
              <a:t>ً</a:t>
            </a:r>
            <a:r>
              <a:rPr lang="ar-SA" sz="3600" b="1" dirty="0" smtClean="0">
                <a:latin typeface="+mn-lt"/>
                <a:cs typeface="+mn-cs"/>
              </a:rPr>
              <a:t>ا </a:t>
            </a:r>
            <a:r>
              <a:rPr lang="ar-SA" sz="3600" b="1" dirty="0">
                <a:latin typeface="+mn-lt"/>
                <a:cs typeface="+mn-cs"/>
              </a:rPr>
              <a:t>أو </a:t>
            </a:r>
            <a:r>
              <a:rPr lang="ar-SA" sz="3600" b="1" dirty="0" smtClean="0">
                <a:latin typeface="+mn-lt"/>
                <a:cs typeface="+mn-cs"/>
              </a:rPr>
              <a:t>هبوط</a:t>
            </a:r>
            <a:r>
              <a:rPr lang="ar-EG" sz="3600" b="1" dirty="0" smtClean="0">
                <a:latin typeface="+mn-lt"/>
                <a:cs typeface="+mn-cs"/>
              </a:rPr>
              <a:t>ً</a:t>
            </a:r>
            <a:r>
              <a:rPr lang="ar-SA" sz="3600" b="1" dirty="0" smtClean="0">
                <a:latin typeface="+mn-lt"/>
                <a:cs typeface="+mn-cs"/>
              </a:rPr>
              <a:t>ا.</a:t>
            </a:r>
            <a:endParaRPr lang="ar-EG" sz="36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cs typeface="+mn-cs"/>
            </a:endParaRPr>
          </a:p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من طرائق التمثيل  الأخرى التمثيل بالخط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tretch>
            <a:fillRect/>
          </a:stretch>
        </p:blipFill>
        <p:spPr bwMode="auto">
          <a:xfrm>
            <a:off x="2714612" y="767183"/>
            <a:ext cx="3714776" cy="4980123"/>
          </a:xfrm>
          <a:prstGeom prst="rect">
            <a:avLst/>
          </a:prstGeom>
          <a:ln w="228600" cap="sq" cmpd="thickThin">
            <a:solidFill>
              <a:srgbClr val="FF99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643688" y="1000125"/>
            <a:ext cx="2143125" cy="919163"/>
          </a:xfrm>
          <a:prstGeom prst="roundRect">
            <a:avLst/>
          </a:prstGeom>
          <a:solidFill>
            <a:srgbClr val="99FF33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FF3300"/>
                </a:solidFill>
              </a:rPr>
              <a:t>كل تكرار موضح باستعمال نقطة.</a:t>
            </a:r>
            <a:endParaRPr lang="en-US" sz="2400" dirty="0">
              <a:solidFill>
                <a:srgbClr val="FF3300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85750" y="1143000"/>
            <a:ext cx="2143125" cy="919163"/>
          </a:xfrm>
          <a:prstGeom prst="roundRect">
            <a:avLst/>
          </a:prstGeom>
          <a:solidFill>
            <a:srgbClr val="99FF33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2400" b="1" dirty="0" smtClean="0">
                <a:solidFill>
                  <a:srgbClr val="FF3300"/>
                </a:solidFill>
              </a:rPr>
              <a:t>التدريج: </a:t>
            </a:r>
            <a:r>
              <a:rPr lang="ar-EG" sz="2400" b="1" dirty="0" err="1" smtClean="0">
                <a:solidFill>
                  <a:srgbClr val="FF3300"/>
                </a:solidFill>
              </a:rPr>
              <a:t>0 </a:t>
            </a:r>
            <a:r>
              <a:rPr lang="ar-EG" sz="2400" b="1" dirty="0" smtClean="0">
                <a:solidFill>
                  <a:srgbClr val="FF3300"/>
                </a:solidFill>
              </a:rPr>
              <a:t>- 70</a:t>
            </a:r>
            <a:endParaRPr lang="en-US" sz="2400" dirty="0">
              <a:solidFill>
                <a:srgbClr val="FF3300"/>
              </a:solidFill>
            </a:endParaRPr>
          </a:p>
          <a:p>
            <a:pPr algn="ctr">
              <a:defRPr/>
            </a:pPr>
            <a:r>
              <a:rPr lang="ar-EG" sz="2400" b="1" dirty="0">
                <a:solidFill>
                  <a:srgbClr val="FF3300"/>
                </a:solidFill>
              </a:rPr>
              <a:t>الفترة: 5</a:t>
            </a:r>
            <a:endParaRPr lang="en-US" sz="2400" dirty="0">
              <a:solidFill>
                <a:srgbClr val="FF33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7188" y="3071813"/>
            <a:ext cx="2143125" cy="3252787"/>
          </a:xfrm>
          <a:prstGeom prst="roundRect">
            <a:avLst/>
          </a:prstGeom>
          <a:solidFill>
            <a:srgbClr val="99FF33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FF3300"/>
                </a:solidFill>
              </a:rPr>
              <a:t>يدل التعرج على أن هذه المسافة ليست نفس المسافة بين كل تدريجين متتاليين, وأنها تمثل هنا الزمن من (0 – 30)</a:t>
            </a:r>
            <a:endParaRPr lang="en-US" sz="24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ثدييات المهددة بالإنقرا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ل تكرار موضح باستعمال نقط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دريج 0 - 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دل التعرج على أن هذه المسافة ليست نف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1428675" y="1571625"/>
          <a:ext cx="6143700" cy="5047488"/>
        </p:xfrm>
        <a:graphic>
          <a:graphicData uri="http://schemas.openxmlformats.org/drawingml/2006/table">
            <a:tbl>
              <a:tblPr rtl="1"/>
              <a:tblGrid>
                <a:gridCol w="3081358"/>
                <a:gridCol w="3062342"/>
              </a:tblGrid>
              <a:tr h="571504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3143250" y="1643063"/>
            <a:ext cx="22225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عدد سكان الأرض</a:t>
            </a:r>
            <a:endParaRPr lang="en-US" sz="28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5643563" y="2214563"/>
            <a:ext cx="76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العام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4643438" y="2857500"/>
            <a:ext cx="2928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1170هـ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4643438" y="3487738"/>
            <a:ext cx="2928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1220هـ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4643438" y="4143375"/>
            <a:ext cx="2928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1270هـ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1357313" y="2214563"/>
            <a:ext cx="32146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عدد </a:t>
            </a:r>
            <a:r>
              <a:rPr lang="ar-EG" sz="3200" b="1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السكان </a:t>
            </a: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(بالملايين</a:t>
            </a:r>
            <a:r>
              <a:rPr lang="ar-EG" sz="3200" b="1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2408238" y="2857500"/>
            <a:ext cx="8778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790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2441575" y="3500438"/>
            <a:ext cx="87788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980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2428875" y="4143375"/>
            <a:ext cx="11080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1260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4643438" y="4714875"/>
            <a:ext cx="2928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1320هـ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428875" y="4714875"/>
            <a:ext cx="11080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1650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1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214546" y="428605"/>
            <a:ext cx="4608659" cy="1071570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2357438" y="428625"/>
            <a:ext cx="4286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5400" b="1" dirty="0">
                <a:solidFill>
                  <a:srgbClr val="C00000"/>
                </a:solidFill>
                <a:latin typeface="Times New Roman" pitchFamily="18" charset="0"/>
              </a:rPr>
              <a:t>الربط </a:t>
            </a:r>
            <a:r>
              <a:rPr lang="ar-SA" sz="5400" b="1" dirty="0" smtClean="0">
                <a:solidFill>
                  <a:srgbClr val="C00000"/>
                </a:solidFill>
                <a:latin typeface="Times New Roman" pitchFamily="18" charset="0"/>
              </a:rPr>
              <a:t>بالحياة</a:t>
            </a:r>
            <a:r>
              <a:rPr lang="ar-EG" sz="5400" b="1" dirty="0" smtClean="0">
                <a:solidFill>
                  <a:srgbClr val="C00000"/>
                </a:solidFill>
                <a:latin typeface="Times New Roman" pitchFamily="18" charset="0"/>
              </a:rPr>
              <a:t>:</a:t>
            </a:r>
            <a:endParaRPr lang="ar-SA" sz="5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4643438" y="5357813"/>
            <a:ext cx="2928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1370هـ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2428875" y="5357813"/>
            <a:ext cx="11080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2555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4643438" y="6000750"/>
            <a:ext cx="2928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1420هـ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2428875" y="6000750"/>
            <a:ext cx="11080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6080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ch_powerup_color_cl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ربط ب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سكان الأر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ع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دد السكان (بالملايين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170ه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7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220ه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9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270ه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2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1320ه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16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1370ه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25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1420ه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60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5" grpId="0" build="p"/>
      <p:bldP spid="16" grpId="0" autoUpdateAnimBg="0"/>
      <p:bldP spid="17" grpId="0" autoUpdateAnimBg="0"/>
      <p:bldP spid="18" grpId="0" autoUpdateAnimBg="0"/>
      <p:bldP spid="1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FFFF00"/>
              </a:gs>
              <a:gs pos="80000">
                <a:srgbClr val="92D050"/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 dirty="0">
                <a:solidFill>
                  <a:srgbClr val="C00000"/>
                </a:solidFill>
                <a:latin typeface="Times New Roman" pitchFamily="18" charset="0"/>
              </a:rPr>
              <a:t>مثال</a:t>
            </a:r>
            <a:endParaRPr lang="ar-EG" sz="40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4" name="علبة 3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00B0F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 rot="-849440">
            <a:off x="2652713" y="1733550"/>
            <a:ext cx="44878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</a:rPr>
              <a:t>تحليل البيانات الممثلة بالخطوط</a:t>
            </a:r>
          </a:p>
        </p:txBody>
      </p:sp>
      <p:sp>
        <p:nvSpPr>
          <p:cNvPr id="6" name="مكعب 5"/>
          <p:cNvSpPr/>
          <p:nvPr/>
        </p:nvSpPr>
        <p:spPr bwMode="auto">
          <a:xfrm>
            <a:off x="1142976" y="3071810"/>
            <a:ext cx="6858048" cy="3593554"/>
          </a:xfrm>
          <a:prstGeom prst="cube">
            <a:avLst>
              <a:gd name="adj" fmla="val 8841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FF0000">
                  <a:alpha val="99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285875" y="3429000"/>
            <a:ext cx="6357938" cy="2862263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spAutoFit/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 smtClean="0">
                <a:solidFill>
                  <a:srgbClr val="C00000"/>
                </a:solidFill>
                <a:latin typeface="+mn-lt"/>
                <a:cs typeface="+mn-cs"/>
              </a:rPr>
              <a:t>2-</a:t>
            </a:r>
            <a:r>
              <a:rPr lang="ar-EG" sz="3600" b="1" dirty="0" smtClean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ar-SA" sz="3600" b="1" dirty="0" smtClean="0">
                <a:solidFill>
                  <a:srgbClr val="C00000"/>
                </a:solidFill>
                <a:latin typeface="+mn-lt"/>
                <a:cs typeface="+mn-cs"/>
              </a:rPr>
              <a:t>سكان</a:t>
            </a:r>
            <a:r>
              <a:rPr lang="ar-EG" sz="3600" b="1" dirty="0" smtClean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ar-EG" sz="3600" b="1" dirty="0">
                <a:solidFill>
                  <a:srgbClr val="C00000"/>
                </a:solidFill>
                <a:latin typeface="+mn-lt"/>
                <a:cs typeface="+mn-cs"/>
              </a:rPr>
              <a:t>الأرض</a:t>
            </a:r>
            <a:r>
              <a:rPr lang="ar-SA" sz="3600" b="1" dirty="0">
                <a:solidFill>
                  <a:srgbClr val="C00000"/>
                </a:solidFill>
                <a:latin typeface="+mn-lt"/>
                <a:cs typeface="+mn-cs"/>
              </a:rPr>
              <a:t>:</a:t>
            </a:r>
          </a:p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مثّل بالخطوط بيانات جدول عدد سكان الأرض </a:t>
            </a:r>
            <a:r>
              <a:rPr lang="ar-SA" sz="3600" b="1" dirty="0" smtClean="0">
                <a:latin typeface="+mn-lt"/>
                <a:cs typeface="+mn-cs"/>
              </a:rPr>
              <a:t>المبين</a:t>
            </a:r>
            <a:r>
              <a:rPr lang="ar-EG" sz="3600" b="1" dirty="0" smtClean="0">
                <a:latin typeface="+mn-lt"/>
                <a:cs typeface="+mn-cs"/>
              </a:rPr>
              <a:t> عن</a:t>
            </a:r>
            <a:r>
              <a:rPr lang="ar-SA" sz="3600" b="1" dirty="0" smtClean="0">
                <a:latin typeface="+mn-lt"/>
                <a:cs typeface="+mn-cs"/>
              </a:rPr>
              <a:t> </a:t>
            </a:r>
            <a:r>
              <a:rPr lang="ar-SA" sz="3600" b="1" dirty="0">
                <a:latin typeface="+mn-lt"/>
                <a:cs typeface="+mn-cs"/>
              </a:rPr>
              <a:t>يمين الصفحة، وصف التغير في عدد السكان من </a:t>
            </a:r>
            <a:r>
              <a:rPr lang="ar-SA" sz="3600" b="1" dirty="0" smtClean="0">
                <a:latin typeface="+mn-lt"/>
                <a:cs typeface="+mn-cs"/>
              </a:rPr>
              <a:t>عام1170هـ </a:t>
            </a:r>
            <a:r>
              <a:rPr lang="ar-SA" sz="3600" b="1" dirty="0">
                <a:latin typeface="+mn-lt"/>
                <a:cs typeface="+mn-cs"/>
              </a:rPr>
              <a:t>إلى </a:t>
            </a:r>
            <a:r>
              <a:rPr lang="ar-SA" sz="3600" b="1" dirty="0" smtClean="0">
                <a:latin typeface="+mn-lt"/>
                <a:cs typeface="+mn-cs"/>
              </a:rPr>
              <a:t>1420هـ</a:t>
            </a:r>
            <a:r>
              <a:rPr lang="ar-SA" sz="3600" b="1" dirty="0">
                <a:latin typeface="+mn-lt"/>
                <a:cs typeface="+mn-cs"/>
              </a:rPr>
              <a:t>.</a:t>
            </a:r>
            <a:endParaRPr lang="en-US" sz="36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ارتون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 ش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حليل البيانات الممثلة بالخط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كارت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سكان الارض مثّل بالخطوط بيانات جدول 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FFFF00"/>
              </a:gs>
              <a:gs pos="80000">
                <a:srgbClr val="92D050"/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30725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Times New Roman" pitchFamily="18" charset="0"/>
              </a:rPr>
              <a:t>مثال</a:t>
            </a:r>
            <a:endParaRPr lang="ar-EG" sz="400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4" name="علبة 3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00B0F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0729" name="مربع نص 4"/>
          <p:cNvSpPr txBox="1">
            <a:spLocks noChangeArrowheads="1"/>
          </p:cNvSpPr>
          <p:nvPr/>
        </p:nvSpPr>
        <p:spPr bwMode="auto">
          <a:xfrm rot="-849440">
            <a:off x="2652713" y="1733550"/>
            <a:ext cx="44878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</a:rPr>
              <a:t>تحليل البيانات الممثلة بالخطوط</a:t>
            </a:r>
          </a:p>
        </p:txBody>
      </p:sp>
      <p:sp>
        <p:nvSpPr>
          <p:cNvPr id="6" name="مكعب 5"/>
          <p:cNvSpPr/>
          <p:nvPr/>
        </p:nvSpPr>
        <p:spPr bwMode="auto">
          <a:xfrm>
            <a:off x="285720" y="3071810"/>
            <a:ext cx="8572560" cy="3593554"/>
          </a:xfrm>
          <a:prstGeom prst="cube">
            <a:avLst>
              <a:gd name="adj" fmla="val 8841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FF0000">
                  <a:alpha val="99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85750" y="3429000"/>
            <a:ext cx="8072438" cy="2862263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spAutoFit/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C00000"/>
                </a:solidFill>
                <a:latin typeface="+mn-lt"/>
                <a:cs typeface="+mn-cs"/>
              </a:rPr>
              <a:t>الخطوة 1:</a:t>
            </a:r>
          </a:p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تشتمل البيانات على أعداد من 790 </a:t>
            </a:r>
            <a:r>
              <a:rPr lang="ar-SA" sz="3600" b="1" dirty="0" smtClean="0">
                <a:latin typeface="+mn-lt"/>
                <a:cs typeface="+mn-cs"/>
              </a:rPr>
              <a:t>مليون</a:t>
            </a:r>
            <a:r>
              <a:rPr lang="ar-EG" sz="3600" b="1" dirty="0" smtClean="0">
                <a:latin typeface="+mn-lt"/>
                <a:cs typeface="+mn-cs"/>
              </a:rPr>
              <a:t>ً</a:t>
            </a:r>
            <a:r>
              <a:rPr lang="ar-SA" sz="3600" b="1" dirty="0" smtClean="0">
                <a:latin typeface="+mn-lt"/>
                <a:cs typeface="+mn-cs"/>
              </a:rPr>
              <a:t>ا </a:t>
            </a:r>
            <a:r>
              <a:rPr lang="ar-SA" sz="3600" b="1" dirty="0">
                <a:latin typeface="+mn-lt"/>
                <a:cs typeface="+mn-cs"/>
              </a:rPr>
              <a:t>إلى 6080 </a:t>
            </a:r>
            <a:r>
              <a:rPr lang="ar-SA" sz="3600" b="1" dirty="0" smtClean="0">
                <a:latin typeface="+mn-lt"/>
                <a:cs typeface="+mn-cs"/>
              </a:rPr>
              <a:t>مليون</a:t>
            </a:r>
            <a:r>
              <a:rPr lang="ar-EG" sz="3600" b="1" dirty="0" smtClean="0">
                <a:latin typeface="+mn-lt"/>
                <a:cs typeface="+mn-cs"/>
              </a:rPr>
              <a:t>ً</a:t>
            </a:r>
            <a:r>
              <a:rPr lang="ar-SA" sz="3600" b="1" dirty="0" smtClean="0">
                <a:latin typeface="+mn-lt"/>
                <a:cs typeface="+mn-cs"/>
              </a:rPr>
              <a:t>ا.</a:t>
            </a:r>
            <a:endParaRPr lang="ar-SA" sz="3600" b="1" dirty="0">
              <a:latin typeface="+mn-lt"/>
              <a:cs typeface="+mn-cs"/>
            </a:endParaRPr>
          </a:p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لذا فمن المنطقي اختيار تدريج من صفر إلى 10000 مليون وفترة طولها 1000 مليون.</a:t>
            </a: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ارت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خطوة 1     ش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شتمل البيانات على أعداد من 790 مليون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ذا فمن المنطقي اختيار تدريج من صف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حابة 3"/>
          <p:cNvSpPr/>
          <p:nvPr/>
        </p:nvSpPr>
        <p:spPr>
          <a:xfrm>
            <a:off x="1643042" y="928670"/>
            <a:ext cx="6215106" cy="4929222"/>
          </a:xfrm>
          <a:prstGeom prst="cloud">
            <a:avLst/>
          </a:prstGeom>
          <a:solidFill>
            <a:srgbClr val="FF6699"/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rgbClr val="CCFF33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143108" y="2643182"/>
            <a:ext cx="507206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600" b="1" dirty="0">
                <a:latin typeface="Times New Roman" pitchFamily="18" charset="0"/>
              </a:rPr>
              <a:t>فكرة </a:t>
            </a:r>
            <a:r>
              <a:rPr lang="ar-SA" sz="3600" b="1" dirty="0" err="1">
                <a:latin typeface="Times New Roman" pitchFamily="18" charset="0"/>
              </a:rPr>
              <a:t>الدرس:</a:t>
            </a:r>
            <a:endParaRPr lang="ar-SA" sz="3600" b="1" dirty="0">
              <a:latin typeface="Times New Roman" pitchFamily="18" charset="0"/>
            </a:endParaRPr>
          </a:p>
          <a:p>
            <a:pPr algn="just"/>
            <a:r>
              <a:rPr lang="ar-SA" sz="3600" b="1" dirty="0">
                <a:latin typeface="Times New Roman" pitchFamily="18" charset="0"/>
              </a:rPr>
              <a:t>أعرض البيانات وأحللها بالتمثيل بالأعمدة وبالخطوط.</a:t>
            </a: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كر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عرض البيانات وأحللها بالتمثيل بالأعمدة وبالخط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FFFF00"/>
              </a:gs>
              <a:gs pos="80000">
                <a:srgbClr val="92D050"/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31749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Times New Roman" pitchFamily="18" charset="0"/>
              </a:rPr>
              <a:t>مثال</a:t>
            </a:r>
            <a:endParaRPr lang="ar-EG" sz="400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4" name="علبة 3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00B0F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1753" name="مربع نص 4"/>
          <p:cNvSpPr txBox="1">
            <a:spLocks noChangeArrowheads="1"/>
          </p:cNvSpPr>
          <p:nvPr/>
        </p:nvSpPr>
        <p:spPr bwMode="auto">
          <a:xfrm rot="-849440">
            <a:off x="2652713" y="1733550"/>
            <a:ext cx="44878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</a:rPr>
              <a:t>تحليل البيانات الممثلة بالخطوط</a:t>
            </a:r>
          </a:p>
        </p:txBody>
      </p:sp>
      <p:sp>
        <p:nvSpPr>
          <p:cNvPr id="6" name="مكعب 5"/>
          <p:cNvSpPr/>
          <p:nvPr/>
        </p:nvSpPr>
        <p:spPr bwMode="auto">
          <a:xfrm>
            <a:off x="285720" y="3071810"/>
            <a:ext cx="8572560" cy="3593554"/>
          </a:xfrm>
          <a:prstGeom prst="cube">
            <a:avLst>
              <a:gd name="adj" fmla="val 8841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FF0000">
                  <a:alpha val="99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0" y="3429000"/>
            <a:ext cx="8501063" cy="175432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FF0000"/>
                </a:solidFill>
                <a:latin typeface="+mn-lt"/>
                <a:cs typeface="+mn-cs"/>
              </a:rPr>
              <a:t>الخطوة 2</a:t>
            </a:r>
            <a:r>
              <a:rPr lang="ar-SA" sz="3600" b="1" dirty="0" smtClean="0">
                <a:solidFill>
                  <a:srgbClr val="FF0000"/>
                </a:solidFill>
                <a:latin typeface="+mn-lt"/>
                <a:cs typeface="+mn-cs"/>
              </a:rPr>
              <a:t>:</a:t>
            </a:r>
            <a:endParaRPr lang="en-US" sz="3600" b="1" dirty="0" smtClean="0">
              <a:solidFill>
                <a:srgbClr val="FF0000"/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b="1" i="1" u="sng" dirty="0">
              <a:solidFill>
                <a:srgbClr val="FF0000"/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اكتب </a:t>
            </a:r>
            <a:r>
              <a:rPr lang="ar-SA" sz="3600" b="1" dirty="0" smtClean="0">
                <a:latin typeface="+mn-lt"/>
                <a:cs typeface="+mn-cs"/>
              </a:rPr>
              <a:t>عنوان</a:t>
            </a:r>
            <a:r>
              <a:rPr lang="ar-EG" sz="3600" b="1" dirty="0" smtClean="0">
                <a:latin typeface="+mn-lt"/>
                <a:cs typeface="+mn-cs"/>
              </a:rPr>
              <a:t>ً</a:t>
            </a:r>
            <a:r>
              <a:rPr lang="ar-SA" sz="3600" b="1" dirty="0" smtClean="0">
                <a:latin typeface="+mn-lt"/>
                <a:cs typeface="+mn-cs"/>
              </a:rPr>
              <a:t>ا مناسب</a:t>
            </a:r>
            <a:r>
              <a:rPr lang="ar-EG" sz="3600" b="1" dirty="0" smtClean="0">
                <a:latin typeface="+mn-lt"/>
                <a:cs typeface="+mn-cs"/>
              </a:rPr>
              <a:t>ً</a:t>
            </a:r>
            <a:r>
              <a:rPr lang="ar-SA" sz="3600" b="1" dirty="0" smtClean="0">
                <a:latin typeface="+mn-lt"/>
                <a:cs typeface="+mn-cs"/>
              </a:rPr>
              <a:t>ا </a:t>
            </a:r>
            <a:r>
              <a:rPr lang="ar-SA" sz="3600" b="1" dirty="0">
                <a:latin typeface="+mn-lt"/>
                <a:cs typeface="+mn-cs"/>
              </a:rPr>
              <a:t>لكل من المحورين الأفقي </a:t>
            </a:r>
            <a:r>
              <a:rPr lang="ar-SA" sz="3600" b="1" dirty="0" smtClean="0">
                <a:latin typeface="+mn-lt"/>
                <a:cs typeface="+mn-cs"/>
              </a:rPr>
              <a:t>والرأسي.</a:t>
            </a:r>
            <a:endParaRPr lang="ar-SA" sz="36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 2    ش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عنوانًا مناسبًا لكل من المحورين الأفق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FFFF00"/>
              </a:gs>
              <a:gs pos="80000">
                <a:srgbClr val="92D050"/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32773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Times New Roman" pitchFamily="18" charset="0"/>
              </a:rPr>
              <a:t>مثال</a:t>
            </a:r>
            <a:endParaRPr lang="ar-EG" sz="400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4" name="علبة 3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00B0F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2777" name="مربع نص 4"/>
          <p:cNvSpPr txBox="1">
            <a:spLocks noChangeArrowheads="1"/>
          </p:cNvSpPr>
          <p:nvPr/>
        </p:nvSpPr>
        <p:spPr bwMode="auto">
          <a:xfrm rot="-849440">
            <a:off x="2652713" y="1733550"/>
            <a:ext cx="44878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</a:rPr>
              <a:t>تحليل البيانات الممثلة بالخطوط</a:t>
            </a:r>
          </a:p>
        </p:txBody>
      </p:sp>
      <p:sp>
        <p:nvSpPr>
          <p:cNvPr id="6" name="مكعب 5"/>
          <p:cNvSpPr/>
          <p:nvPr/>
        </p:nvSpPr>
        <p:spPr bwMode="auto">
          <a:xfrm>
            <a:off x="285720" y="3071810"/>
            <a:ext cx="8572560" cy="3593554"/>
          </a:xfrm>
          <a:prstGeom prst="cube">
            <a:avLst>
              <a:gd name="adj" fmla="val 8841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FF0000">
                  <a:alpha val="99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57188" y="3460750"/>
            <a:ext cx="8072437" cy="230832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FF0000"/>
                </a:solidFill>
                <a:latin typeface="+mn-lt"/>
                <a:cs typeface="+mn-cs"/>
              </a:rPr>
              <a:t>الخطوة 3</a:t>
            </a:r>
            <a:r>
              <a:rPr lang="ar-SA" sz="3600" b="1" dirty="0" smtClean="0">
                <a:solidFill>
                  <a:srgbClr val="FF0000"/>
                </a:solidFill>
                <a:latin typeface="+mn-lt"/>
                <a:cs typeface="+mn-cs"/>
              </a:rPr>
              <a:t>:</a:t>
            </a:r>
            <a:endParaRPr lang="en-US" sz="3600" b="1" dirty="0" smtClean="0">
              <a:solidFill>
                <a:srgbClr val="FF0000"/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b="1" i="1" u="sng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مثّل عدد السكان في </a:t>
            </a:r>
            <a:r>
              <a:rPr lang="ar-EG" sz="3600" b="1" dirty="0">
                <a:latin typeface="+mn-lt"/>
                <a:cs typeface="+mn-cs"/>
              </a:rPr>
              <a:t>الأعوام</a:t>
            </a:r>
            <a:r>
              <a:rPr lang="ar-SA" sz="3600" b="1" dirty="0">
                <a:latin typeface="+mn-lt"/>
                <a:cs typeface="+mn-cs"/>
              </a:rPr>
              <a:t> المختلفة </a:t>
            </a:r>
            <a:r>
              <a:rPr lang="ar-SA" sz="3600" b="1" dirty="0" smtClean="0">
                <a:latin typeface="+mn-lt"/>
                <a:cs typeface="+mn-cs"/>
              </a:rPr>
              <a:t>بالنقاط، </a:t>
            </a:r>
            <a:r>
              <a:rPr lang="ar-SA" sz="3600" b="1" dirty="0">
                <a:latin typeface="+mn-lt"/>
                <a:cs typeface="+mn-cs"/>
              </a:rPr>
              <a:t>ثم صل </a:t>
            </a:r>
            <a:r>
              <a:rPr lang="ar-SA" sz="3600" b="1" dirty="0" smtClean="0">
                <a:latin typeface="+mn-lt"/>
                <a:cs typeface="+mn-cs"/>
              </a:rPr>
              <a:t>بينها.</a:t>
            </a:r>
            <a:endParaRPr lang="ar-SA" sz="36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 3    ش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ّل عدد السكان في الأعوام المختلفة بالنق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FFFF00"/>
              </a:gs>
              <a:gs pos="80000">
                <a:srgbClr val="92D050"/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33797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Times New Roman" pitchFamily="18" charset="0"/>
              </a:rPr>
              <a:t>مثال</a:t>
            </a:r>
            <a:endParaRPr lang="ar-EG" sz="400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4" name="علبة 3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00B0F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3801" name="مربع نص 4"/>
          <p:cNvSpPr txBox="1">
            <a:spLocks noChangeArrowheads="1"/>
          </p:cNvSpPr>
          <p:nvPr/>
        </p:nvSpPr>
        <p:spPr bwMode="auto">
          <a:xfrm rot="-849440">
            <a:off x="2652713" y="1733550"/>
            <a:ext cx="44878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</a:rPr>
              <a:t>تحليل البيانات الممثلة بالخطوط</a:t>
            </a:r>
          </a:p>
        </p:txBody>
      </p:sp>
      <p:sp>
        <p:nvSpPr>
          <p:cNvPr id="6" name="مكعب 5"/>
          <p:cNvSpPr/>
          <p:nvPr/>
        </p:nvSpPr>
        <p:spPr bwMode="auto">
          <a:xfrm>
            <a:off x="285720" y="3071810"/>
            <a:ext cx="8572560" cy="3593554"/>
          </a:xfrm>
          <a:prstGeom prst="cube">
            <a:avLst>
              <a:gd name="adj" fmla="val 8841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FF0000">
                  <a:alpha val="99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85750" y="3429000"/>
            <a:ext cx="8072438" cy="175432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FF0000"/>
                </a:solidFill>
                <a:latin typeface="+mn-lt"/>
                <a:cs typeface="+mn-cs"/>
              </a:rPr>
              <a:t>الخطوة 4</a:t>
            </a:r>
            <a:r>
              <a:rPr lang="ar-SA" sz="3600" b="1" dirty="0" smtClean="0">
                <a:solidFill>
                  <a:srgbClr val="FF0000"/>
                </a:solidFill>
                <a:latin typeface="+mn-lt"/>
                <a:cs typeface="+mn-cs"/>
              </a:rPr>
              <a:t>:</a:t>
            </a:r>
            <a:endParaRPr lang="en-US" sz="3600" b="1" dirty="0" smtClean="0">
              <a:solidFill>
                <a:srgbClr val="FF0000"/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i="1" u="sng" dirty="0" smtClean="0"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 smtClean="0">
                <a:latin typeface="+mn-lt"/>
                <a:cs typeface="+mn-cs"/>
              </a:rPr>
              <a:t>اكتب عنوانًا مناسبًا </a:t>
            </a:r>
            <a:r>
              <a:rPr lang="ar-SA" sz="3600" b="1" dirty="0">
                <a:latin typeface="+mn-lt"/>
                <a:cs typeface="+mn-cs"/>
              </a:rPr>
              <a:t>للتمثيل </a:t>
            </a:r>
            <a:r>
              <a:rPr lang="ar-SA" sz="3600" b="1" dirty="0" smtClean="0">
                <a:latin typeface="+mn-lt"/>
                <a:cs typeface="+mn-cs"/>
              </a:rPr>
              <a:t>البياني</a:t>
            </a:r>
            <a:r>
              <a:rPr lang="ar-EG" sz="3600" b="1" dirty="0" err="1" smtClean="0">
                <a:latin typeface="+mn-lt"/>
                <a:cs typeface="+mn-cs"/>
              </a:rPr>
              <a:t>.</a:t>
            </a:r>
            <a:endParaRPr lang="ar-SA" sz="36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عنوانًا مناسبًا للتمثيل البياني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FFFF00"/>
              </a:gs>
              <a:gs pos="80000">
                <a:srgbClr val="92D050"/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34821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Times New Roman" pitchFamily="18" charset="0"/>
              </a:rPr>
              <a:t>مثال</a:t>
            </a:r>
            <a:endParaRPr lang="ar-EG" sz="400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4" name="علبة 3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00B0F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4825" name="مربع نص 4"/>
          <p:cNvSpPr txBox="1">
            <a:spLocks noChangeArrowheads="1"/>
          </p:cNvSpPr>
          <p:nvPr/>
        </p:nvSpPr>
        <p:spPr bwMode="auto">
          <a:xfrm rot="-849440">
            <a:off x="2652713" y="1733550"/>
            <a:ext cx="44878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</a:rPr>
              <a:t>تحليل البيانات الممثلة بالخطوط</a:t>
            </a:r>
          </a:p>
        </p:txBody>
      </p:sp>
      <p:sp>
        <p:nvSpPr>
          <p:cNvPr id="6" name="مكعب 5"/>
          <p:cNvSpPr/>
          <p:nvPr/>
        </p:nvSpPr>
        <p:spPr bwMode="auto">
          <a:xfrm>
            <a:off x="285720" y="3071810"/>
            <a:ext cx="8572560" cy="3593554"/>
          </a:xfrm>
          <a:prstGeom prst="cube">
            <a:avLst>
              <a:gd name="adj" fmla="val 8841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FF0000">
                  <a:alpha val="99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85750" y="4071938"/>
            <a:ext cx="8072438" cy="120015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spAutoFit/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نلاحظ </a:t>
            </a:r>
            <a:r>
              <a:rPr lang="ar-SA" sz="3600" b="1" dirty="0" smtClean="0">
                <a:latin typeface="+mn-lt"/>
                <a:cs typeface="+mn-cs"/>
              </a:rPr>
              <a:t>ازدياد عدد </a:t>
            </a:r>
            <a:r>
              <a:rPr lang="ar-SA" sz="3600" b="1" dirty="0">
                <a:latin typeface="+mn-lt"/>
                <a:cs typeface="+mn-cs"/>
              </a:rPr>
              <a:t>سكان الأرض زيادة كبيرة من عام </a:t>
            </a:r>
            <a:r>
              <a:rPr lang="ar-SA" sz="3600" b="1" dirty="0" smtClean="0">
                <a:latin typeface="+mn-lt"/>
                <a:cs typeface="+mn-cs"/>
              </a:rPr>
              <a:t>1170هـ </a:t>
            </a:r>
            <a:r>
              <a:rPr lang="ar-SA" sz="3600" b="1" dirty="0">
                <a:latin typeface="+mn-lt"/>
                <a:cs typeface="+mn-cs"/>
              </a:rPr>
              <a:t>إلى عام </a:t>
            </a:r>
            <a:r>
              <a:rPr lang="ar-SA" sz="3600" b="1" dirty="0" smtClean="0">
                <a:latin typeface="+mn-lt"/>
                <a:cs typeface="+mn-cs"/>
              </a:rPr>
              <a:t>1420هـ</a:t>
            </a:r>
            <a:r>
              <a:rPr lang="ar-SA" sz="3600" b="1" dirty="0"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لاحظ ازدياد عدد سكان الأر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 cstate="print">
            <a:lum bright="-21000" contrast="37000"/>
          </a:blip>
          <a:srcRect l="35600" b="10278"/>
          <a:stretch>
            <a:fillRect/>
          </a:stretch>
        </p:blipFill>
        <p:spPr bwMode="auto">
          <a:xfrm>
            <a:off x="3091780" y="692696"/>
            <a:ext cx="5152628" cy="544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95536" y="1892592"/>
            <a:ext cx="2736304" cy="4200704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chemeClr val="tx1"/>
                </a:solidFill>
              </a:rPr>
              <a:t>يدل التعرج على أن هذه المسافة ليست نفس المسافة بين كل تدريجين متتاليين, </a:t>
            </a:r>
            <a:r>
              <a:rPr lang="ar-EG" sz="2800" b="1" dirty="0" smtClean="0">
                <a:solidFill>
                  <a:schemeClr val="tx1"/>
                </a:solidFill>
              </a:rPr>
              <a:t>وتمثل هنا السنوات قبل عام 1170هـ والتي لا نحتاج إليها في هذا التمثيل.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دد سكان الأرض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دل التعرج على أن هذه المسافة ليست ش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شرح مع سهم إلى الأسفل 3"/>
          <p:cNvSpPr/>
          <p:nvPr/>
        </p:nvSpPr>
        <p:spPr>
          <a:xfrm>
            <a:off x="285720" y="1277292"/>
            <a:ext cx="8572560" cy="4937790"/>
          </a:xfrm>
          <a:prstGeom prst="downArrowCallout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357217" y="1285875"/>
            <a:ext cx="8501063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4400" b="1" dirty="0" smtClean="0">
                <a:solidFill>
                  <a:srgbClr val="FFFF00"/>
                </a:solidFill>
                <a:latin typeface="Times New Roman" pitchFamily="18" charset="0"/>
              </a:rPr>
              <a:t>ب</a:t>
            </a:r>
            <a:r>
              <a:rPr lang="ar-SA" sz="4400" b="1" dirty="0" err="1" smtClean="0">
                <a:solidFill>
                  <a:srgbClr val="FFFF00"/>
                </a:solidFill>
                <a:latin typeface="Times New Roman" pitchFamily="18" charset="0"/>
              </a:rPr>
              <a:t>)</a:t>
            </a:r>
            <a:r>
              <a:rPr lang="ar-EG" sz="4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ar-SA" sz="4400" b="1" dirty="0" err="1" smtClean="0">
                <a:solidFill>
                  <a:srgbClr val="FFFF00"/>
                </a:solidFill>
                <a:latin typeface="Times New Roman" pitchFamily="18" charset="0"/>
              </a:rPr>
              <a:t>سكان</a:t>
            </a:r>
            <a:r>
              <a:rPr lang="ar-SA" sz="4400" b="1" dirty="0" err="1">
                <a:solidFill>
                  <a:srgbClr val="FFFF00"/>
                </a:solidFill>
                <a:latin typeface="Times New Roman" pitchFamily="18" charset="0"/>
              </a:rPr>
              <a:t>:</a:t>
            </a:r>
            <a:endParaRPr lang="ar-SA" sz="44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justLow"/>
            <a:r>
              <a:rPr lang="ar-SA" sz="4400" b="1" dirty="0">
                <a:solidFill>
                  <a:srgbClr val="FFFF00"/>
                </a:solidFill>
                <a:latin typeface="Times New Roman" pitchFamily="18" charset="0"/>
              </a:rPr>
              <a:t>مثّل بيانات الجدول الآتي </a:t>
            </a:r>
            <a:r>
              <a:rPr lang="ar-SA" sz="4400" b="1" dirty="0" smtClean="0">
                <a:solidFill>
                  <a:srgbClr val="FFFF00"/>
                </a:solidFill>
                <a:latin typeface="Times New Roman" pitchFamily="18" charset="0"/>
              </a:rPr>
              <a:t>بالخطوط</a:t>
            </a:r>
            <a:r>
              <a:rPr lang="ar-SA" sz="4400" b="1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  <a:p>
            <a:pPr algn="justLow"/>
            <a:r>
              <a:rPr lang="ar-SA" sz="4400" b="1" dirty="0" smtClean="0">
                <a:solidFill>
                  <a:srgbClr val="FFFF00"/>
                </a:solidFill>
                <a:latin typeface="Times New Roman" pitchFamily="18" charset="0"/>
              </a:rPr>
              <a:t>وصف </a:t>
            </a:r>
            <a:r>
              <a:rPr lang="ar-SA" sz="4400" b="1" dirty="0">
                <a:solidFill>
                  <a:srgbClr val="FFFF00"/>
                </a:solidFill>
                <a:latin typeface="Times New Roman" pitchFamily="18" charset="0"/>
              </a:rPr>
              <a:t>التغير في عدد سكان </a:t>
            </a:r>
            <a:r>
              <a:rPr lang="ar-EG" sz="4400" b="1" dirty="0">
                <a:solidFill>
                  <a:srgbClr val="FFFF00"/>
                </a:solidFill>
                <a:latin typeface="Times New Roman" pitchFamily="18" charset="0"/>
              </a:rPr>
              <a:t>منطقة المدينة المنورة </a:t>
            </a:r>
            <a:r>
              <a:rPr lang="ar-SA" sz="4400" b="1" dirty="0">
                <a:solidFill>
                  <a:srgbClr val="FFFF00"/>
                </a:solidFill>
                <a:latin typeface="Times New Roman" pitchFamily="18" charset="0"/>
              </a:rPr>
              <a:t>من عام 14</a:t>
            </a:r>
            <a:r>
              <a:rPr lang="ar-EG" sz="4400" b="1" dirty="0">
                <a:solidFill>
                  <a:srgbClr val="FFFF00"/>
                </a:solidFill>
                <a:latin typeface="Times New Roman" pitchFamily="18" charset="0"/>
              </a:rPr>
              <a:t>22</a:t>
            </a:r>
            <a:r>
              <a:rPr lang="ar-SA" sz="4400" b="1" dirty="0" smtClean="0">
                <a:solidFill>
                  <a:srgbClr val="FFFF00"/>
                </a:solidFill>
                <a:latin typeface="Times New Roman" pitchFamily="18" charset="0"/>
              </a:rPr>
              <a:t>هـ </a:t>
            </a:r>
            <a:r>
              <a:rPr lang="ar-SA" sz="4400" b="1" dirty="0">
                <a:solidFill>
                  <a:srgbClr val="FFFF00"/>
                </a:solidFill>
                <a:latin typeface="Times New Roman" pitchFamily="18" charset="0"/>
              </a:rPr>
              <a:t>إلى عام 14</a:t>
            </a:r>
            <a:r>
              <a:rPr lang="ar-EG" sz="4400" b="1" dirty="0" smtClean="0">
                <a:solidFill>
                  <a:srgbClr val="FFFF00"/>
                </a:solidFill>
                <a:latin typeface="Times New Roman" pitchFamily="18" charset="0"/>
              </a:rPr>
              <a:t>34</a:t>
            </a:r>
            <a:r>
              <a:rPr lang="ar-SA" sz="4400" b="1" dirty="0" smtClean="0">
                <a:solidFill>
                  <a:srgbClr val="FFFF00"/>
                </a:solidFill>
                <a:latin typeface="Times New Roman" pitchFamily="18" charset="0"/>
              </a:rPr>
              <a:t>هـ.</a:t>
            </a:r>
            <a:endParaRPr lang="ar-SA" sz="4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34121" y="118157"/>
            <a:ext cx="3182066" cy="1027520"/>
          </a:xfrm>
          <a:prstGeom prst="roundRect">
            <a:avLst/>
          </a:prstGeom>
          <a:gradFill>
            <a:gsLst>
              <a:gs pos="0">
                <a:srgbClr val="FF00FF"/>
              </a:gs>
              <a:gs pos="70000">
                <a:srgbClr val="FFC000"/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 w="34925">
            <a:noFill/>
          </a:ln>
          <a:effectLst>
            <a:outerShdw blurRad="184150" dist="241300" dir="11520000" sx="110000" sy="110000" algn="ctr">
              <a:srgbClr val="FFC000">
                <a:alpha val="1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-32" y="285750"/>
            <a:ext cx="30718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تحقق من </a:t>
            </a:r>
            <a:r>
              <a:rPr lang="ar-SA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فهمك</a:t>
            </a:r>
            <a:r>
              <a:rPr lang="ar-EG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  <a:endParaRPr lang="ar-SA" sz="4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قق من فهمك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سكان مثّل بيانات الجدول الآ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وصف التغير في عدد سكان منط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214253" y="1714500"/>
          <a:ext cx="8715435" cy="2643207"/>
        </p:xfrm>
        <a:graphic>
          <a:graphicData uri="http://schemas.openxmlformats.org/drawingml/2006/table">
            <a:tbl>
              <a:tblPr rtl="1"/>
              <a:tblGrid>
                <a:gridCol w="1532031"/>
                <a:gridCol w="1532031"/>
                <a:gridCol w="1532031"/>
                <a:gridCol w="1532031"/>
                <a:gridCol w="1532031"/>
                <a:gridCol w="1055280"/>
              </a:tblGrid>
              <a:tr h="881069">
                <a:tc gridSpan="6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3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42" marR="67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881069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3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42" marR="67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3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42" marR="67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3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42" marR="67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3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42" marR="67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3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42" marR="67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3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42" marR="67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81069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3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42" marR="67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3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42" marR="67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3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42" marR="67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3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42" marR="67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3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42" marR="67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3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442" marR="67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1303635" y="1857375"/>
            <a:ext cx="64716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36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عدد سكان منطقة المدينة المنورة (</a:t>
            </a:r>
            <a:r>
              <a:rPr lang="ar-EG" sz="36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بال</a:t>
            </a:r>
            <a:r>
              <a:rPr lang="ar-SA" sz="36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آ</a:t>
            </a:r>
            <a:r>
              <a:rPr lang="ar-EG" sz="36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لاف</a:t>
            </a:r>
            <a:r>
              <a:rPr lang="ar-EG" sz="36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36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7858125" y="2857500"/>
            <a:ext cx="692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8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العام</a:t>
            </a:r>
            <a:endParaRPr lang="en-US" sz="2800" b="1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7429500" y="3786188"/>
            <a:ext cx="1504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عدد السكان</a:t>
            </a:r>
            <a:endParaRPr lang="en-US" sz="2800" b="1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6215063" y="2857500"/>
            <a:ext cx="1160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8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1422ھ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6286500" y="3786188"/>
            <a:ext cx="992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8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1400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4643438" y="2857500"/>
            <a:ext cx="1160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8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1425ھ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4714875" y="3786188"/>
            <a:ext cx="992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8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1500</a:t>
            </a:r>
            <a:endParaRPr lang="en-US" sz="2800" b="1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3143250" y="2857500"/>
            <a:ext cx="1160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8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1428ھ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3214688" y="3786188"/>
            <a:ext cx="992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8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1600</a:t>
            </a:r>
            <a:endParaRPr lang="en-US" sz="2800" b="1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1571625" y="2857500"/>
            <a:ext cx="1160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8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1431ھ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1643063" y="3786188"/>
            <a:ext cx="992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8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1800</a:t>
            </a:r>
            <a:endParaRPr lang="en-US" sz="2800" b="1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214313" y="2786063"/>
            <a:ext cx="1160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8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1434ھ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214313" y="3714750"/>
            <a:ext cx="992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8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2000</a:t>
            </a:r>
            <a:endParaRPr lang="en-US" sz="2800" b="1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765 - metallic chi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سكان منطقة المدينة المنورة (بالألاف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عام ش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422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دد السكان ش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4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425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5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428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6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431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8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1434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2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285720" y="4143380"/>
            <a:ext cx="8599477" cy="2643206"/>
            <a:chOff x="785787" y="1500174"/>
            <a:chExt cx="8001055" cy="378621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Round Same Side Corner Rectangle 6"/>
            <p:cNvSpPr/>
            <p:nvPr/>
          </p:nvSpPr>
          <p:spPr>
            <a:xfrm>
              <a:off x="1500166" y="1500174"/>
              <a:ext cx="7286676" cy="3000396"/>
            </a:xfrm>
            <a:prstGeom prst="snip1Rect">
              <a:avLst/>
            </a:prstGeom>
            <a:solidFill>
              <a:srgbClr val="0000FF"/>
            </a:solidFill>
            <a:ln w="76200">
              <a:solidFill>
                <a:schemeClr val="tx1"/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000" b="1">
                <a:solidFill>
                  <a:schemeClr val="bg1"/>
                </a:solidFill>
                <a:cs typeface="Traditional Arabic" pitchFamily="2" charset="-78"/>
              </a:endParaRPr>
            </a:p>
          </p:txBody>
        </p:sp>
        <p:sp>
          <p:nvSpPr>
            <p:cNvPr id="4" name="Round Same Side Corner Rectangle 7"/>
            <p:cNvSpPr/>
            <p:nvPr/>
          </p:nvSpPr>
          <p:spPr>
            <a:xfrm rot="10800000">
              <a:off x="785787" y="2285991"/>
              <a:ext cx="7286676" cy="3000396"/>
            </a:xfrm>
            <a:prstGeom prst="snip1Rect">
              <a:avLst/>
            </a:prstGeom>
            <a:solidFill>
              <a:srgbClr val="FFCCFF"/>
            </a:solidFill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000" b="1">
                <a:solidFill>
                  <a:schemeClr val="bg1"/>
                </a:solidFill>
                <a:cs typeface="Traditional Arabic" pitchFamily="2" charset="-78"/>
              </a:endParaRPr>
            </a:p>
          </p:txBody>
        </p:sp>
        <p:sp>
          <p:nvSpPr>
            <p:cNvPr id="5" name="Round Same Side Corner Rectangle 8"/>
            <p:cNvSpPr/>
            <p:nvPr/>
          </p:nvSpPr>
          <p:spPr>
            <a:xfrm>
              <a:off x="1071538" y="1640404"/>
              <a:ext cx="7286676" cy="3435638"/>
            </a:xfrm>
            <a:prstGeom prst="snip1Rect">
              <a:avLst/>
            </a:prstGeom>
            <a:solidFill>
              <a:srgbClr val="FFFFCC"/>
            </a:solidFill>
            <a:ln w="76200">
              <a:solidFill>
                <a:schemeClr val="tx1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000" b="1">
                <a:solidFill>
                  <a:schemeClr val="bg1"/>
                </a:solidFill>
                <a:cs typeface="Traditional Arabic" pitchFamily="2" charset="-78"/>
              </a:endParaRPr>
            </a:p>
          </p:txBody>
        </p:sp>
      </p:grp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642938" y="4286250"/>
            <a:ext cx="75009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solidFill>
                  <a:srgbClr val="C00000"/>
                </a:solidFill>
              </a:rPr>
              <a:t>ب - عدد سكان المدينة المنورة في زيادة مستمرة والزيادة الأكبر كانت بين عامي 1431ﻫ  </a:t>
            </a:r>
            <a:r>
              <a:rPr lang="ar-EG" sz="4800" b="1" dirty="0" err="1" smtClean="0">
                <a:solidFill>
                  <a:srgbClr val="C00000"/>
                </a:solidFill>
              </a:rPr>
              <a:t>و</a:t>
            </a:r>
            <a:r>
              <a:rPr lang="ar-EG" sz="4800" b="1" dirty="0" smtClean="0">
                <a:solidFill>
                  <a:srgbClr val="C00000"/>
                </a:solidFill>
              </a:rPr>
              <a:t> 1434ﻫ</a:t>
            </a:r>
            <a:r>
              <a:rPr lang="ar-SA" sz="4800" b="1" dirty="0" smtClean="0">
                <a:solidFill>
                  <a:srgbClr val="C00000"/>
                </a:solidFill>
              </a:rPr>
              <a:t>.</a:t>
            </a: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899592" y="404664"/>
            <a:ext cx="3895725" cy="365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علبة 7"/>
          <p:cNvSpPr/>
          <p:nvPr/>
        </p:nvSpPr>
        <p:spPr>
          <a:xfrm>
            <a:off x="5410017" y="620688"/>
            <a:ext cx="2881893" cy="936104"/>
          </a:xfrm>
          <a:prstGeom prst="ca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1600"/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5364088" y="836712"/>
            <a:ext cx="295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FFFF00"/>
                </a:solidFill>
                <a:latin typeface="Times New Roman" pitchFamily="18" charset="0"/>
              </a:rPr>
              <a:t>التمثيل البياني</a:t>
            </a:r>
            <a:endParaRPr lang="ar-SA" sz="36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مثيل البي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128 - 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سكان المدينة المنورة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142875"/>
            <a:ext cx="4714875" cy="235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 flipH="1">
            <a:off x="7286644" y="139700"/>
            <a:ext cx="92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latin typeface="Times New Roman" pitchFamily="18" charset="0"/>
              </a:rPr>
              <a:t>تأكد</a:t>
            </a: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 flipH="1">
            <a:off x="5715008" y="642918"/>
            <a:ext cx="2286016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atin typeface="Times New Roman" pitchFamily="18" charset="0"/>
              </a:rPr>
              <a:t>المثالان</a:t>
            </a:r>
          </a:p>
          <a:p>
            <a:pPr algn="ctr"/>
            <a:r>
              <a:rPr lang="ar-SA" sz="2800" b="1" dirty="0">
                <a:latin typeface="Times New Roman" pitchFamily="18" charset="0"/>
              </a:rPr>
              <a:t> </a:t>
            </a:r>
            <a:r>
              <a:rPr lang="ar-SA" sz="2800" b="1" dirty="0" err="1">
                <a:latin typeface="Times New Roman" pitchFamily="18" charset="0"/>
              </a:rPr>
              <a:t>1 </a:t>
            </a:r>
            <a:r>
              <a:rPr lang="ar-SA" sz="2800" b="1" dirty="0">
                <a:latin typeface="Times New Roman" pitchFamily="18" charset="0"/>
              </a:rPr>
              <a:t>، 2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8" y="2571750"/>
            <a:ext cx="9001125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928688" y="3406775"/>
            <a:ext cx="712946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600" b="1" dirty="0">
                <a:solidFill>
                  <a:srgbClr val="C00000"/>
                </a:solidFill>
                <a:latin typeface="Times New Roman" pitchFamily="18" charset="0"/>
              </a:rPr>
              <a:t>1) </a:t>
            </a:r>
            <a:r>
              <a:rPr lang="ar-SA" sz="3600" b="1" dirty="0" err="1">
                <a:solidFill>
                  <a:srgbClr val="C00000"/>
                </a:solidFill>
                <a:latin typeface="Times New Roman" pitchFamily="18" charset="0"/>
              </a:rPr>
              <a:t>ألواح:</a:t>
            </a:r>
            <a:endParaRPr lang="ar-SA" sz="3600" b="1" dirty="0">
              <a:solidFill>
                <a:srgbClr val="C00000"/>
              </a:solidFill>
              <a:latin typeface="Times New Roman" pitchFamily="18" charset="0"/>
            </a:endParaRPr>
          </a:p>
          <a:p>
            <a:pPr algn="justLow"/>
            <a:r>
              <a:rPr lang="ar-SA" sz="3600" b="1" dirty="0">
                <a:solidFill>
                  <a:srgbClr val="C00000"/>
                </a:solidFill>
                <a:latin typeface="Times New Roman" pitchFamily="18" charset="0"/>
              </a:rPr>
              <a:t>مثّل البيانات في الجدول أ</a:t>
            </a:r>
            <a:r>
              <a:rPr lang="ar-EG" sz="3600" b="1" dirty="0">
                <a:solidFill>
                  <a:srgbClr val="C00000"/>
                </a:solidFill>
                <a:latin typeface="Times New Roman" pitchFamily="18" charset="0"/>
              </a:rPr>
              <a:t>دناه</a:t>
            </a:r>
            <a:r>
              <a:rPr lang="ar-SA" sz="3600" b="1" dirty="0">
                <a:solidFill>
                  <a:srgbClr val="C00000"/>
                </a:solidFill>
                <a:latin typeface="Times New Roman" pitchFamily="18" charset="0"/>
              </a:rPr>
              <a:t> بالأعمدة</a:t>
            </a:r>
            <a:r>
              <a:rPr lang="ar-SA" sz="3600" b="1" dirty="0" smtClean="0">
                <a:solidFill>
                  <a:srgbClr val="C00000"/>
                </a:solidFill>
                <a:latin typeface="Times New Roman" pitchFamily="18" charset="0"/>
              </a:rPr>
              <a:t>،</a:t>
            </a:r>
            <a:br>
              <a:rPr lang="ar-SA" sz="36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ar-SA" sz="3600" b="1" dirty="0" smtClean="0">
                <a:solidFill>
                  <a:srgbClr val="C00000"/>
                </a:solidFill>
                <a:latin typeface="Times New Roman" pitchFamily="18" charset="0"/>
              </a:rPr>
              <a:t>واذكر </a:t>
            </a:r>
            <a:r>
              <a:rPr lang="ar-SA" sz="3600" b="1" dirty="0">
                <a:solidFill>
                  <a:srgbClr val="C00000"/>
                </a:solidFill>
                <a:latin typeface="Times New Roman" pitchFamily="18" charset="0"/>
              </a:rPr>
              <a:t>كيف يمكن المقارنة بين عدد ألواح الفولاذ وعدد ألواح الخشب.</a:t>
            </a:r>
            <a:endParaRPr lang="ar-SA" sz="36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wn_powerup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أك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ثالان 1 -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161 - b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لواح مثّل البيانات في الجدول أدناه بالأعم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uiExpand="1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1428675" y="806450"/>
          <a:ext cx="6143700" cy="5047488"/>
        </p:xfrm>
        <a:graphic>
          <a:graphicData uri="http://schemas.openxmlformats.org/drawingml/2006/table">
            <a:tbl>
              <a:tblPr rtl="1"/>
              <a:tblGrid>
                <a:gridCol w="3081358"/>
                <a:gridCol w="3062342"/>
              </a:tblGrid>
              <a:tr h="571504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143125" y="857250"/>
            <a:ext cx="47466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أنواع الألواح الموجودة في أحد المصانع</a:t>
            </a:r>
            <a:endParaRPr lang="en-US" sz="28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5643563" y="1449388"/>
            <a:ext cx="8921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النوع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4643438" y="2092325"/>
            <a:ext cx="2928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فولاذ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4643438" y="2720975"/>
            <a:ext cx="292893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خشب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4643438" y="3378200"/>
            <a:ext cx="2928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حديد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2357438" y="1428750"/>
            <a:ext cx="1177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التكرار 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2714612" y="2090738"/>
            <a:ext cx="6477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2747949" y="2735263"/>
            <a:ext cx="6461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2735249" y="3378200"/>
            <a:ext cx="6461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21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4643438" y="3949700"/>
            <a:ext cx="2928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أل</a:t>
            </a:r>
            <a:r>
              <a:rPr lang="ar-SA" sz="32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و</a:t>
            </a:r>
            <a:r>
              <a:rPr lang="ar-EG" sz="32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</a:t>
            </a:r>
            <a:r>
              <a:rPr lang="ar-SA" sz="32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</a:t>
            </a:r>
            <a:r>
              <a:rPr lang="ar-EG" sz="3200" b="1" dirty="0" err="1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نيوم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928926" y="3948113"/>
            <a:ext cx="41592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4643438" y="4592638"/>
            <a:ext cx="2928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نحاس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2928926" y="4591050"/>
            <a:ext cx="41592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4643438" y="5235575"/>
            <a:ext cx="2928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زنك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2928926" y="5233988"/>
            <a:ext cx="41592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نواع الألواح الموجودة في أحد المصان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ن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كرار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فولا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خش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ح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ألموني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نح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7 ألوا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زن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4 ألوا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حابة 3"/>
          <p:cNvSpPr/>
          <p:nvPr/>
        </p:nvSpPr>
        <p:spPr>
          <a:xfrm>
            <a:off x="1214414" y="357166"/>
            <a:ext cx="7215238" cy="6500834"/>
          </a:xfrm>
          <a:prstGeom prst="cloud">
            <a:avLst/>
          </a:prstGeom>
          <a:solidFill>
            <a:srgbClr val="FF0000"/>
          </a:solidFill>
          <a:ln w="762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rgbClr val="CCFF33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000250" y="571500"/>
            <a:ext cx="5000625" cy="56324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i="1" u="sng" dirty="0">
                <a:solidFill>
                  <a:schemeClr val="bg1"/>
                </a:solidFill>
                <a:latin typeface="+mn-lt"/>
                <a:cs typeface="+mn-cs"/>
              </a:rPr>
              <a:t>المفردات: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bg1"/>
                </a:solidFill>
                <a:latin typeface="+mn-lt"/>
                <a:cs typeface="+mn-cs"/>
              </a:rPr>
              <a:t>البيانات</a:t>
            </a:r>
            <a:endParaRPr lang="ar-EG" sz="36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bg1"/>
                </a:solidFill>
                <a:latin typeface="+mn-lt"/>
                <a:cs typeface="+mn-cs"/>
              </a:rPr>
              <a:t>التمثيل البياني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bg1"/>
                </a:solidFill>
                <a:latin typeface="+mn-lt"/>
                <a:cs typeface="+mn-cs"/>
              </a:rPr>
              <a:t>التمثيل بالأعمدة</a:t>
            </a:r>
            <a:endParaRPr lang="ar-EG" sz="36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bg1"/>
                </a:solidFill>
                <a:latin typeface="+mn-lt"/>
                <a:cs typeface="+mn-cs"/>
              </a:rPr>
              <a:t>التدريج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bg1"/>
                </a:solidFill>
                <a:latin typeface="+mn-lt"/>
                <a:cs typeface="+mn-cs"/>
              </a:rPr>
              <a:t>المحور الرأسي</a:t>
            </a:r>
            <a:endParaRPr lang="ar-EG" sz="36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bg1"/>
                </a:solidFill>
                <a:latin typeface="+mn-lt"/>
                <a:cs typeface="+mn-cs"/>
              </a:rPr>
              <a:t>الفترة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bg1"/>
                </a:solidFill>
                <a:latin typeface="+mn-lt"/>
                <a:cs typeface="+mn-cs"/>
              </a:rPr>
              <a:t>المحور الأفقي</a:t>
            </a:r>
            <a:endParaRPr lang="ar-EG" sz="36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bg1"/>
                </a:solidFill>
                <a:latin typeface="+mn-lt"/>
                <a:cs typeface="+mn-cs"/>
              </a:rPr>
              <a:t>التكرار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bg1"/>
                </a:solidFill>
                <a:latin typeface="+mn-lt"/>
                <a:cs typeface="+mn-cs"/>
              </a:rPr>
              <a:t>التمثيل بالخطوط</a:t>
            </a: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بي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مثيل البي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تمثيل بالأعم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تدري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محور الرأ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فت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محور الأفق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تكر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تمثيل بالخط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حر 1"/>
          <p:cNvSpPr/>
          <p:nvPr/>
        </p:nvSpPr>
        <p:spPr>
          <a:xfrm>
            <a:off x="-89250" y="571480"/>
            <a:ext cx="9158386" cy="5929354"/>
          </a:xfrm>
          <a:custGeom>
            <a:avLst/>
            <a:gdLst>
              <a:gd name="connsiteX0" fmla="*/ 0 w 8271627"/>
              <a:gd name="connsiteY0" fmla="*/ 2124236 h 4248472"/>
              <a:gd name="connsiteX1" fmla="*/ 1062118 w 8271627"/>
              <a:gd name="connsiteY1" fmla="*/ 1 h 4248472"/>
              <a:gd name="connsiteX2" fmla="*/ 7209509 w 8271627"/>
              <a:gd name="connsiteY2" fmla="*/ 1 h 4248472"/>
              <a:gd name="connsiteX3" fmla="*/ 8271627 w 8271627"/>
              <a:gd name="connsiteY3" fmla="*/ 2124236 h 4248472"/>
              <a:gd name="connsiteX4" fmla="*/ 7209509 w 8271627"/>
              <a:gd name="connsiteY4" fmla="*/ 4248471 h 4248472"/>
              <a:gd name="connsiteX5" fmla="*/ 1062118 w 8271627"/>
              <a:gd name="connsiteY5" fmla="*/ 4248471 h 4248472"/>
              <a:gd name="connsiteX6" fmla="*/ 0 w 8271627"/>
              <a:gd name="connsiteY6" fmla="*/ 2124236 h 4248472"/>
              <a:gd name="connsiteX0" fmla="*/ 0 w 8271627"/>
              <a:gd name="connsiteY0" fmla="*/ 2124235 h 4248470"/>
              <a:gd name="connsiteX1" fmla="*/ 1062118 w 8271627"/>
              <a:gd name="connsiteY1" fmla="*/ 0 h 4248470"/>
              <a:gd name="connsiteX2" fmla="*/ 7209509 w 8271627"/>
              <a:gd name="connsiteY2" fmla="*/ 0 h 4248470"/>
              <a:gd name="connsiteX3" fmla="*/ 8271627 w 8271627"/>
              <a:gd name="connsiteY3" fmla="*/ 2124235 h 4248470"/>
              <a:gd name="connsiteX4" fmla="*/ 7209509 w 8271627"/>
              <a:gd name="connsiteY4" fmla="*/ 4248470 h 4248470"/>
              <a:gd name="connsiteX5" fmla="*/ 1062118 w 8271627"/>
              <a:gd name="connsiteY5" fmla="*/ 4248470 h 4248470"/>
              <a:gd name="connsiteX6" fmla="*/ 0 w 8271627"/>
              <a:gd name="connsiteY6" fmla="*/ 2124235 h 4248470"/>
              <a:gd name="connsiteX0" fmla="*/ 44830 w 8316457"/>
              <a:gd name="connsiteY0" fmla="*/ 2124235 h 4248470"/>
              <a:gd name="connsiteX1" fmla="*/ 1106948 w 8316457"/>
              <a:gd name="connsiteY1" fmla="*/ 0 h 4248470"/>
              <a:gd name="connsiteX2" fmla="*/ 7254339 w 8316457"/>
              <a:gd name="connsiteY2" fmla="*/ 0 h 4248470"/>
              <a:gd name="connsiteX3" fmla="*/ 8316457 w 8316457"/>
              <a:gd name="connsiteY3" fmla="*/ 2124235 h 4248470"/>
              <a:gd name="connsiteX4" fmla="*/ 7254339 w 8316457"/>
              <a:gd name="connsiteY4" fmla="*/ 4248470 h 4248470"/>
              <a:gd name="connsiteX5" fmla="*/ 1106948 w 8316457"/>
              <a:gd name="connsiteY5" fmla="*/ 4248470 h 4248470"/>
              <a:gd name="connsiteX6" fmla="*/ 44830 w 8316457"/>
              <a:gd name="connsiteY6" fmla="*/ 2124235 h 4248470"/>
              <a:gd name="connsiteX0" fmla="*/ 44830 w 8553102"/>
              <a:gd name="connsiteY0" fmla="*/ 2124235 h 4248470"/>
              <a:gd name="connsiteX1" fmla="*/ 1106948 w 8553102"/>
              <a:gd name="connsiteY1" fmla="*/ 0 h 4248470"/>
              <a:gd name="connsiteX2" fmla="*/ 7254339 w 8553102"/>
              <a:gd name="connsiteY2" fmla="*/ 0 h 4248470"/>
              <a:gd name="connsiteX3" fmla="*/ 8316457 w 8553102"/>
              <a:gd name="connsiteY3" fmla="*/ 2124235 h 4248470"/>
              <a:gd name="connsiteX4" fmla="*/ 7254339 w 8553102"/>
              <a:gd name="connsiteY4" fmla="*/ 4248470 h 4248470"/>
              <a:gd name="connsiteX5" fmla="*/ 1106948 w 8553102"/>
              <a:gd name="connsiteY5" fmla="*/ 4248470 h 4248470"/>
              <a:gd name="connsiteX6" fmla="*/ 44830 w 8553102"/>
              <a:gd name="connsiteY6" fmla="*/ 2124235 h 4248470"/>
              <a:gd name="connsiteX0" fmla="*/ 563486 w 9071758"/>
              <a:gd name="connsiteY0" fmla="*/ 2124235 h 4248470"/>
              <a:gd name="connsiteX1" fmla="*/ 1625604 w 9071758"/>
              <a:gd name="connsiteY1" fmla="*/ 0 h 4248470"/>
              <a:gd name="connsiteX2" fmla="*/ 7772995 w 9071758"/>
              <a:gd name="connsiteY2" fmla="*/ 0 h 4248470"/>
              <a:gd name="connsiteX3" fmla="*/ 8835113 w 9071758"/>
              <a:gd name="connsiteY3" fmla="*/ 2124235 h 4248470"/>
              <a:gd name="connsiteX4" fmla="*/ 7772995 w 9071758"/>
              <a:gd name="connsiteY4" fmla="*/ 4248470 h 4248470"/>
              <a:gd name="connsiteX5" fmla="*/ 1625604 w 9071758"/>
              <a:gd name="connsiteY5" fmla="*/ 4248470 h 4248470"/>
              <a:gd name="connsiteX6" fmla="*/ 563486 w 9071758"/>
              <a:gd name="connsiteY6" fmla="*/ 2124235 h 4248470"/>
              <a:gd name="connsiteX0" fmla="*/ 563486 w 8981817"/>
              <a:gd name="connsiteY0" fmla="*/ 2124235 h 4248470"/>
              <a:gd name="connsiteX1" fmla="*/ 1625604 w 8981817"/>
              <a:gd name="connsiteY1" fmla="*/ 0 h 4248470"/>
              <a:gd name="connsiteX2" fmla="*/ 7772995 w 8981817"/>
              <a:gd name="connsiteY2" fmla="*/ 0 h 4248470"/>
              <a:gd name="connsiteX3" fmla="*/ 8835113 w 8981817"/>
              <a:gd name="connsiteY3" fmla="*/ 2124235 h 4248470"/>
              <a:gd name="connsiteX4" fmla="*/ 7772995 w 8981817"/>
              <a:gd name="connsiteY4" fmla="*/ 4248470 h 4248470"/>
              <a:gd name="connsiteX5" fmla="*/ 1625604 w 8981817"/>
              <a:gd name="connsiteY5" fmla="*/ 4248470 h 4248470"/>
              <a:gd name="connsiteX6" fmla="*/ 563486 w 8981817"/>
              <a:gd name="connsiteY6" fmla="*/ 2124235 h 4248470"/>
              <a:gd name="connsiteX0" fmla="*/ 563486 w 9158386"/>
              <a:gd name="connsiteY0" fmla="*/ 2124235 h 4248470"/>
              <a:gd name="connsiteX1" fmla="*/ 1625604 w 9158386"/>
              <a:gd name="connsiteY1" fmla="*/ 0 h 4248470"/>
              <a:gd name="connsiteX2" fmla="*/ 7772995 w 9158386"/>
              <a:gd name="connsiteY2" fmla="*/ 0 h 4248470"/>
              <a:gd name="connsiteX3" fmla="*/ 8835113 w 9158386"/>
              <a:gd name="connsiteY3" fmla="*/ 2124235 h 4248470"/>
              <a:gd name="connsiteX4" fmla="*/ 7772995 w 9158386"/>
              <a:gd name="connsiteY4" fmla="*/ 4248470 h 4248470"/>
              <a:gd name="connsiteX5" fmla="*/ 1625604 w 9158386"/>
              <a:gd name="connsiteY5" fmla="*/ 4248470 h 4248470"/>
              <a:gd name="connsiteX6" fmla="*/ 563486 w 9158386"/>
              <a:gd name="connsiteY6" fmla="*/ 2124235 h 424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8386" h="4248470">
                <a:moveTo>
                  <a:pt x="563486" y="2124235"/>
                </a:moveTo>
                <a:cubicBezTo>
                  <a:pt x="917525" y="1416157"/>
                  <a:pt x="518656" y="163627"/>
                  <a:pt x="1625604" y="0"/>
                </a:cubicBezTo>
                <a:lnTo>
                  <a:pt x="7772995" y="0"/>
                </a:lnTo>
                <a:cubicBezTo>
                  <a:pt x="8765908" y="13726"/>
                  <a:pt x="8481074" y="1416157"/>
                  <a:pt x="8835113" y="2124235"/>
                </a:cubicBezTo>
                <a:cubicBezTo>
                  <a:pt x="9158386" y="3537515"/>
                  <a:pt x="8127034" y="3540392"/>
                  <a:pt x="7772995" y="4248470"/>
                </a:cubicBezTo>
                <a:lnTo>
                  <a:pt x="1625604" y="4248470"/>
                </a:lnTo>
                <a:cubicBezTo>
                  <a:pt x="1271565" y="3540392"/>
                  <a:pt x="0" y="3245576"/>
                  <a:pt x="563486" y="2124235"/>
                </a:cubicBez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800794" y="5108991"/>
            <a:ext cx="71287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C00000"/>
                </a:solidFill>
              </a:rPr>
              <a:t>عدد </a:t>
            </a:r>
            <a:r>
              <a:rPr lang="ar-EG" sz="3600" b="1" dirty="0">
                <a:solidFill>
                  <a:srgbClr val="C00000"/>
                </a:solidFill>
              </a:rPr>
              <a:t>ألواح الفولاذ </a:t>
            </a:r>
            <a:r>
              <a:rPr lang="ar-EG" sz="3600" b="1" dirty="0" smtClean="0">
                <a:solidFill>
                  <a:srgbClr val="C00000"/>
                </a:solidFill>
              </a:rPr>
              <a:t>ضعف </a:t>
            </a:r>
            <a:r>
              <a:rPr lang="ar-EG" sz="3600" b="1" dirty="0">
                <a:solidFill>
                  <a:srgbClr val="C00000"/>
                </a:solidFill>
              </a:rPr>
              <a:t>عدد ألواح الخشب </a:t>
            </a:r>
            <a:r>
              <a:rPr lang="ar-EG" sz="3600" b="1" dirty="0" smtClean="0">
                <a:solidFill>
                  <a:srgbClr val="C00000"/>
                </a:solidFill>
              </a:rPr>
              <a:t>تقريب</a:t>
            </a:r>
            <a:r>
              <a:rPr lang="ar-SA" sz="3600" b="1" dirty="0" smtClean="0">
                <a:solidFill>
                  <a:srgbClr val="C00000"/>
                </a:solidFill>
              </a:rPr>
              <a:t>ً</a:t>
            </a:r>
            <a:r>
              <a:rPr lang="ar-EG" sz="3600" b="1" dirty="0" smtClean="0">
                <a:solidFill>
                  <a:srgbClr val="C00000"/>
                </a:solidFill>
              </a:rPr>
              <a:t>ا.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EG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755576" y="1412776"/>
          <a:ext cx="7299635" cy="3960440"/>
        </p:xfrm>
        <a:graphic>
          <a:graphicData uri="http://schemas.openxmlformats.org/presentationml/2006/ole">
            <p:oleObj spid="_x0000_s1027" name="مخطط" r:id="rId6" imgW="5267483" imgH="2438400" progId="MSGraph.Chart.8">
              <p:embed/>
            </p:oleObj>
          </a:graphicData>
        </a:graphic>
      </p:graphicFrame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2438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EG"/>
          </a:p>
        </p:txBody>
      </p:sp>
      <p:sp>
        <p:nvSpPr>
          <p:cNvPr id="8" name="علبة 7"/>
          <p:cNvSpPr/>
          <p:nvPr/>
        </p:nvSpPr>
        <p:spPr>
          <a:xfrm>
            <a:off x="5338009" y="620688"/>
            <a:ext cx="2881893" cy="936104"/>
          </a:xfrm>
          <a:prstGeom prst="ca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1600"/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5292080" y="836712"/>
            <a:ext cx="295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FFFF00"/>
                </a:solidFill>
                <a:latin typeface="Times New Roman" pitchFamily="18" charset="0"/>
              </a:rPr>
              <a:t>التمثيل بالأعمدة</a:t>
            </a:r>
            <a:endParaRPr lang="ar-SA" sz="36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3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مثيل بالأعمدة ش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ألواح الفولاذ ضع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OleChart spid="1027" grpId="0"/>
      <p:bldP spid="8" grpId="0" animBg="1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142875"/>
            <a:ext cx="4286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مربع نص 2"/>
          <p:cNvSpPr txBox="1">
            <a:spLocks noChangeArrowheads="1"/>
          </p:cNvSpPr>
          <p:nvPr/>
        </p:nvSpPr>
        <p:spPr bwMode="auto">
          <a:xfrm flipH="1">
            <a:off x="7437438" y="139700"/>
            <a:ext cx="92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Times New Roman" pitchFamily="18" charset="0"/>
              </a:rPr>
              <a:t>تأكد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8" y="2571750"/>
            <a:ext cx="9001125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928688" y="3549667"/>
            <a:ext cx="712946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3600" b="1" dirty="0">
                <a:solidFill>
                  <a:srgbClr val="C00000"/>
                </a:solidFill>
                <a:latin typeface="Times New Roman" pitchFamily="18" charset="0"/>
              </a:rPr>
              <a:t>2</a:t>
            </a:r>
            <a:r>
              <a:rPr lang="ar-SA" sz="3600" b="1" dirty="0" err="1" smtClean="0">
                <a:solidFill>
                  <a:srgbClr val="C00000"/>
                </a:solidFill>
                <a:latin typeface="Times New Roman" pitchFamily="18" charset="0"/>
              </a:rPr>
              <a:t>)</a:t>
            </a:r>
            <a:r>
              <a:rPr lang="ar-EG" sz="36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ar-SA" sz="3600" b="1" dirty="0" err="1" smtClean="0">
                <a:solidFill>
                  <a:srgbClr val="C00000"/>
                </a:solidFill>
                <a:latin typeface="Times New Roman" pitchFamily="18" charset="0"/>
              </a:rPr>
              <a:t>نقود</a:t>
            </a:r>
            <a:r>
              <a:rPr lang="ar-SA" sz="3600" b="1" dirty="0" err="1">
                <a:solidFill>
                  <a:srgbClr val="C00000"/>
                </a:solidFill>
                <a:latin typeface="Times New Roman" pitchFamily="18" charset="0"/>
              </a:rPr>
              <a:t>:</a:t>
            </a:r>
            <a:endParaRPr lang="ar-SA" sz="3600" b="1" dirty="0">
              <a:solidFill>
                <a:srgbClr val="C00000"/>
              </a:solidFill>
              <a:latin typeface="Times New Roman" pitchFamily="18" charset="0"/>
            </a:endParaRPr>
          </a:p>
          <a:p>
            <a:pPr algn="justLow"/>
            <a:r>
              <a:rPr lang="ar-SA" sz="3600" b="1" dirty="0">
                <a:solidFill>
                  <a:srgbClr val="C00000"/>
                </a:solidFill>
                <a:latin typeface="Times New Roman" pitchFamily="18" charset="0"/>
              </a:rPr>
              <a:t>مثّل البيانات في الجدول أ</a:t>
            </a:r>
            <a:r>
              <a:rPr lang="ar-EG" sz="3600" b="1" dirty="0">
                <a:solidFill>
                  <a:srgbClr val="C00000"/>
                </a:solidFill>
                <a:latin typeface="Times New Roman" pitchFamily="18" charset="0"/>
              </a:rPr>
              <a:t>دناه</a:t>
            </a:r>
            <a:r>
              <a:rPr lang="ar-SA" sz="3600" b="1" dirty="0">
                <a:solidFill>
                  <a:srgbClr val="C00000"/>
                </a:solidFill>
                <a:latin typeface="Times New Roman" pitchFamily="18" charset="0"/>
              </a:rPr>
              <a:t> بالخطوط، ثم صف التغير في التوفير الكلي لسلمى من الأسبوع الأول إلى الأسبوع الخامس.</a:t>
            </a:r>
            <a:endParaRPr lang="ar-SA" sz="3600" b="1" dirty="0"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3" y="1785938"/>
            <a:ext cx="233362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مربع نص 8"/>
          <p:cNvSpPr txBox="1">
            <a:spLocks noChangeArrowheads="1"/>
          </p:cNvSpPr>
          <p:nvPr/>
        </p:nvSpPr>
        <p:spPr bwMode="auto">
          <a:xfrm flipH="1">
            <a:off x="6286500" y="617538"/>
            <a:ext cx="15001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>
                <a:latin typeface="Times New Roman" pitchFamily="18" charset="0"/>
              </a:rPr>
              <a:t>المثالان</a:t>
            </a:r>
          </a:p>
          <a:p>
            <a:pPr algn="ctr"/>
            <a:r>
              <a:rPr lang="ar-SA" sz="2800" b="1">
                <a:latin typeface="Times New Roman" pitchFamily="18" charset="0"/>
              </a:rPr>
              <a:t> 1 ، 2</a:t>
            </a: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61 - b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61 - b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قود مثّل البيانات في الجدول أدناه بالخط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1428675" y="806450"/>
          <a:ext cx="6143700" cy="4416552"/>
        </p:xfrm>
        <a:graphic>
          <a:graphicData uri="http://schemas.openxmlformats.org/drawingml/2006/table">
            <a:tbl>
              <a:tblPr rtl="1"/>
              <a:tblGrid>
                <a:gridCol w="3081358"/>
                <a:gridCol w="3062342"/>
              </a:tblGrid>
              <a:tr h="571504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3714750" y="857250"/>
            <a:ext cx="15557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توفير </a:t>
            </a:r>
            <a:r>
              <a:rPr lang="ar-EG" sz="28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سلم</a:t>
            </a:r>
            <a:r>
              <a:rPr lang="ar-SA" sz="28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ى</a:t>
            </a:r>
            <a:endParaRPr lang="en-US" sz="28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5500688" y="1449388"/>
            <a:ext cx="12461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الأسبوع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4643438" y="2092325"/>
            <a:ext cx="2928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4643438" y="2720975"/>
            <a:ext cx="292893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4643438" y="3378200"/>
            <a:ext cx="2928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1428750" y="1428750"/>
            <a:ext cx="2987675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التوفير </a:t>
            </a:r>
            <a:r>
              <a:rPr lang="ar-EG" sz="28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الكلي </a:t>
            </a: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(بالريالات</a:t>
            </a:r>
            <a:r>
              <a:rPr lang="ar-EG" sz="28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28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2408238" y="2090738"/>
            <a:ext cx="6477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2441575" y="2735263"/>
            <a:ext cx="6461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2428875" y="3378200"/>
            <a:ext cx="6461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4643438" y="3949700"/>
            <a:ext cx="2928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428875" y="3948113"/>
            <a:ext cx="646113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98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4643438" y="4592638"/>
            <a:ext cx="2928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2428875" y="4591050"/>
            <a:ext cx="8778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وفير سلم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أسب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وفير الكلي (بالريالات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0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4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5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4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98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5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100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26"/>
          <p:cNvPicPr preferRelativeResize="0">
            <a:picLocks noChangeArrowheads="1"/>
          </p:cNvPicPr>
          <p:nvPr/>
        </p:nvPicPr>
        <p:blipFill>
          <a:blip r:embed="rId4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1763688" y="1772816"/>
            <a:ext cx="5429288" cy="4065126"/>
          </a:xfrm>
          <a:prstGeom prst="rect">
            <a:avLst/>
          </a:prstGeom>
          <a:noFill/>
        </p:spPr>
      </p:pic>
      <p:sp>
        <p:nvSpPr>
          <p:cNvPr id="3" name="علبة 2"/>
          <p:cNvSpPr/>
          <p:nvPr/>
        </p:nvSpPr>
        <p:spPr>
          <a:xfrm>
            <a:off x="4067945" y="620688"/>
            <a:ext cx="4223966" cy="936104"/>
          </a:xfrm>
          <a:prstGeom prst="ca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1600"/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4283968" y="836712"/>
            <a:ext cx="39604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FFFF00"/>
                </a:solidFill>
                <a:latin typeface="Times New Roman" pitchFamily="18" charset="0"/>
              </a:rPr>
              <a:t>التمثيل البياني بالخطوط</a:t>
            </a:r>
            <a:endParaRPr lang="ar-SA" sz="36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مثيل البياني بالخط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حر 1"/>
          <p:cNvSpPr/>
          <p:nvPr/>
        </p:nvSpPr>
        <p:spPr>
          <a:xfrm>
            <a:off x="-89250" y="1052736"/>
            <a:ext cx="9158386" cy="4500594"/>
          </a:xfrm>
          <a:custGeom>
            <a:avLst/>
            <a:gdLst>
              <a:gd name="connsiteX0" fmla="*/ 0 w 8271627"/>
              <a:gd name="connsiteY0" fmla="*/ 2124236 h 4248472"/>
              <a:gd name="connsiteX1" fmla="*/ 1062118 w 8271627"/>
              <a:gd name="connsiteY1" fmla="*/ 1 h 4248472"/>
              <a:gd name="connsiteX2" fmla="*/ 7209509 w 8271627"/>
              <a:gd name="connsiteY2" fmla="*/ 1 h 4248472"/>
              <a:gd name="connsiteX3" fmla="*/ 8271627 w 8271627"/>
              <a:gd name="connsiteY3" fmla="*/ 2124236 h 4248472"/>
              <a:gd name="connsiteX4" fmla="*/ 7209509 w 8271627"/>
              <a:gd name="connsiteY4" fmla="*/ 4248471 h 4248472"/>
              <a:gd name="connsiteX5" fmla="*/ 1062118 w 8271627"/>
              <a:gd name="connsiteY5" fmla="*/ 4248471 h 4248472"/>
              <a:gd name="connsiteX6" fmla="*/ 0 w 8271627"/>
              <a:gd name="connsiteY6" fmla="*/ 2124236 h 4248472"/>
              <a:gd name="connsiteX0" fmla="*/ 0 w 8271627"/>
              <a:gd name="connsiteY0" fmla="*/ 2124235 h 4248470"/>
              <a:gd name="connsiteX1" fmla="*/ 1062118 w 8271627"/>
              <a:gd name="connsiteY1" fmla="*/ 0 h 4248470"/>
              <a:gd name="connsiteX2" fmla="*/ 7209509 w 8271627"/>
              <a:gd name="connsiteY2" fmla="*/ 0 h 4248470"/>
              <a:gd name="connsiteX3" fmla="*/ 8271627 w 8271627"/>
              <a:gd name="connsiteY3" fmla="*/ 2124235 h 4248470"/>
              <a:gd name="connsiteX4" fmla="*/ 7209509 w 8271627"/>
              <a:gd name="connsiteY4" fmla="*/ 4248470 h 4248470"/>
              <a:gd name="connsiteX5" fmla="*/ 1062118 w 8271627"/>
              <a:gd name="connsiteY5" fmla="*/ 4248470 h 4248470"/>
              <a:gd name="connsiteX6" fmla="*/ 0 w 8271627"/>
              <a:gd name="connsiteY6" fmla="*/ 2124235 h 4248470"/>
              <a:gd name="connsiteX0" fmla="*/ 44830 w 8316457"/>
              <a:gd name="connsiteY0" fmla="*/ 2124235 h 4248470"/>
              <a:gd name="connsiteX1" fmla="*/ 1106948 w 8316457"/>
              <a:gd name="connsiteY1" fmla="*/ 0 h 4248470"/>
              <a:gd name="connsiteX2" fmla="*/ 7254339 w 8316457"/>
              <a:gd name="connsiteY2" fmla="*/ 0 h 4248470"/>
              <a:gd name="connsiteX3" fmla="*/ 8316457 w 8316457"/>
              <a:gd name="connsiteY3" fmla="*/ 2124235 h 4248470"/>
              <a:gd name="connsiteX4" fmla="*/ 7254339 w 8316457"/>
              <a:gd name="connsiteY4" fmla="*/ 4248470 h 4248470"/>
              <a:gd name="connsiteX5" fmla="*/ 1106948 w 8316457"/>
              <a:gd name="connsiteY5" fmla="*/ 4248470 h 4248470"/>
              <a:gd name="connsiteX6" fmla="*/ 44830 w 8316457"/>
              <a:gd name="connsiteY6" fmla="*/ 2124235 h 4248470"/>
              <a:gd name="connsiteX0" fmla="*/ 44830 w 8553102"/>
              <a:gd name="connsiteY0" fmla="*/ 2124235 h 4248470"/>
              <a:gd name="connsiteX1" fmla="*/ 1106948 w 8553102"/>
              <a:gd name="connsiteY1" fmla="*/ 0 h 4248470"/>
              <a:gd name="connsiteX2" fmla="*/ 7254339 w 8553102"/>
              <a:gd name="connsiteY2" fmla="*/ 0 h 4248470"/>
              <a:gd name="connsiteX3" fmla="*/ 8316457 w 8553102"/>
              <a:gd name="connsiteY3" fmla="*/ 2124235 h 4248470"/>
              <a:gd name="connsiteX4" fmla="*/ 7254339 w 8553102"/>
              <a:gd name="connsiteY4" fmla="*/ 4248470 h 4248470"/>
              <a:gd name="connsiteX5" fmla="*/ 1106948 w 8553102"/>
              <a:gd name="connsiteY5" fmla="*/ 4248470 h 4248470"/>
              <a:gd name="connsiteX6" fmla="*/ 44830 w 8553102"/>
              <a:gd name="connsiteY6" fmla="*/ 2124235 h 4248470"/>
              <a:gd name="connsiteX0" fmla="*/ 563486 w 9071758"/>
              <a:gd name="connsiteY0" fmla="*/ 2124235 h 4248470"/>
              <a:gd name="connsiteX1" fmla="*/ 1625604 w 9071758"/>
              <a:gd name="connsiteY1" fmla="*/ 0 h 4248470"/>
              <a:gd name="connsiteX2" fmla="*/ 7772995 w 9071758"/>
              <a:gd name="connsiteY2" fmla="*/ 0 h 4248470"/>
              <a:gd name="connsiteX3" fmla="*/ 8835113 w 9071758"/>
              <a:gd name="connsiteY3" fmla="*/ 2124235 h 4248470"/>
              <a:gd name="connsiteX4" fmla="*/ 7772995 w 9071758"/>
              <a:gd name="connsiteY4" fmla="*/ 4248470 h 4248470"/>
              <a:gd name="connsiteX5" fmla="*/ 1625604 w 9071758"/>
              <a:gd name="connsiteY5" fmla="*/ 4248470 h 4248470"/>
              <a:gd name="connsiteX6" fmla="*/ 563486 w 9071758"/>
              <a:gd name="connsiteY6" fmla="*/ 2124235 h 4248470"/>
              <a:gd name="connsiteX0" fmla="*/ 563486 w 8981817"/>
              <a:gd name="connsiteY0" fmla="*/ 2124235 h 4248470"/>
              <a:gd name="connsiteX1" fmla="*/ 1625604 w 8981817"/>
              <a:gd name="connsiteY1" fmla="*/ 0 h 4248470"/>
              <a:gd name="connsiteX2" fmla="*/ 7772995 w 8981817"/>
              <a:gd name="connsiteY2" fmla="*/ 0 h 4248470"/>
              <a:gd name="connsiteX3" fmla="*/ 8835113 w 8981817"/>
              <a:gd name="connsiteY3" fmla="*/ 2124235 h 4248470"/>
              <a:gd name="connsiteX4" fmla="*/ 7772995 w 8981817"/>
              <a:gd name="connsiteY4" fmla="*/ 4248470 h 4248470"/>
              <a:gd name="connsiteX5" fmla="*/ 1625604 w 8981817"/>
              <a:gd name="connsiteY5" fmla="*/ 4248470 h 4248470"/>
              <a:gd name="connsiteX6" fmla="*/ 563486 w 8981817"/>
              <a:gd name="connsiteY6" fmla="*/ 2124235 h 4248470"/>
              <a:gd name="connsiteX0" fmla="*/ 563486 w 9158386"/>
              <a:gd name="connsiteY0" fmla="*/ 2124235 h 4248470"/>
              <a:gd name="connsiteX1" fmla="*/ 1625604 w 9158386"/>
              <a:gd name="connsiteY1" fmla="*/ 0 h 4248470"/>
              <a:gd name="connsiteX2" fmla="*/ 7772995 w 9158386"/>
              <a:gd name="connsiteY2" fmla="*/ 0 h 4248470"/>
              <a:gd name="connsiteX3" fmla="*/ 8835113 w 9158386"/>
              <a:gd name="connsiteY3" fmla="*/ 2124235 h 4248470"/>
              <a:gd name="connsiteX4" fmla="*/ 7772995 w 9158386"/>
              <a:gd name="connsiteY4" fmla="*/ 4248470 h 4248470"/>
              <a:gd name="connsiteX5" fmla="*/ 1625604 w 9158386"/>
              <a:gd name="connsiteY5" fmla="*/ 4248470 h 4248470"/>
              <a:gd name="connsiteX6" fmla="*/ 563486 w 9158386"/>
              <a:gd name="connsiteY6" fmla="*/ 2124235 h 424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8386" h="4248470">
                <a:moveTo>
                  <a:pt x="563486" y="2124235"/>
                </a:moveTo>
                <a:cubicBezTo>
                  <a:pt x="917525" y="1416157"/>
                  <a:pt x="518656" y="163627"/>
                  <a:pt x="1625604" y="0"/>
                </a:cubicBezTo>
                <a:lnTo>
                  <a:pt x="7772995" y="0"/>
                </a:lnTo>
                <a:cubicBezTo>
                  <a:pt x="8765908" y="13726"/>
                  <a:pt x="8481074" y="1416157"/>
                  <a:pt x="8835113" y="2124235"/>
                </a:cubicBezTo>
                <a:cubicBezTo>
                  <a:pt x="9158386" y="3537515"/>
                  <a:pt x="8127034" y="3540392"/>
                  <a:pt x="7772995" y="4248470"/>
                </a:cubicBezTo>
                <a:lnTo>
                  <a:pt x="1625604" y="4248470"/>
                </a:lnTo>
                <a:cubicBezTo>
                  <a:pt x="1271565" y="3540392"/>
                  <a:pt x="0" y="3245576"/>
                  <a:pt x="563486" y="2124235"/>
                </a:cubicBez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974477" y="2068393"/>
            <a:ext cx="709798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EG" sz="4400" b="1" dirty="0" smtClean="0">
                <a:solidFill>
                  <a:srgbClr val="C00000"/>
                </a:solidFill>
              </a:rPr>
              <a:t>زاد التوفير الكلي ببط</a:t>
            </a:r>
            <a:r>
              <a:rPr lang="ar-SA" sz="4400" b="1" dirty="0" err="1" smtClean="0">
                <a:solidFill>
                  <a:srgbClr val="C00000"/>
                </a:solidFill>
              </a:rPr>
              <a:t>ءٍ</a:t>
            </a:r>
            <a:r>
              <a:rPr lang="ar-EG" sz="4400" b="1" dirty="0" smtClean="0">
                <a:solidFill>
                  <a:srgbClr val="C00000"/>
                </a:solidFill>
              </a:rPr>
              <a:t> للأسبوعين الأول والثاني</a:t>
            </a:r>
            <a:r>
              <a:rPr lang="ar-SA" sz="4400" b="1" dirty="0" smtClean="0">
                <a:solidFill>
                  <a:srgbClr val="C00000"/>
                </a:solidFill>
              </a:rPr>
              <a:t>،</a:t>
            </a:r>
            <a:r>
              <a:rPr lang="ar-EG" sz="4400" b="1" dirty="0" smtClean="0">
                <a:solidFill>
                  <a:srgbClr val="C00000"/>
                </a:solidFill>
              </a:rPr>
              <a:t> ثم ازداد بصورة أكبر في الأسبوعين الثالث والرابع</a:t>
            </a:r>
            <a:r>
              <a:rPr lang="ar-SA" sz="4400" b="1" dirty="0" smtClean="0">
                <a:solidFill>
                  <a:srgbClr val="C00000"/>
                </a:solidFill>
              </a:rPr>
              <a:t>،</a:t>
            </a:r>
            <a:r>
              <a:rPr lang="ar-EG" sz="4400" b="1" dirty="0" smtClean="0">
                <a:solidFill>
                  <a:srgbClr val="C00000"/>
                </a:solidFill>
              </a:rPr>
              <a:t> ثم زاد بصورة أقل في الأسبوع الخامس.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430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35 - high sp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زاد التوفير الكلي ببطئ للأسبوع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وجة مزدوجة 4"/>
          <p:cNvSpPr/>
          <p:nvPr/>
        </p:nvSpPr>
        <p:spPr bwMode="auto">
          <a:xfrm>
            <a:off x="142876" y="1785926"/>
            <a:ext cx="8786842" cy="4572032"/>
          </a:xfrm>
          <a:prstGeom prst="doubleWave">
            <a:avLst>
              <a:gd name="adj1" fmla="val 3393"/>
              <a:gd name="adj2" fmla="val 0"/>
            </a:avLst>
          </a:prstGeom>
          <a:gradFill flip="none" rotWithShape="1">
            <a:gsLst>
              <a:gs pos="0">
                <a:srgbClr val="FF0000"/>
              </a:gs>
              <a:gs pos="39999">
                <a:srgbClr val="FF66FF"/>
              </a:gs>
              <a:gs pos="70000">
                <a:srgbClr val="66FF33"/>
              </a:gs>
              <a:gs pos="100000">
                <a:srgbClr val="FFFF00"/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SA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0" y="3214688"/>
            <a:ext cx="89296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latin typeface="Times New Roman" pitchFamily="18" charset="0"/>
              </a:rPr>
              <a:t>اتصالات: </a:t>
            </a:r>
            <a:r>
              <a:rPr lang="ar-EG" sz="4800" b="1" dirty="0">
                <a:latin typeface="Times New Roman" pitchFamily="18" charset="0"/>
              </a:rPr>
              <a:t>الجدول المجاور يوضح بعض وسائل التواصل الاجتماعي وعدد الطلاب الذين يفضلون كل وسيلة </a:t>
            </a:r>
            <a:r>
              <a:rPr lang="ar-EG" sz="4800" b="1" dirty="0" err="1">
                <a:latin typeface="Times New Roman" pitchFamily="18" charset="0"/>
              </a:rPr>
              <a:t>منها:</a:t>
            </a:r>
            <a:endParaRPr lang="ar-EG" sz="4800" b="1" dirty="0">
              <a:latin typeface="Times New Roman" pitchFamily="18" charset="0"/>
            </a:endParaRP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0641" y="142852"/>
            <a:ext cx="2900515" cy="1454860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500826" y="659295"/>
            <a:ext cx="1857388" cy="769441"/>
          </a:xfrm>
          <a:prstGeom prst="rect">
            <a:avLst/>
          </a:prstGeom>
          <a:solidFill>
            <a:schemeClr val="bg1">
              <a:lumMod val="65000"/>
              <a:alpha val="9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solidFill>
                  <a:schemeClr val="bg1"/>
                </a:solidFill>
                <a:latin typeface="+mn-lt"/>
                <a:cs typeface="+mn-cs"/>
              </a:rPr>
              <a:t>استعد</a:t>
            </a:r>
            <a:endParaRPr lang="ar-SA" sz="4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ع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776 - metallic sque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تصالات الجدول المجاور يوض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misrynews.com/wp-content/uploads/2014/12/computer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7" y="4821113"/>
            <a:ext cx="2736304" cy="156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جدول 2"/>
          <p:cNvGraphicFramePr>
            <a:graphicFrameLocks noGrp="1"/>
          </p:cNvGraphicFramePr>
          <p:nvPr/>
        </p:nvGraphicFramePr>
        <p:xfrm>
          <a:off x="1979712" y="764704"/>
          <a:ext cx="6143700" cy="3785616"/>
        </p:xfrm>
        <a:graphic>
          <a:graphicData uri="http://schemas.openxmlformats.org/drawingml/2006/table">
            <a:tbl>
              <a:tblPr rtl="1"/>
              <a:tblGrid>
                <a:gridCol w="4095800"/>
                <a:gridCol w="2047900"/>
              </a:tblGrid>
              <a:tr h="571504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2479850" y="764704"/>
            <a:ext cx="49926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63242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الوسيلة المفضلة للتواصل الاجتماعي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5480225" y="1428279"/>
            <a:ext cx="11842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الوسيلة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4051475" y="2050579"/>
            <a:ext cx="4071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البريد الإلكتروني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4051475" y="2700784"/>
            <a:ext cx="4071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برامج الجوال الذكية</a:t>
            </a:r>
            <a:endParaRPr lang="ar-EG" sz="32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4051475" y="3336454"/>
            <a:ext cx="4071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رسائل الجوال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1979787" y="1356842"/>
            <a:ext cx="2066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العدد </a:t>
            </a: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(التكرار</a:t>
            </a:r>
            <a:r>
              <a:rPr lang="ar-EG" sz="3200" b="1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765600" y="2122017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2765600" y="2693517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2837037" y="3336454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4051475" y="3907954"/>
            <a:ext cx="4071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الرسائل البريدية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2837037" y="3907954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وسيلة المفضلة للتواصل الاجتماع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وسي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بريد الإلكترو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عدد (التكرار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 ش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برامج الجوال الذك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رسائل الجو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رسائل البريد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7" grpId="0" autoUpdateAnimBg="0"/>
      <p:bldP spid="1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285750" y="357188"/>
            <a:ext cx="8429625" cy="6072187"/>
            <a:chOff x="6629400" y="2209800"/>
            <a:chExt cx="2286000" cy="24384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6781800" y="2362160"/>
              <a:ext cx="2133600" cy="2286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مستطيل مستدير الزوايا 3"/>
            <p:cNvSpPr/>
            <p:nvPr/>
          </p:nvSpPr>
          <p:spPr>
            <a:xfrm>
              <a:off x="6629400" y="2209800"/>
              <a:ext cx="2227881" cy="235361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71500" y="714375"/>
            <a:ext cx="7643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000" b="1" dirty="0">
                <a:latin typeface="Times New Roman" pitchFamily="18" charset="0"/>
              </a:rPr>
              <a:t>1- 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</a:rPr>
              <a:t>ما وسيلة </a:t>
            </a:r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</a:rPr>
              <a:t>التواصل 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</a:rPr>
              <a:t>الأكثر </a:t>
            </a:r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</a:rPr>
              <a:t>تفضيلًا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</a:rPr>
              <a:t>؟</a:t>
            </a: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1499862" y="4286250"/>
            <a:ext cx="59105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</a:rPr>
              <a:t>برامج الجوال الذكية الأكثر </a:t>
            </a:r>
            <a:r>
              <a:rPr lang="ar-SA" sz="4000" b="1" dirty="0" smtClean="0">
                <a:solidFill>
                  <a:srgbClr val="C00000"/>
                </a:solidFill>
              </a:rPr>
              <a:t>تفضيلاً</a:t>
            </a:r>
            <a:r>
              <a:rPr lang="ar-EG" sz="4000" b="1" dirty="0" smtClean="0">
                <a:solidFill>
                  <a:srgbClr val="C00000"/>
                </a:solidFill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36 - slam sque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وسيلة التواصل الأك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رامج الجوال الذكية الأك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285750" y="357188"/>
            <a:ext cx="8429625" cy="6072187"/>
            <a:chOff x="6629400" y="2209800"/>
            <a:chExt cx="2286000" cy="24384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6781800" y="2362160"/>
              <a:ext cx="2133600" cy="2286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مستطيل مستدير الزوايا 3"/>
            <p:cNvSpPr/>
            <p:nvPr/>
          </p:nvSpPr>
          <p:spPr>
            <a:xfrm>
              <a:off x="6629400" y="2209800"/>
              <a:ext cx="2227881" cy="235361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71500" y="714375"/>
            <a:ext cx="7643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000" b="1" dirty="0">
                <a:latin typeface="Times New Roman" pitchFamily="18" charset="0"/>
              </a:rPr>
              <a:t>2- 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</a:rPr>
              <a:t>ما الوسيلة الأقل </a:t>
            </a:r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</a:rPr>
              <a:t>تفضيلًا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</a:rPr>
              <a:t>؟</a:t>
            </a: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1929606" y="4286250"/>
            <a:ext cx="51379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</a:rPr>
              <a:t>الرسائل البريدية الأقل </a:t>
            </a:r>
            <a:r>
              <a:rPr lang="ar-SA" sz="4000" b="1" dirty="0" smtClean="0">
                <a:solidFill>
                  <a:srgbClr val="C00000"/>
                </a:solidFill>
              </a:rPr>
              <a:t>تفضيلاً</a:t>
            </a:r>
            <a:r>
              <a:rPr lang="ar-EG" sz="4000" b="1" dirty="0" smtClean="0">
                <a:solidFill>
                  <a:srgbClr val="C00000"/>
                </a:solidFill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الوسيلة الأقل تفضي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رسائل البريدية الأقل تفضي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285750" y="357188"/>
            <a:ext cx="8429625" cy="6072187"/>
            <a:chOff x="6629400" y="2209800"/>
            <a:chExt cx="2286000" cy="24384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6781800" y="2362160"/>
              <a:ext cx="2133600" cy="2286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مستطيل مستدير الزوايا 3"/>
            <p:cNvSpPr/>
            <p:nvPr/>
          </p:nvSpPr>
          <p:spPr>
            <a:xfrm>
              <a:off x="6629400" y="2209800"/>
              <a:ext cx="2227881" cy="235361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71500" y="714375"/>
            <a:ext cx="7643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000" b="1" dirty="0">
                <a:latin typeface="Times New Roman" pitchFamily="18" charset="0"/>
              </a:rPr>
              <a:t>3- 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</a:rPr>
              <a:t>ما مزايا تنظيم البيانات في </a:t>
            </a:r>
            <a:r>
              <a:rPr lang="ar-EG" sz="4000" b="1" dirty="0" err="1">
                <a:solidFill>
                  <a:srgbClr val="0000FF"/>
                </a:solidFill>
                <a:latin typeface="Times New Roman" pitchFamily="18" charset="0"/>
              </a:rPr>
              <a:t>جدول؟</a:t>
            </a:r>
            <a:endParaRPr lang="ar-EG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2214563" y="4286250"/>
            <a:ext cx="4354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 dirty="0">
                <a:solidFill>
                  <a:srgbClr val="C00000"/>
                </a:solidFill>
              </a:rPr>
              <a:t>يمكن إيجاد القيم بسهولة.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hecker/>
    <p:sndAc>
      <p:stSnd>
        <p:snd r:embed="rId2" name="0164 - blackjack card flip o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مزايا تنظيم البي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مكن إيجاد القيم بسهو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سمة4">
  <a:themeElements>
    <a:clrScheme name="سمة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سمة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سمة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سمة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3010</TotalTime>
  <Words>976</Words>
  <Application>Microsoft Office PowerPoint</Application>
  <PresentationFormat>عرض على الشاشة (3:4)‏</PresentationFormat>
  <Paragraphs>212</Paragraphs>
  <Slides>44</Slides>
  <Notes>0</Notes>
  <HiddenSlides>0</HiddenSlides>
  <MMClips>0</MMClips>
  <ScaleCrop>false</ScaleCrop>
  <HeadingPairs>
    <vt:vector size="6" baseType="variant"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44</vt:i4>
      </vt:variant>
    </vt:vector>
  </HeadingPairs>
  <TitlesOfParts>
    <vt:vector size="46" baseType="lpstr">
      <vt:lpstr>سمة4</vt:lpstr>
      <vt:lpstr>مخطط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الصف السادس الابتدائي الفصل الدراسي الاول الفصل الثاني</dc:title>
  <dc:subject>الدرس2-2 التمثيل بالأعمدة وبالخطوط</dc:subject>
  <dc:creator>أ/ بندر الحازمي</dc:creator>
  <cp:keywords>حقيبة إنجاز المعلم والمعلمة</cp:keywords>
  <cp:lastModifiedBy>Dell</cp:lastModifiedBy>
  <cp:revision>708</cp:revision>
  <dcterms:modified xsi:type="dcterms:W3CDTF">2017-09-15T19:33:22Z</dcterms:modified>
</cp:coreProperties>
</file>