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37"/>
  </p:notesMasterIdLst>
  <p:sldIdLst>
    <p:sldId id="463" r:id="rId2"/>
    <p:sldId id="464" r:id="rId3"/>
    <p:sldId id="389" r:id="rId4"/>
    <p:sldId id="390" r:id="rId5"/>
    <p:sldId id="385" r:id="rId6"/>
    <p:sldId id="391" r:id="rId7"/>
    <p:sldId id="393" r:id="rId8"/>
    <p:sldId id="442" r:id="rId9"/>
    <p:sldId id="392" r:id="rId10"/>
    <p:sldId id="443" r:id="rId11"/>
    <p:sldId id="394" r:id="rId12"/>
    <p:sldId id="395" r:id="rId13"/>
    <p:sldId id="396" r:id="rId14"/>
    <p:sldId id="398" r:id="rId15"/>
    <p:sldId id="399" r:id="rId16"/>
    <p:sldId id="444" r:id="rId17"/>
    <p:sldId id="400" r:id="rId18"/>
    <p:sldId id="384" r:id="rId19"/>
    <p:sldId id="446" r:id="rId20"/>
    <p:sldId id="397" r:id="rId21"/>
    <p:sldId id="401" r:id="rId22"/>
    <p:sldId id="405" r:id="rId23"/>
    <p:sldId id="445" r:id="rId24"/>
    <p:sldId id="404" r:id="rId25"/>
    <p:sldId id="402" r:id="rId26"/>
    <p:sldId id="433" r:id="rId27"/>
    <p:sldId id="406" r:id="rId28"/>
    <p:sldId id="447" r:id="rId29"/>
    <p:sldId id="410" r:id="rId30"/>
    <p:sldId id="448" r:id="rId31"/>
    <p:sldId id="407" r:id="rId32"/>
    <p:sldId id="449" r:id="rId33"/>
    <p:sldId id="413" r:id="rId34"/>
    <p:sldId id="412" r:id="rId35"/>
    <p:sldId id="432" r:id="rId36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FF3399"/>
    <a:srgbClr val="FFFFCC"/>
    <a:srgbClr val="FFCC99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84380"/>
    <p:restoredTop sz="94660"/>
  </p:normalViewPr>
  <p:slideViewPr>
    <p:cSldViewPr>
      <p:cViewPr varScale="1">
        <p:scale>
          <a:sx n="39" d="100"/>
          <a:sy n="39" d="100"/>
        </p:scale>
        <p:origin x="-108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91154DD-0B16-4F9F-A129-92C5B7411C77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C94C5C-CBC9-461F-B497-E245AD146B0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48132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B7EA55-F02C-4451-A6DF-5144CBFEF16E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ar-S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C94C5C-CBC9-461F-B497-E245AD146B04}" type="slidenum">
              <a:rPr lang="ar-SA" smtClean="0"/>
              <a:pPr>
                <a:defRPr/>
              </a:pPr>
              <a:t>33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FA6B6-2794-4F39-8A0B-6E0C50DDF521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82B95-C9C2-4E2B-80A2-092FBC45F5A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amond/>
    <p:sndAc>
      <p:stSnd>
        <p:snd r:embed="rId1" name="arrow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0B355-867C-4FC6-824B-927331D47167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A4002-83E9-48F9-A1EB-B7CBC15AFC4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amond/>
    <p:sndAc>
      <p:stSnd>
        <p:snd r:embed="rId1" name="arrow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E916F-FE2C-4479-AAB8-6DA9B2409D6F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3205C-04F8-4789-8028-55D3071A64A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amond/>
    <p:sndAc>
      <p:stSnd>
        <p:snd r:embed="rId1" name="arrow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BC4DC-5D3C-46A9-964E-466E12E66202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C979B-FE56-4AA1-8F9D-3AF31F303F8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amond/>
    <p:sndAc>
      <p:stSnd>
        <p:snd r:embed="rId1" name="arrow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0E48B-5B76-4063-9B74-90E87848AF12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9AF66-3F7F-412A-8914-74A540412DC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amond/>
    <p:sndAc>
      <p:stSnd>
        <p:snd r:embed="rId1" name="arrow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4C22E-EADA-43E6-A537-A5C418B5B573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4B305-8B65-4152-B2BB-87AF10E225B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amond/>
    <p:sndAc>
      <p:stSnd>
        <p:snd r:embed="rId1" name="arrow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5F1A2-F657-4506-80CF-BB574D9E994C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09FEF-27CE-4D6A-874D-E47F12A7F83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amond/>
    <p:sndAc>
      <p:stSnd>
        <p:snd r:embed="rId1" name="arrow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45DEC-0103-499C-A553-D776F9654A4A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3C6B5-8A60-447A-98CC-93AF0BC9407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amond/>
    <p:sndAc>
      <p:stSnd>
        <p:snd r:embed="rId1" name="arrow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83370-AC47-4163-9BA0-CE06754553BD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BF3EA-7F58-4A55-93A6-BEA7AFD7AC6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amond/>
    <p:sndAc>
      <p:stSnd>
        <p:snd r:embed="rId1" name="arrow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4B3B6-0A07-4EB8-B1D1-00198AE5E71A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1C444-11C4-4E97-ADB6-232C6ED8B87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amond/>
    <p:sndAc>
      <p:stSnd>
        <p:snd r:embed="rId1" name="arrow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794D7-6B57-4CD0-A1EE-0AB6DC5E0116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672E2-A121-4688-87CF-2DF0C7DB515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diamond/>
    <p:sndAc>
      <p:stSnd>
        <p:snd r:embed="rId1" name="arrow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2051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9F8B77-CF94-49F6-9655-22896984E203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758D34-449C-43CD-A998-3815838165B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amond/>
    <p:sndAc>
      <p:stSnd>
        <p:snd r:embed="rId13" name="arrow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wmf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3.wav"/><Relationship Id="rId7" Type="http://schemas.openxmlformats.org/officeDocument/2006/relationships/audio" Target="../media/audio4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6.wav"/><Relationship Id="rId5" Type="http://schemas.openxmlformats.org/officeDocument/2006/relationships/audio" Target="../media/audio45.wav"/><Relationship Id="rId4" Type="http://schemas.openxmlformats.org/officeDocument/2006/relationships/audio" Target="../media/audio4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13" Type="http://schemas.openxmlformats.org/officeDocument/2006/relationships/audio" Target="../media/audio58.wav"/><Relationship Id="rId3" Type="http://schemas.openxmlformats.org/officeDocument/2006/relationships/audio" Target="../media/audio48.wav"/><Relationship Id="rId7" Type="http://schemas.openxmlformats.org/officeDocument/2006/relationships/audio" Target="../media/audio52.wav"/><Relationship Id="rId12" Type="http://schemas.openxmlformats.org/officeDocument/2006/relationships/audio" Target="../media/audio57.wav"/><Relationship Id="rId2" Type="http://schemas.openxmlformats.org/officeDocument/2006/relationships/audio" Target="../media/audio8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1.wav"/><Relationship Id="rId11" Type="http://schemas.openxmlformats.org/officeDocument/2006/relationships/audio" Target="../media/audio56.wav"/><Relationship Id="rId5" Type="http://schemas.openxmlformats.org/officeDocument/2006/relationships/audio" Target="../media/audio50.wav"/><Relationship Id="rId15" Type="http://schemas.openxmlformats.org/officeDocument/2006/relationships/audio" Target="../media/audio60.wav"/><Relationship Id="rId10" Type="http://schemas.openxmlformats.org/officeDocument/2006/relationships/audio" Target="../media/audio55.wav"/><Relationship Id="rId4" Type="http://schemas.openxmlformats.org/officeDocument/2006/relationships/audio" Target="../media/audio49.wav"/><Relationship Id="rId9" Type="http://schemas.openxmlformats.org/officeDocument/2006/relationships/audio" Target="../media/audio54.wav"/><Relationship Id="rId14" Type="http://schemas.openxmlformats.org/officeDocument/2006/relationships/audio" Target="../media/audio59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audio" Target="../media/audio63.wav"/><Relationship Id="rId4" Type="http://schemas.openxmlformats.org/officeDocument/2006/relationships/audio" Target="../media/audio6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9.wav"/><Relationship Id="rId5" Type="http://schemas.openxmlformats.org/officeDocument/2006/relationships/audio" Target="../media/audio68.wav"/><Relationship Id="rId4" Type="http://schemas.openxmlformats.org/officeDocument/2006/relationships/audio" Target="../media/audio6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0.wav"/><Relationship Id="rId7" Type="http://schemas.openxmlformats.org/officeDocument/2006/relationships/image" Target="../media/image1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3.wav"/><Relationship Id="rId5" Type="http://schemas.openxmlformats.org/officeDocument/2006/relationships/audio" Target="../media/audio72.wav"/><Relationship Id="rId4" Type="http://schemas.openxmlformats.org/officeDocument/2006/relationships/audio" Target="../media/audio7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audio" Target="../media/audio16.wav"/><Relationship Id="rId7" Type="http://schemas.openxmlformats.org/officeDocument/2006/relationships/image" Target="../media/image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9.wav"/><Relationship Id="rId3" Type="http://schemas.openxmlformats.org/officeDocument/2006/relationships/audio" Target="../media/audio48.wav"/><Relationship Id="rId7" Type="http://schemas.openxmlformats.org/officeDocument/2006/relationships/audio" Target="../media/audio5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8.wav"/><Relationship Id="rId11" Type="http://schemas.openxmlformats.org/officeDocument/2006/relationships/audio" Target="../media/audio82.wav"/><Relationship Id="rId5" Type="http://schemas.openxmlformats.org/officeDocument/2006/relationships/audio" Target="../media/audio50.wav"/><Relationship Id="rId10" Type="http://schemas.openxmlformats.org/officeDocument/2006/relationships/audio" Target="../media/audio81.wav"/><Relationship Id="rId4" Type="http://schemas.openxmlformats.org/officeDocument/2006/relationships/audio" Target="../media/audio77.wav"/><Relationship Id="rId9" Type="http://schemas.openxmlformats.org/officeDocument/2006/relationships/audio" Target="../media/audio80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6.wav"/><Relationship Id="rId5" Type="http://schemas.openxmlformats.org/officeDocument/2006/relationships/audio" Target="../media/audio85.wav"/><Relationship Id="rId4" Type="http://schemas.openxmlformats.org/officeDocument/2006/relationships/audio" Target="../media/audio84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8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9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2.wav"/><Relationship Id="rId5" Type="http://schemas.openxmlformats.org/officeDocument/2006/relationships/audio" Target="../media/audio23.wav"/><Relationship Id="rId4" Type="http://schemas.openxmlformats.org/officeDocument/2006/relationships/audio" Target="../media/audio9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95.wav"/><Relationship Id="rId4" Type="http://schemas.openxmlformats.org/officeDocument/2006/relationships/audio" Target="../media/audio94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audio" Target="../media/audio105.wav"/><Relationship Id="rId3" Type="http://schemas.openxmlformats.org/officeDocument/2006/relationships/audio" Target="../media/audio96.wav"/><Relationship Id="rId7" Type="http://schemas.openxmlformats.org/officeDocument/2006/relationships/audio" Target="../media/audio100.wav"/><Relationship Id="rId12" Type="http://schemas.openxmlformats.org/officeDocument/2006/relationships/audio" Target="../media/audio104.wav"/><Relationship Id="rId17" Type="http://schemas.openxmlformats.org/officeDocument/2006/relationships/image" Target="../media/image14.png"/><Relationship Id="rId2" Type="http://schemas.openxmlformats.org/officeDocument/2006/relationships/audio" Target="../media/audio8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9.wav"/><Relationship Id="rId11" Type="http://schemas.openxmlformats.org/officeDocument/2006/relationships/audio" Target="../media/audio103.wav"/><Relationship Id="rId5" Type="http://schemas.openxmlformats.org/officeDocument/2006/relationships/audio" Target="../media/audio98.wav"/><Relationship Id="rId15" Type="http://schemas.openxmlformats.org/officeDocument/2006/relationships/image" Target="../media/image12.png"/><Relationship Id="rId10" Type="http://schemas.openxmlformats.org/officeDocument/2006/relationships/audio" Target="../media/audio102.wav"/><Relationship Id="rId4" Type="http://schemas.openxmlformats.org/officeDocument/2006/relationships/audio" Target="../media/audio97.wav"/><Relationship Id="rId9" Type="http://schemas.openxmlformats.org/officeDocument/2006/relationships/audio" Target="../media/audio101.wav"/><Relationship Id="rId14" Type="http://schemas.openxmlformats.org/officeDocument/2006/relationships/audio" Target="../media/audio106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7" Type="http://schemas.openxmlformats.org/officeDocument/2006/relationships/image" Target="../media/image1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10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4.wav"/><Relationship Id="rId13" Type="http://schemas.openxmlformats.org/officeDocument/2006/relationships/audio" Target="../media/audio119.wav"/><Relationship Id="rId18" Type="http://schemas.openxmlformats.org/officeDocument/2006/relationships/audio" Target="../media/audio124.wav"/><Relationship Id="rId3" Type="http://schemas.openxmlformats.org/officeDocument/2006/relationships/audio" Target="../media/audio8.wav"/><Relationship Id="rId21" Type="http://schemas.openxmlformats.org/officeDocument/2006/relationships/audio" Target="../media/audio126.wav"/><Relationship Id="rId7" Type="http://schemas.openxmlformats.org/officeDocument/2006/relationships/audio" Target="../media/audio113.wav"/><Relationship Id="rId12" Type="http://schemas.openxmlformats.org/officeDocument/2006/relationships/audio" Target="../media/audio118.wav"/><Relationship Id="rId17" Type="http://schemas.openxmlformats.org/officeDocument/2006/relationships/audio" Target="../media/audio123.wav"/><Relationship Id="rId25" Type="http://schemas.openxmlformats.org/officeDocument/2006/relationships/image" Target="../media/image16.wmf"/><Relationship Id="rId2" Type="http://schemas.openxmlformats.org/officeDocument/2006/relationships/notesSlide" Target="../notesSlides/notesSlide1.xml"/><Relationship Id="rId16" Type="http://schemas.openxmlformats.org/officeDocument/2006/relationships/audio" Target="../media/audio122.wav"/><Relationship Id="rId20" Type="http://schemas.openxmlformats.org/officeDocument/2006/relationships/audio" Target="../media/audio2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2.wav"/><Relationship Id="rId11" Type="http://schemas.openxmlformats.org/officeDocument/2006/relationships/audio" Target="../media/audio117.wav"/><Relationship Id="rId24" Type="http://schemas.openxmlformats.org/officeDocument/2006/relationships/image" Target="../media/image13.png"/><Relationship Id="rId5" Type="http://schemas.openxmlformats.org/officeDocument/2006/relationships/audio" Target="../media/audio111.wav"/><Relationship Id="rId15" Type="http://schemas.openxmlformats.org/officeDocument/2006/relationships/audio" Target="../media/audio121.wav"/><Relationship Id="rId23" Type="http://schemas.openxmlformats.org/officeDocument/2006/relationships/image" Target="../media/image12.png"/><Relationship Id="rId10" Type="http://schemas.openxmlformats.org/officeDocument/2006/relationships/audio" Target="../media/audio116.wav"/><Relationship Id="rId19" Type="http://schemas.openxmlformats.org/officeDocument/2006/relationships/audio" Target="../media/audio125.wav"/><Relationship Id="rId4" Type="http://schemas.openxmlformats.org/officeDocument/2006/relationships/audio" Target="../media/audio110.wav"/><Relationship Id="rId9" Type="http://schemas.openxmlformats.org/officeDocument/2006/relationships/audio" Target="../media/audio115.wav"/><Relationship Id="rId14" Type="http://schemas.openxmlformats.org/officeDocument/2006/relationships/audio" Target="../media/audio120.wav"/><Relationship Id="rId22" Type="http://schemas.openxmlformats.org/officeDocument/2006/relationships/audio" Target="../media/audio127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audio" Target="../media/audio129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8.wav"/><Relationship Id="rId7" Type="http://schemas.openxmlformats.org/officeDocument/2006/relationships/audio" Target="../media/audio13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0.wav"/><Relationship Id="rId5" Type="http://schemas.openxmlformats.org/officeDocument/2006/relationships/audio" Target="../media/audio126.wav"/><Relationship Id="rId10" Type="http://schemas.openxmlformats.org/officeDocument/2006/relationships/image" Target="../media/image12.png"/><Relationship Id="rId4" Type="http://schemas.openxmlformats.org/officeDocument/2006/relationships/audio" Target="../media/audio28.wav"/><Relationship Id="rId9" Type="http://schemas.openxmlformats.org/officeDocument/2006/relationships/image" Target="../media/image16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8.wav"/><Relationship Id="rId7" Type="http://schemas.openxmlformats.org/officeDocument/2006/relationships/image" Target="../media/image16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audio" Target="../media/audio132.wav"/><Relationship Id="rId4" Type="http://schemas.openxmlformats.org/officeDocument/2006/relationships/audio" Target="../media/audio126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6.wav"/><Relationship Id="rId5" Type="http://schemas.openxmlformats.org/officeDocument/2006/relationships/audio" Target="../media/audio25.wav"/><Relationship Id="rId4" Type="http://schemas.openxmlformats.org/officeDocument/2006/relationships/audio" Target="../media/audio2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3" Type="http://schemas.openxmlformats.org/officeDocument/2006/relationships/audio" Target="../media/audio28.wav"/><Relationship Id="rId7" Type="http://schemas.openxmlformats.org/officeDocument/2006/relationships/audio" Target="../media/audio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1.wav"/><Relationship Id="rId11" Type="http://schemas.openxmlformats.org/officeDocument/2006/relationships/image" Target="../media/image7.wmf"/><Relationship Id="rId5" Type="http://schemas.openxmlformats.org/officeDocument/2006/relationships/audio" Target="../media/audio30.wav"/><Relationship Id="rId10" Type="http://schemas.openxmlformats.org/officeDocument/2006/relationships/image" Target="../media/image6.wmf"/><Relationship Id="rId4" Type="http://schemas.openxmlformats.org/officeDocument/2006/relationships/audio" Target="../media/audio29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7" Type="http://schemas.openxmlformats.org/officeDocument/2006/relationships/image" Target="../media/image8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8.wav"/><Relationship Id="rId5" Type="http://schemas.openxmlformats.org/officeDocument/2006/relationships/audio" Target="../media/audio37.wav"/><Relationship Id="rId4" Type="http://schemas.openxmlformats.org/officeDocument/2006/relationships/audio" Target="../media/audio3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38" y="1500188"/>
            <a:ext cx="671512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3143240" y="1945179"/>
            <a:ext cx="2714644" cy="76944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>
                  <a:solidFill>
                    <a:srgbClr val="FFFF00"/>
                  </a:solidFill>
                </a:ln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الفصل الثاني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2857488" y="3411210"/>
            <a:ext cx="3429024" cy="14465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>
                  <a:solidFill>
                    <a:srgbClr val="FFFF00"/>
                  </a:solidFill>
                </a:ln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الإحصاء والتمثيلات البيانية</a:t>
            </a:r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t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صل الث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إحصاء والتمثيلات البي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C:\Users\MAHMOUD WAZIRY\Desktop\براويز 2015\New folder\200R13V4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642938"/>
            <a:ext cx="8143875" cy="5572125"/>
          </a:xfrm>
          <a:prstGeom prst="roundRect">
            <a:avLst>
              <a:gd name="adj" fmla="val 8617"/>
            </a:avLst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مجموعة 13"/>
          <p:cNvGrpSpPr>
            <a:grpSpLocks/>
          </p:cNvGrpSpPr>
          <p:nvPr/>
        </p:nvGrpSpPr>
        <p:grpSpPr bwMode="auto">
          <a:xfrm>
            <a:off x="1071563" y="2071678"/>
            <a:ext cx="7143750" cy="2308324"/>
            <a:chOff x="1071538" y="2071576"/>
            <a:chExt cx="7143800" cy="2308594"/>
          </a:xfrm>
        </p:grpSpPr>
        <p:sp>
          <p:nvSpPr>
            <p:cNvPr id="12292" name="مربع نص 3"/>
            <p:cNvSpPr txBox="1">
              <a:spLocks noChangeArrowheads="1"/>
            </p:cNvSpPr>
            <p:nvPr/>
          </p:nvSpPr>
          <p:spPr bwMode="auto">
            <a:xfrm>
              <a:off x="1071538" y="2071576"/>
              <a:ext cx="7143800" cy="2308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SA" sz="3600" b="1" dirty="0">
                  <a:solidFill>
                    <a:srgbClr val="C00000"/>
                  </a:solidFill>
                </a:rPr>
                <a:t>عدد </a:t>
              </a:r>
              <a:r>
                <a:rPr lang="ar-SA" sz="3600" b="1" dirty="0" smtClean="0">
                  <a:solidFill>
                    <a:srgbClr val="C00000"/>
                  </a:solidFill>
                </a:rPr>
                <a:t>المكعبات</a:t>
              </a:r>
              <a:r>
                <a:rPr lang="ar-EG" sz="3600" b="1" dirty="0" smtClean="0">
                  <a:solidFill>
                    <a:srgbClr val="C00000"/>
                  </a:solidFill>
                </a:rPr>
                <a:t> بعد إعادة التوزيع                       =                          =      </a:t>
              </a:r>
              <a:r>
                <a:rPr lang="ar-SA" sz="3600" b="1" dirty="0" smtClean="0">
                  <a:solidFill>
                    <a:srgbClr val="C00000"/>
                  </a:solidFill>
                </a:rPr>
                <a:t> </a:t>
              </a:r>
              <a:endParaRPr lang="ar-EG" sz="3600" b="1" dirty="0">
                <a:solidFill>
                  <a:srgbClr val="C00000"/>
                </a:solidFill>
              </a:endParaRPr>
            </a:p>
            <a:p>
              <a:endParaRPr lang="ar-EG" sz="3600" b="1" dirty="0" smtClean="0">
                <a:solidFill>
                  <a:srgbClr val="C00000"/>
                </a:solidFill>
              </a:endParaRPr>
            </a:p>
            <a:p>
              <a:r>
                <a:rPr lang="ar-EG" sz="3600" b="1" dirty="0" smtClean="0">
                  <a:solidFill>
                    <a:srgbClr val="C00000"/>
                  </a:solidFill>
                </a:rPr>
                <a:t>=</a:t>
              </a:r>
              <a:r>
                <a:rPr lang="ar-EG" sz="3600" b="1" dirty="0">
                  <a:solidFill>
                    <a:srgbClr val="C00000"/>
                  </a:solidFill>
                </a:rPr>
                <a:t>4 مكعبات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cxnSp>
          <p:nvCxnSpPr>
            <p:cNvPr id="6" name="رابط مستقيم 5"/>
            <p:cNvCxnSpPr/>
            <p:nvPr/>
          </p:nvCxnSpPr>
          <p:spPr>
            <a:xfrm>
              <a:off x="4786315" y="3143271"/>
              <a:ext cx="2786081" cy="158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94" name="مربع نص 6"/>
            <p:cNvSpPr txBox="1">
              <a:spLocks noChangeArrowheads="1"/>
            </p:cNvSpPr>
            <p:nvPr/>
          </p:nvSpPr>
          <p:spPr bwMode="auto">
            <a:xfrm>
              <a:off x="4571999" y="2496942"/>
              <a:ext cx="3089307" cy="646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 dirty="0">
                  <a:solidFill>
                    <a:srgbClr val="C00000"/>
                  </a:solidFill>
                </a:rPr>
                <a:t>9+2+1+5+3+4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12295" name="مربع نص 8"/>
            <p:cNvSpPr txBox="1">
              <a:spLocks noChangeArrowheads="1"/>
            </p:cNvSpPr>
            <p:nvPr/>
          </p:nvSpPr>
          <p:spPr bwMode="auto">
            <a:xfrm>
              <a:off x="6143647" y="3214718"/>
              <a:ext cx="4411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 dirty="0">
                  <a:solidFill>
                    <a:srgbClr val="C00000"/>
                  </a:solidFill>
                </a:rPr>
                <a:t>6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0" name="رابط مستقيم 9"/>
            <p:cNvCxnSpPr/>
            <p:nvPr/>
          </p:nvCxnSpPr>
          <p:spPr>
            <a:xfrm>
              <a:off x="3571860" y="3071825"/>
              <a:ext cx="642943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97" name="مربع نص 10"/>
            <p:cNvSpPr txBox="1">
              <a:spLocks noChangeArrowheads="1"/>
            </p:cNvSpPr>
            <p:nvPr/>
          </p:nvSpPr>
          <p:spPr bwMode="auto">
            <a:xfrm>
              <a:off x="3500422" y="2496941"/>
              <a:ext cx="70403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 dirty="0">
                  <a:solidFill>
                    <a:srgbClr val="C00000"/>
                  </a:solidFill>
                </a:rPr>
                <a:t>24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12298" name="مربع نص 11"/>
            <p:cNvSpPr txBox="1">
              <a:spLocks noChangeArrowheads="1"/>
            </p:cNvSpPr>
            <p:nvPr/>
          </p:nvSpPr>
          <p:spPr bwMode="auto">
            <a:xfrm>
              <a:off x="3714737" y="3071825"/>
              <a:ext cx="4411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 dirty="0">
                  <a:solidFill>
                    <a:srgbClr val="C00000"/>
                  </a:solidFill>
                </a:rPr>
                <a:t>6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دد المكعبات بع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وسيلة شرح مع سهم إلى الأعلى 1"/>
          <p:cNvSpPr/>
          <p:nvPr/>
        </p:nvSpPr>
        <p:spPr>
          <a:xfrm>
            <a:off x="428596" y="928670"/>
            <a:ext cx="8332703" cy="5429288"/>
          </a:xfrm>
          <a:prstGeom prst="upArrowCallout">
            <a:avLst>
              <a:gd name="adj1" fmla="val 153477"/>
              <a:gd name="adj2" fmla="val 79545"/>
              <a:gd name="adj3" fmla="val 25000"/>
              <a:gd name="adj4" fmla="val 75000"/>
            </a:avLst>
          </a:prstGeom>
          <a:gradFill flip="none" rotWithShape="1">
            <a:gsLst>
              <a:gs pos="100000">
                <a:srgbClr val="CC0099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b="1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b="1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b="1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b="1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b="1" dirty="0">
              <a:solidFill>
                <a:schemeClr val="tx1"/>
              </a:solidFill>
              <a:cs typeface="Diwani Bent" pitchFamily="2" charset="-7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b="1" dirty="0">
              <a:solidFill>
                <a:schemeClr val="tx1"/>
              </a:solidFill>
              <a:cs typeface="Diwani Bent" pitchFamily="2" charset="-7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b="1" dirty="0">
              <a:solidFill>
                <a:schemeClr val="tx1"/>
              </a:solidFill>
              <a:cs typeface="Diwani Bent" pitchFamily="2" charset="-7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b="1" dirty="0">
              <a:solidFill>
                <a:schemeClr val="tx1"/>
              </a:solidFill>
              <a:cs typeface="Diwani Bent" pitchFamily="2" charset="-7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b="1" dirty="0">
              <a:solidFill>
                <a:schemeClr val="tx1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500063" y="2316202"/>
            <a:ext cx="8215312" cy="39703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0000FF"/>
                </a:solidFill>
              </a:rPr>
              <a:t>من المفيد عند تحليل البيانات، استعمال عدد واحد لوصف مجموعة البيانات. وكان الاختيار الملائم لهذا العدد في النشاط أعلاه هو العدد3، والذي يمثل</a:t>
            </a:r>
            <a:r>
              <a:rPr lang="ar-SA" sz="3600" b="1" dirty="0"/>
              <a:t> </a:t>
            </a:r>
            <a:r>
              <a:rPr lang="ar-SA" sz="3600" b="1" dirty="0">
                <a:solidFill>
                  <a:srgbClr val="C00000"/>
                </a:solidFill>
              </a:rPr>
              <a:t>المتوسط الحسابي</a:t>
            </a:r>
            <a:r>
              <a:rPr lang="ar-EG" sz="3600" b="1" dirty="0">
                <a:solidFill>
                  <a:srgbClr val="C00000"/>
                </a:solidFill>
              </a:rPr>
              <a:t> أو</a:t>
            </a:r>
            <a:r>
              <a:rPr lang="ar-SA" sz="3600" b="1" dirty="0">
                <a:solidFill>
                  <a:srgbClr val="C00000"/>
                </a:solidFill>
              </a:rPr>
              <a:t> معدل </a:t>
            </a:r>
            <a:r>
              <a:rPr lang="ar-SA" sz="3600" b="1" dirty="0">
                <a:solidFill>
                  <a:srgbClr val="0000FF"/>
                </a:solidFill>
              </a:rPr>
              <a:t>أعداد المكعبات الناتج عن إعادة توزيعها بشكل </a:t>
            </a:r>
            <a:r>
              <a:rPr lang="ar-SA" sz="3600" b="1" dirty="0" smtClean="0">
                <a:solidFill>
                  <a:srgbClr val="0000FF"/>
                </a:solidFill>
              </a:rPr>
              <a:t>متساوٍ </a:t>
            </a:r>
            <a:r>
              <a:rPr lang="ar-SA" sz="3600" b="1" dirty="0">
                <a:solidFill>
                  <a:srgbClr val="0000FF"/>
                </a:solidFill>
              </a:rPr>
              <a:t>. ويمكن اعتبار المتوسط الحسابي نقطة توازن مجموعة البيانات. كما يمكن إيجاد المتوسط الحسابي لمجموعة من البيانات </a:t>
            </a:r>
            <a:r>
              <a:rPr lang="ar-SA" sz="3600" b="1" dirty="0" smtClean="0">
                <a:solidFill>
                  <a:srgbClr val="0000FF"/>
                </a:solidFill>
              </a:rPr>
              <a:t>حسابيًّا.  </a:t>
            </a:r>
            <a:endParaRPr lang="ar-EG" sz="3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ن المفيد عند تحليل البيانات، استعم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ذو زوايا قطرية مستديرة 2"/>
          <p:cNvSpPr/>
          <p:nvPr/>
        </p:nvSpPr>
        <p:spPr>
          <a:xfrm>
            <a:off x="428596" y="571480"/>
            <a:ext cx="8358246" cy="6072206"/>
          </a:xfrm>
          <a:prstGeom prst="round2DiagRect">
            <a:avLst/>
          </a:prstGeom>
          <a:ln w="152400"/>
          <a:scene3d>
            <a:camera prst="orthographicFront"/>
            <a:lightRig rig="threePt" dir="t"/>
          </a:scene3d>
          <a:sp3d>
            <a:bevelT w="584200" h="793750" prst="relaxedInse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500688" y="1000125"/>
            <a:ext cx="2800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المتوسط الحسابي</a:t>
            </a:r>
            <a:endParaRPr lang="ar-EG" sz="40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5813" y="1857375"/>
            <a:ext cx="7515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3600" b="1" dirty="0">
                <a:solidFill>
                  <a:srgbClr val="C00000"/>
                </a:solidFill>
              </a:rPr>
              <a:t>التعبير اللفظي: </a:t>
            </a:r>
            <a:r>
              <a:rPr lang="ar-EG" sz="3600" b="1" dirty="0"/>
              <a:t>المتوسط الحسابي لمجموعة من البيانات هو مجموع البيانات </a:t>
            </a:r>
            <a:r>
              <a:rPr lang="ar-EG" sz="3600" b="1" dirty="0" smtClean="0"/>
              <a:t>مقسومًا </a:t>
            </a:r>
            <a:r>
              <a:rPr lang="ar-EG" sz="3600" b="1" dirty="0"/>
              <a:t>على عددها.</a:t>
            </a:r>
            <a:endParaRPr lang="en-US" sz="3600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85813" y="3214688"/>
            <a:ext cx="7515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3600" b="1" dirty="0">
                <a:solidFill>
                  <a:srgbClr val="C00000"/>
                </a:solidFill>
              </a:rPr>
              <a:t>مثال: </a:t>
            </a:r>
            <a:r>
              <a:rPr lang="ar-EG" sz="3600" b="1" dirty="0"/>
              <a:t>المتوسط الحسابي لمجموعة البيانات</a:t>
            </a:r>
            <a:r>
              <a:rPr lang="ar-EG" sz="3600" b="1" dirty="0" smtClean="0"/>
              <a:t>:</a:t>
            </a:r>
            <a:r>
              <a:rPr lang="ar-SA" sz="3600" b="1" dirty="0" smtClean="0"/>
              <a:t/>
            </a:r>
            <a:br>
              <a:rPr lang="ar-SA" sz="3600" b="1" dirty="0" smtClean="0"/>
            </a:br>
            <a:r>
              <a:rPr lang="ar-SA" sz="3600" b="1" dirty="0" smtClean="0"/>
              <a:t>		  </a:t>
            </a:r>
            <a:r>
              <a:rPr lang="ar-EG" sz="3600" b="1" dirty="0" smtClean="0"/>
              <a:t>4</a:t>
            </a:r>
            <a:r>
              <a:rPr lang="ar-EG" sz="3600" b="1" dirty="0"/>
              <a:t>, 3, 5, 1, 2 هو:</a:t>
            </a:r>
            <a:endParaRPr lang="en-US" sz="3600" dirty="0"/>
          </a:p>
        </p:txBody>
      </p:sp>
      <p:sp>
        <p:nvSpPr>
          <p:cNvPr id="103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1034" name="Rectangle 6"/>
          <p:cNvSpPr>
            <a:spLocks noChangeArrowheads="1"/>
          </p:cNvSpPr>
          <p:nvPr/>
        </p:nvSpPr>
        <p:spPr bwMode="auto">
          <a:xfrm>
            <a:off x="0" y="419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grpSp>
        <p:nvGrpSpPr>
          <p:cNvPr id="17" name="مجموعة 16"/>
          <p:cNvGrpSpPr/>
          <p:nvPr/>
        </p:nvGrpSpPr>
        <p:grpSpPr>
          <a:xfrm>
            <a:off x="2643174" y="4425820"/>
            <a:ext cx="5018115" cy="1363947"/>
            <a:chOff x="2643174" y="4425820"/>
            <a:chExt cx="5018115" cy="1363947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2643174" y="4643446"/>
              <a:ext cx="200888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ar-EG" sz="3600" b="1" dirty="0" smtClean="0"/>
                <a:t>=       = 3</a:t>
              </a:r>
              <a:endParaRPr lang="ar-SA" sz="3600" dirty="0"/>
            </a:p>
          </p:txBody>
        </p:sp>
        <p:sp>
          <p:nvSpPr>
            <p:cNvPr id="11" name="مربع نص 6"/>
            <p:cNvSpPr txBox="1">
              <a:spLocks noChangeArrowheads="1"/>
            </p:cNvSpPr>
            <p:nvPr/>
          </p:nvSpPr>
          <p:spPr bwMode="auto">
            <a:xfrm>
              <a:off x="5100973" y="4425820"/>
              <a:ext cx="256031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 dirty="0" smtClean="0">
                  <a:solidFill>
                    <a:srgbClr val="C00000"/>
                  </a:solidFill>
                </a:rPr>
                <a:t>4+3+5+1+2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2" name="رابط مستقيم 11"/>
            <p:cNvCxnSpPr/>
            <p:nvPr/>
          </p:nvCxnSpPr>
          <p:spPr bwMode="auto">
            <a:xfrm>
              <a:off x="4714876" y="5072074"/>
              <a:ext cx="2786062" cy="158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مربع نص 8"/>
            <p:cNvSpPr txBox="1">
              <a:spLocks noChangeArrowheads="1"/>
            </p:cNvSpPr>
            <p:nvPr/>
          </p:nvSpPr>
          <p:spPr bwMode="auto">
            <a:xfrm>
              <a:off x="6072198" y="5143512"/>
              <a:ext cx="441143" cy="646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 dirty="0" smtClean="0">
                  <a:solidFill>
                    <a:srgbClr val="C00000"/>
                  </a:solidFill>
                </a:rPr>
                <a:t>5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مربع نص 10"/>
            <p:cNvSpPr txBox="1">
              <a:spLocks noChangeArrowheads="1"/>
            </p:cNvSpPr>
            <p:nvPr/>
          </p:nvSpPr>
          <p:spPr bwMode="auto">
            <a:xfrm>
              <a:off x="3428988" y="4429132"/>
              <a:ext cx="70403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 dirty="0" smtClean="0">
                  <a:solidFill>
                    <a:srgbClr val="C00000"/>
                  </a:solidFill>
                </a:rPr>
                <a:t>15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مربع نص 11"/>
            <p:cNvSpPr txBox="1">
              <a:spLocks noChangeArrowheads="1"/>
            </p:cNvSpPr>
            <p:nvPr/>
          </p:nvSpPr>
          <p:spPr bwMode="auto">
            <a:xfrm>
              <a:off x="3643306" y="5072074"/>
              <a:ext cx="441143" cy="646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 dirty="0" smtClean="0">
                  <a:solidFill>
                    <a:srgbClr val="C00000"/>
                  </a:solidFill>
                </a:rPr>
                <a:t>5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6" name="رابط مستقيم 15"/>
            <p:cNvCxnSpPr/>
            <p:nvPr/>
          </p:nvCxnSpPr>
          <p:spPr bwMode="auto">
            <a:xfrm>
              <a:off x="3500430" y="5072074"/>
              <a:ext cx="642938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996 - science fiction 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توسط الحسابي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تعبير اللفظ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ث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كعب 9"/>
          <p:cNvSpPr/>
          <p:nvPr/>
        </p:nvSpPr>
        <p:spPr bwMode="auto">
          <a:xfrm>
            <a:off x="571472" y="1142984"/>
            <a:ext cx="7886722" cy="5411558"/>
          </a:xfrm>
          <a:prstGeom prst="cube">
            <a:avLst>
              <a:gd name="adj" fmla="val 4600"/>
            </a:avLst>
          </a:prstGeom>
          <a:gradFill flip="none" rotWithShape="1">
            <a:gsLst>
              <a:gs pos="0">
                <a:srgbClr val="FF3399"/>
              </a:gs>
              <a:gs pos="100000">
                <a:srgbClr val="FFFF00"/>
              </a:gs>
            </a:gsLst>
            <a:path path="circle">
              <a:fillToRect l="100000" b="100000"/>
            </a:path>
            <a:tileRect t="-100000" r="-100000"/>
          </a:gra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Below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just">
              <a:defRPr/>
            </a:pPr>
            <a:endParaRPr lang="ar-EG" sz="3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714375" y="2800350"/>
            <a:ext cx="7429500" cy="120015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0000FF"/>
                </a:solidFill>
                <a:latin typeface="+mn-lt"/>
                <a:cs typeface="+mn-cs"/>
              </a:rPr>
              <a:t>في الشكل المجاور، أوجد متوسط عدد الطلاب لكل نشاط.</a:t>
            </a:r>
            <a:endParaRPr lang="ar-SA" sz="3600" b="1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9900FF"/>
              </a:gs>
              <a:gs pos="80000">
                <a:srgbClr val="FF3399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 dirty="0">
                <a:solidFill>
                  <a:srgbClr val="FFFF00"/>
                </a:solidFill>
                <a:latin typeface="Calibri" pitchFamily="34" charset="0"/>
              </a:rPr>
              <a:t>مثال </a:t>
            </a:r>
            <a:endParaRPr lang="ar-EG" sz="40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4" name="علبة 3"/>
          <p:cNvSpPr/>
          <p:nvPr/>
        </p:nvSpPr>
        <p:spPr>
          <a:xfrm rot="20750560">
            <a:off x="2868307" y="1580335"/>
            <a:ext cx="4042976" cy="857256"/>
          </a:xfrm>
          <a:prstGeom prst="can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 rot="-849440">
            <a:off x="2794000" y="1774825"/>
            <a:ext cx="41417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solidFill>
                  <a:srgbClr val="7030A0"/>
                </a:solidFill>
                <a:latin typeface="Calibri" pitchFamily="34" charset="0"/>
              </a:rPr>
              <a:t>إيجاد المتوسط الحسابي </a:t>
            </a:r>
          </a:p>
        </p:txBody>
      </p:sp>
      <p:sp>
        <p:nvSpPr>
          <p:cNvPr id="7" name="مخطط انسيابي: فرز 6"/>
          <p:cNvSpPr/>
          <p:nvPr/>
        </p:nvSpPr>
        <p:spPr>
          <a:xfrm rot="16200000">
            <a:off x="607191" y="-321498"/>
            <a:ext cx="2286017" cy="3357588"/>
          </a:xfrm>
          <a:prstGeom prst="flowChartSort">
            <a:avLst/>
          </a:prstGeom>
          <a:gradFill flip="none" rotWithShape="1">
            <a:gsLst>
              <a:gs pos="52000">
                <a:srgbClr val="FF3399"/>
              </a:gs>
              <a:gs pos="17999">
                <a:srgbClr val="FFFF00"/>
              </a:gs>
              <a:gs pos="36000">
                <a:srgbClr val="00B0F0"/>
              </a:gs>
              <a:gs pos="61000">
                <a:srgbClr val="FF0000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857250" y="285750"/>
            <a:ext cx="17145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  <a:p>
            <a:pPr algn="ctr"/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نشاطات 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مدرسية:</a:t>
            </a:r>
            <a:endParaRPr lang="ar-S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1850" y="3929063"/>
            <a:ext cx="531177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مستطيل 11"/>
          <p:cNvSpPr/>
          <p:nvPr/>
        </p:nvSpPr>
        <p:spPr>
          <a:xfrm>
            <a:off x="1857356" y="4429132"/>
            <a:ext cx="4071966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" name="مستطيل 12"/>
          <p:cNvSpPr/>
          <p:nvPr/>
        </p:nvSpPr>
        <p:spPr>
          <a:xfrm>
            <a:off x="2786050" y="4929198"/>
            <a:ext cx="3143272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" name="مستطيل 13"/>
          <p:cNvSpPr/>
          <p:nvPr/>
        </p:nvSpPr>
        <p:spPr>
          <a:xfrm>
            <a:off x="1214414" y="5500702"/>
            <a:ext cx="4714908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" name="مستطيل 14"/>
          <p:cNvSpPr/>
          <p:nvPr/>
        </p:nvSpPr>
        <p:spPr>
          <a:xfrm>
            <a:off x="1214414" y="6000768"/>
            <a:ext cx="4714908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ارتون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ثال 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يجاد المتوسط الحساب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نشاطات مدرس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كارت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في الشك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أنشطة طل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الثقا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ف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الرياض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العلم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5" grpId="0"/>
      <p:bldP spid="8" grpId="0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كعب 9"/>
          <p:cNvSpPr/>
          <p:nvPr/>
        </p:nvSpPr>
        <p:spPr bwMode="auto">
          <a:xfrm>
            <a:off x="571472" y="1142984"/>
            <a:ext cx="7886722" cy="5411558"/>
          </a:xfrm>
          <a:prstGeom prst="cube">
            <a:avLst>
              <a:gd name="adj" fmla="val 4600"/>
            </a:avLst>
          </a:prstGeom>
          <a:gradFill flip="none" rotWithShape="1">
            <a:gsLst>
              <a:gs pos="0">
                <a:srgbClr val="FF3399"/>
              </a:gs>
              <a:gs pos="100000">
                <a:srgbClr val="FFFF00"/>
              </a:gs>
            </a:gsLst>
            <a:path path="circle">
              <a:fillToRect l="100000" b="100000"/>
            </a:path>
            <a:tileRect t="-100000" r="-100000"/>
          </a:gra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Below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just">
              <a:defRPr/>
            </a:pPr>
            <a:endParaRPr lang="ar-EG" sz="3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714375" y="2643188"/>
            <a:ext cx="7429500" cy="646112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C00000"/>
                </a:solidFill>
                <a:latin typeface="+mn-lt"/>
                <a:cs typeface="+mn-cs"/>
              </a:rPr>
              <a:t>الطريقة الأولى: تحريك الأشكال</a:t>
            </a:r>
          </a:p>
        </p:txBody>
      </p:sp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9900FF"/>
              </a:gs>
              <a:gs pos="80000">
                <a:srgbClr val="FF3399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15367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>
                <a:solidFill>
                  <a:srgbClr val="FFFF00"/>
                </a:solidFill>
                <a:latin typeface="Calibri" pitchFamily="34" charset="0"/>
              </a:rPr>
              <a:t>مثال </a:t>
            </a:r>
            <a:endParaRPr lang="ar-EG" sz="400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4" name="علبة 3"/>
          <p:cNvSpPr/>
          <p:nvPr/>
        </p:nvSpPr>
        <p:spPr>
          <a:xfrm rot="20750560">
            <a:off x="2868307" y="1580335"/>
            <a:ext cx="4042976" cy="857256"/>
          </a:xfrm>
          <a:prstGeom prst="can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5371" name="مربع نص 4"/>
          <p:cNvSpPr txBox="1">
            <a:spLocks noChangeArrowheads="1"/>
          </p:cNvSpPr>
          <p:nvPr/>
        </p:nvSpPr>
        <p:spPr bwMode="auto">
          <a:xfrm rot="-849440">
            <a:off x="2794000" y="1774825"/>
            <a:ext cx="41417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solidFill>
                  <a:srgbClr val="7030A0"/>
                </a:solidFill>
                <a:latin typeface="Calibri" pitchFamily="34" charset="0"/>
              </a:rPr>
              <a:t>إيجاد المتوسط الحسابي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10000" contrast="40000"/>
          </a:blip>
          <a:srcRect r="1724"/>
          <a:stretch>
            <a:fillRect/>
          </a:stretch>
        </p:blipFill>
        <p:spPr bwMode="auto">
          <a:xfrm>
            <a:off x="285720" y="3357562"/>
            <a:ext cx="8429684" cy="2928958"/>
          </a:xfrm>
          <a:prstGeom prst="roundRect">
            <a:avLst>
              <a:gd name="adj" fmla="val 7242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مخطط انسيابي: فرز 11"/>
          <p:cNvSpPr/>
          <p:nvPr/>
        </p:nvSpPr>
        <p:spPr>
          <a:xfrm rot="16200000">
            <a:off x="607191" y="-321498"/>
            <a:ext cx="2286017" cy="3357588"/>
          </a:xfrm>
          <a:prstGeom prst="flowChartSort">
            <a:avLst/>
          </a:prstGeom>
          <a:gradFill flip="none" rotWithShape="1">
            <a:gsLst>
              <a:gs pos="52000">
                <a:srgbClr val="FF3399"/>
              </a:gs>
              <a:gs pos="17999">
                <a:srgbClr val="FFFF00"/>
              </a:gs>
              <a:gs pos="36000">
                <a:srgbClr val="00B0F0"/>
              </a:gs>
              <a:gs pos="61000">
                <a:srgbClr val="FF0000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5376" name="مربع نص 12"/>
          <p:cNvSpPr txBox="1">
            <a:spLocks noChangeArrowheads="1"/>
          </p:cNvSpPr>
          <p:nvPr/>
        </p:nvSpPr>
        <p:spPr bwMode="auto">
          <a:xfrm>
            <a:off x="857250" y="285750"/>
            <a:ext cx="17145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  <a:p>
            <a:pPr algn="ctr"/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نشاطات 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مدرسية:</a:t>
            </a:r>
            <a:endParaRPr lang="ar-S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79664" y="5643578"/>
            <a:ext cx="289213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2400" b="1" dirty="0" smtClean="0">
                <a:solidFill>
                  <a:srgbClr val="FF0000"/>
                </a:solidFill>
              </a:rPr>
              <a:t>إذن</a:t>
            </a:r>
            <a:r>
              <a:rPr lang="ar-SA" sz="2400" b="1" dirty="0" smtClean="0">
                <a:solidFill>
                  <a:srgbClr val="FF0000"/>
                </a:solidFill>
              </a:rPr>
              <a:t>،</a:t>
            </a:r>
            <a:r>
              <a:rPr lang="ar-EG" sz="2400" b="1" dirty="0" smtClean="0">
                <a:solidFill>
                  <a:srgbClr val="FF0000"/>
                </a:solidFill>
              </a:rPr>
              <a:t> المتوسط الحسابي= 8</a:t>
            </a:r>
            <a:endParaRPr lang="ar-EG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طريقة الأو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ر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ذن المتوسط الحساب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كعب 9"/>
          <p:cNvSpPr/>
          <p:nvPr/>
        </p:nvSpPr>
        <p:spPr bwMode="auto">
          <a:xfrm>
            <a:off x="471492" y="1142984"/>
            <a:ext cx="8101036" cy="5411558"/>
          </a:xfrm>
          <a:prstGeom prst="cube">
            <a:avLst>
              <a:gd name="adj" fmla="val 3963"/>
            </a:avLst>
          </a:prstGeom>
          <a:gradFill flip="none" rotWithShape="1">
            <a:gsLst>
              <a:gs pos="0">
                <a:srgbClr val="FF3399"/>
              </a:gs>
              <a:gs pos="100000">
                <a:srgbClr val="FFFF00"/>
              </a:gs>
            </a:gsLst>
            <a:path path="circle">
              <a:fillToRect l="100000" b="100000"/>
            </a:path>
            <a:tileRect t="-100000" r="-100000"/>
          </a:gra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Below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just">
              <a:defRPr/>
            </a:pPr>
            <a:endParaRPr lang="ar-EG" sz="3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9900FF"/>
              </a:gs>
              <a:gs pos="80000">
                <a:srgbClr val="FF3399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785813" y="2857500"/>
            <a:ext cx="7429500" cy="646113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0000FF"/>
                </a:solidFill>
                <a:latin typeface="+mn-lt"/>
                <a:cs typeface="+mn-cs"/>
              </a:rPr>
              <a:t>الطريقة الثانية: كتابة عبارة وتبسيطها</a:t>
            </a:r>
          </a:p>
        </p:txBody>
      </p:sp>
      <p:sp>
        <p:nvSpPr>
          <p:cNvPr id="16391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>
                <a:solidFill>
                  <a:srgbClr val="FFFF00"/>
                </a:solidFill>
                <a:latin typeface="Calibri" pitchFamily="34" charset="0"/>
              </a:rPr>
              <a:t>مثال </a:t>
            </a:r>
            <a:endParaRPr lang="ar-EG" sz="400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4" name="علبة 3"/>
          <p:cNvSpPr/>
          <p:nvPr/>
        </p:nvSpPr>
        <p:spPr>
          <a:xfrm rot="20750560">
            <a:off x="2868307" y="1580335"/>
            <a:ext cx="4042976" cy="857256"/>
          </a:xfrm>
          <a:prstGeom prst="can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6395" name="مربع نص 4"/>
          <p:cNvSpPr txBox="1">
            <a:spLocks noChangeArrowheads="1"/>
          </p:cNvSpPr>
          <p:nvPr/>
        </p:nvSpPr>
        <p:spPr bwMode="auto">
          <a:xfrm rot="-849440">
            <a:off x="2794000" y="1774825"/>
            <a:ext cx="41417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solidFill>
                  <a:srgbClr val="7030A0"/>
                </a:solidFill>
                <a:latin typeface="Calibri" pitchFamily="34" charset="0"/>
              </a:rPr>
              <a:t>إيجاد المتوسط الحسابي </a:t>
            </a:r>
          </a:p>
        </p:txBody>
      </p:sp>
      <p:sp>
        <p:nvSpPr>
          <p:cNvPr id="14" name="مخطط انسيابي: فرز 13"/>
          <p:cNvSpPr/>
          <p:nvPr/>
        </p:nvSpPr>
        <p:spPr>
          <a:xfrm rot="16200000">
            <a:off x="607191" y="-321498"/>
            <a:ext cx="2286017" cy="3357588"/>
          </a:xfrm>
          <a:prstGeom prst="flowChartSort">
            <a:avLst/>
          </a:prstGeom>
          <a:gradFill flip="none" rotWithShape="1">
            <a:gsLst>
              <a:gs pos="52000">
                <a:srgbClr val="FF3399"/>
              </a:gs>
              <a:gs pos="17999">
                <a:srgbClr val="FFFF00"/>
              </a:gs>
              <a:gs pos="36000">
                <a:srgbClr val="00B0F0"/>
              </a:gs>
              <a:gs pos="61000">
                <a:srgbClr val="FF0000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6399" name="مربع نص 14"/>
          <p:cNvSpPr txBox="1">
            <a:spLocks noChangeArrowheads="1"/>
          </p:cNvSpPr>
          <p:nvPr/>
        </p:nvSpPr>
        <p:spPr bwMode="auto">
          <a:xfrm>
            <a:off x="857250" y="285750"/>
            <a:ext cx="17145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  <a:p>
            <a:pPr algn="ctr"/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نشاطات 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مدرسية:</a:t>
            </a:r>
            <a:endParaRPr lang="ar-S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" name="مجموعة 55"/>
          <p:cNvGrpSpPr>
            <a:grpSpLocks/>
          </p:cNvGrpSpPr>
          <p:nvPr/>
        </p:nvGrpSpPr>
        <p:grpSpPr bwMode="auto">
          <a:xfrm>
            <a:off x="357188" y="3640138"/>
            <a:ext cx="8072464" cy="2503487"/>
            <a:chOff x="372583" y="3357562"/>
            <a:chExt cx="8072981" cy="2503835"/>
          </a:xfrm>
        </p:grpSpPr>
        <p:grpSp>
          <p:nvGrpSpPr>
            <p:cNvPr id="16401" name="مجموعة 49"/>
            <p:cNvGrpSpPr>
              <a:grpSpLocks/>
            </p:cNvGrpSpPr>
            <p:nvPr/>
          </p:nvGrpSpPr>
          <p:grpSpPr bwMode="auto">
            <a:xfrm>
              <a:off x="658822" y="3357562"/>
              <a:ext cx="7786742" cy="2503835"/>
              <a:chOff x="658822" y="3357562"/>
              <a:chExt cx="7786742" cy="2503835"/>
            </a:xfrm>
          </p:grpSpPr>
          <p:grpSp>
            <p:nvGrpSpPr>
              <p:cNvPr id="16404" name="مجموعة 13"/>
              <p:cNvGrpSpPr>
                <a:grpSpLocks/>
              </p:cNvGrpSpPr>
              <p:nvPr/>
            </p:nvGrpSpPr>
            <p:grpSpPr bwMode="auto">
              <a:xfrm>
                <a:off x="658822" y="3357562"/>
                <a:ext cx="7786742" cy="2503835"/>
                <a:chOff x="801698" y="3071810"/>
                <a:chExt cx="7786742" cy="2503835"/>
              </a:xfrm>
            </p:grpSpPr>
            <p:sp>
              <p:nvSpPr>
                <p:cNvPr id="16407" name="مربع نص 16"/>
                <p:cNvSpPr txBox="1">
                  <a:spLocks noChangeArrowheads="1"/>
                </p:cNvSpPr>
                <p:nvPr/>
              </p:nvSpPr>
              <p:spPr bwMode="auto">
                <a:xfrm>
                  <a:off x="801698" y="3429000"/>
                  <a:ext cx="7786742" cy="16312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ar-EG" sz="3600" b="1" dirty="0">
                      <a:solidFill>
                        <a:srgbClr val="C00000"/>
                      </a:solidFill>
                    </a:rPr>
                    <a:t>المتوسط الحسابي </a:t>
                  </a:r>
                  <a:r>
                    <a:rPr lang="ar-SA" sz="3600" b="1" dirty="0">
                      <a:solidFill>
                        <a:srgbClr val="C00000"/>
                      </a:solidFill>
                    </a:rPr>
                    <a:t>=</a:t>
                  </a:r>
                  <a:endParaRPr lang="ar-EG" sz="2800" b="1" dirty="0">
                    <a:solidFill>
                      <a:srgbClr val="C00000"/>
                    </a:solidFill>
                  </a:endParaRPr>
                </a:p>
                <a:p>
                  <a:r>
                    <a:rPr lang="ar-EG" sz="2800" b="1" dirty="0">
                      <a:solidFill>
                        <a:srgbClr val="C00000"/>
                      </a:solidFill>
                    </a:rPr>
                    <a:t>                                                            </a:t>
                  </a:r>
                </a:p>
                <a:p>
                  <a:endParaRPr lang="en-US" sz="3600" dirty="0">
                    <a:solidFill>
                      <a:srgbClr val="C00000"/>
                    </a:solidFill>
                  </a:endParaRPr>
                </a:p>
              </p:txBody>
            </p:sp>
            <p:cxnSp>
              <p:nvCxnSpPr>
                <p:cNvPr id="18" name="رابط مستقيم 17"/>
                <p:cNvCxnSpPr/>
                <p:nvPr/>
              </p:nvCxnSpPr>
              <p:spPr>
                <a:xfrm flipV="1">
                  <a:off x="3142939" y="3784696"/>
                  <a:ext cx="2143262" cy="1588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409" name="مربع نص 18"/>
                <p:cNvSpPr txBox="1">
                  <a:spLocks noChangeArrowheads="1"/>
                </p:cNvSpPr>
                <p:nvPr/>
              </p:nvSpPr>
              <p:spPr bwMode="auto">
                <a:xfrm>
                  <a:off x="3158665" y="3071810"/>
                  <a:ext cx="2291012" cy="646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ar-EG" sz="3600" b="1">
                      <a:solidFill>
                        <a:srgbClr val="C00000"/>
                      </a:solidFill>
                    </a:rPr>
                    <a:t>9+6+11+6</a:t>
                  </a:r>
                  <a:endParaRPr lang="en-US" sz="3600" b="1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6410" name="مربع نص 19"/>
                <p:cNvSpPr txBox="1">
                  <a:spLocks noChangeArrowheads="1"/>
                </p:cNvSpPr>
                <p:nvPr/>
              </p:nvSpPr>
              <p:spPr bwMode="auto">
                <a:xfrm>
                  <a:off x="3929058" y="3857628"/>
                  <a:ext cx="441146" cy="646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ar-EG" sz="3600" b="1">
                      <a:solidFill>
                        <a:srgbClr val="C00000"/>
                      </a:solidFill>
                    </a:rPr>
                    <a:t>4</a:t>
                  </a:r>
                  <a:endParaRPr lang="en-US" sz="3600" b="1">
                    <a:solidFill>
                      <a:srgbClr val="C00000"/>
                    </a:solidFill>
                  </a:endParaRPr>
                </a:p>
              </p:txBody>
            </p:sp>
            <p:cxnSp>
              <p:nvCxnSpPr>
                <p:cNvPr id="44" name="رابط مستقيم 43"/>
                <p:cNvCxnSpPr/>
                <p:nvPr/>
              </p:nvCxnSpPr>
              <p:spPr>
                <a:xfrm>
                  <a:off x="5802172" y="5000890"/>
                  <a:ext cx="857305" cy="1588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412" name="مربع نص 44"/>
                <p:cNvSpPr txBox="1">
                  <a:spLocks noChangeArrowheads="1"/>
                </p:cNvSpPr>
                <p:nvPr/>
              </p:nvSpPr>
              <p:spPr bwMode="auto">
                <a:xfrm>
                  <a:off x="5800668" y="4357810"/>
                  <a:ext cx="704039" cy="646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ar-EG" sz="3600" b="1">
                      <a:solidFill>
                        <a:srgbClr val="C00000"/>
                      </a:solidFill>
                    </a:rPr>
                    <a:t>32</a:t>
                  </a:r>
                  <a:endParaRPr lang="en-US" sz="3600" b="1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6413" name="مربع نص 45"/>
                <p:cNvSpPr txBox="1">
                  <a:spLocks noChangeArrowheads="1"/>
                </p:cNvSpPr>
                <p:nvPr/>
              </p:nvSpPr>
              <p:spPr bwMode="auto">
                <a:xfrm>
                  <a:off x="5874242" y="4929314"/>
                  <a:ext cx="441146" cy="646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ar-EG" sz="3600" b="1">
                      <a:solidFill>
                        <a:srgbClr val="C00000"/>
                      </a:solidFill>
                    </a:rPr>
                    <a:t>4</a:t>
                  </a:r>
                  <a:endParaRPr lang="en-US" sz="3600" b="1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6414" name="مربع نص 48"/>
                <p:cNvSpPr txBox="1">
                  <a:spLocks noChangeArrowheads="1"/>
                </p:cNvSpPr>
                <p:nvPr/>
              </p:nvSpPr>
              <p:spPr bwMode="auto">
                <a:xfrm>
                  <a:off x="2515821" y="4643564"/>
                  <a:ext cx="3156633" cy="646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ar-EG" sz="3600" b="1" dirty="0">
                      <a:solidFill>
                        <a:srgbClr val="C00000"/>
                      </a:solidFill>
                    </a:rPr>
                    <a:t>= 8             بسط</a:t>
                  </a:r>
                  <a:endParaRPr lang="en-US" sz="3600" b="1" dirty="0">
                    <a:solidFill>
                      <a:srgbClr val="C00000"/>
                    </a:solidFill>
                  </a:endParaRPr>
                </a:p>
              </p:txBody>
            </p:sp>
          </p:grpSp>
          <p:cxnSp>
            <p:nvCxnSpPr>
              <p:cNvPr id="25" name="رابط كسهم مستقيم 24"/>
              <p:cNvCxnSpPr/>
              <p:nvPr/>
            </p:nvCxnSpPr>
            <p:spPr>
              <a:xfrm flipV="1">
                <a:off x="2214201" y="4429273"/>
                <a:ext cx="785862" cy="158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رابط كسهم مستقيم 36"/>
              <p:cNvCxnSpPr/>
              <p:nvPr/>
            </p:nvCxnSpPr>
            <p:spPr>
              <a:xfrm>
                <a:off x="2357085" y="3857694"/>
                <a:ext cx="642978" cy="158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402" name="مستطيل 53"/>
            <p:cNvSpPr>
              <a:spLocks noChangeArrowheads="1"/>
            </p:cNvSpPr>
            <p:nvPr/>
          </p:nvSpPr>
          <p:spPr bwMode="auto">
            <a:xfrm>
              <a:off x="372583" y="3571876"/>
              <a:ext cx="198483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2800" b="1" dirty="0">
                  <a:solidFill>
                    <a:srgbClr val="C00000"/>
                  </a:solidFill>
                </a:rPr>
                <a:t>مجموع البيانات</a:t>
              </a:r>
              <a:endParaRPr lang="en-US" sz="2800" dirty="0"/>
            </a:p>
          </p:txBody>
        </p:sp>
        <p:sp>
          <p:nvSpPr>
            <p:cNvPr id="16403" name="مستطيل 54"/>
            <p:cNvSpPr>
              <a:spLocks noChangeArrowheads="1"/>
            </p:cNvSpPr>
            <p:nvPr/>
          </p:nvSpPr>
          <p:spPr bwMode="auto">
            <a:xfrm>
              <a:off x="585085" y="4143380"/>
              <a:ext cx="158408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2800" b="1">
                  <a:solidFill>
                    <a:srgbClr val="C00000"/>
                  </a:solidFill>
                </a:rPr>
                <a:t>عدد البيانات</a:t>
              </a:r>
              <a:endParaRPr lang="en-US" sz="2800"/>
            </a:p>
          </p:txBody>
        </p:sp>
      </p:grp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طريقة ال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توسط الحسابي= 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كعب 9"/>
          <p:cNvSpPr/>
          <p:nvPr/>
        </p:nvSpPr>
        <p:spPr bwMode="auto">
          <a:xfrm>
            <a:off x="571472" y="1142984"/>
            <a:ext cx="7886722" cy="5411558"/>
          </a:xfrm>
          <a:prstGeom prst="cube">
            <a:avLst>
              <a:gd name="adj" fmla="val 4600"/>
            </a:avLst>
          </a:prstGeom>
          <a:gradFill flip="none" rotWithShape="1">
            <a:gsLst>
              <a:gs pos="0">
                <a:srgbClr val="FF3399"/>
              </a:gs>
              <a:gs pos="100000">
                <a:srgbClr val="FFFF00"/>
              </a:gs>
            </a:gsLst>
            <a:path path="circle">
              <a:fillToRect l="100000" b="100000"/>
            </a:path>
            <a:tileRect t="-100000" r="-100000"/>
          </a:gradFill>
          <a:ln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Below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just">
              <a:defRPr/>
            </a:pPr>
            <a:endParaRPr lang="ar-EG" sz="3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gradFill flip="none" rotWithShape="1">
            <a:gsLst>
              <a:gs pos="92000">
                <a:srgbClr val="9900FF"/>
              </a:gs>
              <a:gs pos="80000">
                <a:srgbClr val="FF3399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785813" y="2857500"/>
            <a:ext cx="7429500" cy="646113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0000FF"/>
                </a:solidFill>
                <a:latin typeface="+mn-lt"/>
                <a:cs typeface="+mn-cs"/>
              </a:rPr>
              <a:t>الطريقة الثانية: كتابة عبارة وتبسيطها</a:t>
            </a:r>
          </a:p>
        </p:txBody>
      </p:sp>
      <p:sp>
        <p:nvSpPr>
          <p:cNvPr id="17415" name="مستطيل 2"/>
          <p:cNvSpPr>
            <a:spLocks noChangeArrowheads="1"/>
          </p:cNvSpPr>
          <p:nvPr/>
        </p:nvSpPr>
        <p:spPr bwMode="auto">
          <a:xfrm rot="-941889">
            <a:off x="7377113" y="673100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>
                <a:solidFill>
                  <a:srgbClr val="FFFF00"/>
                </a:solidFill>
                <a:latin typeface="Calibri" pitchFamily="34" charset="0"/>
              </a:rPr>
              <a:t>مثال </a:t>
            </a:r>
            <a:endParaRPr lang="ar-EG" sz="400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4" name="علبة 3"/>
          <p:cNvSpPr/>
          <p:nvPr/>
        </p:nvSpPr>
        <p:spPr>
          <a:xfrm rot="20750560">
            <a:off x="2868307" y="1580335"/>
            <a:ext cx="4042976" cy="857256"/>
          </a:xfrm>
          <a:prstGeom prst="can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7419" name="مربع نص 4"/>
          <p:cNvSpPr txBox="1">
            <a:spLocks noChangeArrowheads="1"/>
          </p:cNvSpPr>
          <p:nvPr/>
        </p:nvSpPr>
        <p:spPr bwMode="auto">
          <a:xfrm rot="-849440">
            <a:off x="2794000" y="1774825"/>
            <a:ext cx="41417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solidFill>
                  <a:srgbClr val="7030A0"/>
                </a:solidFill>
                <a:latin typeface="Calibri" pitchFamily="34" charset="0"/>
              </a:rPr>
              <a:t>إيجاد المتوسط الحسابي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785813" y="4500563"/>
            <a:ext cx="7429500" cy="646112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C00000"/>
                </a:solidFill>
                <a:latin typeface="+mn-lt"/>
                <a:cs typeface="+mn-cs"/>
              </a:rPr>
              <a:t>أي أن متوسط عدد الطلاب لكل نشاط هو </a:t>
            </a:r>
            <a:r>
              <a:rPr lang="ar-SA" sz="3600" b="1" dirty="0" smtClean="0">
                <a:solidFill>
                  <a:srgbClr val="C00000"/>
                </a:solidFill>
                <a:latin typeface="+mn-lt"/>
                <a:cs typeface="+mn-cs"/>
              </a:rPr>
              <a:t>8.</a:t>
            </a:r>
            <a:endParaRPr lang="ar-SA" sz="36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4" name="مخطط انسيابي: فرز 13"/>
          <p:cNvSpPr/>
          <p:nvPr/>
        </p:nvSpPr>
        <p:spPr>
          <a:xfrm rot="16200000">
            <a:off x="607191" y="-321498"/>
            <a:ext cx="2286017" cy="3357588"/>
          </a:xfrm>
          <a:prstGeom prst="flowChartSort">
            <a:avLst/>
          </a:prstGeom>
          <a:gradFill flip="none" rotWithShape="1">
            <a:gsLst>
              <a:gs pos="52000">
                <a:srgbClr val="FF3399"/>
              </a:gs>
              <a:gs pos="17999">
                <a:srgbClr val="FFFF00"/>
              </a:gs>
              <a:gs pos="36000">
                <a:srgbClr val="00B0F0"/>
              </a:gs>
              <a:gs pos="61000">
                <a:srgbClr val="FF0000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7424" name="مربع نص 14"/>
          <p:cNvSpPr txBox="1">
            <a:spLocks noChangeArrowheads="1"/>
          </p:cNvSpPr>
          <p:nvPr/>
        </p:nvSpPr>
        <p:spPr bwMode="auto">
          <a:xfrm>
            <a:off x="857250" y="285750"/>
            <a:ext cx="17145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</a:p>
          <a:p>
            <a:pPr algn="ctr"/>
            <a:r>
              <a:rPr lang="ar-EG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نشاطات </a:t>
            </a:r>
            <a:r>
              <a:rPr lang="ar-E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مدرسية:</a:t>
            </a:r>
            <a:endParaRPr lang="ar-S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ي أن متوسط عدد الطلاب لك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714375" y="1857375"/>
            <a:ext cx="7286625" cy="23082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</a:rPr>
              <a:t>إرشادات </a:t>
            </a:r>
            <a:r>
              <a:rPr lang="ar-SA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</a:rPr>
              <a:t>للدراسة</a:t>
            </a:r>
            <a:endParaRPr lang="ar-SA" sz="3600" b="1" dirty="0">
              <a:ln>
                <a:solidFill>
                  <a:sysClr val="windowText" lastClr="000000"/>
                </a:solidFill>
              </a:ln>
              <a:solidFill>
                <a:srgbClr val="00FF00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FF0000"/>
                </a:solidFill>
              </a:rPr>
              <a:t>المتوسط </a:t>
            </a:r>
            <a:r>
              <a:rPr lang="ar-SA" sz="3600" b="1" dirty="0" smtClean="0">
                <a:solidFill>
                  <a:srgbClr val="FF0000"/>
                </a:solidFill>
              </a:rPr>
              <a:t>الحسابي</a:t>
            </a:r>
            <a:endParaRPr lang="ar-SA" sz="3600" b="1" dirty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FF0000"/>
                </a:solidFill>
              </a:rPr>
              <a:t>عند إيجاد المتوسط الحسابي</a:t>
            </a:r>
            <a:r>
              <a:rPr lang="ar-EG" sz="3600" b="1" dirty="0">
                <a:solidFill>
                  <a:srgbClr val="FF0000"/>
                </a:solidFill>
              </a:rPr>
              <a:t> ينبغي</a:t>
            </a:r>
            <a:r>
              <a:rPr lang="ar-SA" sz="3600" b="1" dirty="0">
                <a:solidFill>
                  <a:srgbClr val="FF0000"/>
                </a:solidFill>
              </a:rPr>
              <a:t> حساب جميع قيم البيانات حتى إن كانت إحداها </a:t>
            </a:r>
            <a:r>
              <a:rPr lang="ar-SA" sz="3600" b="1" dirty="0" smtClean="0">
                <a:solidFill>
                  <a:srgbClr val="FF0000"/>
                </a:solidFill>
              </a:rPr>
              <a:t>صفر</a:t>
            </a:r>
            <a:r>
              <a:rPr lang="ar-EG" sz="3600" b="1" dirty="0" smtClean="0">
                <a:solidFill>
                  <a:srgbClr val="FF0000"/>
                </a:solidFill>
              </a:rPr>
              <a:t>ً</a:t>
            </a:r>
            <a:r>
              <a:rPr lang="ar-SA" sz="3600" b="1" dirty="0" smtClean="0">
                <a:solidFill>
                  <a:srgbClr val="FF0000"/>
                </a:solidFill>
              </a:rPr>
              <a:t>ا.</a:t>
            </a:r>
            <a:endParaRPr lang="ar-SA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512 - فوق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رشادات للدراس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توسط الحسابي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ند إيجاد المتوسط الحساب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وسيلة شرح مع سهم إلى الأعلى 1"/>
          <p:cNvSpPr/>
          <p:nvPr/>
        </p:nvSpPr>
        <p:spPr>
          <a:xfrm rot="10800000">
            <a:off x="-142908" y="500040"/>
            <a:ext cx="8929750" cy="5500727"/>
          </a:xfrm>
          <a:prstGeom prst="upArrowCallout">
            <a:avLst>
              <a:gd name="adj1" fmla="val 0"/>
              <a:gd name="adj2" fmla="val 40230"/>
              <a:gd name="adj3" fmla="val 19311"/>
              <a:gd name="adj4" fmla="val 80689"/>
            </a:avLst>
          </a:prstGeom>
          <a:gradFill>
            <a:gsLst>
              <a:gs pos="0">
                <a:srgbClr val="99FF33"/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scene3d>
            <a:camera prst="isometricOffAxis1Righ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solidFill>
                <a:srgbClr val="FFFF00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solidFill>
                <a:srgbClr val="FFFF00"/>
              </a:solidFill>
            </a:endParaRPr>
          </a:p>
        </p:txBody>
      </p:sp>
      <p:sp>
        <p:nvSpPr>
          <p:cNvPr id="3" name="مجسم مشطوف الحواف 2"/>
          <p:cNvSpPr/>
          <p:nvPr/>
        </p:nvSpPr>
        <p:spPr bwMode="auto">
          <a:xfrm>
            <a:off x="428596" y="839808"/>
            <a:ext cx="5032481" cy="1303308"/>
          </a:xfrm>
          <a:prstGeom prst="bevel">
            <a:avLst>
              <a:gd name="adj" fmla="val 21870"/>
            </a:avLst>
          </a:prstGeom>
          <a:gradFill>
            <a:gsLst>
              <a:gs pos="0">
                <a:srgbClr val="99FF33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  <a:scene3d>
            <a:camera prst="isometricOffAxis1Righ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l" rtl="0">
              <a:defRPr/>
            </a:pPr>
            <a:endParaRPr lang="ar-SA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 rot="-441847">
            <a:off x="1168400" y="1144588"/>
            <a:ext cx="3613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latin typeface="Calibri" pitchFamily="34" charset="0"/>
              </a:rPr>
              <a:t>اختر </a:t>
            </a:r>
            <a:r>
              <a:rPr lang="ar-SA" sz="3600" b="1" dirty="0" smtClean="0">
                <a:latin typeface="Calibri" pitchFamily="34" charset="0"/>
              </a:rPr>
              <a:t>طريقتك</a:t>
            </a:r>
            <a:r>
              <a:rPr lang="ar-EG" sz="3600" b="1" dirty="0" smtClean="0">
                <a:latin typeface="Calibri" pitchFamily="34" charset="0"/>
              </a:rPr>
              <a:t>:</a:t>
            </a:r>
            <a:endParaRPr lang="ar-SA" sz="3600" b="1" dirty="0">
              <a:latin typeface="Calibri" pitchFamily="34" charset="0"/>
            </a:endParaRP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 rot="-441847">
            <a:off x="698327" y="1406284"/>
            <a:ext cx="76010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SA" sz="3600" b="1" dirty="0">
                <a:latin typeface="Calibri" pitchFamily="34" charset="0"/>
              </a:rPr>
              <a:t>أ) </a:t>
            </a:r>
            <a:r>
              <a:rPr lang="ar-SA" sz="3600" b="1" dirty="0" err="1">
                <a:latin typeface="Calibri" pitchFamily="34" charset="0"/>
              </a:rPr>
              <a:t>أ</a:t>
            </a:r>
            <a:r>
              <a:rPr lang="ar-SA" sz="3600" b="1" dirty="0">
                <a:latin typeface="Calibri" pitchFamily="34" charset="0"/>
              </a:rPr>
              <a:t>لعاب تعليمية:</a:t>
            </a:r>
          </a:p>
          <a:p>
            <a:pPr algn="justLow"/>
            <a:r>
              <a:rPr lang="ar-SA" sz="3600" b="1" dirty="0">
                <a:latin typeface="Calibri" pitchFamily="34" charset="0"/>
              </a:rPr>
              <a:t>التمثيل بالأعمدة المجاور</a:t>
            </a:r>
            <a:r>
              <a:rPr lang="ar-EG" sz="3600" b="1" dirty="0">
                <a:latin typeface="Calibri" pitchFamily="34" charset="0"/>
              </a:rPr>
              <a:t> </a:t>
            </a:r>
            <a:r>
              <a:rPr lang="ar-SA" sz="3600" b="1" dirty="0">
                <a:latin typeface="Calibri" pitchFamily="34" charset="0"/>
              </a:rPr>
              <a:t>يُظهر </a:t>
            </a:r>
            <a:r>
              <a:rPr lang="ar-EG" sz="3600" b="1" dirty="0">
                <a:latin typeface="Calibri" pitchFamily="34" charset="0"/>
              </a:rPr>
              <a:t>أعداد</a:t>
            </a:r>
            <a:r>
              <a:rPr lang="ar-SA" sz="3600" b="1" dirty="0">
                <a:latin typeface="Calibri" pitchFamily="34" charset="0"/>
              </a:rPr>
              <a:t> أقراص الألعاب التعليمية التي اشتراها بعض الطلاب</a:t>
            </a:r>
            <a:r>
              <a:rPr lang="ar-SA" sz="3600" b="1" dirty="0" smtClean="0">
                <a:latin typeface="Calibri" pitchFamily="34" charset="0"/>
              </a:rPr>
              <a:t>.</a:t>
            </a:r>
            <a:br>
              <a:rPr lang="ar-SA" sz="3600" b="1" dirty="0" smtClean="0">
                <a:latin typeface="Calibri" pitchFamily="34" charset="0"/>
              </a:rPr>
            </a:br>
            <a:r>
              <a:rPr lang="ar-SA" sz="3600" b="1" dirty="0" smtClean="0">
                <a:latin typeface="Calibri" pitchFamily="34" charset="0"/>
              </a:rPr>
              <a:t>أوجد </a:t>
            </a:r>
            <a:r>
              <a:rPr lang="ar-SA" sz="3600" b="1" dirty="0">
                <a:latin typeface="Calibri" pitchFamily="34" charset="0"/>
              </a:rPr>
              <a:t>المتوسط الحسابي لعدد </a:t>
            </a:r>
            <a:r>
              <a:rPr lang="ar-SA" sz="3600" b="1" dirty="0" smtClean="0">
                <a:latin typeface="Calibri" pitchFamily="34" charset="0"/>
              </a:rPr>
              <a:t>الأقراص</a:t>
            </a:r>
            <a:r>
              <a:rPr lang="ar-EG" sz="3600" b="1" dirty="0" smtClean="0">
                <a:latin typeface="Calibri" pitchFamily="34" charset="0"/>
              </a:rPr>
              <a:t>.</a:t>
            </a:r>
            <a:endParaRPr lang="ar-SA" sz="3600" b="1" dirty="0"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71563" y="4012757"/>
            <a:ext cx="3571875" cy="254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ختر طريقت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لعاب تعلي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شتري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HMOUD WAZIRY\Desktop\براويز 2015\New folder\200R13V4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642938"/>
            <a:ext cx="8143875" cy="5572125"/>
          </a:xfrm>
          <a:prstGeom prst="roundRect">
            <a:avLst>
              <a:gd name="adj" fmla="val 9546"/>
            </a:avLst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مجموعة 13"/>
          <p:cNvGrpSpPr>
            <a:grpSpLocks/>
          </p:cNvGrpSpPr>
          <p:nvPr/>
        </p:nvGrpSpPr>
        <p:grpSpPr bwMode="auto">
          <a:xfrm>
            <a:off x="785813" y="2997200"/>
            <a:ext cx="7286625" cy="1292225"/>
            <a:chOff x="1071538" y="2996983"/>
            <a:chExt cx="7286676" cy="1292662"/>
          </a:xfrm>
        </p:grpSpPr>
        <p:sp>
          <p:nvSpPr>
            <p:cNvPr id="20484" name="مربع نص 3"/>
            <p:cNvSpPr txBox="1">
              <a:spLocks noChangeArrowheads="1"/>
            </p:cNvSpPr>
            <p:nvPr/>
          </p:nvSpPr>
          <p:spPr bwMode="auto">
            <a:xfrm>
              <a:off x="1071538" y="3357562"/>
              <a:ext cx="728667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200" b="1" dirty="0">
                  <a:solidFill>
                    <a:srgbClr val="C00000"/>
                  </a:solidFill>
                </a:rPr>
                <a:t>المتوسط الحسابي =                     =        = 3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cxnSp>
          <p:nvCxnSpPr>
            <p:cNvPr id="6" name="رابط مستقيم 5"/>
            <p:cNvCxnSpPr/>
            <p:nvPr/>
          </p:nvCxnSpPr>
          <p:spPr>
            <a:xfrm>
              <a:off x="3428991" y="3643315"/>
              <a:ext cx="2071703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86" name="مربع نص 6"/>
            <p:cNvSpPr txBox="1">
              <a:spLocks noChangeArrowheads="1"/>
            </p:cNvSpPr>
            <p:nvPr/>
          </p:nvSpPr>
          <p:spPr bwMode="auto">
            <a:xfrm>
              <a:off x="3428992" y="3000372"/>
              <a:ext cx="20313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</a:rPr>
                <a:t>2+6+4+3</a:t>
              </a:r>
              <a:endParaRPr lang="en-US" sz="3600" b="1">
                <a:solidFill>
                  <a:srgbClr val="C00000"/>
                </a:solidFill>
              </a:endParaRPr>
            </a:p>
          </p:txBody>
        </p:sp>
        <p:sp>
          <p:nvSpPr>
            <p:cNvPr id="20487" name="مربع نص 8"/>
            <p:cNvSpPr txBox="1">
              <a:spLocks noChangeArrowheads="1"/>
            </p:cNvSpPr>
            <p:nvPr/>
          </p:nvSpPr>
          <p:spPr bwMode="auto">
            <a:xfrm>
              <a:off x="4416606" y="3643314"/>
              <a:ext cx="4411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</a:rPr>
                <a:t>5</a:t>
              </a:r>
              <a:endParaRPr lang="en-US" sz="3600" b="1">
                <a:solidFill>
                  <a:srgbClr val="C00000"/>
                </a:solidFill>
              </a:endParaRPr>
            </a:p>
          </p:txBody>
        </p:sp>
        <p:cxnSp>
          <p:nvCxnSpPr>
            <p:cNvPr id="10" name="رابط مستقيم 9"/>
            <p:cNvCxnSpPr/>
            <p:nvPr/>
          </p:nvCxnSpPr>
          <p:spPr>
            <a:xfrm>
              <a:off x="2214546" y="3641726"/>
              <a:ext cx="642941" cy="158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89" name="مربع نص 10"/>
            <p:cNvSpPr txBox="1">
              <a:spLocks noChangeArrowheads="1"/>
            </p:cNvSpPr>
            <p:nvPr/>
          </p:nvSpPr>
          <p:spPr bwMode="auto">
            <a:xfrm>
              <a:off x="2214547" y="2996983"/>
              <a:ext cx="70403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</a:rPr>
                <a:t>15</a:t>
              </a:r>
              <a:endParaRPr lang="en-US" sz="3600" b="1">
                <a:solidFill>
                  <a:srgbClr val="C00000"/>
                </a:solidFill>
              </a:endParaRPr>
            </a:p>
          </p:txBody>
        </p:sp>
        <p:sp>
          <p:nvSpPr>
            <p:cNvPr id="20490" name="مربع نص 11"/>
            <p:cNvSpPr txBox="1">
              <a:spLocks noChangeArrowheads="1"/>
            </p:cNvSpPr>
            <p:nvPr/>
          </p:nvSpPr>
          <p:spPr bwMode="auto">
            <a:xfrm>
              <a:off x="2363832" y="3643314"/>
              <a:ext cx="4411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</a:rPr>
                <a:t>5</a:t>
              </a:r>
              <a:endParaRPr lang="en-US" sz="3600" b="1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توسط الحسابي  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137571" y="832012"/>
            <a:ext cx="4092875" cy="4079620"/>
          </a:xfrm>
          <a:prstGeom prst="rect">
            <a:avLst/>
          </a:prstGeom>
          <a:gradFill>
            <a:gsLst>
              <a:gs pos="0">
                <a:srgbClr val="FFC000"/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43169" y="71414"/>
            <a:ext cx="6486351" cy="5572164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softEdge rad="11250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4" name="مستطيل 3"/>
          <p:cNvSpPr/>
          <p:nvPr/>
        </p:nvSpPr>
        <p:spPr>
          <a:xfrm rot="20199440">
            <a:off x="1477550" y="2200178"/>
            <a:ext cx="3852862" cy="2124075"/>
          </a:xfrm>
          <a:prstGeom prst="rect">
            <a:avLst/>
          </a:prstGeom>
          <a:ln w="34925">
            <a:noFill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600" dirty="0">
                <a:latin typeface="+mn-lt"/>
                <a:cs typeface="+mn-cs"/>
              </a:rPr>
              <a:t>المتوسط الحسابي</a:t>
            </a: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50" y="71438"/>
            <a:ext cx="29718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6429375" y="642938"/>
            <a:ext cx="17145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400" b="1" dirty="0">
                <a:solidFill>
                  <a:srgbClr val="0070C0"/>
                </a:solidFill>
                <a:latin typeface="Calibri" pitchFamily="34" charset="0"/>
              </a:rPr>
              <a:t>الدرس</a:t>
            </a:r>
          </a:p>
          <a:p>
            <a:pPr algn="ctr"/>
            <a:r>
              <a:rPr lang="ar-SA" sz="4400" b="1" dirty="0">
                <a:solidFill>
                  <a:srgbClr val="0070C0"/>
                </a:solidFill>
                <a:latin typeface="Calibri" pitchFamily="34" charset="0"/>
              </a:rPr>
              <a:t>2-4</a:t>
            </a:r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2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د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توسط الحساب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حطة طرفية 1"/>
          <p:cNvSpPr/>
          <p:nvPr/>
        </p:nvSpPr>
        <p:spPr>
          <a:xfrm>
            <a:off x="214282" y="1643050"/>
            <a:ext cx="8715404" cy="2857520"/>
          </a:xfrm>
          <a:prstGeom prst="flowChartTerminator">
            <a:avLst/>
          </a:prstGeom>
          <a:gradFill flip="none" rotWithShape="1">
            <a:gsLst>
              <a:gs pos="0">
                <a:srgbClr val="0000FF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path path="circle">
              <a:fillToRect l="50000" t="50000" r="50000" b="50000"/>
            </a:path>
            <a:tileRect/>
          </a:gradFill>
          <a:ln w="34925">
            <a:solidFill>
              <a:schemeClr val="accent1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metal">
            <a:bevelT w="260350" h="50800" prst="softRound"/>
            <a:bevelB prst="softRound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600" dirty="0">
              <a:solidFill>
                <a:schemeClr val="accent4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dirty="0">
              <a:solidFill>
                <a:schemeClr val="accent4">
                  <a:lumMod val="7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071538" y="1670704"/>
            <a:ext cx="6786610" cy="2585323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القيم التي تكون أعلى </a:t>
            </a:r>
            <a:r>
              <a:rPr lang="ar-SA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كثير</a:t>
            </a:r>
            <a:r>
              <a:rPr lang="ar-EG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ً</a:t>
            </a:r>
            <a:r>
              <a:rPr lang="ar-SA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ا </a:t>
            </a:r>
            <a:r>
              <a:rPr lang="ar-EG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أو </a:t>
            </a:r>
            <a:r>
              <a:rPr lang="ar-EG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أقل كثيرًا </a:t>
            </a:r>
            <a:r>
              <a:rPr lang="ar-SA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من بقية البيانات </a:t>
            </a:r>
            <a:r>
              <a:rPr lang="ar-EG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تسمى </a:t>
            </a:r>
            <a:r>
              <a:rPr lang="ar-SA" sz="54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القيم المتطرفة</a:t>
            </a:r>
            <a:r>
              <a:rPr lang="ar-SA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  <a:endParaRPr lang="ar-SA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يم التي تكون أع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تمرير أفقي 8"/>
          <p:cNvSpPr/>
          <p:nvPr/>
        </p:nvSpPr>
        <p:spPr>
          <a:xfrm>
            <a:off x="214314" y="2643182"/>
            <a:ext cx="8715404" cy="4143380"/>
          </a:xfrm>
          <a:prstGeom prst="horizontalScroll">
            <a:avLst>
              <a:gd name="adj" fmla="val 9073"/>
            </a:avLst>
          </a:prstGeom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571500" y="3143250"/>
            <a:ext cx="8215313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Calibri" pitchFamily="34" charset="0"/>
              </a:rPr>
              <a:t>كان عدد الدقائق التي استعمل فيها راشد الهاتف </a:t>
            </a:r>
            <a:r>
              <a:rPr lang="ar-EG" sz="3200" b="1" dirty="0">
                <a:latin typeface="Calibri" pitchFamily="34" charset="0"/>
              </a:rPr>
              <a:t>في </a:t>
            </a:r>
            <a:r>
              <a:rPr lang="ar-SA" sz="3200" b="1" dirty="0">
                <a:latin typeface="Calibri" pitchFamily="34" charset="0"/>
              </a:rPr>
              <a:t>آخر خمسة أشهر على النحو </a:t>
            </a:r>
            <a:r>
              <a:rPr lang="ar-SA" sz="3200" b="1" dirty="0" err="1">
                <a:latin typeface="Calibri" pitchFamily="34" charset="0"/>
              </a:rPr>
              <a:t>ال</a:t>
            </a:r>
            <a:r>
              <a:rPr lang="ar-EG" sz="3200" b="1" dirty="0">
                <a:latin typeface="Calibri" pitchFamily="34" charset="0"/>
              </a:rPr>
              <a:t>آتي</a:t>
            </a:r>
            <a:r>
              <a:rPr lang="ar-SA" sz="3200" b="1" dirty="0" smtClean="0">
                <a:latin typeface="Calibri" pitchFamily="34" charset="0"/>
              </a:rPr>
              <a:t>:</a:t>
            </a:r>
            <a:br>
              <a:rPr lang="ar-SA" sz="3200" b="1" dirty="0" smtClean="0">
                <a:latin typeface="Calibri" pitchFamily="34" charset="0"/>
              </a:rPr>
            </a:br>
            <a:r>
              <a:rPr lang="ar-SA" sz="3200" b="1" dirty="0" smtClean="0">
                <a:latin typeface="Calibri" pitchFamily="34" charset="0"/>
              </a:rPr>
              <a:t>494</a:t>
            </a:r>
            <a:r>
              <a:rPr lang="ar-SA" sz="3200" b="1" dirty="0">
                <a:latin typeface="Calibri" pitchFamily="34" charset="0"/>
              </a:rPr>
              <a:t>،</a:t>
            </a:r>
            <a:r>
              <a:rPr lang="ar-EG" sz="3200" b="1" dirty="0">
                <a:latin typeface="Calibri" pitchFamily="34" charset="0"/>
              </a:rPr>
              <a:t> 502، 486، 690، </a:t>
            </a:r>
            <a:r>
              <a:rPr lang="ar-EG" sz="3200" b="1" dirty="0" smtClean="0">
                <a:latin typeface="Calibri" pitchFamily="34" charset="0"/>
              </a:rPr>
              <a:t>478</a:t>
            </a:r>
            <a:endParaRPr lang="ar-SA" sz="3200" b="1" dirty="0">
              <a:latin typeface="Calibri" pitchFamily="34" charset="0"/>
            </a:endParaRPr>
          </a:p>
          <a:p>
            <a:pPr algn="ctr"/>
            <a:r>
              <a:rPr lang="ar-SA" sz="3200" b="1" dirty="0">
                <a:solidFill>
                  <a:srgbClr val="000000"/>
                </a:solidFill>
                <a:latin typeface="Calibri" pitchFamily="34" charset="0"/>
                <a:sym typeface="Wingdings" pitchFamily="2" charset="2"/>
              </a:rPr>
              <a:t>حدد القيم المتطرفة لهذه البيانات. وأوجد المتوسط الحسابي مع وجود القيم المتطرفة </a:t>
            </a:r>
            <a:r>
              <a:rPr lang="ar-SA" sz="3200" b="1" dirty="0" err="1" smtClean="0">
                <a:solidFill>
                  <a:srgbClr val="000000"/>
                </a:solidFill>
                <a:latin typeface="Calibri" pitchFamily="34" charset="0"/>
                <a:sym typeface="Wingdings" pitchFamily="2" charset="2"/>
              </a:rPr>
              <a:t>و</a:t>
            </a:r>
            <a:r>
              <a:rPr lang="ar-EG" sz="3200" b="1" dirty="0" smtClean="0">
                <a:solidFill>
                  <a:srgbClr val="000000"/>
                </a:solidFill>
                <a:latin typeface="Calibri" pitchFamily="34" charset="0"/>
                <a:sym typeface="Wingdings" pitchFamily="2" charset="2"/>
              </a:rPr>
              <a:t>من </a:t>
            </a:r>
            <a:r>
              <a:rPr lang="ar-SA" sz="3200" b="1" dirty="0" smtClean="0">
                <a:solidFill>
                  <a:srgbClr val="000000"/>
                </a:solidFill>
                <a:latin typeface="Calibri" pitchFamily="34" charset="0"/>
                <a:sym typeface="Wingdings" pitchFamily="2" charset="2"/>
              </a:rPr>
              <a:t>دون </a:t>
            </a:r>
            <a:r>
              <a:rPr lang="ar-SA" sz="3200" b="1" dirty="0">
                <a:solidFill>
                  <a:srgbClr val="000000"/>
                </a:solidFill>
                <a:latin typeface="Calibri" pitchFamily="34" charset="0"/>
                <a:sym typeface="Wingdings" pitchFamily="2" charset="2"/>
              </a:rPr>
              <a:t>وجودها، ثم صف كيف تؤثر هذه القيم في المتوسط الحسابي.</a:t>
            </a:r>
          </a:p>
        </p:txBody>
      </p:sp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 rot="-941889">
            <a:off x="7137400" y="765175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 dirty="0">
                <a:solidFill>
                  <a:srgbClr val="C00000"/>
                </a:solidFill>
                <a:latin typeface="Calibri" pitchFamily="34" charset="0"/>
              </a:rPr>
              <a:t>مثال </a:t>
            </a:r>
            <a:endParaRPr lang="ar-EG" sz="40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" name="علبة 3"/>
          <p:cNvSpPr/>
          <p:nvPr/>
        </p:nvSpPr>
        <p:spPr>
          <a:xfrm>
            <a:off x="486003" y="2020064"/>
            <a:ext cx="7879906" cy="857256"/>
          </a:xfrm>
          <a:prstGeom prst="can">
            <a:avLst/>
          </a:prstGeom>
          <a:ln>
            <a:noFill/>
          </a:ln>
        </p:spPr>
        <p:style>
          <a:lnRef idx="0">
            <a:schemeClr val="accent6"/>
          </a:lnRef>
          <a:fillRef idx="1003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357188" y="2214563"/>
            <a:ext cx="807243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solidFill>
                  <a:srgbClr val="FF0000"/>
                </a:solidFill>
                <a:latin typeface="Calibri" pitchFamily="34" charset="0"/>
              </a:rPr>
              <a:t>القيم المتطرفة وأثرها على المتوسط الحسابي</a:t>
            </a:r>
            <a:endParaRPr lang="ar-SA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مخطط انسيابي: دمج 5"/>
          <p:cNvSpPr/>
          <p:nvPr/>
        </p:nvSpPr>
        <p:spPr>
          <a:xfrm>
            <a:off x="273222" y="95271"/>
            <a:ext cx="1714512" cy="1571636"/>
          </a:xfrm>
          <a:prstGeom prst="flowChartCollate">
            <a:avLst/>
          </a:prstGeom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solidFill>
                <a:schemeClr val="tx1"/>
              </a:solidFill>
            </a:endParaRPr>
          </a:p>
        </p:txBody>
      </p:sp>
      <p:sp>
        <p:nvSpPr>
          <p:cNvPr id="7" name="مخطط انسيابي: فرز 6"/>
          <p:cNvSpPr/>
          <p:nvPr/>
        </p:nvSpPr>
        <p:spPr>
          <a:xfrm rot="16200000">
            <a:off x="357158" y="-71463"/>
            <a:ext cx="1571636" cy="2143140"/>
          </a:xfrm>
          <a:prstGeom prst="flowChartSort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357188" y="214313"/>
            <a:ext cx="1500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2</a:t>
            </a:r>
          </a:p>
          <a:p>
            <a:pPr algn="ctr"/>
            <a:r>
              <a:rPr lang="ar-EG" sz="3600" b="1" dirty="0" smtClean="0">
                <a:latin typeface="Calibri" pitchFamily="34" charset="0"/>
              </a:rPr>
              <a:t>هواتف:</a:t>
            </a:r>
            <a:endParaRPr lang="ar-SA" sz="36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ارتون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ثال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قيم المتطرفة وأثرها على المتوس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هوات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غراندايز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كان عدد الدقائق التي استعمل فيها راشد الهاتف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حدد القيم المتطرفة لهذ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2"/>
      <p:bldP spid="3" grpId="0"/>
      <p:bldP spid="5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تمرير أفقي 8"/>
          <p:cNvSpPr/>
          <p:nvPr/>
        </p:nvSpPr>
        <p:spPr>
          <a:xfrm>
            <a:off x="214313" y="2643188"/>
            <a:ext cx="8715375" cy="4143375"/>
          </a:xfrm>
          <a:prstGeom prst="horizontalScroll">
            <a:avLst>
              <a:gd name="adj" fmla="val 907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571500" y="3071813"/>
            <a:ext cx="821531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SA" sz="3200" b="1" dirty="0">
                <a:latin typeface="Calibri" pitchFamily="34" charset="0"/>
              </a:rPr>
              <a:t>تعد القيمة 690 عالية </a:t>
            </a:r>
            <a:r>
              <a:rPr lang="ar-SA" sz="3200" b="1" dirty="0" smtClean="0">
                <a:latin typeface="Calibri" pitchFamily="34" charset="0"/>
              </a:rPr>
              <a:t>جد</a:t>
            </a:r>
            <a:r>
              <a:rPr lang="ar-EG" sz="3200" b="1" dirty="0" smtClean="0">
                <a:latin typeface="Calibri" pitchFamily="34" charset="0"/>
              </a:rPr>
              <a:t>ً</a:t>
            </a:r>
            <a:r>
              <a:rPr lang="ar-SA" sz="3200" b="1" dirty="0" smtClean="0">
                <a:latin typeface="Calibri" pitchFamily="34" charset="0"/>
              </a:rPr>
              <a:t>ا </a:t>
            </a:r>
            <a:r>
              <a:rPr lang="ar-SA" sz="3200" b="1" dirty="0">
                <a:latin typeface="Calibri" pitchFamily="34" charset="0"/>
              </a:rPr>
              <a:t>مقارنة ببقية القيم، لذا تُعد قيم</a:t>
            </a:r>
            <a:r>
              <a:rPr lang="ar-EG" sz="3200" b="1" dirty="0">
                <a:latin typeface="Calibri" pitchFamily="34" charset="0"/>
              </a:rPr>
              <a:t>ة</a:t>
            </a:r>
            <a:r>
              <a:rPr lang="ar-SA" sz="3200" b="1" dirty="0">
                <a:latin typeface="Calibri" pitchFamily="34" charset="0"/>
              </a:rPr>
              <a:t> متطرفة، ولإيجاد المتوسط الحسابي:</a:t>
            </a:r>
            <a:endParaRPr lang="ar-SA" sz="3200" b="1" dirty="0">
              <a:solidFill>
                <a:srgbClr val="000000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23559" name="مستطيل 2"/>
          <p:cNvSpPr>
            <a:spLocks noChangeArrowheads="1"/>
          </p:cNvSpPr>
          <p:nvPr/>
        </p:nvSpPr>
        <p:spPr bwMode="auto">
          <a:xfrm rot="-941889">
            <a:off x="7137400" y="765175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>
                <a:solidFill>
                  <a:srgbClr val="C00000"/>
                </a:solidFill>
                <a:latin typeface="Calibri" pitchFamily="34" charset="0"/>
              </a:rPr>
              <a:t>مثال </a:t>
            </a:r>
            <a:endParaRPr lang="ar-EG" sz="40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" name="مخطط انسيابي: دمج 5"/>
          <p:cNvSpPr/>
          <p:nvPr/>
        </p:nvSpPr>
        <p:spPr>
          <a:xfrm>
            <a:off x="273222" y="95271"/>
            <a:ext cx="1714512" cy="1571636"/>
          </a:xfrm>
          <a:prstGeom prst="flowChartCollate">
            <a:avLst/>
          </a:prstGeom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solidFill>
                <a:schemeClr val="tx1"/>
              </a:solidFill>
            </a:endParaRPr>
          </a:p>
        </p:txBody>
      </p:sp>
      <p:sp>
        <p:nvSpPr>
          <p:cNvPr id="7" name="مخطط انسيابي: فرز 6"/>
          <p:cNvSpPr/>
          <p:nvPr/>
        </p:nvSpPr>
        <p:spPr>
          <a:xfrm rot="16200000">
            <a:off x="357158" y="-71463"/>
            <a:ext cx="1571636" cy="2143140"/>
          </a:xfrm>
          <a:prstGeom prst="flowChartSort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3566" name="مربع نص 7"/>
          <p:cNvSpPr txBox="1">
            <a:spLocks noChangeArrowheads="1"/>
          </p:cNvSpPr>
          <p:nvPr/>
        </p:nvSpPr>
        <p:spPr bwMode="auto">
          <a:xfrm>
            <a:off x="357188" y="214313"/>
            <a:ext cx="1500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2</a:t>
            </a:r>
          </a:p>
          <a:p>
            <a:pPr algn="ctr"/>
            <a:r>
              <a:rPr lang="ar-EG" sz="3600" b="1" dirty="0" smtClean="0">
                <a:latin typeface="Calibri" pitchFamily="34" charset="0"/>
              </a:rPr>
              <a:t>هواتف:</a:t>
            </a:r>
            <a:endParaRPr lang="ar-SA" sz="3600" b="1" dirty="0">
              <a:latin typeface="Calibri" pitchFamily="34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5929322" y="4130684"/>
            <a:ext cx="2857491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200" b="1" dirty="0"/>
              <a:t>مع القيمة المتطرفة</a:t>
            </a:r>
            <a:endParaRPr lang="en-US" sz="3200" dirty="0"/>
          </a:p>
        </p:txBody>
      </p:sp>
      <p:sp>
        <p:nvSpPr>
          <p:cNvPr id="23568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3569" name="Rectangle 23"/>
          <p:cNvSpPr>
            <a:spLocks noChangeArrowheads="1"/>
          </p:cNvSpPr>
          <p:nvPr/>
        </p:nvSpPr>
        <p:spPr bwMode="auto">
          <a:xfrm>
            <a:off x="0" y="419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3570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3571" name="Rectangle 26"/>
          <p:cNvSpPr>
            <a:spLocks noChangeArrowheads="1"/>
          </p:cNvSpPr>
          <p:nvPr/>
        </p:nvSpPr>
        <p:spPr bwMode="auto">
          <a:xfrm>
            <a:off x="0" y="419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1" name="علبة 20"/>
          <p:cNvSpPr/>
          <p:nvPr/>
        </p:nvSpPr>
        <p:spPr>
          <a:xfrm>
            <a:off x="486003" y="2020064"/>
            <a:ext cx="7879906" cy="857256"/>
          </a:xfrm>
          <a:prstGeom prst="can">
            <a:avLst/>
          </a:prstGeom>
          <a:ln>
            <a:noFill/>
          </a:ln>
        </p:spPr>
        <p:style>
          <a:lnRef idx="0">
            <a:schemeClr val="accent6"/>
          </a:lnRef>
          <a:fillRef idx="1003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3575" name="مربع نص 21"/>
          <p:cNvSpPr txBox="1">
            <a:spLocks noChangeArrowheads="1"/>
          </p:cNvSpPr>
          <p:nvPr/>
        </p:nvSpPr>
        <p:spPr bwMode="auto">
          <a:xfrm>
            <a:off x="357188" y="2214563"/>
            <a:ext cx="807243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FF0000"/>
                </a:solidFill>
                <a:latin typeface="Calibri" pitchFamily="34" charset="0"/>
              </a:rPr>
              <a:t>القيم المتطرفة وأثرها على المتوسط الحسابي</a:t>
            </a:r>
            <a:endParaRPr lang="ar-SA" sz="3200" b="1">
              <a:solidFill>
                <a:srgbClr val="FF0000"/>
              </a:solidFill>
              <a:latin typeface="Calibri" pitchFamily="34" charset="0"/>
            </a:endParaRPr>
          </a:p>
        </p:txBody>
      </p:sp>
      <p:grpSp>
        <p:nvGrpSpPr>
          <p:cNvPr id="3" name="مجموعة 32"/>
          <p:cNvGrpSpPr>
            <a:grpSpLocks/>
          </p:cNvGrpSpPr>
          <p:nvPr/>
        </p:nvGrpSpPr>
        <p:grpSpPr bwMode="auto">
          <a:xfrm>
            <a:off x="557213" y="4283075"/>
            <a:ext cx="7086600" cy="2217738"/>
            <a:chOff x="557827" y="4214818"/>
            <a:chExt cx="7086007" cy="2217967"/>
          </a:xfrm>
        </p:grpSpPr>
        <p:cxnSp>
          <p:nvCxnSpPr>
            <p:cNvPr id="24" name="رابط مستقيم 23"/>
            <p:cNvCxnSpPr/>
            <p:nvPr/>
          </p:nvCxnSpPr>
          <p:spPr>
            <a:xfrm>
              <a:off x="5842172" y="5858051"/>
              <a:ext cx="1301641" cy="158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578" name="مجموعة 31"/>
            <p:cNvGrpSpPr>
              <a:grpSpLocks/>
            </p:cNvGrpSpPr>
            <p:nvPr/>
          </p:nvGrpSpPr>
          <p:grpSpPr bwMode="auto">
            <a:xfrm>
              <a:off x="557827" y="4214818"/>
              <a:ext cx="7086007" cy="2217967"/>
              <a:chOff x="557827" y="4214818"/>
              <a:chExt cx="7086007" cy="2217967"/>
            </a:xfrm>
          </p:grpSpPr>
          <p:sp>
            <p:nvSpPr>
              <p:cNvPr id="23579" name="مربع نص 26"/>
              <p:cNvSpPr txBox="1">
                <a:spLocks noChangeArrowheads="1"/>
              </p:cNvSpPr>
              <p:nvPr/>
            </p:nvSpPr>
            <p:spPr bwMode="auto">
              <a:xfrm>
                <a:off x="4474377" y="5500702"/>
                <a:ext cx="3169457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ar-EG" sz="3600" b="1">
                    <a:solidFill>
                      <a:srgbClr val="C00000"/>
                    </a:solidFill>
                  </a:rPr>
                  <a:t>=            = 530</a:t>
                </a:r>
                <a:endParaRPr lang="en-US" sz="3600" b="1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9" name="رابط مستقيم 18"/>
              <p:cNvCxnSpPr/>
              <p:nvPr/>
            </p:nvCxnSpPr>
            <p:spPr>
              <a:xfrm>
                <a:off x="643545" y="4929267"/>
                <a:ext cx="5071638" cy="1588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81" name="مربع نص 21"/>
              <p:cNvSpPr txBox="1">
                <a:spLocks noChangeArrowheads="1"/>
              </p:cNvSpPr>
              <p:nvPr/>
            </p:nvSpPr>
            <p:spPr bwMode="auto">
              <a:xfrm>
                <a:off x="557827" y="4214818"/>
                <a:ext cx="5157181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ar-EG" sz="3600" b="1" dirty="0">
                    <a:solidFill>
                      <a:srgbClr val="C00000"/>
                    </a:solidFill>
                  </a:rPr>
                  <a:t>494+502+486+690+478</a:t>
                </a:r>
                <a:endParaRPr lang="en-US" sz="36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3582" name="مربع نص 22"/>
              <p:cNvSpPr txBox="1">
                <a:spLocks noChangeArrowheads="1"/>
              </p:cNvSpPr>
              <p:nvPr/>
            </p:nvSpPr>
            <p:spPr bwMode="auto">
              <a:xfrm>
                <a:off x="2928926" y="4929198"/>
                <a:ext cx="441146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ar-EG" sz="3600" b="1">
                    <a:solidFill>
                      <a:srgbClr val="C00000"/>
                    </a:solidFill>
                  </a:rPr>
                  <a:t>5</a:t>
                </a:r>
                <a:endParaRPr lang="en-US" sz="36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23583" name="مربع نص 24"/>
              <p:cNvSpPr txBox="1">
                <a:spLocks noChangeArrowheads="1"/>
              </p:cNvSpPr>
              <p:nvPr/>
            </p:nvSpPr>
            <p:spPr bwMode="auto">
              <a:xfrm>
                <a:off x="5929322" y="5072074"/>
                <a:ext cx="1223412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ar-EG" sz="3600" b="1">
                    <a:solidFill>
                      <a:srgbClr val="C00000"/>
                    </a:solidFill>
                  </a:rPr>
                  <a:t>2650</a:t>
                </a:r>
                <a:endParaRPr lang="en-US" sz="36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23584" name="مربع نص 25"/>
              <p:cNvSpPr txBox="1">
                <a:spLocks noChangeArrowheads="1"/>
              </p:cNvSpPr>
              <p:nvPr/>
            </p:nvSpPr>
            <p:spPr bwMode="auto">
              <a:xfrm>
                <a:off x="6215074" y="5786454"/>
                <a:ext cx="441146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ar-EG" sz="3600" b="1">
                    <a:solidFill>
                      <a:srgbClr val="C00000"/>
                    </a:solidFill>
                  </a:rPr>
                  <a:t>5</a:t>
                </a:r>
                <a:endParaRPr lang="en-US" sz="3600" b="1">
                  <a:solidFill>
                    <a:srgbClr val="C00000"/>
                  </a:solidFill>
                </a:endParaRPr>
              </a:p>
            </p:txBody>
          </p:sp>
        </p:grpSp>
      </p:grp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عد القيمة 690 عالية جد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ع القيمة المتطر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  <p:bldP spid="10" grpId="0" autoUpdateAnimBg="0"/>
      <p:bldP spid="13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تمرير أفقي 8"/>
          <p:cNvSpPr/>
          <p:nvPr/>
        </p:nvSpPr>
        <p:spPr>
          <a:xfrm>
            <a:off x="214313" y="2643188"/>
            <a:ext cx="8715375" cy="4143375"/>
          </a:xfrm>
          <a:prstGeom prst="horizontalScroll">
            <a:avLst>
              <a:gd name="adj" fmla="val 907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579" name="مستطيل 9"/>
          <p:cNvSpPr>
            <a:spLocks noChangeArrowheads="1"/>
          </p:cNvSpPr>
          <p:nvPr/>
        </p:nvSpPr>
        <p:spPr bwMode="auto">
          <a:xfrm>
            <a:off x="571500" y="3071813"/>
            <a:ext cx="821531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SA" sz="3200" b="1" dirty="0">
                <a:latin typeface="Calibri" pitchFamily="34" charset="0"/>
              </a:rPr>
              <a:t>تعد القيمة 690 عالية </a:t>
            </a:r>
            <a:r>
              <a:rPr lang="ar-SA" sz="3200" b="1" dirty="0" smtClean="0">
                <a:latin typeface="Calibri" pitchFamily="34" charset="0"/>
              </a:rPr>
              <a:t>جدًا </a:t>
            </a:r>
            <a:r>
              <a:rPr lang="ar-SA" sz="3200" b="1" dirty="0">
                <a:latin typeface="Calibri" pitchFamily="34" charset="0"/>
              </a:rPr>
              <a:t>مقارنة ببقية القيم، لذا تُعد قيم</a:t>
            </a:r>
            <a:r>
              <a:rPr lang="ar-EG" sz="3200" b="1" dirty="0">
                <a:latin typeface="Calibri" pitchFamily="34" charset="0"/>
              </a:rPr>
              <a:t>ة</a:t>
            </a:r>
            <a:r>
              <a:rPr lang="ar-SA" sz="3200" b="1" dirty="0">
                <a:latin typeface="Calibri" pitchFamily="34" charset="0"/>
              </a:rPr>
              <a:t> متطرفة، ولإيجاد المتوسط الحسابي:</a:t>
            </a:r>
            <a:endParaRPr lang="ar-SA" sz="3200" b="1" dirty="0">
              <a:solidFill>
                <a:srgbClr val="000000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24583" name="مستطيل 2"/>
          <p:cNvSpPr>
            <a:spLocks noChangeArrowheads="1"/>
          </p:cNvSpPr>
          <p:nvPr/>
        </p:nvSpPr>
        <p:spPr bwMode="auto">
          <a:xfrm rot="-941889">
            <a:off x="7137400" y="765175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>
                <a:solidFill>
                  <a:srgbClr val="C00000"/>
                </a:solidFill>
                <a:latin typeface="Calibri" pitchFamily="34" charset="0"/>
              </a:rPr>
              <a:t>مثال </a:t>
            </a:r>
            <a:endParaRPr lang="ar-EG" sz="40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" name="مخطط انسيابي: دمج 5"/>
          <p:cNvSpPr/>
          <p:nvPr/>
        </p:nvSpPr>
        <p:spPr>
          <a:xfrm>
            <a:off x="273222" y="95271"/>
            <a:ext cx="1714512" cy="1571636"/>
          </a:xfrm>
          <a:prstGeom prst="flowChartCollate">
            <a:avLst/>
          </a:prstGeom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solidFill>
                <a:schemeClr val="tx1"/>
              </a:solidFill>
            </a:endParaRPr>
          </a:p>
        </p:txBody>
      </p:sp>
      <p:sp>
        <p:nvSpPr>
          <p:cNvPr id="7" name="مخطط انسيابي: فرز 6"/>
          <p:cNvSpPr/>
          <p:nvPr/>
        </p:nvSpPr>
        <p:spPr>
          <a:xfrm rot="16200000">
            <a:off x="357158" y="-71463"/>
            <a:ext cx="1571636" cy="2143140"/>
          </a:xfrm>
          <a:prstGeom prst="flowChartSort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4590" name="مربع نص 7"/>
          <p:cNvSpPr txBox="1">
            <a:spLocks noChangeArrowheads="1"/>
          </p:cNvSpPr>
          <p:nvPr/>
        </p:nvSpPr>
        <p:spPr bwMode="auto">
          <a:xfrm>
            <a:off x="357188" y="214313"/>
            <a:ext cx="1500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2</a:t>
            </a:r>
          </a:p>
          <a:p>
            <a:pPr algn="ctr"/>
            <a:r>
              <a:rPr lang="ar-EG" sz="3600" b="1" dirty="0" smtClean="0">
                <a:latin typeface="Calibri" pitchFamily="34" charset="0"/>
              </a:rPr>
              <a:t>هواتف:</a:t>
            </a:r>
            <a:endParaRPr lang="ar-SA" sz="3600" b="1" dirty="0">
              <a:latin typeface="Calibri" pitchFamily="34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5357818" y="4143375"/>
            <a:ext cx="350043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200" b="1" dirty="0"/>
              <a:t>من دون القيمة المتطرفة</a:t>
            </a:r>
            <a:endParaRPr lang="en-US" sz="3200" dirty="0"/>
          </a:p>
        </p:txBody>
      </p:sp>
      <p:sp>
        <p:nvSpPr>
          <p:cNvPr id="24592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4593" name="Rectangle 23"/>
          <p:cNvSpPr>
            <a:spLocks noChangeArrowheads="1"/>
          </p:cNvSpPr>
          <p:nvPr/>
        </p:nvSpPr>
        <p:spPr bwMode="auto">
          <a:xfrm>
            <a:off x="0" y="419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4594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4595" name="Rectangle 26"/>
          <p:cNvSpPr>
            <a:spLocks noChangeArrowheads="1"/>
          </p:cNvSpPr>
          <p:nvPr/>
        </p:nvSpPr>
        <p:spPr bwMode="auto">
          <a:xfrm>
            <a:off x="0" y="419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/>
          </a:p>
        </p:txBody>
      </p:sp>
      <p:sp>
        <p:nvSpPr>
          <p:cNvPr id="21" name="علبة 20"/>
          <p:cNvSpPr/>
          <p:nvPr/>
        </p:nvSpPr>
        <p:spPr>
          <a:xfrm>
            <a:off x="486003" y="2020064"/>
            <a:ext cx="7879906" cy="857256"/>
          </a:xfrm>
          <a:prstGeom prst="can">
            <a:avLst/>
          </a:prstGeom>
          <a:ln>
            <a:noFill/>
          </a:ln>
        </p:spPr>
        <p:style>
          <a:lnRef idx="0">
            <a:schemeClr val="accent6"/>
          </a:lnRef>
          <a:fillRef idx="1003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4599" name="مربع نص 21"/>
          <p:cNvSpPr txBox="1">
            <a:spLocks noChangeArrowheads="1"/>
          </p:cNvSpPr>
          <p:nvPr/>
        </p:nvSpPr>
        <p:spPr bwMode="auto">
          <a:xfrm>
            <a:off x="357188" y="2214563"/>
            <a:ext cx="807243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FF0000"/>
                </a:solidFill>
                <a:latin typeface="Calibri" pitchFamily="34" charset="0"/>
              </a:rPr>
              <a:t>القيم المتطرفة وأثرها على المتوسط الحسابي</a:t>
            </a:r>
            <a:endParaRPr lang="ar-SA" sz="3200" b="1">
              <a:solidFill>
                <a:srgbClr val="FF0000"/>
              </a:solidFill>
              <a:latin typeface="Calibri" pitchFamily="34" charset="0"/>
            </a:endParaRPr>
          </a:p>
        </p:txBody>
      </p:sp>
      <p:grpSp>
        <p:nvGrpSpPr>
          <p:cNvPr id="3" name="مجموعة 32"/>
          <p:cNvGrpSpPr>
            <a:grpSpLocks/>
          </p:cNvGrpSpPr>
          <p:nvPr/>
        </p:nvGrpSpPr>
        <p:grpSpPr bwMode="auto">
          <a:xfrm>
            <a:off x="928688" y="4354513"/>
            <a:ext cx="6715125" cy="2217737"/>
            <a:chOff x="928635" y="4214818"/>
            <a:chExt cx="6715200" cy="2217967"/>
          </a:xfrm>
        </p:grpSpPr>
        <p:cxnSp>
          <p:nvCxnSpPr>
            <p:cNvPr id="24" name="رابط مستقيم 23"/>
            <p:cNvCxnSpPr/>
            <p:nvPr/>
          </p:nvCxnSpPr>
          <p:spPr>
            <a:xfrm>
              <a:off x="5842002" y="5858050"/>
              <a:ext cx="1301765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602" name="مجموعة 31"/>
            <p:cNvGrpSpPr>
              <a:grpSpLocks/>
            </p:cNvGrpSpPr>
            <p:nvPr/>
          </p:nvGrpSpPr>
          <p:grpSpPr bwMode="auto">
            <a:xfrm>
              <a:off x="928635" y="4214818"/>
              <a:ext cx="6715200" cy="2217967"/>
              <a:chOff x="928635" y="4214818"/>
              <a:chExt cx="6715200" cy="2217967"/>
            </a:xfrm>
          </p:grpSpPr>
          <p:sp>
            <p:nvSpPr>
              <p:cNvPr id="24603" name="مربع نص 26"/>
              <p:cNvSpPr txBox="1">
                <a:spLocks noChangeArrowheads="1"/>
              </p:cNvSpPr>
              <p:nvPr/>
            </p:nvSpPr>
            <p:spPr bwMode="auto">
              <a:xfrm>
                <a:off x="4474378" y="5500702"/>
                <a:ext cx="3169457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ar-EG" sz="3600" b="1">
                    <a:solidFill>
                      <a:srgbClr val="C00000"/>
                    </a:solidFill>
                  </a:rPr>
                  <a:t>=            = 490</a:t>
                </a:r>
                <a:endParaRPr lang="en-US" sz="3600" b="1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9" name="رابط مستقيم 18"/>
              <p:cNvCxnSpPr/>
              <p:nvPr/>
            </p:nvCxnSpPr>
            <p:spPr>
              <a:xfrm>
                <a:off x="928635" y="4932442"/>
                <a:ext cx="4286298" cy="1587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605" name="مربع نص 21"/>
              <p:cNvSpPr txBox="1">
                <a:spLocks noChangeArrowheads="1"/>
              </p:cNvSpPr>
              <p:nvPr/>
            </p:nvSpPr>
            <p:spPr bwMode="auto">
              <a:xfrm>
                <a:off x="1000100" y="4214818"/>
                <a:ext cx="4108817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ar-EG" sz="3600" b="1">
                    <a:solidFill>
                      <a:srgbClr val="C00000"/>
                    </a:solidFill>
                  </a:rPr>
                  <a:t>494+502+486+478</a:t>
                </a:r>
                <a:endParaRPr lang="en-US" sz="36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24606" name="مربع نص 22"/>
              <p:cNvSpPr txBox="1">
                <a:spLocks noChangeArrowheads="1"/>
              </p:cNvSpPr>
              <p:nvPr/>
            </p:nvSpPr>
            <p:spPr bwMode="auto">
              <a:xfrm>
                <a:off x="2928926" y="4929198"/>
                <a:ext cx="441146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ar-EG" sz="3600" b="1">
                    <a:solidFill>
                      <a:srgbClr val="C00000"/>
                    </a:solidFill>
                  </a:rPr>
                  <a:t>4</a:t>
                </a:r>
                <a:endParaRPr lang="en-US" sz="36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24607" name="مربع نص 24"/>
              <p:cNvSpPr txBox="1">
                <a:spLocks noChangeArrowheads="1"/>
              </p:cNvSpPr>
              <p:nvPr/>
            </p:nvSpPr>
            <p:spPr bwMode="auto">
              <a:xfrm>
                <a:off x="5857886" y="5218235"/>
                <a:ext cx="1223412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ar-EG" sz="3600" b="1">
                    <a:solidFill>
                      <a:srgbClr val="C00000"/>
                    </a:solidFill>
                  </a:rPr>
                  <a:t>1960</a:t>
                </a:r>
                <a:endParaRPr lang="en-US" sz="36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24608" name="مربع نص 25"/>
              <p:cNvSpPr txBox="1">
                <a:spLocks noChangeArrowheads="1"/>
              </p:cNvSpPr>
              <p:nvPr/>
            </p:nvSpPr>
            <p:spPr bwMode="auto">
              <a:xfrm>
                <a:off x="6215074" y="5786454"/>
                <a:ext cx="441146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ar-EG" sz="3600" b="1">
                    <a:solidFill>
                      <a:srgbClr val="C00000"/>
                    </a:solidFill>
                  </a:rPr>
                  <a:t>4</a:t>
                </a:r>
                <a:endParaRPr lang="en-US" sz="3600" b="1">
                  <a:solidFill>
                    <a:srgbClr val="C00000"/>
                  </a:solidFill>
                </a:endParaRPr>
              </a:p>
            </p:txBody>
          </p:sp>
        </p:grpSp>
      </p:grp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ن دون القيمة المتطر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94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تمرير أفقي 8"/>
          <p:cNvSpPr/>
          <p:nvPr/>
        </p:nvSpPr>
        <p:spPr>
          <a:xfrm>
            <a:off x="214314" y="2643182"/>
            <a:ext cx="8715404" cy="4143380"/>
          </a:xfrm>
          <a:prstGeom prst="horizontalScroll">
            <a:avLst>
              <a:gd name="adj" fmla="val 9073"/>
            </a:avLst>
          </a:prstGeom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1000100" y="3500438"/>
            <a:ext cx="75724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SA" sz="3600" b="1" dirty="0">
                <a:latin typeface="Calibri" pitchFamily="34" charset="0"/>
              </a:rPr>
              <a:t>يكون المتوسط الحسابي مع وجود القيمة </a:t>
            </a:r>
            <a:r>
              <a:rPr lang="ar-SA" sz="3600" b="1" dirty="0" smtClean="0">
                <a:latin typeface="Calibri" pitchFamily="34" charset="0"/>
              </a:rPr>
              <a:t>المتطرفة </a:t>
            </a:r>
            <a:r>
              <a:rPr lang="ar-SA" sz="3600" b="1" dirty="0">
                <a:latin typeface="Calibri" pitchFamily="34" charset="0"/>
              </a:rPr>
              <a:t>أكبر من جميع القيم </a:t>
            </a:r>
            <a:r>
              <a:rPr lang="ar-SA" sz="3600" b="1" dirty="0" smtClean="0">
                <a:latin typeface="Calibri" pitchFamily="34" charset="0"/>
              </a:rPr>
              <a:t>ما عدا </a:t>
            </a:r>
            <a:r>
              <a:rPr lang="ar-SA" sz="3600" b="1" dirty="0">
                <a:latin typeface="Calibri" pitchFamily="34" charset="0"/>
              </a:rPr>
              <a:t>قيمة واحدة، إلا </a:t>
            </a:r>
            <a:r>
              <a:rPr lang="ar-SA" sz="3600" b="1" dirty="0" err="1">
                <a:latin typeface="Calibri" pitchFamily="34" charset="0"/>
              </a:rPr>
              <a:t>أ</a:t>
            </a:r>
            <a:r>
              <a:rPr lang="ar-EG" sz="3600" b="1" dirty="0">
                <a:latin typeface="Calibri" pitchFamily="34" charset="0"/>
              </a:rPr>
              <a:t>ن المتوسط الحسابي المحسوب من دون القيمة المتطرفة يمثل البيانات المعطاة بصورة أفضل</a:t>
            </a:r>
            <a:r>
              <a:rPr lang="ar-SA" sz="3600" b="1" dirty="0">
                <a:latin typeface="Calibri" pitchFamily="34" charset="0"/>
              </a:rPr>
              <a:t>.</a:t>
            </a:r>
            <a:endParaRPr lang="ar-SA" sz="3600" b="1" dirty="0">
              <a:solidFill>
                <a:srgbClr val="000000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2" name="مخطط انسيابي: متعدد المستندات 1"/>
          <p:cNvSpPr/>
          <p:nvPr/>
        </p:nvSpPr>
        <p:spPr>
          <a:xfrm rot="20658111">
            <a:off x="6150422" y="430015"/>
            <a:ext cx="2857520" cy="1500198"/>
          </a:xfrm>
          <a:prstGeom prst="flowChartMultidocumen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1003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25609" name="مستطيل 2"/>
          <p:cNvSpPr>
            <a:spLocks noChangeArrowheads="1"/>
          </p:cNvSpPr>
          <p:nvPr/>
        </p:nvSpPr>
        <p:spPr bwMode="auto">
          <a:xfrm rot="-941889">
            <a:off x="7137400" y="765175"/>
            <a:ext cx="100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>
                <a:solidFill>
                  <a:srgbClr val="C00000"/>
                </a:solidFill>
                <a:latin typeface="Calibri" pitchFamily="34" charset="0"/>
              </a:rPr>
              <a:t>مثال </a:t>
            </a:r>
            <a:endParaRPr lang="ar-EG" sz="40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" name="مخطط انسيابي: دمج 5"/>
          <p:cNvSpPr/>
          <p:nvPr/>
        </p:nvSpPr>
        <p:spPr>
          <a:xfrm>
            <a:off x="273222" y="95271"/>
            <a:ext cx="1714512" cy="1571636"/>
          </a:xfrm>
          <a:prstGeom prst="flowChartCollate">
            <a:avLst/>
          </a:prstGeom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solidFill>
                <a:schemeClr val="tx1"/>
              </a:solidFill>
            </a:endParaRPr>
          </a:p>
        </p:txBody>
      </p:sp>
      <p:sp>
        <p:nvSpPr>
          <p:cNvPr id="7" name="مخطط انسيابي: فرز 6"/>
          <p:cNvSpPr/>
          <p:nvPr/>
        </p:nvSpPr>
        <p:spPr>
          <a:xfrm rot="16200000">
            <a:off x="357158" y="-71463"/>
            <a:ext cx="1571636" cy="2143140"/>
          </a:xfrm>
          <a:prstGeom prst="flowChartSort">
            <a:avLst/>
          </a:prstGeom>
        </p:spPr>
        <p:style>
          <a:lnRef idx="0">
            <a:schemeClr val="accent3"/>
          </a:lnRef>
          <a:fillRef idx="1003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5616" name="مربع نص 7"/>
          <p:cNvSpPr txBox="1">
            <a:spLocks noChangeArrowheads="1"/>
          </p:cNvSpPr>
          <p:nvPr/>
        </p:nvSpPr>
        <p:spPr bwMode="auto">
          <a:xfrm>
            <a:off x="357188" y="214313"/>
            <a:ext cx="1500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2</a:t>
            </a:r>
          </a:p>
          <a:p>
            <a:pPr algn="ctr"/>
            <a:r>
              <a:rPr lang="ar-EG" sz="3600" b="1" dirty="0" smtClean="0">
                <a:latin typeface="Calibri" pitchFamily="34" charset="0"/>
              </a:rPr>
              <a:t>هواتف:</a:t>
            </a:r>
            <a:endParaRPr lang="ar-SA" sz="3600" b="1" dirty="0">
              <a:latin typeface="Calibri" pitchFamily="34" charset="0"/>
            </a:endParaRPr>
          </a:p>
        </p:txBody>
      </p:sp>
      <p:sp>
        <p:nvSpPr>
          <p:cNvPr id="11" name="علبة 10"/>
          <p:cNvSpPr/>
          <p:nvPr/>
        </p:nvSpPr>
        <p:spPr>
          <a:xfrm>
            <a:off x="486003" y="2020064"/>
            <a:ext cx="7879906" cy="857256"/>
          </a:xfrm>
          <a:prstGeom prst="can">
            <a:avLst/>
          </a:prstGeom>
          <a:ln>
            <a:noFill/>
          </a:ln>
        </p:spPr>
        <p:style>
          <a:lnRef idx="0">
            <a:schemeClr val="accent6"/>
          </a:lnRef>
          <a:fillRef idx="1003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5620" name="مربع نص 11"/>
          <p:cNvSpPr txBox="1">
            <a:spLocks noChangeArrowheads="1"/>
          </p:cNvSpPr>
          <p:nvPr/>
        </p:nvSpPr>
        <p:spPr bwMode="auto">
          <a:xfrm>
            <a:off x="357188" y="2214563"/>
            <a:ext cx="807243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FF0000"/>
                </a:solidFill>
                <a:latin typeface="Calibri" pitchFamily="34" charset="0"/>
              </a:rPr>
              <a:t>القيم المتطرفة وأثرها على المتوسط الحسابي</a:t>
            </a:r>
            <a:endParaRPr lang="ar-SA" sz="3200" b="1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غراندايز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كون المتوسط الحسابي مع وجو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حر 2"/>
          <p:cNvSpPr/>
          <p:nvPr/>
        </p:nvSpPr>
        <p:spPr>
          <a:xfrm rot="651850">
            <a:off x="2849732" y="494031"/>
            <a:ext cx="3182066" cy="2247356"/>
          </a:xfrm>
          <a:custGeom>
            <a:avLst/>
            <a:gdLst>
              <a:gd name="connsiteX0" fmla="*/ 1850949 w 1894492"/>
              <a:gd name="connsiteY0" fmla="*/ 326571 h 1194755"/>
              <a:gd name="connsiteX1" fmla="*/ 1829178 w 1894492"/>
              <a:gd name="connsiteY1" fmla="*/ 413657 h 1194755"/>
              <a:gd name="connsiteX2" fmla="*/ 1872721 w 1894492"/>
              <a:gd name="connsiteY2" fmla="*/ 522514 h 1194755"/>
              <a:gd name="connsiteX3" fmla="*/ 1894492 w 1894492"/>
              <a:gd name="connsiteY3" fmla="*/ 609600 h 1194755"/>
              <a:gd name="connsiteX4" fmla="*/ 1850949 w 1894492"/>
              <a:gd name="connsiteY4" fmla="*/ 783771 h 1194755"/>
              <a:gd name="connsiteX5" fmla="*/ 1785635 w 1894492"/>
              <a:gd name="connsiteY5" fmla="*/ 849086 h 1194755"/>
              <a:gd name="connsiteX6" fmla="*/ 1567921 w 1894492"/>
              <a:gd name="connsiteY6" fmla="*/ 892629 h 1194755"/>
              <a:gd name="connsiteX7" fmla="*/ 1393749 w 1894492"/>
              <a:gd name="connsiteY7" fmla="*/ 936171 h 1194755"/>
              <a:gd name="connsiteX8" fmla="*/ 1306664 w 1894492"/>
              <a:gd name="connsiteY8" fmla="*/ 957943 h 1194755"/>
              <a:gd name="connsiteX9" fmla="*/ 1241349 w 1894492"/>
              <a:gd name="connsiteY9" fmla="*/ 979714 h 1194755"/>
              <a:gd name="connsiteX10" fmla="*/ 1110721 w 1894492"/>
              <a:gd name="connsiteY10" fmla="*/ 1001486 h 1194755"/>
              <a:gd name="connsiteX11" fmla="*/ 218092 w 1894492"/>
              <a:gd name="connsiteY11" fmla="*/ 1023257 h 1194755"/>
              <a:gd name="connsiteX12" fmla="*/ 131007 w 1894492"/>
              <a:gd name="connsiteY12" fmla="*/ 979714 h 1194755"/>
              <a:gd name="connsiteX13" fmla="*/ 65692 w 1894492"/>
              <a:gd name="connsiteY13" fmla="*/ 957943 h 1194755"/>
              <a:gd name="connsiteX14" fmla="*/ 43921 w 1894492"/>
              <a:gd name="connsiteY14" fmla="*/ 631371 h 1194755"/>
              <a:gd name="connsiteX15" fmla="*/ 87464 w 1894492"/>
              <a:gd name="connsiteY15" fmla="*/ 544286 h 1194755"/>
              <a:gd name="connsiteX16" fmla="*/ 239864 w 1894492"/>
              <a:gd name="connsiteY16" fmla="*/ 500743 h 1194755"/>
              <a:gd name="connsiteX17" fmla="*/ 675292 w 1894492"/>
              <a:gd name="connsiteY17" fmla="*/ 457200 h 1194755"/>
              <a:gd name="connsiteX18" fmla="*/ 740607 w 1894492"/>
              <a:gd name="connsiteY18" fmla="*/ 391886 h 1194755"/>
              <a:gd name="connsiteX19" fmla="*/ 784149 w 1894492"/>
              <a:gd name="connsiteY19" fmla="*/ 261257 h 1194755"/>
              <a:gd name="connsiteX20" fmla="*/ 849464 w 1894492"/>
              <a:gd name="connsiteY20" fmla="*/ 217714 h 1194755"/>
              <a:gd name="connsiteX21" fmla="*/ 1306664 w 1894492"/>
              <a:gd name="connsiteY21" fmla="*/ 152400 h 1194755"/>
              <a:gd name="connsiteX22" fmla="*/ 1437292 w 1894492"/>
              <a:gd name="connsiteY22" fmla="*/ 65314 h 1194755"/>
              <a:gd name="connsiteX23" fmla="*/ 1502607 w 1894492"/>
              <a:gd name="connsiteY23" fmla="*/ 21771 h 1194755"/>
              <a:gd name="connsiteX24" fmla="*/ 1589692 w 1894492"/>
              <a:gd name="connsiteY24" fmla="*/ 0 h 1194755"/>
              <a:gd name="connsiteX25" fmla="*/ 1763864 w 1894492"/>
              <a:gd name="connsiteY25" fmla="*/ 21771 h 1194755"/>
              <a:gd name="connsiteX26" fmla="*/ 1829178 w 1894492"/>
              <a:gd name="connsiteY26" fmla="*/ 152400 h 1194755"/>
              <a:gd name="connsiteX27" fmla="*/ 1894492 w 1894492"/>
              <a:gd name="connsiteY27" fmla="*/ 195943 h 1194755"/>
              <a:gd name="connsiteX28" fmla="*/ 1850949 w 1894492"/>
              <a:gd name="connsiteY28" fmla="*/ 326571 h 119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894492" h="1194755">
                <a:moveTo>
                  <a:pt x="1850949" y="326571"/>
                </a:moveTo>
                <a:cubicBezTo>
                  <a:pt x="1840063" y="362857"/>
                  <a:pt x="1825874" y="383918"/>
                  <a:pt x="1829178" y="413657"/>
                </a:cubicBezTo>
                <a:cubicBezTo>
                  <a:pt x="1833494" y="452499"/>
                  <a:pt x="1860363" y="485439"/>
                  <a:pt x="1872721" y="522514"/>
                </a:cubicBezTo>
                <a:cubicBezTo>
                  <a:pt x="1882183" y="550901"/>
                  <a:pt x="1887235" y="580571"/>
                  <a:pt x="1894492" y="609600"/>
                </a:cubicBezTo>
                <a:cubicBezTo>
                  <a:pt x="1891351" y="625307"/>
                  <a:pt x="1870078" y="755077"/>
                  <a:pt x="1850949" y="783771"/>
                </a:cubicBezTo>
                <a:cubicBezTo>
                  <a:pt x="1833870" y="809389"/>
                  <a:pt x="1814372" y="838033"/>
                  <a:pt x="1785635" y="849086"/>
                </a:cubicBezTo>
                <a:cubicBezTo>
                  <a:pt x="1716560" y="875654"/>
                  <a:pt x="1639720" y="874680"/>
                  <a:pt x="1567921" y="892629"/>
                </a:cubicBezTo>
                <a:lnTo>
                  <a:pt x="1393749" y="936171"/>
                </a:lnTo>
                <a:cubicBezTo>
                  <a:pt x="1364721" y="943428"/>
                  <a:pt x="1335050" y="948481"/>
                  <a:pt x="1306664" y="957943"/>
                </a:cubicBezTo>
                <a:cubicBezTo>
                  <a:pt x="1284892" y="965200"/>
                  <a:pt x="1263752" y="974736"/>
                  <a:pt x="1241349" y="979714"/>
                </a:cubicBezTo>
                <a:cubicBezTo>
                  <a:pt x="1198257" y="989290"/>
                  <a:pt x="1154264" y="994229"/>
                  <a:pt x="1110721" y="1001486"/>
                </a:cubicBezTo>
                <a:cubicBezTo>
                  <a:pt x="820820" y="1194755"/>
                  <a:pt x="1019400" y="1080494"/>
                  <a:pt x="218092" y="1023257"/>
                </a:cubicBezTo>
                <a:cubicBezTo>
                  <a:pt x="185720" y="1020945"/>
                  <a:pt x="160838" y="992499"/>
                  <a:pt x="131007" y="979714"/>
                </a:cubicBezTo>
                <a:cubicBezTo>
                  <a:pt x="109913" y="970674"/>
                  <a:pt x="87464" y="965200"/>
                  <a:pt x="65692" y="957943"/>
                </a:cubicBezTo>
                <a:cubicBezTo>
                  <a:pt x="13297" y="800758"/>
                  <a:pt x="0" y="821692"/>
                  <a:pt x="43921" y="631371"/>
                </a:cubicBezTo>
                <a:cubicBezTo>
                  <a:pt x="51219" y="599747"/>
                  <a:pt x="64515" y="567235"/>
                  <a:pt x="87464" y="544286"/>
                </a:cubicBezTo>
                <a:cubicBezTo>
                  <a:pt x="97794" y="533956"/>
                  <a:pt x="239216" y="500824"/>
                  <a:pt x="239864" y="500743"/>
                </a:cubicBezTo>
                <a:cubicBezTo>
                  <a:pt x="384604" y="482651"/>
                  <a:pt x="675292" y="457200"/>
                  <a:pt x="675292" y="457200"/>
                </a:cubicBezTo>
                <a:cubicBezTo>
                  <a:pt x="697064" y="435429"/>
                  <a:pt x="725654" y="418801"/>
                  <a:pt x="740607" y="391886"/>
                </a:cubicBezTo>
                <a:cubicBezTo>
                  <a:pt x="762897" y="351764"/>
                  <a:pt x="745959" y="286717"/>
                  <a:pt x="784149" y="261257"/>
                </a:cubicBezTo>
                <a:cubicBezTo>
                  <a:pt x="805921" y="246743"/>
                  <a:pt x="825553" y="228341"/>
                  <a:pt x="849464" y="217714"/>
                </a:cubicBezTo>
                <a:cubicBezTo>
                  <a:pt x="1014732" y="144261"/>
                  <a:pt x="1097975" y="166312"/>
                  <a:pt x="1306664" y="152400"/>
                </a:cubicBezTo>
                <a:lnTo>
                  <a:pt x="1437292" y="65314"/>
                </a:lnTo>
                <a:cubicBezTo>
                  <a:pt x="1459064" y="50800"/>
                  <a:pt x="1477222" y="28117"/>
                  <a:pt x="1502607" y="21771"/>
                </a:cubicBezTo>
                <a:lnTo>
                  <a:pt x="1589692" y="0"/>
                </a:lnTo>
                <a:cubicBezTo>
                  <a:pt x="1647749" y="7257"/>
                  <a:pt x="1709540" y="41"/>
                  <a:pt x="1763864" y="21771"/>
                </a:cubicBezTo>
                <a:cubicBezTo>
                  <a:pt x="1817844" y="43363"/>
                  <a:pt x="1801143" y="117356"/>
                  <a:pt x="1829178" y="152400"/>
                </a:cubicBezTo>
                <a:cubicBezTo>
                  <a:pt x="1845524" y="172832"/>
                  <a:pt x="1872721" y="181429"/>
                  <a:pt x="1894492" y="195943"/>
                </a:cubicBezTo>
                <a:cubicBezTo>
                  <a:pt x="1867589" y="276652"/>
                  <a:pt x="1861835" y="290285"/>
                  <a:pt x="1850949" y="326571"/>
                </a:cubicBezTo>
                <a:close/>
              </a:path>
            </a:pathLst>
          </a:custGeom>
          <a:gradFill>
            <a:gsLst>
              <a:gs pos="0">
                <a:srgbClr val="FF00FF"/>
              </a:gs>
              <a:gs pos="70000">
                <a:srgbClr val="FFC000"/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 w="34925">
            <a:noFill/>
          </a:ln>
          <a:effectLst>
            <a:outerShdw blurRad="184150" dist="241300" dir="11520000" sx="110000" sy="110000" algn="ctr">
              <a:srgbClr val="FFC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 rot="21537539">
            <a:off x="2940063" y="1300207"/>
            <a:ext cx="29830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تحقق من </a:t>
            </a:r>
            <a:r>
              <a:rPr lang="ar-SA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فهمك</a:t>
            </a:r>
            <a:r>
              <a:rPr lang="ar-EG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ar-SA" sz="4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سداسي 4"/>
          <p:cNvSpPr/>
          <p:nvPr/>
        </p:nvSpPr>
        <p:spPr>
          <a:xfrm>
            <a:off x="0" y="3143248"/>
            <a:ext cx="9144000" cy="2286016"/>
          </a:xfrm>
          <a:prstGeom prst="hexagon">
            <a:avLst>
              <a:gd name="adj" fmla="val 15850"/>
              <a:gd name="vf" fmla="val 115470"/>
            </a:avLst>
          </a:prstGeom>
          <a:gradFill>
            <a:gsLst>
              <a:gs pos="0">
                <a:srgbClr val="00FFFF"/>
              </a:gs>
              <a:gs pos="100000">
                <a:srgbClr val="66FF33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/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142935" y="3460624"/>
            <a:ext cx="885822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  <a:latin typeface="Calibri" pitchFamily="34" charset="0"/>
              </a:rPr>
              <a:t>ب) حدد القيمة المتطرفة في قيم الأسعار الآتية (بالريالات</a:t>
            </a:r>
            <a:r>
              <a:rPr lang="ar-SA" sz="3600" b="1" dirty="0" smtClean="0">
                <a:solidFill>
                  <a:srgbClr val="FF0000"/>
                </a:solidFill>
                <a:latin typeface="Calibri" pitchFamily="34" charset="0"/>
              </a:rPr>
              <a:t>):</a:t>
            </a:r>
            <a:endParaRPr lang="ar-SA" sz="3600" b="1" dirty="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ar-EG" sz="3600" b="1" dirty="0">
                <a:solidFill>
                  <a:srgbClr val="C00000"/>
                </a:solidFill>
                <a:latin typeface="Calibri" pitchFamily="34" charset="0"/>
              </a:rPr>
              <a:t>110، 120، 110، 135، 140، 120، 105، 440</a:t>
            </a:r>
            <a:r>
              <a:rPr lang="ar-SA" sz="3600" b="1" dirty="0">
                <a:solidFill>
                  <a:srgbClr val="C00000"/>
                </a:solidFill>
                <a:latin typeface="Calibri" pitchFamily="34" charset="0"/>
              </a:rPr>
              <a:t>.</a:t>
            </a:r>
          </a:p>
          <a:p>
            <a:pPr algn="ctr"/>
            <a:r>
              <a:rPr lang="ar-SA" sz="3600" b="1" dirty="0">
                <a:solidFill>
                  <a:srgbClr val="C00000"/>
                </a:solidFill>
                <a:latin typeface="Calibri" pitchFamily="34" charset="0"/>
              </a:rPr>
              <a:t> وصف تأثيرها في المتوسط الحسابي.</a:t>
            </a:r>
            <a:endParaRPr lang="en-US" sz="36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47 - tinkle 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حقق من فهم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حدد القيمة المتطرفة في قيم الأسعار الآت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214282" y="928670"/>
            <a:ext cx="8834438" cy="4929222"/>
            <a:chOff x="714348" y="1928802"/>
            <a:chExt cx="7643866" cy="4572032"/>
          </a:xfrm>
        </p:grpSpPr>
        <p:grpSp>
          <p:nvGrpSpPr>
            <p:cNvPr id="3" name="Group 3"/>
            <p:cNvGrpSpPr/>
            <p:nvPr/>
          </p:nvGrpSpPr>
          <p:grpSpPr>
            <a:xfrm>
              <a:off x="714348" y="1928802"/>
              <a:ext cx="7643866" cy="4572032"/>
              <a:chOff x="714348" y="285728"/>
              <a:chExt cx="6643734" cy="6072230"/>
            </a:xfrm>
          </p:grpSpPr>
          <p:sp>
            <p:nvSpPr>
              <p:cNvPr id="5" name="Snip Diagonal Corner Rectangle 4"/>
              <p:cNvSpPr/>
              <p:nvPr/>
            </p:nvSpPr>
            <p:spPr>
              <a:xfrm>
                <a:off x="714348" y="285728"/>
                <a:ext cx="6072230" cy="5500726"/>
              </a:xfrm>
              <a:prstGeom prst="rect">
                <a:avLst/>
              </a:prstGeom>
              <a:solidFill>
                <a:srgbClr val="9900FF"/>
              </a:solidFill>
              <a:ln w="762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6" name="Snip Diagonal Corner Rectangle 5"/>
              <p:cNvSpPr/>
              <p:nvPr/>
            </p:nvSpPr>
            <p:spPr>
              <a:xfrm>
                <a:off x="1285852" y="857232"/>
                <a:ext cx="6072230" cy="5500726"/>
              </a:xfrm>
              <a:prstGeom prst="rect">
                <a:avLst/>
              </a:prstGeom>
              <a:solidFill>
                <a:srgbClr val="9900FF"/>
              </a:solidFill>
              <a:ln w="762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7" name="Snip Diagonal Corner Rectangle 6"/>
              <p:cNvSpPr/>
              <p:nvPr/>
            </p:nvSpPr>
            <p:spPr>
              <a:xfrm>
                <a:off x="1000100" y="571480"/>
                <a:ext cx="6072230" cy="5500726"/>
              </a:xfrm>
              <a:prstGeom prst="rect">
                <a:avLst/>
              </a:prstGeom>
              <a:solidFill>
                <a:srgbClr val="00FF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4" name="TextBox 2"/>
            <p:cNvSpPr txBox="1"/>
            <p:nvPr/>
          </p:nvSpPr>
          <p:spPr>
            <a:xfrm>
              <a:off x="1500166" y="2714618"/>
              <a:ext cx="6000792" cy="680465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 dirty="0">
                <a:latin typeface="+mn-lt"/>
                <a:cs typeface="+mn-cs"/>
              </a:endParaRPr>
            </a:p>
          </p:txBody>
        </p:sp>
      </p:grp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714348" y="1458946"/>
            <a:ext cx="778674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 smtClean="0"/>
              <a:t>القيمة المتطرفة =440 ريالاً. </a:t>
            </a:r>
            <a:endParaRPr lang="en-US" sz="3600" dirty="0" smtClean="0"/>
          </a:p>
          <a:p>
            <a:pPr algn="ctr"/>
            <a:r>
              <a:rPr lang="ar-EG" sz="3600" b="1" dirty="0" smtClean="0"/>
              <a:t>والمتوسط الحسابي مع وجود القيمة المتطرفة</a:t>
            </a:r>
            <a:r>
              <a:rPr lang="ar-SA" sz="3600" b="1" dirty="0" smtClean="0"/>
              <a:t/>
            </a:r>
            <a:br>
              <a:rPr lang="ar-SA" sz="3600" b="1" dirty="0" smtClean="0"/>
            </a:br>
            <a:r>
              <a:rPr lang="ar-EG" sz="3600" b="1" dirty="0" smtClean="0"/>
              <a:t>= 160 </a:t>
            </a:r>
            <a:r>
              <a:rPr lang="ar-SA" sz="3600" b="1" dirty="0" smtClean="0"/>
              <a:t>، </a:t>
            </a:r>
            <a:r>
              <a:rPr lang="ar-EG" sz="3600" b="1" dirty="0" smtClean="0"/>
              <a:t>وبدونها</a:t>
            </a:r>
            <a:r>
              <a:rPr lang="ar-SA" sz="3600" b="1" dirty="0" smtClean="0"/>
              <a:t> </a:t>
            </a:r>
            <a:r>
              <a:rPr lang="ar-EG" sz="3600" b="1" dirty="0" smtClean="0"/>
              <a:t>= 120</a:t>
            </a:r>
            <a:endParaRPr lang="en-US" sz="3600" dirty="0" smtClean="0"/>
          </a:p>
          <a:p>
            <a:pPr algn="justLow"/>
            <a:r>
              <a:rPr lang="ar-EG" sz="3600" b="1" dirty="0" smtClean="0"/>
              <a:t>لذا فإن المتوسط الحسابي مع وجود القيمة المتطرفة أكبر من جميع القيم عدا قيمة واحدة</a:t>
            </a:r>
            <a:r>
              <a:rPr lang="ar-SA" sz="3600" b="1" dirty="0" smtClean="0"/>
              <a:t>،</a:t>
            </a:r>
            <a:r>
              <a:rPr lang="ar-EG" sz="3600" b="1" dirty="0" smtClean="0"/>
              <a:t> إلا أنه بدون القيمة المتطرفة يمثل</a:t>
            </a:r>
            <a:r>
              <a:rPr lang="ar-SA" sz="3600" b="1" dirty="0" smtClean="0"/>
              <a:t>ُ</a:t>
            </a:r>
            <a:r>
              <a:rPr lang="ar-EG" sz="3600" b="1" dirty="0" smtClean="0"/>
              <a:t> المتوسط</a:t>
            </a:r>
            <a:r>
              <a:rPr lang="ar-SA" sz="3600" b="1" dirty="0" smtClean="0"/>
              <a:t>َ</a:t>
            </a:r>
            <a:r>
              <a:rPr lang="ar-EG" sz="3600" b="1" dirty="0" smtClean="0"/>
              <a:t> الحسابي</a:t>
            </a:r>
            <a:r>
              <a:rPr lang="ar-SA" sz="3600" b="1" dirty="0" smtClean="0"/>
              <a:t>َ</a:t>
            </a:r>
            <a:r>
              <a:rPr lang="ar-EG" sz="3600" b="1" dirty="0" smtClean="0"/>
              <a:t> للأسعار بشكل أفضل.</a:t>
            </a:r>
            <a:endParaRPr lang="en-US" sz="3600" dirty="0"/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524 - energy za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يمة المتطرفة 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لذا فإن المتوسط الحساب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3" y="142875"/>
            <a:ext cx="4286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 flipH="1">
            <a:off x="7437438" y="71414"/>
            <a:ext cx="920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latin typeface="Calibri" pitchFamily="34" charset="0"/>
              </a:rPr>
              <a:t>تأكد</a:t>
            </a:r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 flipH="1">
            <a:off x="6429388" y="565138"/>
            <a:ext cx="15001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 err="1">
                <a:latin typeface="Calibri" pitchFamily="34" charset="0"/>
              </a:rPr>
              <a:t>ال</a:t>
            </a:r>
            <a:r>
              <a:rPr lang="ar-SA" sz="3200" b="1" dirty="0">
                <a:latin typeface="Calibri" pitchFamily="34" charset="0"/>
              </a:rPr>
              <a:t>مثال</a:t>
            </a:r>
          </a:p>
          <a:p>
            <a:pPr algn="ctr"/>
            <a:r>
              <a:rPr lang="ar-SA" sz="3200" b="1" dirty="0">
                <a:latin typeface="Calibri" pitchFamily="34" charset="0"/>
              </a:rPr>
              <a:t> 1 </a:t>
            </a:r>
          </a:p>
        </p:txBody>
      </p:sp>
      <p:sp>
        <p:nvSpPr>
          <p:cNvPr id="5" name="دبوس زينة 4"/>
          <p:cNvSpPr/>
          <p:nvPr/>
        </p:nvSpPr>
        <p:spPr>
          <a:xfrm rot="20838818">
            <a:off x="330994" y="2726399"/>
            <a:ext cx="8501122" cy="1357322"/>
          </a:xfrm>
          <a:prstGeom prst="plaque">
            <a:avLst/>
          </a:prstGeom>
          <a:solidFill>
            <a:srgbClr val="00B0F0"/>
          </a:solidFill>
          <a:effectLst>
            <a:glow rad="1397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solidFill>
                <a:srgbClr val="FFFF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 rot="20838818">
            <a:off x="246163" y="3132326"/>
            <a:ext cx="8501122" cy="58477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latin typeface="+mn-lt"/>
                <a:cs typeface="+mn-cs"/>
              </a:rPr>
              <a:t>أوجد المتوسط الحسابي للبيانات الممثلة في الشكلين الآتيين:</a:t>
            </a:r>
            <a:endParaRPr lang="en-US" sz="3200" b="1" dirty="0">
              <a:latin typeface="+mn-lt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82575" y="412750"/>
            <a:ext cx="1571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مربع نص 7"/>
          <p:cNvSpPr txBox="1">
            <a:spLocks noChangeArrowheads="1"/>
          </p:cNvSpPr>
          <p:nvPr/>
        </p:nvSpPr>
        <p:spPr bwMode="auto">
          <a:xfrm rot="-2576235">
            <a:off x="604838" y="592138"/>
            <a:ext cx="857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6000" b="1">
                <a:solidFill>
                  <a:schemeClr val="bg1"/>
                </a:solidFill>
                <a:latin typeface="Calibri" pitchFamily="34" charset="0"/>
              </a:rPr>
              <a:t>1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857875" y="3500438"/>
            <a:ext cx="2962275" cy="2997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0" name="مستطيل 9"/>
          <p:cNvSpPr/>
          <p:nvPr/>
        </p:nvSpPr>
        <p:spPr>
          <a:xfrm>
            <a:off x="7643834" y="3929066"/>
            <a:ext cx="1143007" cy="4286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" name="مستطيل 13"/>
          <p:cNvSpPr/>
          <p:nvPr/>
        </p:nvSpPr>
        <p:spPr>
          <a:xfrm>
            <a:off x="7358082" y="4357694"/>
            <a:ext cx="1428760" cy="42862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" name="مستطيل 10"/>
          <p:cNvSpPr/>
          <p:nvPr/>
        </p:nvSpPr>
        <p:spPr>
          <a:xfrm>
            <a:off x="7643834" y="4786322"/>
            <a:ext cx="1143007" cy="50006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" name="مستطيل 11"/>
          <p:cNvSpPr/>
          <p:nvPr/>
        </p:nvSpPr>
        <p:spPr>
          <a:xfrm>
            <a:off x="6858016" y="5286388"/>
            <a:ext cx="1928826" cy="500066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" name="مستطيل 12"/>
          <p:cNvSpPr/>
          <p:nvPr/>
        </p:nvSpPr>
        <p:spPr>
          <a:xfrm>
            <a:off x="7358082" y="5786454"/>
            <a:ext cx="1428760" cy="500066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awn_powerup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أك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ث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080 - اعلان اهم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وجد المتوسط الحسابي للبيانات الممثلة في الشكل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512 - فوق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512 - فوق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عدد الأشق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زين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فاط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عائش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صف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رق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0" grpId="0" animBg="1"/>
      <p:bldP spid="14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HMOUD WAZIRY\Desktop\براويز 2015\New folder\200R13V4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642938"/>
            <a:ext cx="8143875" cy="5572125"/>
          </a:xfrm>
          <a:prstGeom prst="roundRect">
            <a:avLst>
              <a:gd name="adj" fmla="val 9236"/>
            </a:avLst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مجموعة 13"/>
          <p:cNvGrpSpPr>
            <a:grpSpLocks/>
          </p:cNvGrpSpPr>
          <p:nvPr/>
        </p:nvGrpSpPr>
        <p:grpSpPr bwMode="auto">
          <a:xfrm>
            <a:off x="785813" y="2928934"/>
            <a:ext cx="7286625" cy="1360491"/>
            <a:chOff x="1071538" y="2956454"/>
            <a:chExt cx="7286676" cy="1333191"/>
          </a:xfrm>
        </p:grpSpPr>
        <p:sp>
          <p:nvSpPr>
            <p:cNvPr id="29700" name="مربع نص 3"/>
            <p:cNvSpPr txBox="1">
              <a:spLocks noChangeArrowheads="1"/>
            </p:cNvSpPr>
            <p:nvPr/>
          </p:nvSpPr>
          <p:spPr bwMode="auto">
            <a:xfrm>
              <a:off x="1071538" y="3357562"/>
              <a:ext cx="728667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200" b="1" dirty="0">
                  <a:solidFill>
                    <a:srgbClr val="C00000"/>
                  </a:solidFill>
                </a:rPr>
                <a:t>المتوسط الحسابي =                     =        = 2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cxnSp>
          <p:nvCxnSpPr>
            <p:cNvPr id="6" name="رابط مستقيم 5"/>
            <p:cNvCxnSpPr/>
            <p:nvPr/>
          </p:nvCxnSpPr>
          <p:spPr>
            <a:xfrm>
              <a:off x="3214678" y="3643315"/>
              <a:ext cx="2286016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02" name="مربع نص 6"/>
            <p:cNvSpPr txBox="1">
              <a:spLocks noChangeArrowheads="1"/>
            </p:cNvSpPr>
            <p:nvPr/>
          </p:nvSpPr>
          <p:spPr bwMode="auto">
            <a:xfrm>
              <a:off x="3071777" y="2956454"/>
              <a:ext cx="2560334" cy="63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 dirty="0" smtClean="0">
                  <a:solidFill>
                    <a:srgbClr val="C00000"/>
                  </a:solidFill>
                </a:rPr>
                <a:t>1+2+1+4+2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29703" name="مربع نص 8"/>
            <p:cNvSpPr txBox="1">
              <a:spLocks noChangeArrowheads="1"/>
            </p:cNvSpPr>
            <p:nvPr/>
          </p:nvSpPr>
          <p:spPr bwMode="auto">
            <a:xfrm>
              <a:off x="4071934" y="3643314"/>
              <a:ext cx="4411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</a:rPr>
                <a:t>5</a:t>
              </a:r>
              <a:endParaRPr lang="en-US" sz="3600" b="1">
                <a:solidFill>
                  <a:srgbClr val="C00000"/>
                </a:solidFill>
              </a:endParaRPr>
            </a:p>
          </p:txBody>
        </p:sp>
        <p:cxnSp>
          <p:nvCxnSpPr>
            <p:cNvPr id="10" name="رابط مستقيم 9"/>
            <p:cNvCxnSpPr/>
            <p:nvPr/>
          </p:nvCxnSpPr>
          <p:spPr>
            <a:xfrm>
              <a:off x="2214546" y="3641726"/>
              <a:ext cx="642941" cy="158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05" name="مربع نص 10"/>
            <p:cNvSpPr txBox="1">
              <a:spLocks noChangeArrowheads="1"/>
            </p:cNvSpPr>
            <p:nvPr/>
          </p:nvSpPr>
          <p:spPr bwMode="auto">
            <a:xfrm>
              <a:off x="2214547" y="2996983"/>
              <a:ext cx="70403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</a:rPr>
                <a:t>10</a:t>
              </a:r>
              <a:endParaRPr lang="en-US" sz="3600" b="1">
                <a:solidFill>
                  <a:srgbClr val="C00000"/>
                </a:solidFill>
              </a:endParaRPr>
            </a:p>
          </p:txBody>
        </p:sp>
        <p:sp>
          <p:nvSpPr>
            <p:cNvPr id="29706" name="مربع نص 11"/>
            <p:cNvSpPr txBox="1">
              <a:spLocks noChangeArrowheads="1"/>
            </p:cNvSpPr>
            <p:nvPr/>
          </p:nvSpPr>
          <p:spPr bwMode="auto">
            <a:xfrm>
              <a:off x="2363832" y="3643314"/>
              <a:ext cx="4411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</a:rPr>
                <a:t>5</a:t>
              </a:r>
              <a:endParaRPr lang="en-US" sz="3600" b="1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توسط الحسابي  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3" y="142875"/>
            <a:ext cx="4286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مربع نص 2"/>
          <p:cNvSpPr txBox="1">
            <a:spLocks noChangeArrowheads="1"/>
          </p:cNvSpPr>
          <p:nvPr/>
        </p:nvSpPr>
        <p:spPr bwMode="auto">
          <a:xfrm flipH="1">
            <a:off x="7437438" y="139700"/>
            <a:ext cx="920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latin typeface="Calibri" pitchFamily="34" charset="0"/>
              </a:rPr>
              <a:t>تأكد</a:t>
            </a:r>
          </a:p>
        </p:txBody>
      </p:sp>
      <p:sp>
        <p:nvSpPr>
          <p:cNvPr id="30724" name="مربع نص 3"/>
          <p:cNvSpPr txBox="1">
            <a:spLocks noChangeArrowheads="1"/>
          </p:cNvSpPr>
          <p:nvPr/>
        </p:nvSpPr>
        <p:spPr bwMode="auto">
          <a:xfrm flipH="1">
            <a:off x="6429398" y="571480"/>
            <a:ext cx="15001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 smtClean="0">
                <a:latin typeface="Calibri" pitchFamily="34" charset="0"/>
              </a:rPr>
              <a:t>المثال</a:t>
            </a:r>
            <a:endParaRPr lang="ar-SA" sz="3200" b="1" dirty="0">
              <a:latin typeface="Calibri" pitchFamily="34" charset="0"/>
            </a:endParaRPr>
          </a:p>
          <a:p>
            <a:pPr algn="ctr"/>
            <a:r>
              <a:rPr lang="ar-SA" sz="3200" b="1" dirty="0">
                <a:latin typeface="Calibri" pitchFamily="34" charset="0"/>
              </a:rPr>
              <a:t> 1 </a:t>
            </a:r>
          </a:p>
        </p:txBody>
      </p:sp>
      <p:sp>
        <p:nvSpPr>
          <p:cNvPr id="5" name="دبوس زينة 4"/>
          <p:cNvSpPr/>
          <p:nvPr/>
        </p:nvSpPr>
        <p:spPr>
          <a:xfrm rot="20838818">
            <a:off x="330994" y="2726399"/>
            <a:ext cx="8501122" cy="1357322"/>
          </a:xfrm>
          <a:prstGeom prst="plaque">
            <a:avLst/>
          </a:prstGeom>
          <a:solidFill>
            <a:srgbClr val="00B0F0"/>
          </a:solidFill>
          <a:effectLst>
            <a:glow rad="1397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solidFill>
                <a:srgbClr val="FFFF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 rot="20838818">
            <a:off x="246163" y="3132326"/>
            <a:ext cx="8501122" cy="58477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latin typeface="+mn-lt"/>
                <a:cs typeface="+mn-cs"/>
              </a:rPr>
              <a:t>أوجد المتوسط الحسابي للبيانات الممثلة في الشكلين الآتيين:</a:t>
            </a:r>
            <a:endParaRPr lang="en-US" sz="3200" b="1" dirty="0">
              <a:latin typeface="+mn-lt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575" y="412750"/>
            <a:ext cx="1571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مربع نص 7"/>
          <p:cNvSpPr txBox="1">
            <a:spLocks noChangeArrowheads="1"/>
          </p:cNvSpPr>
          <p:nvPr/>
        </p:nvSpPr>
        <p:spPr bwMode="auto">
          <a:xfrm rot="-2576235">
            <a:off x="604838" y="592138"/>
            <a:ext cx="857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6000" b="1">
                <a:solidFill>
                  <a:schemeClr val="bg1"/>
                </a:solidFill>
                <a:latin typeface="Calibri" pitchFamily="34" charset="0"/>
              </a:rPr>
              <a:t>2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357686" y="4143380"/>
            <a:ext cx="4143404" cy="2357454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512 - فوق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512 - فوق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دد الكت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حابة 3"/>
          <p:cNvSpPr/>
          <p:nvPr/>
        </p:nvSpPr>
        <p:spPr>
          <a:xfrm>
            <a:off x="785786" y="1214422"/>
            <a:ext cx="6215106" cy="492922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HeroicExtremeLeftFacing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dirty="0">
              <a:solidFill>
                <a:srgbClr val="CCFF33"/>
              </a:solidFill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2357453" y="1928813"/>
            <a:ext cx="44291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SA" sz="5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فكرة الدرس:</a:t>
            </a:r>
          </a:p>
          <a:p>
            <a:pPr algn="ctr"/>
            <a:r>
              <a:rPr lang="ar-SA" sz="5400" b="1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latin typeface="Calibri" pitchFamily="34" charset="0"/>
              </a:rPr>
              <a:t>أجد المتوسط الحسابي لمجموعة بيانات.</a:t>
            </a:r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كرة الدر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جد المتوس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HMOUD WAZIRY\Desktop\براويز 2015\New folder\200R13V4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642938"/>
            <a:ext cx="8143875" cy="5572125"/>
          </a:xfrm>
          <a:prstGeom prst="roundRect">
            <a:avLst>
              <a:gd name="adj" fmla="val 7069"/>
            </a:avLst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مجموعة 13"/>
          <p:cNvGrpSpPr>
            <a:grpSpLocks/>
          </p:cNvGrpSpPr>
          <p:nvPr/>
        </p:nvGrpSpPr>
        <p:grpSpPr bwMode="auto">
          <a:xfrm>
            <a:off x="785813" y="2928934"/>
            <a:ext cx="7286625" cy="1360492"/>
            <a:chOff x="1071538" y="2928693"/>
            <a:chExt cx="7286676" cy="1360952"/>
          </a:xfrm>
        </p:grpSpPr>
        <p:sp>
          <p:nvSpPr>
            <p:cNvPr id="31748" name="مربع نص 3"/>
            <p:cNvSpPr txBox="1">
              <a:spLocks noChangeArrowheads="1"/>
            </p:cNvSpPr>
            <p:nvPr/>
          </p:nvSpPr>
          <p:spPr bwMode="auto">
            <a:xfrm>
              <a:off x="1071538" y="3357562"/>
              <a:ext cx="728667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200" b="1" dirty="0">
                  <a:solidFill>
                    <a:srgbClr val="C00000"/>
                  </a:solidFill>
                </a:rPr>
                <a:t>المتوسط الحسابي =                     =        = 5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cxnSp>
          <p:nvCxnSpPr>
            <p:cNvPr id="6" name="رابط مستقيم 5"/>
            <p:cNvCxnSpPr/>
            <p:nvPr/>
          </p:nvCxnSpPr>
          <p:spPr>
            <a:xfrm>
              <a:off x="3214678" y="3643315"/>
              <a:ext cx="2286016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50" name="مربع نص 6"/>
            <p:cNvSpPr txBox="1">
              <a:spLocks noChangeArrowheads="1"/>
            </p:cNvSpPr>
            <p:nvPr/>
          </p:nvSpPr>
          <p:spPr bwMode="auto">
            <a:xfrm>
              <a:off x="3143213" y="2928693"/>
              <a:ext cx="2560334" cy="6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 dirty="0" smtClean="0">
                  <a:solidFill>
                    <a:srgbClr val="C00000"/>
                  </a:solidFill>
                </a:rPr>
                <a:t>7+3+6+4+5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31751" name="مربع نص 8"/>
            <p:cNvSpPr txBox="1">
              <a:spLocks noChangeArrowheads="1"/>
            </p:cNvSpPr>
            <p:nvPr/>
          </p:nvSpPr>
          <p:spPr bwMode="auto">
            <a:xfrm>
              <a:off x="4071934" y="3643314"/>
              <a:ext cx="4411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</a:rPr>
                <a:t>5</a:t>
              </a:r>
              <a:endParaRPr lang="en-US" sz="3600" b="1">
                <a:solidFill>
                  <a:srgbClr val="C00000"/>
                </a:solidFill>
              </a:endParaRPr>
            </a:p>
          </p:txBody>
        </p:sp>
        <p:cxnSp>
          <p:nvCxnSpPr>
            <p:cNvPr id="10" name="رابط مستقيم 9"/>
            <p:cNvCxnSpPr/>
            <p:nvPr/>
          </p:nvCxnSpPr>
          <p:spPr>
            <a:xfrm>
              <a:off x="2214546" y="3641726"/>
              <a:ext cx="642941" cy="158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53" name="مربع نص 10"/>
            <p:cNvSpPr txBox="1">
              <a:spLocks noChangeArrowheads="1"/>
            </p:cNvSpPr>
            <p:nvPr/>
          </p:nvSpPr>
          <p:spPr bwMode="auto">
            <a:xfrm>
              <a:off x="2214548" y="2996983"/>
              <a:ext cx="70403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</a:rPr>
                <a:t>25</a:t>
              </a:r>
              <a:endParaRPr lang="en-US" sz="3600" b="1">
                <a:solidFill>
                  <a:srgbClr val="C00000"/>
                </a:solidFill>
              </a:endParaRPr>
            </a:p>
          </p:txBody>
        </p:sp>
        <p:sp>
          <p:nvSpPr>
            <p:cNvPr id="31754" name="مربع نص 11"/>
            <p:cNvSpPr txBox="1">
              <a:spLocks noChangeArrowheads="1"/>
            </p:cNvSpPr>
            <p:nvPr/>
          </p:nvSpPr>
          <p:spPr bwMode="auto">
            <a:xfrm>
              <a:off x="2363832" y="3643314"/>
              <a:ext cx="4411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</a:rPr>
                <a:t>5</a:t>
              </a:r>
              <a:endParaRPr lang="en-US" sz="3600" b="1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توسط الحسابي 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3" y="142875"/>
            <a:ext cx="4286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مربع نص 2"/>
          <p:cNvSpPr txBox="1">
            <a:spLocks noChangeArrowheads="1"/>
          </p:cNvSpPr>
          <p:nvPr/>
        </p:nvSpPr>
        <p:spPr bwMode="auto">
          <a:xfrm flipH="1">
            <a:off x="7437438" y="139700"/>
            <a:ext cx="920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latin typeface="Calibri" pitchFamily="34" charset="0"/>
              </a:rPr>
              <a:t>تأكد</a:t>
            </a:r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 flipH="1">
            <a:off x="6429398" y="571480"/>
            <a:ext cx="15001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 smtClean="0">
                <a:latin typeface="Calibri" pitchFamily="34" charset="0"/>
              </a:rPr>
              <a:t>المثال</a:t>
            </a:r>
            <a:endParaRPr lang="ar-SA" sz="3200" b="1" dirty="0">
              <a:latin typeface="Calibri" pitchFamily="34" charset="0"/>
            </a:endParaRPr>
          </a:p>
          <a:p>
            <a:pPr algn="ctr"/>
            <a:r>
              <a:rPr lang="ar-SA" sz="3200" b="1" dirty="0">
                <a:latin typeface="Calibri" pitchFamily="34" charset="0"/>
              </a:rPr>
              <a:t> 2 </a:t>
            </a:r>
          </a:p>
        </p:txBody>
      </p:sp>
      <p:sp>
        <p:nvSpPr>
          <p:cNvPr id="7" name="وسيلة شرح مستطيلة مستديرة الزوايا 6"/>
          <p:cNvSpPr/>
          <p:nvPr/>
        </p:nvSpPr>
        <p:spPr>
          <a:xfrm>
            <a:off x="71438" y="359860"/>
            <a:ext cx="5143504" cy="1783256"/>
          </a:xfrm>
          <a:prstGeom prst="wedgeRoundRectCallout">
            <a:avLst>
              <a:gd name="adj1" fmla="val -34794"/>
              <a:gd name="adj2" fmla="val 95230"/>
              <a:gd name="adj3" fmla="val 16667"/>
            </a:avLst>
          </a:prstGeom>
          <a:solidFill>
            <a:srgbClr val="FFFF00"/>
          </a:solidFill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rgbClr val="FFFF00"/>
              </a:solidFill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214282" y="329493"/>
            <a:ext cx="485778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ar-SA" sz="2800" b="1" dirty="0">
                <a:solidFill>
                  <a:srgbClr val="C00000"/>
                </a:solidFill>
                <a:latin typeface="Calibri" pitchFamily="34" charset="0"/>
              </a:rPr>
              <a:t>جغرافيا:</a:t>
            </a:r>
          </a:p>
          <a:p>
            <a:pPr algn="justLow"/>
            <a:r>
              <a:rPr lang="ar-SA" sz="2800" b="1" dirty="0">
                <a:latin typeface="Calibri" pitchFamily="34" charset="0"/>
              </a:rPr>
              <a:t>لحل الأسئلة </a:t>
            </a:r>
            <a:r>
              <a:rPr lang="ar-SA" sz="2800" b="1" dirty="0" smtClean="0">
                <a:latin typeface="Calibri" pitchFamily="34" charset="0"/>
              </a:rPr>
              <a:t>3-5، استعمل </a:t>
            </a:r>
            <a:r>
              <a:rPr lang="ar-SA" sz="2800" b="1" dirty="0">
                <a:latin typeface="Calibri" pitchFamily="34" charset="0"/>
              </a:rPr>
              <a:t>الجدول </a:t>
            </a:r>
            <a:r>
              <a:rPr lang="ar-SA" sz="2800" b="1" dirty="0" smtClean="0">
                <a:latin typeface="Calibri" pitchFamily="34" charset="0"/>
              </a:rPr>
              <a:t>المجاور </a:t>
            </a:r>
            <a:r>
              <a:rPr lang="ar-SA" sz="2800" b="1" dirty="0">
                <a:latin typeface="Calibri" pitchFamily="34" charset="0"/>
              </a:rPr>
              <a:t>الذي يُظهر أعماق المحيطات في العالم.</a:t>
            </a:r>
            <a:endParaRPr lang="en-US" sz="2800" b="1" dirty="0">
              <a:latin typeface="Calibri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1438" y="3214688"/>
            <a:ext cx="1571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ربع نص 9"/>
          <p:cNvSpPr txBox="1">
            <a:spLocks noChangeArrowheads="1"/>
          </p:cNvSpPr>
          <p:nvPr/>
        </p:nvSpPr>
        <p:spPr bwMode="auto">
          <a:xfrm rot="-2576235">
            <a:off x="395288" y="3394075"/>
            <a:ext cx="857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6000" b="1">
                <a:solidFill>
                  <a:schemeClr val="bg1"/>
                </a:solidFill>
                <a:latin typeface="Calibri" pitchFamily="34" charset="0"/>
              </a:rPr>
              <a:t>3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928794" y="5357826"/>
            <a:ext cx="5929322" cy="78581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r="5400000" sy="-100000" algn="bl" rotWithShape="0"/>
          </a:effectLst>
        </p:spPr>
      </p:pic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2154239" y="5500688"/>
            <a:ext cx="54895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 smtClean="0">
                <a:solidFill>
                  <a:srgbClr val="C00000"/>
                </a:solidFill>
                <a:latin typeface="Calibri" pitchFamily="34" charset="0"/>
              </a:rPr>
              <a:t>ما </a:t>
            </a:r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المتوسط الحسابي لهذه البيانات؟</a:t>
            </a:r>
            <a:endParaRPr lang="ar-SA" sz="2800" dirty="0">
              <a:solidFill>
                <a:srgbClr val="C00000"/>
              </a:solidFill>
              <a:latin typeface="Calibri" pitchFamily="34" charset="0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/>
        </p:nvGraphicFramePr>
        <p:xfrm>
          <a:off x="2822559" y="2286000"/>
          <a:ext cx="4035441" cy="2571768"/>
        </p:xfrm>
        <a:graphic>
          <a:graphicData uri="http://schemas.openxmlformats.org/drawingml/2006/table">
            <a:tbl>
              <a:tblPr rtl="1"/>
              <a:tblGrid>
                <a:gridCol w="2166395"/>
                <a:gridCol w="1869046"/>
              </a:tblGrid>
              <a:tr h="428628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143140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5286375" y="2286000"/>
            <a:ext cx="858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المحيط</a:t>
            </a:r>
            <a:endParaRPr lang="en-US" sz="1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4714875" y="2690813"/>
            <a:ext cx="214312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الهادي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ar-EG" sz="28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الأطلسي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 dirty="0">
                <a:latin typeface="Calibri" pitchFamily="34" charset="0"/>
                <a:cs typeface="Times New Roman" pitchFamily="18" charset="0"/>
              </a:rPr>
              <a:t>الهندي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 dirty="0">
                <a:latin typeface="Calibri" pitchFamily="34" charset="0"/>
                <a:cs typeface="Times New Roman" pitchFamily="18" charset="0"/>
              </a:rPr>
              <a:t>القطبي الشمالي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 dirty="0">
                <a:latin typeface="Calibri" pitchFamily="34" charset="0"/>
                <a:cs typeface="Times New Roman" pitchFamily="18" charset="0"/>
              </a:rPr>
              <a:t>القطبي الجنوبي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2857500" y="2286000"/>
            <a:ext cx="1755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العمق (بالأمتار)</a:t>
            </a:r>
            <a:endParaRPr lang="en-US" sz="1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2857500" y="2690813"/>
            <a:ext cx="185737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4637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ar-EG" sz="28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3926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 dirty="0">
                <a:latin typeface="Calibri" pitchFamily="34" charset="0"/>
                <a:cs typeface="Times New Roman" pitchFamily="18" charset="0"/>
              </a:rPr>
              <a:t>3963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 dirty="0" smtClean="0">
                <a:latin typeface="Calibri" pitchFamily="34" charset="0"/>
                <a:cs typeface="Times New Roman" pitchFamily="18" charset="0"/>
              </a:rPr>
              <a:t>1205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 dirty="0">
                <a:latin typeface="Calibri" pitchFamily="34" charset="0"/>
                <a:cs typeface="Times New Roman" pitchFamily="18" charset="0"/>
              </a:rPr>
              <a:t>4494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diamond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ثال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جغراف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568 - golf sw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محي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عمق (بالأمتار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هاد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6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الأطلس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39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الهند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39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القطبي الشما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13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القطبي الجنوب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44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0512 - فوق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0512 - فوق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Windows XP Hardware F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ما المتوسط الحسابي لهذ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8" grpId="0" autoUpdateAnimBg="0"/>
      <p:bldP spid="10" grpId="0" autoUpdateAnimBg="0"/>
      <p:bldP spid="13" grpId="0" build="p" autoUpdateAnimBg="0" advAuto="0"/>
      <p:bldP spid="16" grpId="0"/>
      <p:bldP spid="17" grpId="0" uiExpand="1" build="p" bldLvl="2"/>
      <p:bldP spid="18" grpId="0"/>
      <p:bldP spid="19" grpId="0" uiExpand="1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HMOUD WAZIRY\Desktop\براويز 2015\New folder\200R13V4-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642938"/>
            <a:ext cx="8143875" cy="5572125"/>
          </a:xfrm>
          <a:prstGeom prst="roundRect">
            <a:avLst>
              <a:gd name="adj" fmla="val 8307"/>
            </a:avLst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مجموعة 13"/>
          <p:cNvGrpSpPr>
            <a:grpSpLocks/>
          </p:cNvGrpSpPr>
          <p:nvPr/>
        </p:nvGrpSpPr>
        <p:grpSpPr bwMode="auto">
          <a:xfrm>
            <a:off x="571523" y="2925763"/>
            <a:ext cx="7286625" cy="2001837"/>
            <a:chOff x="857245" y="2925545"/>
            <a:chExt cx="7286676" cy="2001677"/>
          </a:xfrm>
        </p:grpSpPr>
        <p:sp>
          <p:nvSpPr>
            <p:cNvPr id="33796" name="مربع نص 3"/>
            <p:cNvSpPr txBox="1">
              <a:spLocks noChangeArrowheads="1"/>
            </p:cNvSpPr>
            <p:nvPr/>
          </p:nvSpPr>
          <p:spPr bwMode="auto">
            <a:xfrm>
              <a:off x="857245" y="3357562"/>
              <a:ext cx="7286676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200" b="1" dirty="0">
                  <a:solidFill>
                    <a:srgbClr val="C00000"/>
                  </a:solidFill>
                </a:rPr>
                <a:t>                                                               </a:t>
              </a:r>
            </a:p>
            <a:p>
              <a:endParaRPr lang="ar-EG" sz="3200" b="1" dirty="0">
                <a:solidFill>
                  <a:srgbClr val="C00000"/>
                </a:solidFill>
              </a:endParaRPr>
            </a:p>
            <a:p>
              <a:r>
                <a:rPr lang="ar-EG" sz="3200" b="1" dirty="0">
                  <a:solidFill>
                    <a:srgbClr val="C00000"/>
                  </a:solidFill>
                </a:rPr>
                <a:t>= 3645 </a:t>
              </a:r>
              <a:r>
                <a:rPr lang="ar-EG" sz="3200" b="1" dirty="0" smtClean="0">
                  <a:solidFill>
                    <a:srgbClr val="C00000"/>
                  </a:solidFill>
                </a:rPr>
                <a:t>مترًا.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cxnSp>
          <p:nvCxnSpPr>
            <p:cNvPr id="6" name="رابط مستقيم 5"/>
            <p:cNvCxnSpPr/>
            <p:nvPr/>
          </p:nvCxnSpPr>
          <p:spPr>
            <a:xfrm>
              <a:off x="1714457" y="3643039"/>
              <a:ext cx="6286588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98" name="مربع نص 6"/>
            <p:cNvSpPr txBox="1">
              <a:spLocks noChangeArrowheads="1"/>
            </p:cNvSpPr>
            <p:nvPr/>
          </p:nvSpPr>
          <p:spPr bwMode="auto">
            <a:xfrm>
              <a:off x="1357265" y="2925545"/>
              <a:ext cx="664375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ar-EG" sz="3600" b="1" dirty="0" smtClean="0">
                  <a:solidFill>
                    <a:srgbClr val="C00000"/>
                  </a:solidFill>
                </a:rPr>
                <a:t>4637+3926+3963+1205+4494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33799" name="مربع نص 8"/>
            <p:cNvSpPr txBox="1">
              <a:spLocks noChangeArrowheads="1"/>
            </p:cNvSpPr>
            <p:nvPr/>
          </p:nvSpPr>
          <p:spPr bwMode="auto">
            <a:xfrm>
              <a:off x="4643436" y="3643314"/>
              <a:ext cx="4411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</a:rPr>
                <a:t>5</a:t>
              </a:r>
              <a:endParaRPr lang="en-US" sz="3600" b="1">
                <a:solidFill>
                  <a:srgbClr val="C00000"/>
                </a:solidFill>
              </a:endParaRPr>
            </a:p>
          </p:txBody>
        </p:sp>
      </p:grpSp>
      <p:sp>
        <p:nvSpPr>
          <p:cNvPr id="8" name="مربع نص 6"/>
          <p:cNvSpPr txBox="1">
            <a:spLocks noChangeArrowheads="1"/>
          </p:cNvSpPr>
          <p:nvPr/>
        </p:nvSpPr>
        <p:spPr bwMode="auto">
          <a:xfrm>
            <a:off x="3786182" y="1643050"/>
            <a:ext cx="3929040" cy="64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 smtClean="0">
                <a:solidFill>
                  <a:srgbClr val="C00000"/>
                </a:solidFill>
              </a:rPr>
              <a:t>المتوسط الحسابي</a:t>
            </a:r>
            <a:r>
              <a:rPr lang="ar-SA" sz="3600" b="1" dirty="0" smtClean="0">
                <a:solidFill>
                  <a:srgbClr val="C00000"/>
                </a:solidFill>
              </a:rPr>
              <a:t> =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ق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توسط الحسابي 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8" y="3214688"/>
            <a:ext cx="1571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ربع نص 9"/>
          <p:cNvSpPr txBox="1">
            <a:spLocks noChangeArrowheads="1"/>
          </p:cNvSpPr>
          <p:nvPr/>
        </p:nvSpPr>
        <p:spPr bwMode="auto">
          <a:xfrm rot="-2576235">
            <a:off x="395288" y="3394075"/>
            <a:ext cx="857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4414" y="5000625"/>
            <a:ext cx="7215187" cy="164306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1714476" y="5130800"/>
            <a:ext cx="6135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 smtClean="0">
                <a:solidFill>
                  <a:srgbClr val="C00000"/>
                </a:solidFill>
                <a:latin typeface="Calibri" pitchFamily="34" charset="0"/>
              </a:rPr>
              <a:t>ما </a:t>
            </a:r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القيمة المتطرفة؟ فسر إجابتك.</a:t>
            </a:r>
            <a:endParaRPr lang="ar-SA" sz="28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428726" y="5643563"/>
            <a:ext cx="6572250" cy="9540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00FF"/>
                </a:solidFill>
              </a:rPr>
              <a:t>يمثل عمق المحيط القطبي الشمالي 1205 </a:t>
            </a:r>
            <a:r>
              <a:rPr lang="ar-EG" sz="2800" b="1" dirty="0" err="1">
                <a:solidFill>
                  <a:srgbClr val="0000FF"/>
                </a:solidFill>
              </a:rPr>
              <a:t>م</a:t>
            </a:r>
            <a:r>
              <a:rPr lang="ar-EG" sz="2800" b="1" dirty="0">
                <a:solidFill>
                  <a:srgbClr val="0000FF"/>
                </a:solidFill>
              </a:rPr>
              <a:t> قيمة </a:t>
            </a:r>
            <a:r>
              <a:rPr lang="ar-EG" sz="2800" b="1" dirty="0" smtClean="0">
                <a:solidFill>
                  <a:srgbClr val="0000FF"/>
                </a:solidFill>
              </a:rPr>
              <a:t>متطرفة</a:t>
            </a:r>
            <a:r>
              <a:rPr lang="ar-SA" sz="2800" b="1" dirty="0" smtClean="0">
                <a:solidFill>
                  <a:srgbClr val="0000FF"/>
                </a:solidFill>
              </a:rPr>
              <a:t>؛</a:t>
            </a:r>
            <a:r>
              <a:rPr lang="ar-EG" sz="2800" b="1" dirty="0" smtClean="0">
                <a:solidFill>
                  <a:srgbClr val="0000FF"/>
                </a:solidFill>
              </a:rPr>
              <a:t> </a:t>
            </a:r>
            <a:r>
              <a:rPr lang="ar-EG" sz="2800" b="1" dirty="0">
                <a:solidFill>
                  <a:srgbClr val="0000FF"/>
                </a:solidFill>
              </a:rPr>
              <a:t>لأنها أقل بكثير من أعماق المحيطات </a:t>
            </a:r>
            <a:r>
              <a:rPr lang="ar-EG" sz="2800" b="1" dirty="0" smtClean="0">
                <a:solidFill>
                  <a:srgbClr val="0000FF"/>
                </a:solidFill>
              </a:rPr>
              <a:t>الأخرى.</a:t>
            </a:r>
            <a:endParaRPr lang="en-US" sz="2800" dirty="0">
              <a:solidFill>
                <a:srgbClr val="0000FF"/>
              </a:solidFill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/>
        </p:nvGraphicFramePr>
        <p:xfrm>
          <a:off x="2822559" y="2286000"/>
          <a:ext cx="4035441" cy="2571768"/>
        </p:xfrm>
        <a:graphic>
          <a:graphicData uri="http://schemas.openxmlformats.org/drawingml/2006/table">
            <a:tbl>
              <a:tblPr rtl="1"/>
              <a:tblGrid>
                <a:gridCol w="2166395"/>
                <a:gridCol w="1869046"/>
              </a:tblGrid>
              <a:tr h="428628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143140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34839" name="مستطيل 16"/>
          <p:cNvSpPr>
            <a:spLocks noChangeArrowheads="1"/>
          </p:cNvSpPr>
          <p:nvPr/>
        </p:nvSpPr>
        <p:spPr bwMode="auto">
          <a:xfrm>
            <a:off x="5286375" y="2286000"/>
            <a:ext cx="858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المحيط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4840" name="مستطيل 17"/>
          <p:cNvSpPr>
            <a:spLocks noChangeArrowheads="1"/>
          </p:cNvSpPr>
          <p:nvPr/>
        </p:nvSpPr>
        <p:spPr bwMode="auto">
          <a:xfrm>
            <a:off x="4714875" y="2690813"/>
            <a:ext cx="214312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الهادي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ar-EG" sz="28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الأطلسي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>
                <a:latin typeface="Calibri" pitchFamily="34" charset="0"/>
                <a:cs typeface="Times New Roman" pitchFamily="18" charset="0"/>
              </a:rPr>
              <a:t>الهندي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>
                <a:latin typeface="Calibri" pitchFamily="34" charset="0"/>
                <a:cs typeface="Times New Roman" pitchFamily="18" charset="0"/>
              </a:rPr>
              <a:t>القطبي الشمالي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>
                <a:latin typeface="Calibri" pitchFamily="34" charset="0"/>
                <a:cs typeface="Times New Roman" pitchFamily="18" charset="0"/>
              </a:rPr>
              <a:t>القطبي الجنوبي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841" name="مستطيل 18"/>
          <p:cNvSpPr>
            <a:spLocks noChangeArrowheads="1"/>
          </p:cNvSpPr>
          <p:nvPr/>
        </p:nvSpPr>
        <p:spPr bwMode="auto">
          <a:xfrm>
            <a:off x="2857500" y="2286000"/>
            <a:ext cx="1755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العمق (بالأمتار)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4842" name="مستطيل 19"/>
          <p:cNvSpPr>
            <a:spLocks noChangeArrowheads="1"/>
          </p:cNvSpPr>
          <p:nvPr/>
        </p:nvSpPr>
        <p:spPr bwMode="auto">
          <a:xfrm>
            <a:off x="2857500" y="2690813"/>
            <a:ext cx="185737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4637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ar-EG" sz="28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3926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>
                <a:latin typeface="Calibri" pitchFamily="34" charset="0"/>
                <a:cs typeface="Times New Roman" pitchFamily="18" charset="0"/>
              </a:rPr>
              <a:t>3963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>
                <a:latin typeface="Calibri" pitchFamily="34" charset="0"/>
                <a:cs typeface="Times New Roman" pitchFamily="18" charset="0"/>
              </a:rPr>
              <a:t>1305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>
                <a:latin typeface="Calibri" pitchFamily="34" charset="0"/>
                <a:cs typeface="Times New Roman" pitchFamily="18" charset="0"/>
              </a:rPr>
              <a:t>4494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3" y="142875"/>
            <a:ext cx="4286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مربع نص 2"/>
          <p:cNvSpPr txBox="1">
            <a:spLocks noChangeArrowheads="1"/>
          </p:cNvSpPr>
          <p:nvPr/>
        </p:nvSpPr>
        <p:spPr bwMode="auto">
          <a:xfrm flipH="1">
            <a:off x="7437438" y="139700"/>
            <a:ext cx="920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latin typeface="Calibri" pitchFamily="34" charset="0"/>
              </a:rPr>
              <a:t>تأكد</a:t>
            </a: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 flipH="1">
            <a:off x="6429398" y="571480"/>
            <a:ext cx="15001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 smtClean="0">
                <a:latin typeface="Calibri" pitchFamily="34" charset="0"/>
              </a:rPr>
              <a:t>المثال</a:t>
            </a:r>
            <a:endParaRPr lang="ar-SA" sz="3200" b="1" dirty="0">
              <a:latin typeface="Calibri" pitchFamily="34" charset="0"/>
            </a:endParaRPr>
          </a:p>
          <a:p>
            <a:pPr algn="ctr"/>
            <a:r>
              <a:rPr lang="ar-SA" sz="3200" b="1" dirty="0">
                <a:latin typeface="Calibri" pitchFamily="34" charset="0"/>
              </a:rPr>
              <a:t> 2 </a:t>
            </a:r>
          </a:p>
        </p:txBody>
      </p:sp>
      <p:sp>
        <p:nvSpPr>
          <p:cNvPr id="20" name="وسيلة شرح مستطيلة مستديرة الزوايا 19"/>
          <p:cNvSpPr/>
          <p:nvPr/>
        </p:nvSpPr>
        <p:spPr>
          <a:xfrm>
            <a:off x="71438" y="359860"/>
            <a:ext cx="5143504" cy="1783256"/>
          </a:xfrm>
          <a:prstGeom prst="wedgeRoundRectCallout">
            <a:avLst>
              <a:gd name="adj1" fmla="val -34794"/>
              <a:gd name="adj2" fmla="val 95230"/>
              <a:gd name="adj3" fmla="val 16667"/>
            </a:avLst>
          </a:prstGeom>
          <a:solidFill>
            <a:srgbClr val="FFFF00"/>
          </a:solidFill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rgbClr val="FFFF00"/>
              </a:solidFill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214282" y="329493"/>
            <a:ext cx="485778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ar-SA" sz="2800" b="1" dirty="0">
                <a:solidFill>
                  <a:srgbClr val="C00000"/>
                </a:solidFill>
                <a:latin typeface="Calibri" pitchFamily="34" charset="0"/>
              </a:rPr>
              <a:t>جغرافيا:</a:t>
            </a:r>
          </a:p>
          <a:p>
            <a:pPr algn="justLow"/>
            <a:r>
              <a:rPr lang="ar-SA" sz="2800" b="1" dirty="0">
                <a:latin typeface="Calibri" pitchFamily="34" charset="0"/>
              </a:rPr>
              <a:t>لحل الأسئلة </a:t>
            </a:r>
            <a:r>
              <a:rPr lang="ar-SA" sz="2800" b="1" dirty="0" smtClean="0">
                <a:latin typeface="Calibri" pitchFamily="34" charset="0"/>
              </a:rPr>
              <a:t>3-5، استعمل </a:t>
            </a:r>
            <a:r>
              <a:rPr lang="ar-SA" sz="2800" b="1" dirty="0">
                <a:latin typeface="Calibri" pitchFamily="34" charset="0"/>
              </a:rPr>
              <a:t>الجدول </a:t>
            </a:r>
            <a:r>
              <a:rPr lang="ar-SA" sz="2800" b="1" dirty="0" smtClean="0">
                <a:latin typeface="Calibri" pitchFamily="34" charset="0"/>
              </a:rPr>
              <a:t>المجاور </a:t>
            </a:r>
            <a:r>
              <a:rPr lang="ar-SA" sz="2800" b="1" dirty="0">
                <a:latin typeface="Calibri" pitchFamily="34" charset="0"/>
              </a:rPr>
              <a:t>الذي يُظهر أعماق المحيطات في العالم.</a:t>
            </a:r>
            <a:endParaRPr lang="en-US" sz="28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diamond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512 - فوق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512 - فوق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ows XP Hardware F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 القيمة المتطرفة؟ فسر إجابت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يمثل عمق المحيط القطبي الشما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build="p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8" y="3214688"/>
            <a:ext cx="1571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ربع نص 9"/>
          <p:cNvSpPr txBox="1">
            <a:spLocks noChangeArrowheads="1"/>
          </p:cNvSpPr>
          <p:nvPr/>
        </p:nvSpPr>
        <p:spPr bwMode="auto">
          <a:xfrm rot="-2576235">
            <a:off x="395288" y="3394075"/>
            <a:ext cx="857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6000" b="1">
                <a:solidFill>
                  <a:schemeClr val="bg1"/>
                </a:solidFill>
                <a:latin typeface="Calibri" pitchFamily="34" charset="0"/>
              </a:rPr>
              <a:t>5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5938" y="5072063"/>
            <a:ext cx="7215187" cy="150018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2214563" y="5286375"/>
            <a:ext cx="61356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 smtClean="0">
                <a:solidFill>
                  <a:srgbClr val="C00000"/>
                </a:solidFill>
                <a:latin typeface="Calibri" pitchFamily="34" charset="0"/>
              </a:rPr>
              <a:t>كيف </a:t>
            </a:r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تؤثر هذه القيمة المتطرفة في المتوسط الحسابي؟</a:t>
            </a:r>
            <a:endParaRPr lang="ar-SA" sz="2800" dirty="0">
              <a:solidFill>
                <a:srgbClr val="C00000"/>
              </a:solidFill>
              <a:latin typeface="Calibri" pitchFamily="34" charset="0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/>
        </p:nvGraphicFramePr>
        <p:xfrm>
          <a:off x="2822559" y="2286000"/>
          <a:ext cx="4035441" cy="2571768"/>
        </p:xfrm>
        <a:graphic>
          <a:graphicData uri="http://schemas.openxmlformats.org/drawingml/2006/table">
            <a:tbl>
              <a:tblPr rtl="1"/>
              <a:tblGrid>
                <a:gridCol w="2166395"/>
                <a:gridCol w="1869046"/>
              </a:tblGrid>
              <a:tr h="428628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143140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35862" name="مستطيل 15"/>
          <p:cNvSpPr>
            <a:spLocks noChangeArrowheads="1"/>
          </p:cNvSpPr>
          <p:nvPr/>
        </p:nvSpPr>
        <p:spPr bwMode="auto">
          <a:xfrm>
            <a:off x="5286375" y="2286000"/>
            <a:ext cx="858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المحيط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5863" name="مستطيل 16"/>
          <p:cNvSpPr>
            <a:spLocks noChangeArrowheads="1"/>
          </p:cNvSpPr>
          <p:nvPr/>
        </p:nvSpPr>
        <p:spPr bwMode="auto">
          <a:xfrm>
            <a:off x="4714875" y="2690813"/>
            <a:ext cx="214312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الهادي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ar-EG" sz="28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الأطلسي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>
                <a:latin typeface="Calibri" pitchFamily="34" charset="0"/>
                <a:cs typeface="Times New Roman" pitchFamily="18" charset="0"/>
              </a:rPr>
              <a:t>الهندي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>
                <a:latin typeface="Calibri" pitchFamily="34" charset="0"/>
                <a:cs typeface="Times New Roman" pitchFamily="18" charset="0"/>
              </a:rPr>
              <a:t>القطبي الشمالي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>
                <a:latin typeface="Calibri" pitchFamily="34" charset="0"/>
                <a:cs typeface="Times New Roman" pitchFamily="18" charset="0"/>
              </a:rPr>
              <a:t>القطبي الجنوبي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864" name="مستطيل 17"/>
          <p:cNvSpPr>
            <a:spLocks noChangeArrowheads="1"/>
          </p:cNvSpPr>
          <p:nvPr/>
        </p:nvSpPr>
        <p:spPr bwMode="auto">
          <a:xfrm>
            <a:off x="2857500" y="2286000"/>
            <a:ext cx="1755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العمق (بالأمتار)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5865" name="مستطيل 18"/>
          <p:cNvSpPr>
            <a:spLocks noChangeArrowheads="1"/>
          </p:cNvSpPr>
          <p:nvPr/>
        </p:nvSpPr>
        <p:spPr bwMode="auto">
          <a:xfrm>
            <a:off x="2857500" y="2690813"/>
            <a:ext cx="185737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4637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ar-EG" sz="28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3926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>
                <a:latin typeface="Calibri" pitchFamily="34" charset="0"/>
                <a:cs typeface="Times New Roman" pitchFamily="18" charset="0"/>
              </a:rPr>
              <a:t>3963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>
                <a:latin typeface="Calibri" pitchFamily="34" charset="0"/>
                <a:cs typeface="Times New Roman" pitchFamily="18" charset="0"/>
              </a:rPr>
              <a:t>1305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>
                <a:latin typeface="Calibri" pitchFamily="34" charset="0"/>
                <a:cs typeface="Times New Roman" pitchFamily="18" charset="0"/>
              </a:rPr>
              <a:t>4494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3" y="142875"/>
            <a:ext cx="4286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مربع نص 2"/>
          <p:cNvSpPr txBox="1">
            <a:spLocks noChangeArrowheads="1"/>
          </p:cNvSpPr>
          <p:nvPr/>
        </p:nvSpPr>
        <p:spPr bwMode="auto">
          <a:xfrm flipH="1">
            <a:off x="7437438" y="139700"/>
            <a:ext cx="920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latin typeface="Calibri" pitchFamily="34" charset="0"/>
              </a:rPr>
              <a:t>تأكد</a:t>
            </a: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 flipH="1">
            <a:off x="6429398" y="571480"/>
            <a:ext cx="15001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 smtClean="0">
                <a:latin typeface="Calibri" pitchFamily="34" charset="0"/>
              </a:rPr>
              <a:t>المثال</a:t>
            </a:r>
            <a:endParaRPr lang="ar-SA" sz="3200" b="1" dirty="0">
              <a:latin typeface="Calibri" pitchFamily="34" charset="0"/>
            </a:endParaRPr>
          </a:p>
          <a:p>
            <a:pPr algn="ctr"/>
            <a:r>
              <a:rPr lang="ar-SA" sz="3200" b="1" dirty="0">
                <a:latin typeface="Calibri" pitchFamily="34" charset="0"/>
              </a:rPr>
              <a:t> 2 </a:t>
            </a:r>
          </a:p>
        </p:txBody>
      </p:sp>
      <p:sp>
        <p:nvSpPr>
          <p:cNvPr id="19" name="وسيلة شرح مستطيلة مستديرة الزوايا 18"/>
          <p:cNvSpPr/>
          <p:nvPr/>
        </p:nvSpPr>
        <p:spPr>
          <a:xfrm>
            <a:off x="71438" y="359860"/>
            <a:ext cx="5143504" cy="1783256"/>
          </a:xfrm>
          <a:prstGeom prst="wedgeRoundRectCallout">
            <a:avLst>
              <a:gd name="adj1" fmla="val -34794"/>
              <a:gd name="adj2" fmla="val 95230"/>
              <a:gd name="adj3" fmla="val 16667"/>
            </a:avLst>
          </a:prstGeom>
          <a:solidFill>
            <a:srgbClr val="FFFF00"/>
          </a:solidFill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rgbClr val="FFFF00"/>
              </a:solidFill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214282" y="329493"/>
            <a:ext cx="485778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ar-SA" sz="2800" b="1" dirty="0">
                <a:solidFill>
                  <a:srgbClr val="C00000"/>
                </a:solidFill>
                <a:latin typeface="Calibri" pitchFamily="34" charset="0"/>
              </a:rPr>
              <a:t>جغرافيا:</a:t>
            </a:r>
          </a:p>
          <a:p>
            <a:pPr algn="justLow"/>
            <a:r>
              <a:rPr lang="ar-SA" sz="2800" b="1" dirty="0">
                <a:latin typeface="Calibri" pitchFamily="34" charset="0"/>
              </a:rPr>
              <a:t>لحل الأسئلة </a:t>
            </a:r>
            <a:r>
              <a:rPr lang="ar-SA" sz="2800" b="1" dirty="0" smtClean="0">
                <a:latin typeface="Calibri" pitchFamily="34" charset="0"/>
              </a:rPr>
              <a:t>3-5، استعمل </a:t>
            </a:r>
            <a:r>
              <a:rPr lang="ar-SA" sz="2800" b="1" dirty="0">
                <a:latin typeface="Calibri" pitchFamily="34" charset="0"/>
              </a:rPr>
              <a:t>الجدول </a:t>
            </a:r>
            <a:r>
              <a:rPr lang="ar-SA" sz="2800" b="1" dirty="0" smtClean="0">
                <a:latin typeface="Calibri" pitchFamily="34" charset="0"/>
              </a:rPr>
              <a:t>المجاور </a:t>
            </a:r>
            <a:r>
              <a:rPr lang="ar-SA" sz="2800" b="1" dirty="0">
                <a:latin typeface="Calibri" pitchFamily="34" charset="0"/>
              </a:rPr>
              <a:t>الذي يُظهر أعماق المحيطات في العالم.</a:t>
            </a:r>
            <a:endParaRPr lang="en-US" sz="28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512 - فوق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512 - فوق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ows XP Hardware F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كيف تؤثر هذه القي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3214688"/>
            <a:ext cx="1571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مربع نص 9"/>
          <p:cNvSpPr txBox="1">
            <a:spLocks noChangeArrowheads="1"/>
          </p:cNvSpPr>
          <p:nvPr/>
        </p:nvSpPr>
        <p:spPr bwMode="auto">
          <a:xfrm rot="-2576235">
            <a:off x="395288" y="3394075"/>
            <a:ext cx="857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6000" b="1">
                <a:solidFill>
                  <a:schemeClr val="bg1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785813" y="4899025"/>
            <a:ext cx="7643812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EG" sz="2800" b="1" dirty="0">
                <a:solidFill>
                  <a:srgbClr val="0000FF"/>
                </a:solidFill>
              </a:rPr>
              <a:t>القيمة المتطرفة </a:t>
            </a:r>
            <a:r>
              <a:rPr lang="ar-EG" sz="2800" b="1" dirty="0" smtClean="0">
                <a:solidFill>
                  <a:srgbClr val="0000FF"/>
                </a:solidFill>
              </a:rPr>
              <a:t>منخفضة جدًا</a:t>
            </a:r>
            <a:r>
              <a:rPr lang="ar-SA" sz="2800" b="1" dirty="0" smtClean="0">
                <a:solidFill>
                  <a:srgbClr val="C00000"/>
                </a:solidFill>
              </a:rPr>
              <a:t>،</a:t>
            </a:r>
            <a:r>
              <a:rPr lang="ar-EG" sz="2800" b="1" dirty="0" smtClean="0">
                <a:solidFill>
                  <a:srgbClr val="C00000"/>
                </a:solidFill>
              </a:rPr>
              <a:t> </a:t>
            </a:r>
            <a:r>
              <a:rPr lang="ar-EG" sz="2800" b="1" dirty="0">
                <a:solidFill>
                  <a:srgbClr val="C00000"/>
                </a:solidFill>
              </a:rPr>
              <a:t>وهذا يؤدي إلى </a:t>
            </a:r>
            <a:r>
              <a:rPr lang="ar-EG" sz="2800" b="1" dirty="0" smtClean="0">
                <a:solidFill>
                  <a:srgbClr val="C00000"/>
                </a:solidFill>
              </a:rPr>
              <a:t>أن</a:t>
            </a:r>
            <a:r>
              <a:rPr lang="ar-SA" sz="2800" b="1" dirty="0" smtClean="0">
                <a:solidFill>
                  <a:srgbClr val="C00000"/>
                </a:solidFill>
              </a:rPr>
              <a:t> حساب</a:t>
            </a:r>
            <a:r>
              <a:rPr lang="ar-EG" sz="2800" b="1" dirty="0" smtClean="0">
                <a:solidFill>
                  <a:srgbClr val="C00000"/>
                </a:solidFill>
              </a:rPr>
              <a:t> </a:t>
            </a:r>
            <a:r>
              <a:rPr lang="ar-EG" sz="2800" b="1" dirty="0">
                <a:solidFill>
                  <a:srgbClr val="C00000"/>
                </a:solidFill>
              </a:rPr>
              <a:t>المتوسط الحسابي بوجود </a:t>
            </a:r>
            <a:r>
              <a:rPr lang="ar-SA" sz="2800" b="1" dirty="0" smtClean="0">
                <a:solidFill>
                  <a:srgbClr val="C00000"/>
                </a:solidFill>
              </a:rPr>
              <a:t>هذه </a:t>
            </a:r>
            <a:r>
              <a:rPr lang="ar-EG" sz="2800" b="1" dirty="0" smtClean="0">
                <a:solidFill>
                  <a:srgbClr val="C00000"/>
                </a:solidFill>
              </a:rPr>
              <a:t>القيمة المتطرفة</a:t>
            </a:r>
            <a:r>
              <a:rPr lang="ar-SA" sz="2800" b="1" dirty="0" smtClean="0">
                <a:solidFill>
                  <a:srgbClr val="C00000"/>
                </a:solidFill>
              </a:rPr>
              <a:t> يكون</a:t>
            </a:r>
            <a:r>
              <a:rPr lang="ar-EG" sz="2800" b="1" dirty="0" smtClean="0">
                <a:solidFill>
                  <a:srgbClr val="C00000"/>
                </a:solidFill>
              </a:rPr>
              <a:t> </a:t>
            </a:r>
            <a:r>
              <a:rPr lang="ar-EG" sz="2800" b="1" dirty="0">
                <a:solidFill>
                  <a:srgbClr val="C00000"/>
                </a:solidFill>
              </a:rPr>
              <a:t>أقل </a:t>
            </a:r>
            <a:r>
              <a:rPr lang="ar-EG" sz="2800" b="1" dirty="0" smtClean="0">
                <a:solidFill>
                  <a:srgbClr val="C00000"/>
                </a:solidFill>
              </a:rPr>
              <a:t>من</a:t>
            </a:r>
            <a:r>
              <a:rPr lang="ar-SA" sz="2800" b="1" dirty="0" smtClean="0">
                <a:solidFill>
                  <a:srgbClr val="C00000"/>
                </a:solidFill>
              </a:rPr>
              <a:t>ه</a:t>
            </a:r>
            <a:r>
              <a:rPr lang="ar-EG" sz="2800" b="1" dirty="0" smtClean="0">
                <a:solidFill>
                  <a:srgbClr val="C00000"/>
                </a:solidFill>
              </a:rPr>
              <a:t> </a:t>
            </a:r>
            <a:r>
              <a:rPr lang="ar-SA" sz="2800" b="1" dirty="0" smtClean="0">
                <a:solidFill>
                  <a:srgbClr val="C00000"/>
                </a:solidFill>
              </a:rPr>
              <a:t>عند حسابه بدون القيمة المتطرفة.</a:t>
            </a:r>
          </a:p>
          <a:p>
            <a:pPr algn="ctr">
              <a:defRPr/>
            </a:pPr>
            <a:r>
              <a:rPr lang="ar-EG" sz="2800" b="1" dirty="0" smtClean="0">
                <a:solidFill>
                  <a:srgbClr val="C00000"/>
                </a:solidFill>
              </a:rPr>
              <a:t>مما يعني </a:t>
            </a:r>
            <a:r>
              <a:rPr lang="ar-EG" sz="2800" b="1" dirty="0">
                <a:solidFill>
                  <a:srgbClr val="C00000"/>
                </a:solidFill>
              </a:rPr>
              <a:t>أن المتوسط الحسابي لا يمثل البيانات </a:t>
            </a:r>
            <a:r>
              <a:rPr lang="ar-EG" sz="2800" b="1" dirty="0" smtClean="0">
                <a:solidFill>
                  <a:srgbClr val="C00000"/>
                </a:solidFill>
              </a:rPr>
              <a:t>جيدًا.</a:t>
            </a:r>
            <a:endParaRPr lang="en-US" sz="2800" dirty="0">
              <a:solidFill>
                <a:srgbClr val="C00000"/>
              </a:solidFill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/>
        </p:nvGraphicFramePr>
        <p:xfrm>
          <a:off x="2822559" y="2286000"/>
          <a:ext cx="4035441" cy="2571768"/>
        </p:xfrm>
        <a:graphic>
          <a:graphicData uri="http://schemas.openxmlformats.org/drawingml/2006/table">
            <a:tbl>
              <a:tblPr rtl="1"/>
              <a:tblGrid>
                <a:gridCol w="2166395"/>
                <a:gridCol w="1869046"/>
              </a:tblGrid>
              <a:tr h="428628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2143140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36885" name="مستطيل 11"/>
          <p:cNvSpPr>
            <a:spLocks noChangeArrowheads="1"/>
          </p:cNvSpPr>
          <p:nvPr/>
        </p:nvSpPr>
        <p:spPr bwMode="auto">
          <a:xfrm>
            <a:off x="5286375" y="2286000"/>
            <a:ext cx="858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المحيط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6886" name="مستطيل 12"/>
          <p:cNvSpPr>
            <a:spLocks noChangeArrowheads="1"/>
          </p:cNvSpPr>
          <p:nvPr/>
        </p:nvSpPr>
        <p:spPr bwMode="auto">
          <a:xfrm>
            <a:off x="4714875" y="2690813"/>
            <a:ext cx="214312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الهادي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ar-EG" sz="28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الأطلسي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>
                <a:latin typeface="Calibri" pitchFamily="34" charset="0"/>
                <a:cs typeface="Times New Roman" pitchFamily="18" charset="0"/>
              </a:rPr>
              <a:t>الهندي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>
                <a:latin typeface="Calibri" pitchFamily="34" charset="0"/>
                <a:cs typeface="Times New Roman" pitchFamily="18" charset="0"/>
              </a:rPr>
              <a:t>القطبي الشمالي</a:t>
            </a:r>
            <a:endParaRPr lang="en-US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>
                <a:latin typeface="Calibri" pitchFamily="34" charset="0"/>
                <a:cs typeface="Times New Roman" pitchFamily="18" charset="0"/>
              </a:rPr>
              <a:t>القطبي الجنوبي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887" name="مستطيل 15"/>
          <p:cNvSpPr>
            <a:spLocks noChangeArrowheads="1"/>
          </p:cNvSpPr>
          <p:nvPr/>
        </p:nvSpPr>
        <p:spPr bwMode="auto">
          <a:xfrm>
            <a:off x="2857500" y="2286000"/>
            <a:ext cx="1755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العمق (بالأمتار)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6888" name="مستطيل 16"/>
          <p:cNvSpPr>
            <a:spLocks noChangeArrowheads="1"/>
          </p:cNvSpPr>
          <p:nvPr/>
        </p:nvSpPr>
        <p:spPr bwMode="auto">
          <a:xfrm>
            <a:off x="2857500" y="2690813"/>
            <a:ext cx="185737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4637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ar-EG" sz="28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3926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 dirty="0">
                <a:latin typeface="Calibri" pitchFamily="34" charset="0"/>
                <a:cs typeface="Times New Roman" pitchFamily="18" charset="0"/>
              </a:rPr>
              <a:t>3963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 dirty="0">
                <a:latin typeface="Calibri" pitchFamily="34" charset="0"/>
                <a:cs typeface="Times New Roman" pitchFamily="18" charset="0"/>
              </a:rPr>
              <a:t>1305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ar-EG" sz="2800" b="1" dirty="0">
                <a:latin typeface="Calibri" pitchFamily="34" charset="0"/>
                <a:cs typeface="Times New Roman" pitchFamily="18" charset="0"/>
              </a:rPr>
              <a:t>4494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3" y="142875"/>
            <a:ext cx="4286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مربع نص 2"/>
          <p:cNvSpPr txBox="1">
            <a:spLocks noChangeArrowheads="1"/>
          </p:cNvSpPr>
          <p:nvPr/>
        </p:nvSpPr>
        <p:spPr bwMode="auto">
          <a:xfrm flipH="1">
            <a:off x="7437438" y="139700"/>
            <a:ext cx="920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latin typeface="Calibri" pitchFamily="34" charset="0"/>
              </a:rPr>
              <a:t>تأكد</a:t>
            </a: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 flipH="1">
            <a:off x="6429398" y="571480"/>
            <a:ext cx="15001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 smtClean="0">
                <a:latin typeface="Calibri" pitchFamily="34" charset="0"/>
              </a:rPr>
              <a:t>المثال</a:t>
            </a:r>
            <a:endParaRPr lang="ar-SA" sz="3200" b="1" dirty="0">
              <a:latin typeface="Calibri" pitchFamily="34" charset="0"/>
            </a:endParaRPr>
          </a:p>
          <a:p>
            <a:pPr algn="ctr"/>
            <a:r>
              <a:rPr lang="ar-SA" sz="3200" b="1" dirty="0">
                <a:latin typeface="Calibri" pitchFamily="34" charset="0"/>
              </a:rPr>
              <a:t> 2 </a:t>
            </a:r>
          </a:p>
        </p:txBody>
      </p:sp>
      <p:sp>
        <p:nvSpPr>
          <p:cNvPr id="18" name="وسيلة شرح مستطيلة مستديرة الزوايا 17"/>
          <p:cNvSpPr/>
          <p:nvPr/>
        </p:nvSpPr>
        <p:spPr>
          <a:xfrm>
            <a:off x="71438" y="359860"/>
            <a:ext cx="5143504" cy="1783256"/>
          </a:xfrm>
          <a:prstGeom prst="wedgeRoundRectCallout">
            <a:avLst>
              <a:gd name="adj1" fmla="val -34794"/>
              <a:gd name="adj2" fmla="val 95230"/>
              <a:gd name="adj3" fmla="val 16667"/>
            </a:avLst>
          </a:prstGeom>
          <a:solidFill>
            <a:srgbClr val="FFFF00"/>
          </a:solidFill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solidFill>
                <a:srgbClr val="FFFF00"/>
              </a:solidFill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214282" y="329493"/>
            <a:ext cx="485778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ar-SA" sz="2800" b="1" dirty="0">
                <a:solidFill>
                  <a:srgbClr val="C00000"/>
                </a:solidFill>
                <a:latin typeface="Calibri" pitchFamily="34" charset="0"/>
              </a:rPr>
              <a:t>جغرافيا:</a:t>
            </a:r>
          </a:p>
          <a:p>
            <a:pPr algn="justLow"/>
            <a:r>
              <a:rPr lang="ar-SA" sz="2800" b="1" dirty="0">
                <a:latin typeface="Calibri" pitchFamily="34" charset="0"/>
              </a:rPr>
              <a:t>لحل الأسئلة </a:t>
            </a:r>
            <a:r>
              <a:rPr lang="ar-SA" sz="2800" b="1" dirty="0" smtClean="0">
                <a:latin typeface="Calibri" pitchFamily="34" charset="0"/>
              </a:rPr>
              <a:t>3-5، استعمل </a:t>
            </a:r>
            <a:r>
              <a:rPr lang="ar-SA" sz="2800" b="1" dirty="0">
                <a:latin typeface="Calibri" pitchFamily="34" charset="0"/>
              </a:rPr>
              <a:t>الجدول </a:t>
            </a:r>
            <a:r>
              <a:rPr lang="ar-SA" sz="2800" b="1" dirty="0" smtClean="0">
                <a:latin typeface="Calibri" pitchFamily="34" charset="0"/>
              </a:rPr>
              <a:t>المجاور </a:t>
            </a:r>
            <a:r>
              <a:rPr lang="ar-SA" sz="2800" b="1" dirty="0">
                <a:latin typeface="Calibri" pitchFamily="34" charset="0"/>
              </a:rPr>
              <a:t>الذي يُظهر أعماق المحيطات في العالم.</a:t>
            </a:r>
            <a:endParaRPr lang="en-US" sz="28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قيمة المتطرفة منخفضة جدًا، وهذا يؤد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حابة 3"/>
          <p:cNvSpPr/>
          <p:nvPr/>
        </p:nvSpPr>
        <p:spPr>
          <a:xfrm>
            <a:off x="1643042" y="785794"/>
            <a:ext cx="6215106" cy="4929222"/>
          </a:xfrm>
          <a:prstGeom prst="cloud">
            <a:avLst/>
          </a:prstGeom>
          <a:solidFill>
            <a:srgbClr val="FF0000"/>
          </a:solidFill>
          <a:ln w="3492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dirty="0">
              <a:solidFill>
                <a:srgbClr val="CCFF33"/>
              </a:solidFill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 rot="21331698">
            <a:off x="2326076" y="1641475"/>
            <a:ext cx="4214812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400" b="1" dirty="0">
                <a:solidFill>
                  <a:srgbClr val="FFFF00"/>
                </a:solidFill>
                <a:latin typeface="Calibri" pitchFamily="34" charset="0"/>
              </a:rPr>
              <a:t>المفردات</a:t>
            </a:r>
          </a:p>
          <a:p>
            <a:pPr algn="ctr"/>
            <a:r>
              <a:rPr lang="ar-SA" sz="4400" b="1" dirty="0">
                <a:solidFill>
                  <a:srgbClr val="FFFF00"/>
                </a:solidFill>
                <a:latin typeface="Calibri" pitchFamily="34" charset="0"/>
              </a:rPr>
              <a:t>المعدل</a:t>
            </a:r>
          </a:p>
          <a:p>
            <a:pPr algn="ctr"/>
            <a:r>
              <a:rPr lang="ar-SA" sz="4400" b="1" dirty="0">
                <a:solidFill>
                  <a:srgbClr val="FFFF00"/>
                </a:solidFill>
                <a:latin typeface="Calibri" pitchFamily="34" charset="0"/>
              </a:rPr>
              <a:t>المتوسط الحسابي </a:t>
            </a:r>
          </a:p>
          <a:p>
            <a:pPr algn="ctr"/>
            <a:r>
              <a:rPr lang="ar-SA" sz="4400" b="1" dirty="0">
                <a:solidFill>
                  <a:srgbClr val="FFFF00"/>
                </a:solidFill>
                <a:latin typeface="Calibri" pitchFamily="34" charset="0"/>
              </a:rPr>
              <a:t>القيمة </a:t>
            </a:r>
            <a:r>
              <a:rPr lang="ar-SA" sz="4400" b="1" dirty="0" smtClean="0">
                <a:solidFill>
                  <a:srgbClr val="FFFF00"/>
                </a:solidFill>
                <a:latin typeface="Calibri" pitchFamily="34" charset="0"/>
              </a:rPr>
              <a:t>المتطرفة</a:t>
            </a:r>
            <a:endParaRPr lang="ar-SA" sz="4400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ف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عد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توسط الحسابي 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قيمة المتطر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lum bright="-21000" contrast="32000"/>
          </a:blip>
          <a:stretch>
            <a:fillRect/>
          </a:stretch>
        </p:blipFill>
        <p:spPr bwMode="auto">
          <a:xfrm>
            <a:off x="3071802" y="142876"/>
            <a:ext cx="4286280" cy="24288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2250" y="-71442"/>
            <a:ext cx="263525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820738" y="1241425"/>
            <a:ext cx="1285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 b="1" dirty="0">
                <a:solidFill>
                  <a:schemeClr val="bg1"/>
                </a:solidFill>
                <a:latin typeface="Calibri" pitchFamily="34" charset="0"/>
              </a:rPr>
              <a:t>نشاط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88" y="2286000"/>
            <a:ext cx="826135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ستطيل 4"/>
          <p:cNvSpPr>
            <a:spLocks noChangeArrowheads="1"/>
          </p:cNvSpPr>
          <p:nvPr/>
        </p:nvSpPr>
        <p:spPr bwMode="auto">
          <a:xfrm rot="-443665">
            <a:off x="498475" y="3217863"/>
            <a:ext cx="775493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بلغ مقدار نمو خمس </a:t>
            </a:r>
            <a:r>
              <a:rPr lang="ar-SA" sz="3200" b="1" dirty="0" smtClean="0">
                <a:solidFill>
                  <a:srgbClr val="C00000"/>
                </a:solidFill>
                <a:latin typeface="Calibri" pitchFamily="34" charset="0"/>
              </a:rPr>
              <a:t>نبتات خلال </a:t>
            </a:r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أسبوع:</a:t>
            </a:r>
          </a:p>
          <a:p>
            <a:pPr algn="ctr"/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4سم، 3سم،</a:t>
            </a:r>
            <a:r>
              <a:rPr lang="ar-EG" sz="3200" b="1" dirty="0">
                <a:solidFill>
                  <a:srgbClr val="C00000"/>
                </a:solidFill>
                <a:latin typeface="Calibri" pitchFamily="34" charset="0"/>
              </a:rPr>
              <a:t> 5سم،</a:t>
            </a:r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 1سم، 2سم.</a:t>
            </a:r>
            <a:endParaRPr lang="ar-SA" sz="32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 rot="-387646">
            <a:off x="500063" y="4432300"/>
            <a:ext cx="775493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>
              <a:buFont typeface="Arial" pitchFamily="34" charset="0"/>
              <a:buChar char="•"/>
            </a:pPr>
            <a:r>
              <a:rPr lang="ar-EG" sz="3200" b="1" dirty="0">
                <a:solidFill>
                  <a:srgbClr val="FF0000"/>
                </a:solidFill>
                <a:latin typeface="Calibri" pitchFamily="34" charset="0"/>
              </a:rPr>
              <a:t>ا</a:t>
            </a:r>
            <a:r>
              <a:rPr lang="ar-SA" sz="3200" b="1" dirty="0">
                <a:solidFill>
                  <a:srgbClr val="FF0000"/>
                </a:solidFill>
                <a:latin typeface="Calibri" pitchFamily="34" charset="0"/>
              </a:rPr>
              <a:t>عمل </a:t>
            </a:r>
            <a:r>
              <a:rPr lang="ar-SA" sz="3200" b="1" dirty="0" smtClean="0">
                <a:solidFill>
                  <a:srgbClr val="FF0000"/>
                </a:solidFill>
                <a:latin typeface="Calibri" pitchFamily="34" charset="0"/>
              </a:rPr>
              <a:t>نماذج </a:t>
            </a:r>
            <a:r>
              <a:rPr lang="ar-SA" sz="3200" b="1" dirty="0">
                <a:solidFill>
                  <a:srgbClr val="FF0000"/>
                </a:solidFill>
                <a:latin typeface="Calibri" pitchFamily="34" charset="0"/>
              </a:rPr>
              <a:t>من مكعبات </a:t>
            </a:r>
            <a:r>
              <a:rPr lang="ar-SA" sz="3200" b="1" dirty="0" err="1">
                <a:solidFill>
                  <a:srgbClr val="FF0000"/>
                </a:solidFill>
                <a:latin typeface="Calibri" pitchFamily="34" charset="0"/>
              </a:rPr>
              <a:t>سنتمترية</a:t>
            </a:r>
            <a:r>
              <a:rPr lang="ar-SA" sz="3200" b="1" dirty="0">
                <a:solidFill>
                  <a:srgbClr val="FF0000"/>
                </a:solidFill>
                <a:latin typeface="Calibri" pitchFamily="34" charset="0"/>
              </a:rPr>
              <a:t> لتمثيل مقدار نمو </a:t>
            </a:r>
            <a:r>
              <a:rPr lang="ar-SA" sz="3200" b="1" dirty="0" smtClean="0">
                <a:solidFill>
                  <a:srgbClr val="FF0000"/>
                </a:solidFill>
                <a:latin typeface="Calibri" pitchFamily="34" charset="0"/>
              </a:rPr>
              <a:t>النبتات </a:t>
            </a:r>
            <a:r>
              <a:rPr lang="ar-SA" sz="3200" b="1" dirty="0">
                <a:solidFill>
                  <a:srgbClr val="FF0000"/>
                </a:solidFill>
                <a:latin typeface="Calibri" pitchFamily="34" charset="0"/>
              </a:rPr>
              <a:t>في الأسبوع. </a:t>
            </a:r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512 - فوق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ش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llapse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بلغ مقدار نمو خمس نبتات خل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عمل نماذج  من مكعب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lum bright="-21000" contrast="32000"/>
          </a:blip>
          <a:stretch>
            <a:fillRect/>
          </a:stretch>
        </p:blipFill>
        <p:spPr bwMode="auto">
          <a:xfrm>
            <a:off x="3071802" y="142876"/>
            <a:ext cx="4286280" cy="24288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250" y="-71438"/>
            <a:ext cx="263525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8196" name="مربع نص 2"/>
          <p:cNvSpPr txBox="1">
            <a:spLocks noChangeArrowheads="1"/>
          </p:cNvSpPr>
          <p:nvPr/>
        </p:nvSpPr>
        <p:spPr bwMode="auto">
          <a:xfrm>
            <a:off x="820738" y="1241425"/>
            <a:ext cx="1285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 b="1">
                <a:solidFill>
                  <a:schemeClr val="bg1"/>
                </a:solidFill>
                <a:latin typeface="Calibri" pitchFamily="34" charset="0"/>
              </a:rPr>
              <a:t>نشاط</a:t>
            </a: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8" y="2286000"/>
            <a:ext cx="826135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ستطيل 5"/>
          <p:cNvSpPr>
            <a:spLocks noChangeArrowheads="1"/>
          </p:cNvSpPr>
          <p:nvPr/>
        </p:nvSpPr>
        <p:spPr bwMode="auto">
          <a:xfrm rot="-322228">
            <a:off x="919328" y="4547575"/>
            <a:ext cx="73347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>
              <a:buFont typeface="Arial" pitchFamily="34" charset="0"/>
              <a:buChar char="•"/>
            </a:pPr>
            <a:r>
              <a:rPr lang="ar-SA" sz="3200" b="1" dirty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أعد توزيع المكعبات ليكون لكل نموذج العدد نفسه من المكعبات.</a:t>
            </a:r>
          </a:p>
        </p:txBody>
      </p:sp>
      <p:sp>
        <p:nvSpPr>
          <p:cNvPr id="8199" name="مستطيل 7"/>
          <p:cNvSpPr>
            <a:spLocks noChangeArrowheads="1"/>
          </p:cNvSpPr>
          <p:nvPr/>
        </p:nvSpPr>
        <p:spPr bwMode="auto">
          <a:xfrm rot="-443665">
            <a:off x="498475" y="3217863"/>
            <a:ext cx="775493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بلغ مقدار نمو خمسة </a:t>
            </a:r>
            <a:r>
              <a:rPr lang="ar-SA" sz="3200" b="1" dirty="0" smtClean="0">
                <a:solidFill>
                  <a:srgbClr val="C00000"/>
                </a:solidFill>
                <a:latin typeface="Calibri" pitchFamily="34" charset="0"/>
              </a:rPr>
              <a:t>نبتات خلال </a:t>
            </a:r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أسبوع:</a:t>
            </a:r>
          </a:p>
          <a:p>
            <a:pPr algn="ctr"/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4سم، 3سم،</a:t>
            </a:r>
            <a:r>
              <a:rPr lang="ar-EG" sz="3200" b="1" dirty="0">
                <a:solidFill>
                  <a:srgbClr val="C00000"/>
                </a:solidFill>
                <a:latin typeface="Calibri" pitchFamily="34" charset="0"/>
              </a:rPr>
              <a:t> 5سم،</a:t>
            </a:r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 1سم، 2سم.</a:t>
            </a:r>
            <a:endParaRPr lang="ar-SA" sz="3200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عد توزيع المكعبات ليكون لكل نموذج العدد نفسه من المكعب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lum bright="-21000" contrast="32000"/>
          </a:blip>
          <a:stretch>
            <a:fillRect/>
          </a:stretch>
        </p:blipFill>
        <p:spPr bwMode="auto">
          <a:xfrm>
            <a:off x="3071802" y="142876"/>
            <a:ext cx="4286280" cy="24288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250" y="-71438"/>
            <a:ext cx="263525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9220" name="مربع نص 2"/>
          <p:cNvSpPr txBox="1">
            <a:spLocks noChangeArrowheads="1"/>
          </p:cNvSpPr>
          <p:nvPr/>
        </p:nvSpPr>
        <p:spPr bwMode="auto">
          <a:xfrm>
            <a:off x="820738" y="1241425"/>
            <a:ext cx="1285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 b="1">
                <a:solidFill>
                  <a:schemeClr val="bg1"/>
                </a:solidFill>
                <a:latin typeface="Calibri" pitchFamily="34" charset="0"/>
              </a:rPr>
              <a:t>نشاط</a:t>
            </a: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8" y="2286000"/>
            <a:ext cx="826135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ستطيل 5"/>
          <p:cNvSpPr>
            <a:spLocks noChangeArrowheads="1"/>
          </p:cNvSpPr>
          <p:nvPr/>
        </p:nvSpPr>
        <p:spPr bwMode="auto">
          <a:xfrm rot="-322228">
            <a:off x="919328" y="4547575"/>
            <a:ext cx="73347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SA" sz="3200" b="1" dirty="0" smtClean="0">
                <a:solidFill>
                  <a:srgbClr val="0000FF"/>
                </a:solidFill>
                <a:latin typeface="Calibri" pitchFamily="34" charset="0"/>
              </a:rPr>
              <a:t>1-</a:t>
            </a:r>
            <a:r>
              <a:rPr lang="ar-EG" sz="3200" b="1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ar-SA" sz="3200" b="1" dirty="0" smtClean="0">
                <a:solidFill>
                  <a:srgbClr val="0000FF"/>
                </a:solidFill>
                <a:latin typeface="Calibri" pitchFamily="34" charset="0"/>
              </a:rPr>
              <a:t>أوجد </a:t>
            </a:r>
            <a:r>
              <a:rPr lang="ar-SA" sz="3200" b="1" dirty="0">
                <a:solidFill>
                  <a:srgbClr val="0000FF"/>
                </a:solidFill>
                <a:latin typeface="Calibri" pitchFamily="34" charset="0"/>
              </a:rPr>
              <a:t>معدل نمو </a:t>
            </a:r>
            <a:r>
              <a:rPr lang="ar-SA" sz="3200" b="1" dirty="0" smtClean="0">
                <a:solidFill>
                  <a:srgbClr val="0000FF"/>
                </a:solidFill>
                <a:latin typeface="Calibri" pitchFamily="34" charset="0"/>
              </a:rPr>
              <a:t>النبتات الخمس </a:t>
            </a:r>
            <a:r>
              <a:rPr lang="ar-SA" sz="3200" b="1" dirty="0">
                <a:solidFill>
                  <a:srgbClr val="0000FF"/>
                </a:solidFill>
                <a:latin typeface="Calibri" pitchFamily="34" charset="0"/>
              </a:rPr>
              <a:t>خلال الأسبوع</a:t>
            </a:r>
            <a:r>
              <a:rPr lang="ar-SA" sz="3200" b="1" dirty="0" smtClean="0">
                <a:solidFill>
                  <a:srgbClr val="0000FF"/>
                </a:solidFill>
                <a:latin typeface="Calibri" pitchFamily="34" charset="0"/>
              </a:rPr>
              <a:t>.</a:t>
            </a:r>
            <a:br>
              <a:rPr lang="ar-SA" sz="3200" b="1" dirty="0" smtClean="0">
                <a:solidFill>
                  <a:srgbClr val="0000FF"/>
                </a:solidFill>
                <a:latin typeface="Calibri" pitchFamily="34" charset="0"/>
              </a:rPr>
            </a:br>
            <a:r>
              <a:rPr lang="ar-SA" sz="3200" b="1" dirty="0" smtClean="0">
                <a:solidFill>
                  <a:srgbClr val="0000FF"/>
                </a:solidFill>
                <a:latin typeface="Calibri" pitchFamily="34" charset="0"/>
              </a:rPr>
              <a:t>وفسّر </a:t>
            </a:r>
            <a:r>
              <a:rPr lang="ar-SA" sz="3200" b="1" dirty="0">
                <a:solidFill>
                  <a:srgbClr val="0000FF"/>
                </a:solidFill>
                <a:latin typeface="Calibri" pitchFamily="34" charset="0"/>
              </a:rPr>
              <a:t>إجابتك.</a:t>
            </a:r>
          </a:p>
        </p:txBody>
      </p:sp>
      <p:sp>
        <p:nvSpPr>
          <p:cNvPr id="9223" name="مستطيل 7"/>
          <p:cNvSpPr>
            <a:spLocks noChangeArrowheads="1"/>
          </p:cNvSpPr>
          <p:nvPr/>
        </p:nvSpPr>
        <p:spPr bwMode="auto">
          <a:xfrm rot="-443665">
            <a:off x="498475" y="3217863"/>
            <a:ext cx="775493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بلغ مقدار نمو خمسة </a:t>
            </a:r>
            <a:r>
              <a:rPr lang="ar-SA" sz="3200" b="1" dirty="0" smtClean="0">
                <a:solidFill>
                  <a:srgbClr val="C00000"/>
                </a:solidFill>
                <a:latin typeface="Calibri" pitchFamily="34" charset="0"/>
              </a:rPr>
              <a:t>نبتات </a:t>
            </a:r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خلال أسبوع:</a:t>
            </a:r>
          </a:p>
          <a:p>
            <a:pPr algn="ctr"/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4سم، 3سم،</a:t>
            </a:r>
            <a:r>
              <a:rPr lang="ar-EG" sz="3200" b="1" dirty="0">
                <a:solidFill>
                  <a:srgbClr val="C00000"/>
                </a:solidFill>
                <a:latin typeface="Calibri" pitchFamily="34" charset="0"/>
              </a:rPr>
              <a:t> 5سم،</a:t>
            </a:r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 1سم، 2سم.</a:t>
            </a:r>
            <a:endParaRPr lang="ar-SA" sz="3200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وجد معدل نمو النبتات الخم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HMOUD WAZIRY\Desktop\براويز 2015\New folder\200R13V4-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642938"/>
            <a:ext cx="8143875" cy="5572125"/>
          </a:xfrm>
          <a:prstGeom prst="roundRect">
            <a:avLst>
              <a:gd name="adj" fmla="val 8617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1357313" y="1428750"/>
            <a:ext cx="655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 smtClean="0"/>
              <a:t>معدل نمو النبتات= مجموع أطوالها÷عددها</a:t>
            </a:r>
            <a:endParaRPr lang="en-US" sz="3600" dirty="0">
              <a:solidFill>
                <a:srgbClr val="C00000"/>
              </a:solidFill>
            </a:endParaRPr>
          </a:p>
        </p:txBody>
      </p:sp>
      <p:grpSp>
        <p:nvGrpSpPr>
          <p:cNvPr id="4" name="مجموعة 13"/>
          <p:cNvGrpSpPr>
            <a:grpSpLocks/>
          </p:cNvGrpSpPr>
          <p:nvPr/>
        </p:nvGrpSpPr>
        <p:grpSpPr bwMode="auto">
          <a:xfrm>
            <a:off x="1071562" y="2997199"/>
            <a:ext cx="7429527" cy="1292226"/>
            <a:chOff x="1071538" y="2996982"/>
            <a:chExt cx="7143800" cy="1292663"/>
          </a:xfrm>
        </p:grpSpPr>
        <p:sp>
          <p:nvSpPr>
            <p:cNvPr id="10246" name="مربع نص 3"/>
            <p:cNvSpPr txBox="1">
              <a:spLocks noChangeArrowheads="1"/>
            </p:cNvSpPr>
            <p:nvPr/>
          </p:nvSpPr>
          <p:spPr bwMode="auto">
            <a:xfrm>
              <a:off x="1071538" y="3286123"/>
              <a:ext cx="7143800" cy="6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3600" b="1" dirty="0" smtClean="0">
                  <a:solidFill>
                    <a:srgbClr val="C00000"/>
                  </a:solidFill>
                </a:rPr>
                <a:t>                        =</a:t>
              </a:r>
              <a:r>
                <a:rPr lang="ar-EG" sz="3600" dirty="0" smtClean="0">
                  <a:solidFill>
                    <a:srgbClr val="C00000"/>
                  </a:solidFill>
                </a:rPr>
                <a:t>      = </a:t>
              </a:r>
              <a:r>
                <a:rPr lang="ar-EG" sz="3600" b="1" dirty="0">
                  <a:solidFill>
                    <a:srgbClr val="C00000"/>
                  </a:solidFill>
                </a:rPr>
                <a:t>3  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cxnSp>
          <p:nvCxnSpPr>
            <p:cNvPr id="6" name="رابط مستقيم 5"/>
            <p:cNvCxnSpPr/>
            <p:nvPr/>
          </p:nvCxnSpPr>
          <p:spPr>
            <a:xfrm>
              <a:off x="5300118" y="3643315"/>
              <a:ext cx="2571768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48" name="مربع نص 6"/>
            <p:cNvSpPr txBox="1">
              <a:spLocks noChangeArrowheads="1"/>
            </p:cNvSpPr>
            <p:nvPr/>
          </p:nvSpPr>
          <p:spPr bwMode="auto">
            <a:xfrm>
              <a:off x="5242879" y="2996983"/>
              <a:ext cx="256031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 dirty="0">
                  <a:solidFill>
                    <a:srgbClr val="C00000"/>
                  </a:solidFill>
                </a:rPr>
                <a:t>2+1+5+3+4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10249" name="مربع نص 8"/>
            <p:cNvSpPr txBox="1">
              <a:spLocks noChangeArrowheads="1"/>
            </p:cNvSpPr>
            <p:nvPr/>
          </p:nvSpPr>
          <p:spPr bwMode="auto">
            <a:xfrm>
              <a:off x="6537762" y="3643314"/>
              <a:ext cx="4411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 dirty="0">
                  <a:solidFill>
                    <a:srgbClr val="C00000"/>
                  </a:solidFill>
                </a:rPr>
                <a:t>5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0" name="رابط مستقيم 9"/>
            <p:cNvCxnSpPr/>
            <p:nvPr/>
          </p:nvCxnSpPr>
          <p:spPr>
            <a:xfrm>
              <a:off x="4275247" y="3641725"/>
              <a:ext cx="642943" cy="158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1" name="مربع نص 10"/>
            <p:cNvSpPr txBox="1">
              <a:spLocks noChangeArrowheads="1"/>
            </p:cNvSpPr>
            <p:nvPr/>
          </p:nvSpPr>
          <p:spPr bwMode="auto">
            <a:xfrm>
              <a:off x="4145460" y="2996982"/>
              <a:ext cx="704039" cy="646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 dirty="0">
                  <a:solidFill>
                    <a:srgbClr val="C00000"/>
                  </a:solidFill>
                </a:rPr>
                <a:t>15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10252" name="مربع نص 11"/>
            <p:cNvSpPr txBox="1">
              <a:spLocks noChangeArrowheads="1"/>
            </p:cNvSpPr>
            <p:nvPr/>
          </p:nvSpPr>
          <p:spPr bwMode="auto">
            <a:xfrm>
              <a:off x="4408353" y="3643312"/>
              <a:ext cx="441146" cy="646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r-EG" sz="3600" b="1">
                  <a:solidFill>
                    <a:srgbClr val="C00000"/>
                  </a:solidFill>
                </a:rPr>
                <a:t>5</a:t>
              </a:r>
              <a:endParaRPr lang="en-US" sz="3600" b="1">
                <a:solidFill>
                  <a:srgbClr val="C00000"/>
                </a:solidFill>
              </a:endParaRPr>
            </a:p>
          </p:txBody>
        </p:sp>
      </p:grp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1519262" y="4286256"/>
            <a:ext cx="655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 smtClean="0"/>
              <a:t>معدل نمو النبتات = عدد المكعبات في كل نموذج بعد إعادة توزيع المكعبات =3 </a:t>
            </a:r>
            <a:endParaRPr lang="en-US" sz="3600" dirty="0"/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519 - electronic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عدل نمو النبت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عدل نمو النبتات = عدد المكعب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lum bright="-21000" contrast="32000"/>
          </a:blip>
          <a:stretch>
            <a:fillRect/>
          </a:stretch>
        </p:blipFill>
        <p:spPr bwMode="auto">
          <a:xfrm>
            <a:off x="3071802" y="142876"/>
            <a:ext cx="4286280" cy="24288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250" y="-71438"/>
            <a:ext cx="263525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11268" name="مربع نص 2"/>
          <p:cNvSpPr txBox="1">
            <a:spLocks noChangeArrowheads="1"/>
          </p:cNvSpPr>
          <p:nvPr/>
        </p:nvSpPr>
        <p:spPr bwMode="auto">
          <a:xfrm>
            <a:off x="820738" y="1241425"/>
            <a:ext cx="1285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 b="1">
                <a:solidFill>
                  <a:schemeClr val="bg1"/>
                </a:solidFill>
                <a:latin typeface="Calibri" pitchFamily="34" charset="0"/>
              </a:rPr>
              <a:t>نشاط</a:t>
            </a: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8" y="2286000"/>
            <a:ext cx="826135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ستطيل 5"/>
          <p:cNvSpPr>
            <a:spLocks noChangeArrowheads="1"/>
          </p:cNvSpPr>
          <p:nvPr/>
        </p:nvSpPr>
        <p:spPr bwMode="auto">
          <a:xfrm rot="21294841">
            <a:off x="840933" y="4183978"/>
            <a:ext cx="7338011" cy="1596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0" tIns="72000">
            <a:spAutoFit/>
          </a:bodyPr>
          <a:lstStyle/>
          <a:p>
            <a:pPr algn="justLow"/>
            <a:r>
              <a:rPr lang="ar-SA" sz="3200" b="1" dirty="0">
                <a:solidFill>
                  <a:srgbClr val="0000FF"/>
                </a:solidFill>
                <a:latin typeface="Calibri" pitchFamily="34" charset="0"/>
              </a:rPr>
              <a:t>2-افترض أن لدينا </a:t>
            </a:r>
            <a:r>
              <a:rPr lang="ar-SA" sz="3200" b="1" dirty="0" err="1">
                <a:solidFill>
                  <a:srgbClr val="0000FF"/>
                </a:solidFill>
                <a:latin typeface="Calibri" pitchFamily="34" charset="0"/>
              </a:rPr>
              <a:t>نب</a:t>
            </a:r>
            <a:r>
              <a:rPr lang="ar-EG" sz="3200" b="1" dirty="0" err="1">
                <a:solidFill>
                  <a:srgbClr val="0000FF"/>
                </a:solidFill>
                <a:latin typeface="Calibri" pitchFamily="34" charset="0"/>
              </a:rPr>
              <a:t>تة</a:t>
            </a:r>
            <a:r>
              <a:rPr lang="ar-SA" sz="3200" b="1" dirty="0">
                <a:solidFill>
                  <a:srgbClr val="0000FF"/>
                </a:solidFill>
                <a:latin typeface="Calibri" pitchFamily="34" charset="0"/>
              </a:rPr>
              <a:t> سادس</a:t>
            </a:r>
            <a:r>
              <a:rPr lang="ar-EG" sz="3200" b="1" dirty="0">
                <a:solidFill>
                  <a:srgbClr val="0000FF"/>
                </a:solidFill>
                <a:latin typeface="Calibri" pitchFamily="34" charset="0"/>
              </a:rPr>
              <a:t>ة</a:t>
            </a:r>
            <a:r>
              <a:rPr lang="ar-SA" sz="32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ar-EG" sz="3200" b="1" dirty="0">
                <a:solidFill>
                  <a:srgbClr val="0000FF"/>
                </a:solidFill>
                <a:latin typeface="Calibri" pitchFamily="34" charset="0"/>
              </a:rPr>
              <a:t>ت</a:t>
            </a:r>
            <a:r>
              <a:rPr lang="ar-SA" sz="3200" b="1" dirty="0">
                <a:solidFill>
                  <a:srgbClr val="0000FF"/>
                </a:solidFill>
                <a:latin typeface="Calibri" pitchFamily="34" charset="0"/>
              </a:rPr>
              <a:t>نمو بمقدار 9سم </a:t>
            </a:r>
            <a:r>
              <a:rPr lang="ar-SA" sz="3200" b="1" dirty="0" smtClean="0">
                <a:solidFill>
                  <a:srgbClr val="0000FF"/>
                </a:solidFill>
                <a:latin typeface="Calibri" pitchFamily="34" charset="0"/>
              </a:rPr>
              <a:t>خلال أسبوع</a:t>
            </a:r>
            <a:r>
              <a:rPr lang="ar-SA" sz="3200" b="1" dirty="0">
                <a:solidFill>
                  <a:srgbClr val="0000FF"/>
                </a:solidFill>
                <a:latin typeface="Calibri" pitchFamily="34" charset="0"/>
              </a:rPr>
              <a:t>، إذا أعدت توزيع المكعبات مرة ثانية</a:t>
            </a:r>
            <a:r>
              <a:rPr lang="ar-SA" sz="3200" b="1" dirty="0" smtClean="0">
                <a:solidFill>
                  <a:srgbClr val="0000FF"/>
                </a:solidFill>
                <a:latin typeface="Calibri" pitchFamily="34" charset="0"/>
              </a:rPr>
              <a:t>،</a:t>
            </a:r>
            <a:br>
              <a:rPr lang="ar-SA" sz="3200" b="1" dirty="0" smtClean="0">
                <a:solidFill>
                  <a:srgbClr val="0000FF"/>
                </a:solidFill>
                <a:latin typeface="Calibri" pitchFamily="34" charset="0"/>
              </a:rPr>
            </a:br>
            <a:r>
              <a:rPr lang="ar-SA" sz="3200" b="1" dirty="0" smtClean="0">
                <a:solidFill>
                  <a:srgbClr val="0000FF"/>
                </a:solidFill>
                <a:latin typeface="Calibri" pitchFamily="34" charset="0"/>
              </a:rPr>
              <a:t>فما </a:t>
            </a:r>
            <a:r>
              <a:rPr lang="ar-SA" sz="3200" b="1" dirty="0">
                <a:solidFill>
                  <a:srgbClr val="0000FF"/>
                </a:solidFill>
                <a:latin typeface="Calibri" pitchFamily="34" charset="0"/>
              </a:rPr>
              <a:t>عدد المكعبات عندئذ في كل نموذج؟</a:t>
            </a:r>
          </a:p>
        </p:txBody>
      </p:sp>
      <p:sp>
        <p:nvSpPr>
          <p:cNvPr id="11271" name="مستطيل 7"/>
          <p:cNvSpPr>
            <a:spLocks noChangeArrowheads="1"/>
          </p:cNvSpPr>
          <p:nvPr/>
        </p:nvSpPr>
        <p:spPr bwMode="auto">
          <a:xfrm rot="-443665">
            <a:off x="498475" y="3217863"/>
            <a:ext cx="775493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بلغ مقدار نمو خمسة </a:t>
            </a:r>
            <a:r>
              <a:rPr lang="ar-SA" sz="3200" b="1" dirty="0" smtClean="0">
                <a:solidFill>
                  <a:srgbClr val="C00000"/>
                </a:solidFill>
                <a:latin typeface="Calibri" pitchFamily="34" charset="0"/>
              </a:rPr>
              <a:t>نبتات </a:t>
            </a:r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خلال أسبوع:</a:t>
            </a:r>
          </a:p>
          <a:p>
            <a:pPr algn="ctr"/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4سم، 3سم،</a:t>
            </a:r>
            <a:r>
              <a:rPr lang="ar-EG" sz="3200" b="1" dirty="0">
                <a:solidFill>
                  <a:srgbClr val="C00000"/>
                </a:solidFill>
                <a:latin typeface="Calibri" pitchFamily="34" charset="0"/>
              </a:rPr>
              <a:t> 5سم،</a:t>
            </a:r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 1سم، 2سم.</a:t>
            </a:r>
            <a:endParaRPr lang="ar-SA" sz="3200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diamond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فترض أن لدينا نبتة سادسة تنمو بمقدار 9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2772</TotalTime>
  <Words>936</Words>
  <Application>Microsoft Office PowerPoint</Application>
  <PresentationFormat>عرض على الشاشة (3:4)‏</PresentationFormat>
  <Paragraphs>248</Paragraphs>
  <Slides>35</Slides>
  <Notes>2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36" baseType="lpstr">
      <vt:lpstr>1_سمة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الصف السادس الابتدائي الفصل الدراسي الاول الفصل الثاني</dc:title>
  <dc:subject>(2-4) المتوسط الحسابي</dc:subject>
  <dc:creator>أ/ بندر الحازمي</dc:creator>
  <cp:keywords>حقيبة إنجاز المعلم والمعلمة</cp:keywords>
  <cp:lastModifiedBy>Dell</cp:lastModifiedBy>
  <cp:revision>993</cp:revision>
  <dcterms:modified xsi:type="dcterms:W3CDTF">2017-09-15T20:13:39Z</dcterms:modified>
</cp:coreProperties>
</file>