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7" r:id="rId6"/>
    <p:sldId id="274" r:id="rId7"/>
    <p:sldId id="275" r:id="rId8"/>
    <p:sldId id="276" r:id="rId9"/>
    <p:sldId id="268" r:id="rId10"/>
    <p:sldId id="269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16/08/1434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114280"/>
            <a:ext cx="81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714356"/>
            <a:ext cx="374333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8638" y="714356"/>
            <a:ext cx="2201266" cy="188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643182"/>
            <a:ext cx="5429288" cy="118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071942"/>
            <a:ext cx="55102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480" y="6000768"/>
            <a:ext cx="581501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مربع نص 27"/>
          <p:cNvSpPr txBox="1"/>
          <p:nvPr/>
        </p:nvSpPr>
        <p:spPr>
          <a:xfrm>
            <a:off x="4829178" y="5815028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●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343530" y="5815030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●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857886" y="5815030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●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372238" y="5815032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●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6915166" y="5815030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●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286248" y="5815030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●</a:t>
            </a:r>
            <a:endParaRPr lang="ar-SA" sz="28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2214548" y="5815030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●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728900" y="5815032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●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3243256" y="5815032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●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757608" y="5815034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●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1671618" y="5815032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●</a:t>
            </a:r>
            <a:endParaRPr lang="ar-SA" sz="2800" dirty="0">
              <a:solidFill>
                <a:srgbClr val="FF0000"/>
              </a:solidFill>
            </a:endParaRPr>
          </a:p>
        </p:txBody>
      </p:sp>
      <p:grpSp>
        <p:nvGrpSpPr>
          <p:cNvPr id="42" name="مجموعة 41"/>
          <p:cNvGrpSpPr/>
          <p:nvPr/>
        </p:nvGrpSpPr>
        <p:grpSpPr>
          <a:xfrm>
            <a:off x="5000628" y="5143512"/>
            <a:ext cx="2643206" cy="1285884"/>
            <a:chOff x="857224" y="3357562"/>
            <a:chExt cx="2643206" cy="1285884"/>
          </a:xfrm>
        </p:grpSpPr>
        <p:sp>
          <p:nvSpPr>
            <p:cNvPr id="39" name="مستطيل مستدير الزوايا 38"/>
            <p:cNvSpPr/>
            <p:nvPr/>
          </p:nvSpPr>
          <p:spPr>
            <a:xfrm>
              <a:off x="857224" y="4214818"/>
              <a:ext cx="2643206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وسيلة شرح مستطيلة مستديرة الزوايا 40"/>
            <p:cNvSpPr/>
            <p:nvPr/>
          </p:nvSpPr>
          <p:spPr>
            <a:xfrm>
              <a:off x="928662" y="3357562"/>
              <a:ext cx="2428892" cy="500066"/>
            </a:xfrm>
            <a:prstGeom prst="wedgeRoundRectCallout">
              <a:avLst>
                <a:gd name="adj1" fmla="val 213"/>
                <a:gd name="adj2" fmla="val 116786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الأعداد الصحيحة الموجبة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1571604" y="5143512"/>
            <a:ext cx="2643206" cy="1285884"/>
            <a:chOff x="857224" y="3357562"/>
            <a:chExt cx="2643206" cy="1285884"/>
          </a:xfrm>
        </p:grpSpPr>
        <p:sp>
          <p:nvSpPr>
            <p:cNvPr id="48" name="مستطيل مستدير الزوايا 47"/>
            <p:cNvSpPr/>
            <p:nvPr/>
          </p:nvSpPr>
          <p:spPr>
            <a:xfrm>
              <a:off x="857224" y="4214818"/>
              <a:ext cx="2643206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وسيلة شرح مستطيلة مستديرة الزوايا 48"/>
            <p:cNvSpPr/>
            <p:nvPr/>
          </p:nvSpPr>
          <p:spPr>
            <a:xfrm>
              <a:off x="928662" y="3357562"/>
              <a:ext cx="2428892" cy="500066"/>
            </a:xfrm>
            <a:prstGeom prst="wedgeRoundRectCallout">
              <a:avLst>
                <a:gd name="adj1" fmla="val -375"/>
                <a:gd name="adj2" fmla="val 119643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الأعداد الصحيحة السالبة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4143372" y="5143512"/>
            <a:ext cx="842968" cy="1285884"/>
            <a:chOff x="1828782" y="3357562"/>
            <a:chExt cx="842968" cy="1285884"/>
          </a:xfrm>
        </p:grpSpPr>
        <p:sp>
          <p:nvSpPr>
            <p:cNvPr id="55" name="مستطيل مستدير الزوايا 54"/>
            <p:cNvSpPr/>
            <p:nvPr/>
          </p:nvSpPr>
          <p:spPr>
            <a:xfrm>
              <a:off x="2071670" y="4214818"/>
              <a:ext cx="428628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وسيلة شرح مستطيلة مستديرة الزوايا 55"/>
            <p:cNvSpPr/>
            <p:nvPr/>
          </p:nvSpPr>
          <p:spPr>
            <a:xfrm>
              <a:off x="1828782" y="3357562"/>
              <a:ext cx="842968" cy="500066"/>
            </a:xfrm>
            <a:prstGeom prst="wedgeRoundRectCallout">
              <a:avLst>
                <a:gd name="adj1" fmla="val 2213"/>
                <a:gd name="adj2" fmla="val 116786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الصفر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3571868" y="2571744"/>
            <a:ext cx="32147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 أمتار تحت مستوى الشارع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5929322" y="3457576"/>
            <a:ext cx="1714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+ 20 </a:t>
            </a:r>
            <a:r>
              <a:rPr lang="ar-SA" sz="2400" b="1" dirty="0" smtClean="0"/>
              <a:t>أو</a:t>
            </a:r>
            <a:r>
              <a:rPr lang="ar-SA" sz="2400" b="1" dirty="0" smtClean="0">
                <a:solidFill>
                  <a:srgbClr val="FF0000"/>
                </a:solidFill>
              </a:rPr>
              <a:t> 20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مجموعة 3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39" name="دبوس زينة 38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قيمة كل من العبارات التالية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0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41" name="دبوس زينة 40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3" name="مستطيل مستدير الزوايا 42"/>
          <p:cNvSpPr/>
          <p:nvPr/>
        </p:nvSpPr>
        <p:spPr>
          <a:xfrm>
            <a:off x="5517521" y="2319029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5829311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4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45" name="مخطط انسيابي: مهلة 44"/>
          <p:cNvSpPr/>
          <p:nvPr/>
        </p:nvSpPr>
        <p:spPr>
          <a:xfrm rot="5400000">
            <a:off x="5150649" y="3440605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ربع نص 56"/>
          <p:cNvSpPr txBox="1"/>
          <p:nvPr/>
        </p:nvSpPr>
        <p:spPr>
          <a:xfrm>
            <a:off x="6529397" y="43389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70" name="مستطيل مستدير الزوايا 69"/>
          <p:cNvSpPr/>
          <p:nvPr/>
        </p:nvSpPr>
        <p:spPr>
          <a:xfrm>
            <a:off x="1000100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مربع نص 70"/>
          <p:cNvSpPr txBox="1"/>
          <p:nvPr/>
        </p:nvSpPr>
        <p:spPr>
          <a:xfrm>
            <a:off x="1311890" y="2443156"/>
            <a:ext cx="2159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5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ــ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2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72" name="مخطط انسيابي: مهلة 71"/>
          <p:cNvSpPr/>
          <p:nvPr/>
        </p:nvSpPr>
        <p:spPr>
          <a:xfrm rot="5400000">
            <a:off x="633228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خماسي 74"/>
          <p:cNvSpPr/>
          <p:nvPr/>
        </p:nvSpPr>
        <p:spPr>
          <a:xfrm rot="5400000">
            <a:off x="2456172" y="3378484"/>
            <a:ext cx="785818" cy="75470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خماسي 77"/>
          <p:cNvSpPr/>
          <p:nvPr/>
        </p:nvSpPr>
        <p:spPr>
          <a:xfrm rot="5400000">
            <a:off x="1327448" y="3378482"/>
            <a:ext cx="785818" cy="75470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خماسي 79"/>
          <p:cNvSpPr/>
          <p:nvPr/>
        </p:nvSpPr>
        <p:spPr>
          <a:xfrm rot="5400000">
            <a:off x="1897682" y="4110343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1" name="مربع نص 80"/>
          <p:cNvSpPr txBox="1"/>
          <p:nvPr/>
        </p:nvSpPr>
        <p:spPr>
          <a:xfrm>
            <a:off x="2569200" y="443449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2014520" y="4434496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1385866" y="443449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2014522" y="539622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86" name="خماسي 85"/>
          <p:cNvSpPr/>
          <p:nvPr/>
        </p:nvSpPr>
        <p:spPr>
          <a:xfrm rot="5400000">
            <a:off x="6429385" y="3338813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6043622" y="3286124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4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343004" y="3329889"/>
            <a:ext cx="20859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5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ــ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2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57" grpId="0"/>
      <p:bldP spid="70" grpId="0" animBg="1"/>
      <p:bldP spid="71" grpId="0"/>
      <p:bldP spid="72" grpId="0" animBg="1"/>
      <p:bldP spid="75" grpId="0" animBg="1"/>
      <p:bldP spid="78" grpId="0" animBg="1"/>
      <p:bldP spid="80" grpId="0" animBg="1"/>
      <p:bldP spid="81" grpId="0"/>
      <p:bldP spid="82" grpId="0"/>
      <p:bldP spid="83" grpId="0"/>
      <p:bldP spid="84" grpId="0"/>
      <p:bldP spid="86" grpId="0" animBg="1"/>
      <p:bldP spid="46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مستطيل مستدير الزوايا 42"/>
          <p:cNvSpPr/>
          <p:nvPr/>
        </p:nvSpPr>
        <p:spPr>
          <a:xfrm>
            <a:off x="6131887" y="2319029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6443677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8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45" name="مخطط انسيابي: مهلة 44"/>
          <p:cNvSpPr/>
          <p:nvPr/>
        </p:nvSpPr>
        <p:spPr>
          <a:xfrm rot="5400000">
            <a:off x="5765015" y="3440605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ربع نص 56"/>
          <p:cNvSpPr txBox="1"/>
          <p:nvPr/>
        </p:nvSpPr>
        <p:spPr>
          <a:xfrm>
            <a:off x="7143763" y="450057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70" name="مستطيل مستدير الزوايا 69"/>
          <p:cNvSpPr/>
          <p:nvPr/>
        </p:nvSpPr>
        <p:spPr>
          <a:xfrm>
            <a:off x="3286114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مربع نص 70"/>
          <p:cNvSpPr txBox="1"/>
          <p:nvPr/>
        </p:nvSpPr>
        <p:spPr>
          <a:xfrm>
            <a:off x="3597904" y="2443156"/>
            <a:ext cx="2159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</a:t>
            </a:r>
            <a:r>
              <a:rPr lang="ar-SA" sz="2400" b="1" dirty="0" smtClean="0"/>
              <a:t>2</a:t>
            </a:r>
            <a:r>
              <a:rPr lang="ar-SA" sz="2400" b="1" dirty="0" smtClean="0">
                <a:latin typeface="Tahoma"/>
                <a:cs typeface="Tahoma"/>
              </a:rPr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3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72" name="مخطط انسيابي: مهلة 71"/>
          <p:cNvSpPr/>
          <p:nvPr/>
        </p:nvSpPr>
        <p:spPr>
          <a:xfrm rot="5400000">
            <a:off x="2919242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خماسي 77"/>
          <p:cNvSpPr/>
          <p:nvPr/>
        </p:nvSpPr>
        <p:spPr>
          <a:xfrm rot="5400000">
            <a:off x="3886194" y="3214686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خماسي 79"/>
          <p:cNvSpPr/>
          <p:nvPr/>
        </p:nvSpPr>
        <p:spPr>
          <a:xfrm rot="5400000">
            <a:off x="4429124" y="3962103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1" name="مربع نص 80"/>
          <p:cNvSpPr txBox="1"/>
          <p:nvPr/>
        </p:nvSpPr>
        <p:spPr>
          <a:xfrm>
            <a:off x="5000628" y="428625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4757738" y="4286256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3957634" y="428625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4543426" y="524798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86" name="خماسي 85"/>
          <p:cNvSpPr/>
          <p:nvPr/>
        </p:nvSpPr>
        <p:spPr>
          <a:xfrm rot="5400000">
            <a:off x="7043751" y="3500438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6657988" y="3447749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8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3629018" y="3181649"/>
            <a:ext cx="20859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</a:t>
            </a:r>
            <a:r>
              <a:rPr lang="ar-SA" sz="2400" b="1" dirty="0" smtClean="0"/>
              <a:t>2</a:t>
            </a:r>
            <a:r>
              <a:rPr lang="ar-SA" sz="2400" b="1" dirty="0" smtClean="0">
                <a:latin typeface="Tahoma"/>
                <a:cs typeface="Tahoma"/>
              </a:rPr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3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grpSp>
        <p:nvGrpSpPr>
          <p:cNvPr id="36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38" name="دبوس زينة 37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قيمة كل من العبارات التالية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0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7" name="دبوس زينة 4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9" name="مستطيل مستدير الزوايا 48"/>
          <p:cNvSpPr/>
          <p:nvPr/>
        </p:nvSpPr>
        <p:spPr>
          <a:xfrm>
            <a:off x="428596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740386" y="2443156"/>
            <a:ext cx="2159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6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ــ  5</a:t>
            </a:r>
            <a:endParaRPr lang="ar-SA" sz="2400" b="1" dirty="0"/>
          </a:p>
        </p:txBody>
      </p:sp>
      <p:sp>
        <p:nvSpPr>
          <p:cNvPr id="51" name="مخطط انسيابي: مهلة 50"/>
          <p:cNvSpPr/>
          <p:nvPr/>
        </p:nvSpPr>
        <p:spPr>
          <a:xfrm rot="5400000">
            <a:off x="61724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1698924" y="3378484"/>
            <a:ext cx="785818" cy="75470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خماسي 53"/>
          <p:cNvSpPr/>
          <p:nvPr/>
        </p:nvSpPr>
        <p:spPr>
          <a:xfrm rot="5400000">
            <a:off x="1326178" y="4110343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1800206" y="443449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257276" y="4434496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814362" y="443449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1443018" y="539622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771500" y="3329889"/>
            <a:ext cx="20859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6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ــ  5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57" grpId="0"/>
      <p:bldP spid="70" grpId="0" animBg="1"/>
      <p:bldP spid="71" grpId="0"/>
      <p:bldP spid="72" grpId="0" animBg="1"/>
      <p:bldP spid="78" grpId="0" animBg="1"/>
      <p:bldP spid="80" grpId="0" animBg="1"/>
      <p:bldP spid="81" grpId="0"/>
      <p:bldP spid="82" grpId="0"/>
      <p:bldP spid="83" grpId="0"/>
      <p:bldP spid="84" grpId="0"/>
      <p:bldP spid="86" grpId="0" animBg="1"/>
      <p:bldP spid="46" grpId="0"/>
      <p:bldP spid="87" grpId="0"/>
      <p:bldP spid="49" grpId="0" animBg="1"/>
      <p:bldP spid="50" grpId="0"/>
      <p:bldP spid="51" grpId="0" animBg="1"/>
      <p:bldP spid="52" grpId="0" animBg="1"/>
      <p:bldP spid="54" grpId="0" animBg="1"/>
      <p:bldP spid="55" grpId="0"/>
      <p:bldP spid="56" grpId="0"/>
      <p:bldP spid="58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مستطيل مستدير الزوايا 42"/>
          <p:cNvSpPr/>
          <p:nvPr/>
        </p:nvSpPr>
        <p:spPr>
          <a:xfrm>
            <a:off x="6131887" y="2319029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6443677" y="2447617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9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45" name="مخطط انسيابي: مهلة 44"/>
          <p:cNvSpPr/>
          <p:nvPr/>
        </p:nvSpPr>
        <p:spPr>
          <a:xfrm rot="5400000">
            <a:off x="5765015" y="3440605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ربع نص 56"/>
          <p:cNvSpPr txBox="1"/>
          <p:nvPr/>
        </p:nvSpPr>
        <p:spPr>
          <a:xfrm>
            <a:off x="7143763" y="450057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70" name="مستطيل مستدير الزوايا 69"/>
          <p:cNvSpPr/>
          <p:nvPr/>
        </p:nvSpPr>
        <p:spPr>
          <a:xfrm>
            <a:off x="3286114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مربع نص 70"/>
          <p:cNvSpPr txBox="1"/>
          <p:nvPr/>
        </p:nvSpPr>
        <p:spPr>
          <a:xfrm>
            <a:off x="3597904" y="2443156"/>
            <a:ext cx="2159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</a:t>
            </a:r>
            <a:r>
              <a:rPr lang="ar-SA" sz="2400" b="1" dirty="0" smtClean="0"/>
              <a:t>1</a:t>
            </a:r>
            <a:r>
              <a:rPr lang="ar-SA" sz="2400" b="1" dirty="0" smtClean="0">
                <a:latin typeface="Tahoma"/>
                <a:cs typeface="Tahoma"/>
              </a:rPr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7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72" name="مخطط انسيابي: مهلة 71"/>
          <p:cNvSpPr/>
          <p:nvPr/>
        </p:nvSpPr>
        <p:spPr>
          <a:xfrm rot="5400000">
            <a:off x="2919242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خماسي 77"/>
          <p:cNvSpPr/>
          <p:nvPr/>
        </p:nvSpPr>
        <p:spPr>
          <a:xfrm rot="5400000">
            <a:off x="3886194" y="3214686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خماسي 79"/>
          <p:cNvSpPr/>
          <p:nvPr/>
        </p:nvSpPr>
        <p:spPr>
          <a:xfrm rot="5400000">
            <a:off x="4429124" y="3962103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1" name="مربع نص 80"/>
          <p:cNvSpPr txBox="1"/>
          <p:nvPr/>
        </p:nvSpPr>
        <p:spPr>
          <a:xfrm>
            <a:off x="5000628" y="428625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4643438" y="4286256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3957634" y="428625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4543426" y="524798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86" name="خماسي 85"/>
          <p:cNvSpPr/>
          <p:nvPr/>
        </p:nvSpPr>
        <p:spPr>
          <a:xfrm rot="5400000">
            <a:off x="7043751" y="3500438"/>
            <a:ext cx="785818" cy="78581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ربع نص 45"/>
          <p:cNvSpPr txBox="1"/>
          <p:nvPr/>
        </p:nvSpPr>
        <p:spPr>
          <a:xfrm>
            <a:off x="6657988" y="3447749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9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3629018" y="3181649"/>
            <a:ext cx="20859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</a:t>
            </a:r>
            <a:r>
              <a:rPr lang="ar-SA" sz="2400" b="1" dirty="0" smtClean="0"/>
              <a:t>1</a:t>
            </a:r>
            <a:r>
              <a:rPr lang="ar-SA" sz="2400" b="1" dirty="0" smtClean="0">
                <a:latin typeface="Tahoma"/>
                <a:cs typeface="Tahoma"/>
              </a:rPr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7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grpSp>
        <p:nvGrpSpPr>
          <p:cNvPr id="2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38" name="دبوس زينة 37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قيمة كل من العبارات التالية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7" name="دبوس زينة 4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9" name="مستطيل مستدير الزوايا 48"/>
          <p:cNvSpPr/>
          <p:nvPr/>
        </p:nvSpPr>
        <p:spPr>
          <a:xfrm>
            <a:off x="428596" y="2314568"/>
            <a:ext cx="2626379" cy="7000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ربع نص 49"/>
          <p:cNvSpPr txBox="1"/>
          <p:nvPr/>
        </p:nvSpPr>
        <p:spPr>
          <a:xfrm>
            <a:off x="642910" y="2443156"/>
            <a:ext cx="22574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</a:t>
            </a:r>
            <a:r>
              <a:rPr lang="ar-SA" sz="2400" b="1" dirty="0" smtClean="0"/>
              <a:t>1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+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6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  <p:sp>
        <p:nvSpPr>
          <p:cNvPr id="51" name="مخطط انسيابي: مهلة 50"/>
          <p:cNvSpPr/>
          <p:nvPr/>
        </p:nvSpPr>
        <p:spPr>
          <a:xfrm rot="5400000">
            <a:off x="61724" y="3436144"/>
            <a:ext cx="3357586" cy="2514618"/>
          </a:xfrm>
          <a:prstGeom prst="flowChartDelay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1887200" y="3378484"/>
            <a:ext cx="785818" cy="75470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خماسي 53"/>
          <p:cNvSpPr/>
          <p:nvPr/>
        </p:nvSpPr>
        <p:spPr>
          <a:xfrm rot="5400000">
            <a:off x="1283314" y="4110343"/>
            <a:ext cx="785818" cy="1500198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2000232" y="443449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43016" y="4434496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757210" y="443449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1400152" y="539622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34" name="خماسي 33"/>
          <p:cNvSpPr/>
          <p:nvPr/>
        </p:nvSpPr>
        <p:spPr>
          <a:xfrm rot="5400000">
            <a:off x="687042" y="3373118"/>
            <a:ext cx="785818" cy="754706"/>
          </a:xfrm>
          <a:prstGeom prst="homePlate">
            <a:avLst/>
          </a:prstGeom>
          <a:solidFill>
            <a:srgbClr val="FFFF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مربع نص 73"/>
          <p:cNvSpPr txBox="1"/>
          <p:nvPr/>
        </p:nvSpPr>
        <p:spPr>
          <a:xfrm>
            <a:off x="571472" y="3329889"/>
            <a:ext cx="22860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ahoma"/>
                <a:cs typeface="Tahoma"/>
              </a:rPr>
              <a:t> |</a:t>
            </a:r>
            <a:r>
              <a:rPr lang="ar-SA" sz="2400" b="1" dirty="0" smtClean="0"/>
              <a:t>ــ </a:t>
            </a:r>
            <a:r>
              <a:rPr lang="ar-SA" sz="2400" b="1" dirty="0" smtClean="0"/>
              <a:t>1</a:t>
            </a:r>
            <a:r>
              <a:rPr lang="ar-SA" sz="2400" b="1" dirty="0" smtClean="0">
                <a:latin typeface="Tahoma"/>
                <a:cs typeface="Tahoma"/>
              </a:rPr>
              <a:t>|  </a:t>
            </a:r>
            <a:r>
              <a:rPr lang="ar-SA" sz="2400" b="1" dirty="0" smtClean="0"/>
              <a:t>+ 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r>
              <a:rPr lang="ar-SA" sz="2400" b="1" dirty="0" smtClean="0"/>
              <a:t>ــ 6</a:t>
            </a:r>
            <a:r>
              <a:rPr lang="ar-SA" sz="2400" b="1" dirty="0" smtClean="0">
                <a:latin typeface="Tahoma"/>
                <a:cs typeface="Tahoma"/>
              </a:rPr>
              <a:t>|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57" grpId="0"/>
      <p:bldP spid="70" grpId="0" animBg="1"/>
      <p:bldP spid="71" grpId="0"/>
      <p:bldP spid="72" grpId="0" animBg="1"/>
      <p:bldP spid="78" grpId="0" animBg="1"/>
      <p:bldP spid="80" grpId="0" animBg="1"/>
      <p:bldP spid="81" grpId="0"/>
      <p:bldP spid="82" grpId="0"/>
      <p:bldP spid="83" grpId="0"/>
      <p:bldP spid="84" grpId="0"/>
      <p:bldP spid="86" grpId="0" animBg="1"/>
      <p:bldP spid="46" grpId="0"/>
      <p:bldP spid="87" grpId="0"/>
      <p:bldP spid="49" grpId="0" animBg="1"/>
      <p:bldP spid="50" grpId="0"/>
      <p:bldP spid="51" grpId="0" animBg="1"/>
      <p:bldP spid="52" grpId="0" animBg="1"/>
      <p:bldP spid="54" grpId="0" animBg="1"/>
      <p:bldP spid="55" grpId="0"/>
      <p:bldP spid="56" grpId="0"/>
      <p:bldP spid="58" grpId="0"/>
      <p:bldP spid="73" grpId="0"/>
      <p:bldP spid="34" grpId="0" animBg="1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7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صبت أساسات برج العرب بدبي على عمق 40 مترا تحت 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قاع البحر ، اكتب عددا صحيحا يمثل هذا العمق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دبوس زينة 18"/>
          <p:cNvSpPr/>
          <p:nvPr/>
        </p:nvSpPr>
        <p:spPr>
          <a:xfrm>
            <a:off x="3214678" y="2786058"/>
            <a:ext cx="5214974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عمق أساسات برج العرب 40 </a:t>
            </a:r>
            <a:r>
              <a:rPr lang="ar-SA" sz="2400" b="1" dirty="0" smtClean="0">
                <a:solidFill>
                  <a:schemeClr val="tx1"/>
                </a:solidFill>
              </a:rPr>
              <a:t>م</a:t>
            </a:r>
            <a:r>
              <a:rPr lang="ar-SA" sz="2400" b="1" dirty="0" smtClean="0">
                <a:solidFill>
                  <a:schemeClr val="tx1"/>
                </a:solidFill>
              </a:rPr>
              <a:t> تحت قاع البحر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0" name="دبوس زينة 19"/>
          <p:cNvSpPr/>
          <p:nvPr/>
        </p:nvSpPr>
        <p:spPr>
          <a:xfrm>
            <a:off x="2071670" y="2786058"/>
            <a:ext cx="1000132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</a:t>
            </a:r>
            <a:r>
              <a:rPr lang="ar-SA" sz="2400" b="1" dirty="0" smtClean="0">
                <a:solidFill>
                  <a:schemeClr val="tx1"/>
                </a:solidFill>
              </a:rPr>
              <a:t>40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مجموعة 1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14" name="دبوس زينة 1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اكتب عددا صحيحا لكل مما يأتي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16" name="دبوس زينة 15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8" name="دبوس زينة 17"/>
          <p:cNvSpPr/>
          <p:nvPr/>
        </p:nvSpPr>
        <p:spPr>
          <a:xfrm>
            <a:off x="2857488" y="2500306"/>
            <a:ext cx="5572164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معدل </a:t>
            </a:r>
            <a:r>
              <a:rPr lang="ar-SA" sz="2400" b="1" dirty="0" smtClean="0">
                <a:solidFill>
                  <a:schemeClr val="tx1"/>
                </a:solidFill>
              </a:rPr>
              <a:t>درجة الحرارة أقل من الطبيعي بـ 5 درجات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دبوس زينة 18"/>
          <p:cNvSpPr/>
          <p:nvPr/>
        </p:nvSpPr>
        <p:spPr>
          <a:xfrm>
            <a:off x="1785918" y="2500306"/>
            <a:ext cx="1000132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5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0" name="دبوس زينة 19"/>
          <p:cNvSpPr/>
          <p:nvPr/>
        </p:nvSpPr>
        <p:spPr>
          <a:xfrm>
            <a:off x="2857488" y="3571876"/>
            <a:ext cx="5572164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معدل هطول الأمطار 12 سم فوق الطبيعي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دبوس زينة 20"/>
          <p:cNvSpPr/>
          <p:nvPr/>
        </p:nvSpPr>
        <p:spPr>
          <a:xfrm>
            <a:off x="1785918" y="3571876"/>
            <a:ext cx="1000132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+12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اكتب عددا صحيحا لكل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دبوس زينة 15"/>
          <p:cNvSpPr/>
          <p:nvPr/>
        </p:nvSpPr>
        <p:spPr>
          <a:xfrm>
            <a:off x="5072066" y="2500306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6 درجات فوق الطبيعي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7" name="دبوس زينة 16"/>
          <p:cNvSpPr/>
          <p:nvPr/>
        </p:nvSpPr>
        <p:spPr>
          <a:xfrm>
            <a:off x="4143372" y="2500306"/>
            <a:ext cx="857256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+ 6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8" name="دبوس زينة 17"/>
          <p:cNvSpPr/>
          <p:nvPr/>
        </p:nvSpPr>
        <p:spPr>
          <a:xfrm>
            <a:off x="5072066" y="3571876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5 سم دون الطبيعي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دبوس زينة 18"/>
          <p:cNvSpPr/>
          <p:nvPr/>
        </p:nvSpPr>
        <p:spPr>
          <a:xfrm>
            <a:off x="4143372" y="3571876"/>
            <a:ext cx="857256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5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اكتب عددا صحيحا لكل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دبوس زينة 18"/>
          <p:cNvSpPr/>
          <p:nvPr/>
        </p:nvSpPr>
        <p:spPr>
          <a:xfrm>
            <a:off x="5072066" y="2357430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خسارة 3 ريالات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0" name="دبوس زينة 19"/>
          <p:cNvSpPr/>
          <p:nvPr/>
        </p:nvSpPr>
        <p:spPr>
          <a:xfrm>
            <a:off x="3714744" y="2357430"/>
            <a:ext cx="1285884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3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دبوس زينة 20"/>
          <p:cNvSpPr/>
          <p:nvPr/>
        </p:nvSpPr>
        <p:spPr>
          <a:xfrm>
            <a:off x="5072066" y="3429000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3 درجات مئوية تحت الصفر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دبوس زينة 21"/>
          <p:cNvSpPr/>
          <p:nvPr/>
        </p:nvSpPr>
        <p:spPr>
          <a:xfrm>
            <a:off x="3714744" y="3429000"/>
            <a:ext cx="1285884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3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3" name="دبوس زينة 22"/>
          <p:cNvSpPr/>
          <p:nvPr/>
        </p:nvSpPr>
        <p:spPr>
          <a:xfrm>
            <a:off x="5072066" y="4500570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توفير بمقدار 16 ريالا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4" name="دبوس زينة 23"/>
          <p:cNvSpPr/>
          <p:nvPr/>
        </p:nvSpPr>
        <p:spPr>
          <a:xfrm>
            <a:off x="3714744" y="4500570"/>
            <a:ext cx="1285884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+ 16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5" name="دبوس زينة 24"/>
          <p:cNvSpPr/>
          <p:nvPr/>
        </p:nvSpPr>
        <p:spPr>
          <a:xfrm>
            <a:off x="5072066" y="5572140"/>
            <a:ext cx="3357586" cy="785818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250 م فوق سطح البحر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6" name="دبوس زينة 25"/>
          <p:cNvSpPr/>
          <p:nvPr/>
        </p:nvSpPr>
        <p:spPr>
          <a:xfrm>
            <a:off x="3714744" y="5572140"/>
            <a:ext cx="1285884" cy="78581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+ 250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48050"/>
            <a:ext cx="7000924" cy="48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4" name="دبوس زينة 2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مثل مجموعة الأعداد الصحيحة { ــ 2 ، 8 ، ــ 7 } على خط الأعداد 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8" name="مربع نص 27"/>
          <p:cNvSpPr txBox="1"/>
          <p:nvPr/>
        </p:nvSpPr>
        <p:spPr>
          <a:xfrm>
            <a:off x="3900484" y="3157536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300272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072330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48050"/>
            <a:ext cx="7000924" cy="48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4" name="دبوس زينة 2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مثل مجموعة الأعداد الصحيحة { ــ 4 ، 10، ــ 3 ، 7 } على خط الأعداد 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8" name="مربع نص 27"/>
          <p:cNvSpPr txBox="1"/>
          <p:nvPr/>
        </p:nvSpPr>
        <p:spPr>
          <a:xfrm>
            <a:off x="3271828" y="3157536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7672408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586156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743716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48050"/>
            <a:ext cx="7000924" cy="48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4" name="دبوس زينة 2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مثل مجموعة الأعداد الصحيحة { 11 ، ــ 5 ، ــ 8  } على خط الأعداد 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8" name="مربع نص 27"/>
          <p:cNvSpPr txBox="1"/>
          <p:nvPr/>
        </p:nvSpPr>
        <p:spPr>
          <a:xfrm>
            <a:off x="2000232" y="3157536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8029598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957502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48050"/>
            <a:ext cx="7000924" cy="48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مجموعة 22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4" name="دبوس زينة 2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مثل مجموعة الأعداد الصحيحة { 2 ، ــ 1 ، ــ 9 ، 1  } على خط الأعداد 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8" name="مربع نص 27"/>
          <p:cNvSpPr txBox="1"/>
          <p:nvPr/>
        </p:nvSpPr>
        <p:spPr>
          <a:xfrm>
            <a:off x="1685904" y="3157536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157792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4229096" y="3171822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829176" y="3171824"/>
            <a:ext cx="614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●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42852"/>
            <a:ext cx="445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614366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1428728" y="3571883"/>
            <a:ext cx="6572295" cy="2714637"/>
            <a:chOff x="1428728" y="2428874"/>
            <a:chExt cx="6572295" cy="271463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8728" y="2428874"/>
              <a:ext cx="6572295" cy="271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2928934"/>
              <a:ext cx="4791103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28740" y="3714752"/>
              <a:ext cx="6219863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4572008"/>
              <a:ext cx="479110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1618" y="4829190"/>
            <a:ext cx="6072230" cy="74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5786454"/>
            <a:ext cx="8572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5800742"/>
            <a:ext cx="928690" cy="3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14480" y="2143116"/>
            <a:ext cx="612458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57356" y="4114804"/>
            <a:ext cx="45720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مربع نص 36"/>
          <p:cNvSpPr txBox="1"/>
          <p:nvPr/>
        </p:nvSpPr>
        <p:spPr>
          <a:xfrm>
            <a:off x="5286380" y="2857496"/>
            <a:ext cx="25717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نرمز للقيمة المطلقة بالرمز :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4643438" y="2857496"/>
            <a:ext cx="7858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latin typeface="Tahoma"/>
                <a:cs typeface="Tahoma"/>
              </a:rPr>
              <a:t>|   |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368</Words>
  <Application>Microsoft Office PowerPoint</Application>
  <PresentationFormat>عرض على الشاشة (3:4)‏</PresentationFormat>
  <Paragraphs>100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57</cp:revision>
  <dcterms:created xsi:type="dcterms:W3CDTF">2013-06-02T15:27:24Z</dcterms:created>
  <dcterms:modified xsi:type="dcterms:W3CDTF">2013-06-24T14:25:36Z</dcterms:modified>
</cp:coreProperties>
</file>