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  <p:sldMasterId id="214748376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79" d="100"/>
          <a:sy n="79" d="100"/>
        </p:scale>
        <p:origin x="180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16/03/1441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55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66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5804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4534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086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615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585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1098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512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439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661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280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71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4481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637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9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451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441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23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43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6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68338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11/13/2019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11/13/2019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14"/>
          <p:cNvSpPr>
            <a:spLocks noChangeArrowheads="1"/>
          </p:cNvSpPr>
          <p:nvPr/>
        </p:nvSpPr>
        <p:spPr bwMode="auto">
          <a:xfrm>
            <a:off x="7236296" y="1443037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الجهاز العضلي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6" name="مستطيل 15"/>
          <p:cNvSpPr>
            <a:spLocks noChangeArrowheads="1"/>
          </p:cNvSpPr>
          <p:nvPr/>
        </p:nvSpPr>
        <p:spPr bwMode="auto">
          <a:xfrm>
            <a:off x="6516216" y="1443037"/>
            <a:ext cx="86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التنفس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27" name="مستطيل 16"/>
          <p:cNvSpPr>
            <a:spLocks noChangeArrowheads="1"/>
          </p:cNvSpPr>
          <p:nvPr/>
        </p:nvSpPr>
        <p:spPr bwMode="auto">
          <a:xfrm>
            <a:off x="4667250" y="1443038"/>
            <a:ext cx="180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جهاز الغدد الصم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28" name="مستطيل 17"/>
          <p:cNvSpPr>
            <a:spLocks noChangeArrowheads="1"/>
          </p:cNvSpPr>
          <p:nvPr/>
        </p:nvSpPr>
        <p:spPr bwMode="auto">
          <a:xfrm>
            <a:off x="2714625" y="1477112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</a:rPr>
              <a:t>الثابتة درجة الحرارة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30" name="مستطيل 14"/>
          <p:cNvSpPr>
            <a:spLocks noChangeArrowheads="1"/>
          </p:cNvSpPr>
          <p:nvPr/>
        </p:nvSpPr>
        <p:spPr bwMode="auto">
          <a:xfrm>
            <a:off x="1818283" y="1441337"/>
            <a:ext cx="1025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الإخراج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31" name="مستطيل 14"/>
          <p:cNvSpPr>
            <a:spLocks noChangeArrowheads="1"/>
          </p:cNvSpPr>
          <p:nvPr/>
        </p:nvSpPr>
        <p:spPr bwMode="auto">
          <a:xfrm>
            <a:off x="269404" y="1443037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الجهاز الهيكلي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32" name="مستطيل 14"/>
          <p:cNvSpPr>
            <a:spLocks noChangeArrowheads="1"/>
          </p:cNvSpPr>
          <p:nvPr/>
        </p:nvSpPr>
        <p:spPr bwMode="auto">
          <a:xfrm>
            <a:off x="-108520" y="1911727"/>
            <a:ext cx="88947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</a:rPr>
              <a:t>1- يتحرك الجسم بفعل قوة ينتجها </a:t>
            </a:r>
            <a:r>
              <a:rPr lang="ar-SA" b="1" dirty="0" smtClean="0">
                <a:solidFill>
                  <a:prstClr val="black"/>
                </a:solidFill>
              </a:rPr>
              <a:t>............................... </a:t>
            </a:r>
            <a:r>
              <a:rPr lang="ar-SA" b="1" dirty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</a:rPr>
              <a:t>2- الهرمونات مواد كيميائية يفرزها </a:t>
            </a:r>
            <a:r>
              <a:rPr lang="ar-SA" b="1" dirty="0" smtClean="0">
                <a:solidFill>
                  <a:prstClr val="black"/>
                </a:solidFill>
              </a:rPr>
              <a:t>................................... </a:t>
            </a:r>
            <a:endParaRPr lang="ar-SA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</a:rPr>
              <a:t>3- يساعد الجلد والعرق علي المحافظة علي درجات حرارة أجسام </a:t>
            </a:r>
            <a:r>
              <a:rPr lang="ar-SA" sz="3200" b="1" dirty="0" smtClean="0">
                <a:solidFill>
                  <a:prstClr val="black"/>
                </a:solidFill>
              </a:rPr>
              <a:t>  الحيوانات </a:t>
            </a:r>
            <a:r>
              <a:rPr lang="ar-SA" b="1" dirty="0" smtClean="0">
                <a:solidFill>
                  <a:prstClr val="black"/>
                </a:solidFill>
              </a:rPr>
              <a:t>.....................................  . </a:t>
            </a:r>
            <a:endParaRPr lang="ar-SA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</a:rPr>
              <a:t>4- </a:t>
            </a:r>
            <a:r>
              <a:rPr lang="ar-SA" b="1" dirty="0" smtClean="0">
                <a:solidFill>
                  <a:prstClr val="black"/>
                </a:solidFill>
              </a:rPr>
              <a:t>.................. </a:t>
            </a:r>
            <a:r>
              <a:rPr lang="ar-SA" sz="3200" b="1" dirty="0">
                <a:solidFill>
                  <a:prstClr val="black"/>
                </a:solidFill>
              </a:rPr>
              <a:t>عملية يتخلص فيها الجسم من </a:t>
            </a:r>
            <a:r>
              <a:rPr lang="ar-SA" sz="3200" b="1" dirty="0" smtClean="0">
                <a:solidFill>
                  <a:prstClr val="black"/>
                </a:solidFill>
              </a:rPr>
              <a:t>الفضلات التي يكونها. </a:t>
            </a:r>
            <a:endParaRPr lang="ar-SA" sz="32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</a:rPr>
              <a:t>5-  </a:t>
            </a:r>
            <a:r>
              <a:rPr lang="ar-SA" b="1" dirty="0" smtClean="0">
                <a:solidFill>
                  <a:prstClr val="black"/>
                </a:solidFill>
              </a:rPr>
              <a:t>............................. </a:t>
            </a:r>
            <a:r>
              <a:rPr lang="ar-SA" sz="3200" b="1" dirty="0" smtClean="0">
                <a:solidFill>
                  <a:prstClr val="black"/>
                </a:solidFill>
              </a:rPr>
              <a:t>يتكون </a:t>
            </a:r>
            <a:r>
              <a:rPr lang="ar-SA" sz="3200" b="1" dirty="0">
                <a:solidFill>
                  <a:prstClr val="black"/>
                </a:solidFill>
              </a:rPr>
              <a:t>من العظام والأوتار والأربطة   </a:t>
            </a:r>
          </a:p>
          <a:p>
            <a:pPr>
              <a:defRPr/>
            </a:pPr>
            <a:r>
              <a:rPr lang="ar-SA" sz="3200" b="1" dirty="0" smtClean="0">
                <a:solidFill>
                  <a:prstClr val="black"/>
                </a:solidFill>
              </a:rPr>
              <a:t>6-</a:t>
            </a:r>
            <a:r>
              <a:rPr lang="ar-SA" b="1" dirty="0" smtClean="0">
                <a:solidFill>
                  <a:prstClr val="black"/>
                </a:solidFill>
              </a:rPr>
              <a:t>...................... </a:t>
            </a:r>
            <a:r>
              <a:rPr lang="ar-SA" sz="3200" b="1" dirty="0" smtClean="0">
                <a:solidFill>
                  <a:prstClr val="black"/>
                </a:solidFill>
              </a:rPr>
              <a:t>عملية تمكن الجسم من التزود بالأكسجين والتخلص من ثاني أكسيد الكربون.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39" name="Round Diagonal Corner Rectangle 38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0" name="مربع نص 1"/>
          <p:cNvSpPr txBox="1">
            <a:spLocks noChangeArrowheads="1"/>
          </p:cNvSpPr>
          <p:nvPr/>
        </p:nvSpPr>
        <p:spPr bwMode="auto">
          <a:xfrm>
            <a:off x="1907704" y="634425"/>
            <a:ext cx="7000875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u="sng" dirty="0">
                <a:solidFill>
                  <a:srgbClr val="FF0000"/>
                </a:solidFill>
              </a:rPr>
              <a:t>أكمل كلا من الُجِمل التالية بالمفردة  المناسبة </a:t>
            </a:r>
            <a:r>
              <a:rPr lang="ar-SA" sz="3200" b="1" u="sng" dirty="0" smtClean="0">
                <a:solidFill>
                  <a:srgbClr val="FF0000"/>
                </a:solidFill>
              </a:rPr>
              <a:t>:</a:t>
            </a:r>
            <a:endParaRPr lang="en-US" sz="3200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" name="مستطيل 14"/>
          <p:cNvSpPr>
            <a:spLocks noChangeArrowheads="1"/>
          </p:cNvSpPr>
          <p:nvPr/>
        </p:nvSpPr>
        <p:spPr bwMode="auto">
          <a:xfrm>
            <a:off x="2123728" y="1903299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الجهاز العضلي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53" name="مستطيل 16"/>
          <p:cNvSpPr>
            <a:spLocks noChangeArrowheads="1"/>
          </p:cNvSpPr>
          <p:nvPr/>
        </p:nvSpPr>
        <p:spPr bwMode="auto">
          <a:xfrm>
            <a:off x="1109997" y="2426519"/>
            <a:ext cx="25979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جهاز الغدد </a:t>
            </a:r>
            <a:r>
              <a:rPr lang="ar-SA" sz="2800" b="1" dirty="0" smtClean="0">
                <a:solidFill>
                  <a:srgbClr val="7030A0"/>
                </a:solidFill>
              </a:rPr>
              <a:t>الصماء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54" name="مستطيل 17"/>
          <p:cNvSpPr>
            <a:spLocks noChangeArrowheads="1"/>
          </p:cNvSpPr>
          <p:nvPr/>
        </p:nvSpPr>
        <p:spPr bwMode="auto">
          <a:xfrm>
            <a:off x="4788024" y="3471391"/>
            <a:ext cx="2376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الثابتة درجة الحرارة </a:t>
            </a:r>
          </a:p>
        </p:txBody>
      </p:sp>
      <p:sp>
        <p:nvSpPr>
          <p:cNvPr id="55" name="مستطيل 14"/>
          <p:cNvSpPr>
            <a:spLocks noChangeArrowheads="1"/>
          </p:cNvSpPr>
          <p:nvPr/>
        </p:nvSpPr>
        <p:spPr bwMode="auto">
          <a:xfrm>
            <a:off x="7020272" y="3814465"/>
            <a:ext cx="1165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الإخراج 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56" name="مستطيل 14"/>
          <p:cNvSpPr>
            <a:spLocks noChangeArrowheads="1"/>
          </p:cNvSpPr>
          <p:nvPr/>
        </p:nvSpPr>
        <p:spPr bwMode="auto">
          <a:xfrm>
            <a:off x="6300192" y="4337685"/>
            <a:ext cx="1882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الجهاز الهيكلي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57" name="مستطيل 15"/>
          <p:cNvSpPr>
            <a:spLocks noChangeArrowheads="1"/>
          </p:cNvSpPr>
          <p:nvPr/>
        </p:nvSpPr>
        <p:spPr bwMode="auto">
          <a:xfrm>
            <a:off x="6949603" y="4879210"/>
            <a:ext cx="1213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التنفس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0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9" grpId="0" animBg="1"/>
      <p:bldP spid="40" grpId="0"/>
      <p:bldP spid="52" grpId="0"/>
      <p:bldP spid="53" grpId="0"/>
      <p:bldP spid="54" grpId="0"/>
      <p:bldP spid="55" grpId="0"/>
      <p:bldP spid="56" grpId="0"/>
      <p:bldP spid="57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52673" y="1628800"/>
            <a:ext cx="8539807" cy="2145268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400" b="1" dirty="0" smtClean="0">
                <a:solidFill>
                  <a:srgbClr val="0000FF"/>
                </a:solidFill>
              </a:rPr>
              <a:t>عندما </a:t>
            </a:r>
            <a:r>
              <a:rPr lang="ar-SA" sz="2400" b="1" dirty="0">
                <a:solidFill>
                  <a:srgbClr val="0000FF"/>
                </a:solidFill>
              </a:rPr>
              <a:t>يصل الدم الغير مؤكسج </a:t>
            </a:r>
            <a:r>
              <a:rPr lang="ar-SA" sz="2400" b="1" dirty="0" smtClean="0">
                <a:solidFill>
                  <a:srgbClr val="0000FF"/>
                </a:solidFill>
              </a:rPr>
              <a:t>إل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الرئتين يتم تبادل الغازات في الحويصلات الهوائية حيث ينتقل الأكسجين من تجويف الحويصلة الهوائية </a:t>
            </a:r>
            <a:r>
              <a:rPr lang="ar-SA" sz="2400" b="1" dirty="0" smtClean="0">
                <a:solidFill>
                  <a:srgbClr val="0000FF"/>
                </a:solidFill>
              </a:rPr>
              <a:t>إل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الدم وفي نفس الوقت ينتقل ثاني أكسيد الكربون </a:t>
            </a:r>
            <a:r>
              <a:rPr lang="ar-SA" sz="2400" b="1" dirty="0" smtClean="0">
                <a:solidFill>
                  <a:srgbClr val="0000FF"/>
                </a:solidFill>
              </a:rPr>
              <a:t>إل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تجويف الحويصلة الهوائية ثم </a:t>
            </a:r>
            <a:r>
              <a:rPr lang="ar-SA" sz="2400" b="1" dirty="0" smtClean="0">
                <a:solidFill>
                  <a:srgbClr val="0000FF"/>
                </a:solidFill>
              </a:rPr>
              <a:t>إل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خارج الجسم مع هواء الزفير   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-36512" y="687430"/>
            <a:ext cx="88667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7- المشكلة والحل . </a:t>
            </a:r>
            <a:r>
              <a:rPr lang="ar-SA" sz="2800" b="1" dirty="0">
                <a:solidFill>
                  <a:srgbClr val="FF0000"/>
                </a:solidFill>
              </a:rPr>
              <a:t>كيف </a:t>
            </a:r>
            <a:r>
              <a:rPr lang="ar-SA" sz="2800" b="1" dirty="0" smtClean="0">
                <a:solidFill>
                  <a:srgbClr val="FF0000"/>
                </a:solidFill>
              </a:rPr>
              <a:t>يتم </a:t>
            </a:r>
            <a:r>
              <a:rPr lang="ar-SA" sz="2800" b="1" dirty="0">
                <a:solidFill>
                  <a:srgbClr val="FF0000"/>
                </a:solidFill>
              </a:rPr>
              <a:t>تنقية الدم من </a:t>
            </a:r>
            <a:r>
              <a:rPr lang="ar-SA" sz="2800" b="1" dirty="0" smtClean="0">
                <a:solidFill>
                  <a:srgbClr val="FF0000"/>
                </a:solidFill>
              </a:rPr>
              <a:t>ثاني أكسيد الكربون وتزويده   بالأكسجين  في </a:t>
            </a:r>
            <a:r>
              <a:rPr lang="ar-SA" sz="2800" b="1" dirty="0">
                <a:solidFill>
                  <a:srgbClr val="FF0000"/>
                </a:solidFill>
              </a:rPr>
              <a:t>جسم </a:t>
            </a:r>
            <a:r>
              <a:rPr lang="ar-SA" sz="2800" b="1" dirty="0" smtClean="0">
                <a:solidFill>
                  <a:srgbClr val="FF0000"/>
                </a:solidFill>
              </a:rPr>
              <a:t>ال</a:t>
            </a:r>
            <a:r>
              <a:rPr lang="ar-EG" sz="2800" b="1" dirty="0" smtClean="0">
                <a:solidFill>
                  <a:srgbClr val="FF0000"/>
                </a:solidFill>
              </a:rPr>
              <a:t>إ</a:t>
            </a:r>
            <a:r>
              <a:rPr lang="ar-SA" sz="2800" b="1" dirty="0" smtClean="0">
                <a:solidFill>
                  <a:srgbClr val="FF0000"/>
                </a:solidFill>
              </a:rPr>
              <a:t>نسان</a:t>
            </a:r>
            <a:r>
              <a:rPr lang="ar-SA" sz="2800" b="1" dirty="0">
                <a:solidFill>
                  <a:srgbClr val="FF0000"/>
                </a:solidFill>
              </a:rPr>
              <a:t>؟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352673" y="3903439"/>
            <a:ext cx="8562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 8- الخص .  </a:t>
            </a:r>
            <a:r>
              <a:rPr lang="ar-SA" sz="2400" b="1" dirty="0">
                <a:solidFill>
                  <a:srgbClr val="FF0000"/>
                </a:solidFill>
              </a:rPr>
              <a:t>التكامل في عمل الجهاز الهيكلي والجهاز العضلي في حركة الجسم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52673" y="4563666"/>
            <a:ext cx="8477598" cy="1532334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</a:rPr>
              <a:t>عندما </a:t>
            </a:r>
            <a:r>
              <a:rPr lang="ar-SA" sz="2800" b="1" dirty="0">
                <a:solidFill>
                  <a:srgbClr val="0000FF"/>
                </a:solidFill>
              </a:rPr>
              <a:t>تنقبض العضلة تسحب العظم المرتبط معها وفي الوقت نفسه تنبسط عضلة </a:t>
            </a:r>
            <a:r>
              <a:rPr lang="ar-SA" sz="2800" b="1" dirty="0" smtClean="0">
                <a:solidFill>
                  <a:srgbClr val="0000FF"/>
                </a:solidFill>
              </a:rPr>
              <a:t>أخر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مما يسمح للعظم بالحركة       </a:t>
            </a:r>
          </a:p>
        </p:txBody>
      </p:sp>
      <p:sp>
        <p:nvSpPr>
          <p:cNvPr id="15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145026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4" grpId="0" animBg="1"/>
      <p:bldP spid="1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194252"/>
            <a:ext cx="885825" cy="6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3"/>
          <p:cNvSpPr txBox="1">
            <a:spLocks noChangeArrowheads="1"/>
          </p:cNvSpPr>
          <p:nvPr/>
        </p:nvSpPr>
        <p:spPr bwMode="auto">
          <a:xfrm>
            <a:off x="304800" y="4495800"/>
            <a:ext cx="8554309" cy="1464231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600" b="1" dirty="0" smtClean="0">
                <a:solidFill>
                  <a:srgbClr val="0000FF"/>
                </a:solidFill>
              </a:rPr>
              <a:t>لا </a:t>
            </a:r>
            <a:r>
              <a:rPr lang="ar-SA" sz="2600" b="1" dirty="0">
                <a:solidFill>
                  <a:srgbClr val="0000FF"/>
                </a:solidFill>
              </a:rPr>
              <a:t>تستطيع . لأنها من الحيوانات المتغيرة درجة الحرارة وبالتالي لا يمكنها القيام ببعض الأنشطة الحيوية في البيئة </a:t>
            </a:r>
            <a:r>
              <a:rPr lang="ar-SA" sz="2600" b="1" dirty="0" smtClean="0">
                <a:solidFill>
                  <a:srgbClr val="0000FF"/>
                </a:solidFill>
              </a:rPr>
              <a:t>الباردة .   </a:t>
            </a:r>
            <a:endParaRPr lang="ar-SA" sz="2600" b="1" dirty="0">
              <a:solidFill>
                <a:srgbClr val="0000FF"/>
              </a:solidFill>
            </a:endParaRPr>
          </a:p>
        </p:txBody>
      </p:sp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251520" y="1524000"/>
            <a:ext cx="8596062" cy="2145268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400" b="1" dirty="0" smtClean="0">
                <a:solidFill>
                  <a:srgbClr val="0000FF"/>
                </a:solidFill>
              </a:rPr>
              <a:t>دودة </a:t>
            </a:r>
            <a:r>
              <a:rPr lang="ar-SA" sz="2400" b="1" dirty="0">
                <a:solidFill>
                  <a:srgbClr val="0000FF"/>
                </a:solidFill>
              </a:rPr>
              <a:t>الأرض لها جهاز هضمي عبارة عن أنبوب داخل أنبوب يمر الغذاء خلاله ويهضم ويمتص بواسطة الدم </a:t>
            </a:r>
            <a:r>
              <a:rPr lang="ar-SA" sz="2400" b="1" dirty="0" smtClean="0">
                <a:solidFill>
                  <a:srgbClr val="0000FF"/>
                </a:solidFill>
              </a:rPr>
              <a:t>.</a:t>
            </a:r>
            <a:endParaRPr lang="ar-SA" sz="24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</a:rPr>
              <a:t>الفقاريات لها جهاز هضمي أكثر </a:t>
            </a:r>
            <a:r>
              <a:rPr lang="ar-SA" sz="2400" b="1" dirty="0" smtClean="0">
                <a:solidFill>
                  <a:srgbClr val="0000FF"/>
                </a:solidFill>
              </a:rPr>
              <a:t>تعقيدا</a:t>
            </a:r>
            <a:r>
              <a:rPr lang="ar-EG" sz="2400" b="1" dirty="0" smtClean="0">
                <a:solidFill>
                  <a:srgbClr val="0000FF"/>
                </a:solidFill>
              </a:rPr>
              <a:t>ً</a:t>
            </a:r>
            <a:r>
              <a:rPr lang="ar-SA" sz="2400" b="1" dirty="0" smtClean="0">
                <a:solidFill>
                  <a:srgbClr val="0000FF"/>
                </a:solidFill>
              </a:rPr>
              <a:t> وتخصصا</a:t>
            </a:r>
            <a:r>
              <a:rPr lang="ar-EG" sz="2400" b="1" dirty="0" smtClean="0">
                <a:solidFill>
                  <a:srgbClr val="0000FF"/>
                </a:solidFill>
              </a:rPr>
              <a:t>ً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وبه تراكيب متنوعة للتعامل مع الأنواع المختلفة من الغذاء </a:t>
            </a:r>
            <a:r>
              <a:rPr lang="ar-SA" sz="2400" b="1" dirty="0" smtClean="0">
                <a:solidFill>
                  <a:srgbClr val="0000FF"/>
                </a:solidFill>
              </a:rPr>
              <a:t>.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14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145026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7111" y="692696"/>
            <a:ext cx="89915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س 9: أقارن . </a:t>
            </a:r>
            <a:r>
              <a:rPr lang="ar-SA" sz="2400" b="1" dirty="0">
                <a:solidFill>
                  <a:srgbClr val="FF0000"/>
                </a:solidFill>
              </a:rPr>
              <a:t>ما الفرق بين الجهاز الهضمي في الفقاريات والجهاز الهضمي في دودة الارض ؟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269" y="3831431"/>
            <a:ext cx="9072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س 10 – التفكير الناقد .  </a:t>
            </a:r>
            <a:r>
              <a:rPr lang="ar-SA" sz="2400" b="1" dirty="0">
                <a:solidFill>
                  <a:srgbClr val="FF0000"/>
                </a:solidFill>
              </a:rPr>
              <a:t>هل تستطيع السحالي العيش في المناطق القطبية الباردة </a:t>
            </a:r>
            <a:r>
              <a:rPr lang="ar-SA" sz="2400" b="1" dirty="0" smtClean="0">
                <a:solidFill>
                  <a:srgbClr val="FF0000"/>
                </a:solidFill>
              </a:rPr>
              <a:t>؟ لماذا </a:t>
            </a:r>
            <a:r>
              <a:rPr lang="ar-SA" sz="2400" b="1" dirty="0">
                <a:solidFill>
                  <a:srgbClr val="FF0000"/>
                </a:solidFill>
              </a:rPr>
              <a:t>؟  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1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" grpId="0"/>
      <p:bldP spid="3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1"/>
          <p:cNvSpPr txBox="1">
            <a:spLocks noChangeArrowheads="1"/>
          </p:cNvSpPr>
          <p:nvPr/>
        </p:nvSpPr>
        <p:spPr bwMode="auto">
          <a:xfrm>
            <a:off x="457428" y="757535"/>
            <a:ext cx="8310981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0070C0"/>
                </a:solidFill>
              </a:rPr>
              <a:t>س 11: الكتابة الوصفية . </a:t>
            </a:r>
            <a:r>
              <a:rPr lang="ar-SA" sz="2400" b="1" dirty="0">
                <a:solidFill>
                  <a:srgbClr val="FF0000"/>
                </a:solidFill>
              </a:rPr>
              <a:t>اصف نوعي </a:t>
            </a:r>
            <a:r>
              <a:rPr lang="ar-SA" sz="2400" b="1" dirty="0" smtClean="0">
                <a:solidFill>
                  <a:srgbClr val="FF0000"/>
                </a:solidFill>
              </a:rPr>
              <a:t>أجهزة </a:t>
            </a:r>
            <a:r>
              <a:rPr lang="ar-SA" sz="2400" b="1" dirty="0">
                <a:solidFill>
                  <a:srgbClr val="FF0000"/>
                </a:solidFill>
              </a:rPr>
              <a:t>الدوران في اجسام المخلوقات الحية  .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3"/>
          <p:cNvSpPr txBox="1">
            <a:spLocks noChangeArrowheads="1"/>
          </p:cNvSpPr>
          <p:nvPr/>
        </p:nvSpPr>
        <p:spPr bwMode="auto">
          <a:xfrm>
            <a:off x="185737" y="1447800"/>
            <a:ext cx="8653463" cy="2145268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400" b="1" dirty="0" smtClean="0">
                <a:solidFill>
                  <a:srgbClr val="0000FF"/>
                </a:solidFill>
              </a:rPr>
              <a:t>جهاز </a:t>
            </a:r>
            <a:r>
              <a:rPr lang="ar-SA" sz="2400" b="1" dirty="0">
                <a:solidFill>
                  <a:srgbClr val="0000FF"/>
                </a:solidFill>
              </a:rPr>
              <a:t>الدوران المفتوح : يدفع القلب الدم مباشرة </a:t>
            </a:r>
            <a:r>
              <a:rPr lang="ar-SA" sz="2400" b="1" dirty="0" smtClean="0">
                <a:solidFill>
                  <a:srgbClr val="0000FF"/>
                </a:solidFill>
              </a:rPr>
              <a:t>إل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أنسجة الجسم ليتم تبادل المواد مباشرة مع الخلايا </a:t>
            </a: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</a:rPr>
              <a:t> جهاز الدوران المغلق : يتم دفع الدم خلال شبكة من الأوعية الدموية لا يمكنه أن يغادرها ويتم تبادل المواد مع الأنسجة عن طريق جدران الأوعية الدموية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0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1"/>
          <p:cNvSpPr txBox="1">
            <a:spLocks noChangeArrowheads="1"/>
          </p:cNvSpPr>
          <p:nvPr/>
        </p:nvSpPr>
        <p:spPr bwMode="auto">
          <a:xfrm>
            <a:off x="457428" y="757535"/>
            <a:ext cx="8310981" cy="83099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0070C0"/>
                </a:solidFill>
              </a:rPr>
              <a:t>س </a:t>
            </a:r>
            <a:r>
              <a:rPr lang="ar-SA" sz="2400" b="1" dirty="0" smtClean="0">
                <a:solidFill>
                  <a:srgbClr val="0070C0"/>
                </a:solidFill>
              </a:rPr>
              <a:t>12: صواب أم خطأ . </a:t>
            </a:r>
            <a:r>
              <a:rPr lang="ar-SA" sz="2400" b="1" dirty="0" smtClean="0">
                <a:solidFill>
                  <a:srgbClr val="FF0000"/>
                </a:solidFill>
              </a:rPr>
              <a:t>تتبادل البرمائيات الغازات مع البيئة المحيطة عن طريق رئاتها فقط , هل العبارة صحيحة أم خاطئة ؟ فسر إجابتي.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3"/>
          <p:cNvSpPr txBox="1">
            <a:spLocks noChangeArrowheads="1"/>
          </p:cNvSpPr>
          <p:nvPr/>
        </p:nvSpPr>
        <p:spPr bwMode="auto">
          <a:xfrm>
            <a:off x="185737" y="2363852"/>
            <a:ext cx="8653463" cy="1736646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</a:rPr>
              <a:t>العبارة خاطئة ؛ حيث تتبادل صغار البرمائيات الغازات بوساطة الخياشيم والجلد ، و معظم البرمائيات عند بلوغها تستخدم الرئات و تستمر في استخدام جلدها لتبادل الغازات.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4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150" y="980728"/>
            <a:ext cx="35358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13. اختار الإجابة الصحيحة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1848795"/>
            <a:ext cx="36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 smtClean="0">
                <a:solidFill>
                  <a:srgbClr val="FF0000"/>
                </a:solidFill>
              </a:rPr>
              <a:t>ما </a:t>
            </a:r>
            <a:r>
              <a:rPr lang="ar-EG" sz="2400" b="1" dirty="0" smtClean="0">
                <a:solidFill>
                  <a:srgbClr val="FF0000"/>
                </a:solidFill>
              </a:rPr>
              <a:t>الجهاز الذي يمثله الشكل التالي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8272" y="422108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الدوران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28465" y="422108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التنفس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4169" y="491972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الهضم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4006" y="492966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العصبي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7" y="2328570"/>
            <a:ext cx="1781424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  <p:bldP spid="17" grpId="0"/>
      <p:bldP spid="18" grpId="0" animBg="1"/>
      <p:bldP spid="20" grpId="0" animBg="1"/>
      <p:bldP spid="20" grpId="1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"/>
          <p:cNvSpPr txBox="1">
            <a:spLocks noChangeArrowheads="1"/>
          </p:cNvSpPr>
          <p:nvPr/>
        </p:nvSpPr>
        <p:spPr bwMode="auto">
          <a:xfrm>
            <a:off x="453823" y="908720"/>
            <a:ext cx="8582673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0070C0"/>
                </a:solidFill>
              </a:rPr>
              <a:t>س 12 – ألفكرة العامة . </a:t>
            </a:r>
            <a:r>
              <a:rPr lang="ar-SA" sz="2800" b="1" dirty="0">
                <a:solidFill>
                  <a:srgbClr val="FF0000"/>
                </a:solidFill>
              </a:rPr>
              <a:t>ما </a:t>
            </a:r>
            <a:r>
              <a:rPr lang="ar-SA" sz="2800" b="1" dirty="0" smtClean="0">
                <a:solidFill>
                  <a:srgbClr val="FF0000"/>
                </a:solidFill>
              </a:rPr>
              <a:t>أجهزة </a:t>
            </a:r>
            <a:r>
              <a:rPr lang="ar-SA" sz="2800" b="1" dirty="0">
                <a:solidFill>
                  <a:srgbClr val="FF0000"/>
                </a:solidFill>
              </a:rPr>
              <a:t>الجسم التي تساعد الحيوانات علي البقاء علي قيد الحياة ؟</a:t>
            </a:r>
            <a:endParaRPr lang="en-US" sz="2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508228" y="2348880"/>
            <a:ext cx="8381772" cy="1532334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</a:rPr>
              <a:t>الجهاز </a:t>
            </a:r>
            <a:r>
              <a:rPr lang="ar-SA" sz="2800" b="1" dirty="0">
                <a:solidFill>
                  <a:srgbClr val="0000FF"/>
                </a:solidFill>
              </a:rPr>
              <a:t>الهضمي – الجهاز الدوري – الجهاز التنفسي – الجهاز العصبي – الجهاز الحركي – الجهاز الهيكلي  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الرابع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2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واجه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4122</TotalTime>
  <Words>507</Words>
  <Application>Microsoft Office PowerPoint</Application>
  <PresentationFormat>عرض على الشاشة (3:4)‏</PresentationFormat>
  <Paragraphs>63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Verdana</vt:lpstr>
      <vt:lpstr>Wingdings 2</vt:lpstr>
      <vt:lpstr>2_واجهة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mos</cp:lastModifiedBy>
  <cp:revision>333</cp:revision>
  <dcterms:created xsi:type="dcterms:W3CDTF">2011-03-17T07:07:04Z</dcterms:created>
  <dcterms:modified xsi:type="dcterms:W3CDTF">2019-11-13T05:25:54Z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