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7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78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3466E11-212F-48FC-A90D-BDDE9BE82942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C77338C-6D32-48F0-8A57-C3E48373C50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4510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42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-4763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اختبار الفصل الخامس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5061046" y="609600"/>
            <a:ext cx="310031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أجد ناتج الضرب :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8305800" y="1344163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7106776" y="1244025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3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6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342057" y="218325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6292755" y="1344163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2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5093731" y="1244025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3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9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5360857" y="22346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27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3276600" y="1244025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9 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4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3532057" y="22346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4648200" y="1344163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3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1295400" y="1244025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6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4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1627057" y="22346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2743200" y="13193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4</a:t>
            </a:r>
            <a:endParaRPr lang="ar-SA" sz="2400" dirty="0">
              <a:solidFill>
                <a:prstClr val="white"/>
              </a:solidFill>
            </a:endParaRPr>
          </a:p>
        </p:txBody>
      </p:sp>
      <p:cxnSp>
        <p:nvCxnSpPr>
          <p:cNvPr id="22" name="رابط مستقيم 21"/>
          <p:cNvCxnSpPr/>
          <p:nvPr/>
        </p:nvCxnSpPr>
        <p:spPr>
          <a:xfrm flipH="1">
            <a:off x="990600" y="28194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3" name="شكل بيضاوي 22"/>
          <p:cNvSpPr/>
          <p:nvPr/>
        </p:nvSpPr>
        <p:spPr>
          <a:xfrm>
            <a:off x="8305800" y="3050214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5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685800" y="2957155"/>
            <a:ext cx="749192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يقف 45 مصليا في 9 صفوف . كم مصليا في كل صف ؟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938722" y="3505200"/>
            <a:ext cx="721467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>
                <a:solidFill>
                  <a:srgbClr val="FF0000"/>
                </a:solidFill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</a:rPr>
              <a:t>9 × 5 = 45 ، إذن 5 في كل صف . </a:t>
            </a:r>
          </a:p>
        </p:txBody>
      </p:sp>
      <p:grpSp>
        <p:nvGrpSpPr>
          <p:cNvPr id="26" name="مجموعة 25"/>
          <p:cNvGrpSpPr/>
          <p:nvPr/>
        </p:nvGrpSpPr>
        <p:grpSpPr>
          <a:xfrm>
            <a:off x="2438400" y="4226005"/>
            <a:ext cx="5867400" cy="523220"/>
            <a:chOff x="2362200" y="2819400"/>
            <a:chExt cx="5867400" cy="523220"/>
          </a:xfrm>
        </p:grpSpPr>
        <p:sp>
          <p:nvSpPr>
            <p:cNvPr id="27" name="مربع نص 26"/>
            <p:cNvSpPr txBox="1"/>
            <p:nvPr/>
          </p:nvSpPr>
          <p:spPr>
            <a:xfrm>
              <a:off x="2362200" y="2819400"/>
              <a:ext cx="586740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>
                  <a:solidFill>
                    <a:srgbClr val="FF0000"/>
                  </a:solidFill>
                </a:rPr>
                <a:t> </a:t>
              </a:r>
              <a:r>
                <a:rPr lang="ar-SA" sz="2800" b="1" dirty="0" smtClean="0">
                  <a:solidFill>
                    <a:srgbClr val="FF0000"/>
                  </a:solidFill>
                </a:rPr>
                <a:t>الجبر : أكتب العدد المناسب في        : </a:t>
              </a:r>
              <a:endParaRPr lang="ar-SA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8" name="مستطيل 27"/>
            <p:cNvSpPr/>
            <p:nvPr/>
          </p:nvSpPr>
          <p:spPr>
            <a:xfrm>
              <a:off x="4000500" y="2953062"/>
              <a:ext cx="398923" cy="30383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29" name="شكل بيضاوي 28"/>
          <p:cNvSpPr/>
          <p:nvPr/>
        </p:nvSpPr>
        <p:spPr>
          <a:xfrm>
            <a:off x="8273955" y="4825425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6</a:t>
            </a:r>
            <a:endParaRPr lang="ar-SA" sz="2400" dirty="0">
              <a:solidFill>
                <a:prstClr val="white"/>
              </a:solidFill>
            </a:endParaRPr>
          </a:p>
        </p:txBody>
      </p:sp>
      <p:cxnSp>
        <p:nvCxnSpPr>
          <p:cNvPr id="34" name="رابط مستقيم 33"/>
          <p:cNvCxnSpPr/>
          <p:nvPr/>
        </p:nvCxnSpPr>
        <p:spPr>
          <a:xfrm flipH="1">
            <a:off x="990600" y="40386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35" name="مجموعة 34"/>
          <p:cNvGrpSpPr/>
          <p:nvPr/>
        </p:nvGrpSpPr>
        <p:grpSpPr>
          <a:xfrm>
            <a:off x="5486400" y="4825425"/>
            <a:ext cx="2720007" cy="523220"/>
            <a:chOff x="5509592" y="3429000"/>
            <a:chExt cx="2720007" cy="523220"/>
          </a:xfrm>
        </p:grpSpPr>
        <p:sp>
          <p:nvSpPr>
            <p:cNvPr id="36" name="مربع نص 35"/>
            <p:cNvSpPr txBox="1"/>
            <p:nvPr/>
          </p:nvSpPr>
          <p:spPr>
            <a:xfrm>
              <a:off x="5509592" y="3429000"/>
              <a:ext cx="272000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8 ×      = 32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37" name="مستطيل 36"/>
            <p:cNvSpPr/>
            <p:nvPr/>
          </p:nvSpPr>
          <p:spPr>
            <a:xfrm>
              <a:off x="7106776" y="3505074"/>
              <a:ext cx="437024" cy="3571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38" name="مربع نص 37"/>
          <p:cNvSpPr txBox="1"/>
          <p:nvPr/>
        </p:nvSpPr>
        <p:spPr>
          <a:xfrm>
            <a:off x="6834808" y="48006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4006755" y="48245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7</a:t>
            </a:r>
            <a:endParaRPr lang="ar-SA" sz="2400" dirty="0">
              <a:solidFill>
                <a:prstClr val="white"/>
              </a:solidFill>
            </a:endParaRPr>
          </a:p>
        </p:txBody>
      </p:sp>
      <p:grpSp>
        <p:nvGrpSpPr>
          <p:cNvPr id="40" name="مجموعة 39"/>
          <p:cNvGrpSpPr/>
          <p:nvPr/>
        </p:nvGrpSpPr>
        <p:grpSpPr>
          <a:xfrm>
            <a:off x="1318593" y="4784230"/>
            <a:ext cx="2720007" cy="523220"/>
            <a:chOff x="5509592" y="3429000"/>
            <a:chExt cx="2720007" cy="523220"/>
          </a:xfrm>
        </p:grpSpPr>
        <p:sp>
          <p:nvSpPr>
            <p:cNvPr id="41" name="مربع نص 40"/>
            <p:cNvSpPr txBox="1"/>
            <p:nvPr/>
          </p:nvSpPr>
          <p:spPr>
            <a:xfrm>
              <a:off x="5509592" y="3429000"/>
              <a:ext cx="272000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      × 9 = 54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مستطيل 41"/>
            <p:cNvSpPr/>
            <p:nvPr/>
          </p:nvSpPr>
          <p:spPr>
            <a:xfrm>
              <a:off x="7643192" y="3505074"/>
              <a:ext cx="437024" cy="3571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43" name="مربع نص 42"/>
          <p:cNvSpPr txBox="1"/>
          <p:nvPr/>
        </p:nvSpPr>
        <p:spPr>
          <a:xfrm>
            <a:off x="3209416" y="47492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44" name="شكل بيضاوي 43"/>
          <p:cNvSpPr/>
          <p:nvPr/>
        </p:nvSpPr>
        <p:spPr>
          <a:xfrm>
            <a:off x="8273955" y="553605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8</a:t>
            </a:r>
            <a:endParaRPr lang="ar-SA" sz="2400" dirty="0">
              <a:solidFill>
                <a:prstClr val="white"/>
              </a:solidFill>
            </a:endParaRPr>
          </a:p>
        </p:txBody>
      </p:sp>
      <p:grpSp>
        <p:nvGrpSpPr>
          <p:cNvPr id="45" name="مجموعة 44"/>
          <p:cNvGrpSpPr/>
          <p:nvPr/>
        </p:nvGrpSpPr>
        <p:grpSpPr>
          <a:xfrm>
            <a:off x="5486400" y="5536050"/>
            <a:ext cx="2720007" cy="523220"/>
            <a:chOff x="5509592" y="3429000"/>
            <a:chExt cx="2720007" cy="523220"/>
          </a:xfrm>
        </p:grpSpPr>
        <p:sp>
          <p:nvSpPr>
            <p:cNvPr id="46" name="مربع نص 45"/>
            <p:cNvSpPr txBox="1"/>
            <p:nvPr/>
          </p:nvSpPr>
          <p:spPr>
            <a:xfrm>
              <a:off x="5509592" y="3429000"/>
              <a:ext cx="272000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7 ×      = 35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47" name="مستطيل 46"/>
            <p:cNvSpPr/>
            <p:nvPr/>
          </p:nvSpPr>
          <p:spPr>
            <a:xfrm>
              <a:off x="7106776" y="3505074"/>
              <a:ext cx="437024" cy="3571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48" name="مربع نص 47"/>
          <p:cNvSpPr txBox="1"/>
          <p:nvPr/>
        </p:nvSpPr>
        <p:spPr>
          <a:xfrm>
            <a:off x="6834808" y="55112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5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49" name="شكل بيضاوي 48"/>
          <p:cNvSpPr/>
          <p:nvPr/>
        </p:nvSpPr>
        <p:spPr>
          <a:xfrm>
            <a:off x="4006755" y="553605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9</a:t>
            </a:r>
            <a:endParaRPr lang="ar-SA" sz="2400" dirty="0">
              <a:solidFill>
                <a:prstClr val="white"/>
              </a:solidFill>
            </a:endParaRPr>
          </a:p>
        </p:txBody>
      </p:sp>
      <p:grpSp>
        <p:nvGrpSpPr>
          <p:cNvPr id="50" name="مجموعة 49"/>
          <p:cNvGrpSpPr/>
          <p:nvPr/>
        </p:nvGrpSpPr>
        <p:grpSpPr>
          <a:xfrm>
            <a:off x="1219200" y="5536050"/>
            <a:ext cx="2720007" cy="523220"/>
            <a:chOff x="5509592" y="3429000"/>
            <a:chExt cx="2720007" cy="523220"/>
          </a:xfrm>
        </p:grpSpPr>
        <p:sp>
          <p:nvSpPr>
            <p:cNvPr id="51" name="مربع نص 50"/>
            <p:cNvSpPr txBox="1"/>
            <p:nvPr/>
          </p:nvSpPr>
          <p:spPr>
            <a:xfrm>
              <a:off x="5509592" y="3429000"/>
              <a:ext cx="272000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3 ×      = 24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52" name="مستطيل 51"/>
            <p:cNvSpPr/>
            <p:nvPr/>
          </p:nvSpPr>
          <p:spPr>
            <a:xfrm>
              <a:off x="7106776" y="3505074"/>
              <a:ext cx="437024" cy="3571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53" name="مربع نص 52"/>
          <p:cNvSpPr txBox="1"/>
          <p:nvPr/>
        </p:nvSpPr>
        <p:spPr>
          <a:xfrm>
            <a:off x="2567608" y="55112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54" name="Teardrop 8"/>
          <p:cNvSpPr/>
          <p:nvPr/>
        </p:nvSpPr>
        <p:spPr>
          <a:xfrm>
            <a:off x="68021" y="-476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165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56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 animBg="1"/>
      <p:bldP spid="11" grpId="0"/>
      <p:bldP spid="12" grpId="0"/>
      <p:bldP spid="13" grpId="0" animBg="1"/>
      <p:bldP spid="14" grpId="0"/>
      <p:bldP spid="15" grpId="0"/>
      <p:bldP spid="16" grpId="0"/>
      <p:bldP spid="17" grpId="0"/>
      <p:bldP spid="18" grpId="0" animBg="1"/>
      <p:bldP spid="19" grpId="0"/>
      <p:bldP spid="20" grpId="0"/>
      <p:bldP spid="21" grpId="0" animBg="1"/>
      <p:bldP spid="23" grpId="0" animBg="1"/>
      <p:bldP spid="24" grpId="0"/>
      <p:bldP spid="25" grpId="0"/>
      <p:bldP spid="29" grpId="0" animBg="1"/>
      <p:bldP spid="38" grpId="0"/>
      <p:bldP spid="39" grpId="0" animBg="1"/>
      <p:bldP spid="43" grpId="0"/>
      <p:bldP spid="44" grpId="0" animBg="1"/>
      <p:bldP spid="48" grpId="0"/>
      <p:bldP spid="49" grpId="0" animBg="1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43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-4763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اختبار الفصل الخامس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8253922" y="1014538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10</a:t>
            </a:r>
            <a:endParaRPr lang="ar-SA" sz="2400" b="1" dirty="0">
              <a:solidFill>
                <a:prstClr val="white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914400" y="838200"/>
            <a:ext cx="7345051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70C0"/>
                </a:solidFill>
              </a:rPr>
              <a:t>اختيار من متعدد : </a:t>
            </a:r>
            <a:r>
              <a:rPr lang="ar-SA" sz="2800" b="1" dirty="0" smtClean="0">
                <a:solidFill>
                  <a:prstClr val="black"/>
                </a:solidFill>
              </a:rPr>
              <a:t>تقدم 4 أشخاص للالتحاق بأربع وظائف مختلفة . فإذا كان على كل منهم أن يجتاز 5 اختبارات ليقبل في هذه الوظيفة ، فما عدد الاختبارات ؟ 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أ ) 7             ب ) 9             ج) 12              د) 20 </a:t>
            </a:r>
          </a:p>
        </p:txBody>
      </p:sp>
      <p:sp>
        <p:nvSpPr>
          <p:cNvPr id="2" name="شكل بيضاوي 1"/>
          <p:cNvSpPr/>
          <p:nvPr/>
        </p:nvSpPr>
        <p:spPr>
          <a:xfrm>
            <a:off x="1143000" y="2133600"/>
            <a:ext cx="1066800" cy="5204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cxnSp>
        <p:nvCxnSpPr>
          <p:cNvPr id="11" name="رابط مستقيم 10"/>
          <p:cNvCxnSpPr/>
          <p:nvPr/>
        </p:nvCxnSpPr>
        <p:spPr>
          <a:xfrm flipH="1">
            <a:off x="990600" y="27432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شكل بيضاوي 12"/>
          <p:cNvSpPr/>
          <p:nvPr/>
        </p:nvSpPr>
        <p:spPr>
          <a:xfrm>
            <a:off x="8253922" y="2995738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11</a:t>
            </a:r>
            <a:endParaRPr lang="ar-SA" sz="2400" b="1" dirty="0">
              <a:solidFill>
                <a:prstClr val="white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914400" y="2819400"/>
            <a:ext cx="7345051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دخل 7 أشخاص مزرعة الطماطم ، فقطف كل واحد منهم عددا من الحبات مساويا لتلك المبينة  في الصورة أدناه . كم حبة طماطم قطف الأشخاص جميعهم ؟ </a:t>
            </a: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33800"/>
            <a:ext cx="3291459" cy="529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مربع نص 15"/>
          <p:cNvSpPr txBox="1"/>
          <p:nvPr/>
        </p:nvSpPr>
        <p:spPr>
          <a:xfrm>
            <a:off x="4205859" y="4114800"/>
            <a:ext cx="394754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7 × 6 = 42 حبة .</a:t>
            </a:r>
          </a:p>
        </p:txBody>
      </p:sp>
      <p:cxnSp>
        <p:nvCxnSpPr>
          <p:cNvPr id="17" name="رابط مستقيم 16"/>
          <p:cNvCxnSpPr/>
          <p:nvPr/>
        </p:nvCxnSpPr>
        <p:spPr>
          <a:xfrm flipH="1">
            <a:off x="990600" y="46482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شكل بيضاوي 18"/>
          <p:cNvSpPr/>
          <p:nvPr/>
        </p:nvSpPr>
        <p:spPr>
          <a:xfrm>
            <a:off x="8253922" y="4811143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12</a:t>
            </a:r>
            <a:endParaRPr lang="ar-SA" sz="2400" b="1" dirty="0">
              <a:solidFill>
                <a:prstClr val="white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914400" y="4634805"/>
            <a:ext cx="7345051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وقف الطلاب خلال حصة الرياضة في صف واحد ، فأعطاهم المعلم الأعداد الآتية بالترتيب : 1، 2، 3 ، 1 ، 2، 3 ، ...... فما العدد الذي يحصل عليه الطالب الذي ترتيبه 22 ؟ </a:t>
            </a:r>
          </a:p>
        </p:txBody>
      </p:sp>
      <p:sp>
        <p:nvSpPr>
          <p:cNvPr id="21" name="مربع نص 20"/>
          <p:cNvSpPr txBox="1"/>
          <p:nvPr/>
        </p:nvSpPr>
        <p:spPr>
          <a:xfrm>
            <a:off x="1209675" y="5638800"/>
            <a:ext cx="67094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" name="Teardrop 8"/>
          <p:cNvSpPr/>
          <p:nvPr/>
        </p:nvSpPr>
        <p:spPr>
          <a:xfrm>
            <a:off x="68021" y="-476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165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69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2" grpId="0" animBg="1"/>
      <p:bldP spid="13" grpId="0" animBg="1"/>
      <p:bldP spid="14" grpId="0"/>
      <p:bldP spid="16" grpId="0"/>
      <p:bldP spid="19" grpId="0" animBg="1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44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-4763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اختبار الفصل الخامس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8253922" y="1014538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13</a:t>
            </a:r>
            <a:endParaRPr lang="ar-SA" sz="2400" b="1" dirty="0">
              <a:solidFill>
                <a:prstClr val="white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914400" y="838200"/>
            <a:ext cx="7345051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الجبر : </a:t>
            </a:r>
            <a:r>
              <a:rPr lang="ar-SA" sz="2800" b="1" dirty="0" smtClean="0">
                <a:solidFill>
                  <a:prstClr val="black"/>
                </a:solidFill>
              </a:rPr>
              <a:t>أحدد النمط للأعداد  : 2 ، 6 ، 5 ، 9 ، 8 ، ... 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ثم أذكر الأعداد الثلاثة التالية . 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2133599" y="1394757"/>
            <a:ext cx="246636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12 ، 11 ، 15 </a:t>
            </a:r>
          </a:p>
        </p:txBody>
      </p:sp>
      <p:cxnSp>
        <p:nvCxnSpPr>
          <p:cNvPr id="11" name="رابط مستقيم 10"/>
          <p:cNvCxnSpPr/>
          <p:nvPr/>
        </p:nvCxnSpPr>
        <p:spPr>
          <a:xfrm flipH="1">
            <a:off x="990600" y="19050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مربع نص 11"/>
          <p:cNvSpPr txBox="1"/>
          <p:nvPr/>
        </p:nvSpPr>
        <p:spPr>
          <a:xfrm>
            <a:off x="5791200" y="1905000"/>
            <a:ext cx="237016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أجد ناتج الضرب :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7696200" y="2667000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14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6573376" y="23622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 8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 8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6858000" y="33528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64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5037708" y="2590800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15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3914884" y="22860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7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7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4150165" y="332797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49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2065908" y="2590800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16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943084" y="22860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10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 5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1246057" y="32252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50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22" name="رابط مستقيم 21"/>
          <p:cNvCxnSpPr/>
          <p:nvPr/>
        </p:nvCxnSpPr>
        <p:spPr>
          <a:xfrm flipH="1">
            <a:off x="990600" y="38862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3" name="شكل بيضاوي 22"/>
          <p:cNvSpPr/>
          <p:nvPr/>
        </p:nvSpPr>
        <p:spPr>
          <a:xfrm>
            <a:off x="8253922" y="4227856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17</a:t>
            </a:r>
            <a:endParaRPr lang="ar-SA" sz="2400" b="1" dirty="0">
              <a:solidFill>
                <a:prstClr val="white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914400" y="3962400"/>
            <a:ext cx="7345051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70C0"/>
                </a:solidFill>
              </a:rPr>
              <a:t>اختيار من متعدد : </a:t>
            </a:r>
            <a:r>
              <a:rPr lang="ar-SA" sz="2800" b="1" dirty="0" smtClean="0">
                <a:solidFill>
                  <a:prstClr val="black"/>
                </a:solidFill>
              </a:rPr>
              <a:t>اشترى محمد 7 قطع من نوع واحد . فإذا دفع 42 ريالا ثمنا لها ، فأي نوع مما يأتي اشترى ؟ 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أ) قلما ثمنه 6 ريالات . 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ب) علبة ألوان ثمنها 7 ريالات 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ج)حذاء ثمنه 35 ريالا                د) قميصا ثمنه 49 ريالا .</a:t>
            </a:r>
          </a:p>
        </p:txBody>
      </p:sp>
      <p:sp>
        <p:nvSpPr>
          <p:cNvPr id="2" name="مستطيل مستدير الزوايا 1"/>
          <p:cNvSpPr/>
          <p:nvPr/>
        </p:nvSpPr>
        <p:spPr>
          <a:xfrm>
            <a:off x="5437584" y="4876800"/>
            <a:ext cx="2821867" cy="4572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5" name="Teardrop 8"/>
          <p:cNvSpPr/>
          <p:nvPr/>
        </p:nvSpPr>
        <p:spPr>
          <a:xfrm>
            <a:off x="68021" y="-476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165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56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2" grpId="0"/>
      <p:bldP spid="13" grpId="0" animBg="1"/>
      <p:bldP spid="14" grpId="0"/>
      <p:bldP spid="15" grpId="0"/>
      <p:bldP spid="16" grpId="0" animBg="1"/>
      <p:bldP spid="17" grpId="0"/>
      <p:bldP spid="18" grpId="0"/>
      <p:bldP spid="19" grpId="0" animBg="1"/>
      <p:bldP spid="20" grpId="0"/>
      <p:bldP spid="21" grpId="0"/>
      <p:bldP spid="23" grpId="0" animBg="1"/>
      <p:bldP spid="24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شكل بيضاوي 7"/>
          <p:cNvSpPr/>
          <p:nvPr/>
        </p:nvSpPr>
        <p:spPr>
          <a:xfrm>
            <a:off x="8244408" y="764704"/>
            <a:ext cx="61861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prstClr val="white"/>
                </a:solidFill>
              </a:rPr>
              <a:t>15</a:t>
            </a:r>
            <a:endParaRPr lang="ar-SA" sz="2400" b="1" dirty="0">
              <a:solidFill>
                <a:prstClr val="white"/>
              </a:solidFill>
            </a:endParaRPr>
          </a:p>
        </p:txBody>
      </p:sp>
      <p:sp>
        <p:nvSpPr>
          <p:cNvPr id="27" name="مربع نص 8"/>
          <p:cNvSpPr txBox="1"/>
          <p:nvPr/>
        </p:nvSpPr>
        <p:spPr>
          <a:xfrm>
            <a:off x="904886" y="588366"/>
            <a:ext cx="7345051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إذا كان 2 × 7 × 4 = 56 ، فما ناتج 7 × 4 × 2 ؟ أشرح إجابتي. </a:t>
            </a:r>
            <a:endParaRPr lang="ar-SA" sz="2800" b="1" dirty="0" smtClean="0">
              <a:solidFill>
                <a:prstClr val="black"/>
              </a:solidFill>
            </a:endParaRPr>
          </a:p>
        </p:txBody>
      </p:sp>
      <p:sp>
        <p:nvSpPr>
          <p:cNvPr id="28" name="مربع نص 11"/>
          <p:cNvSpPr txBox="1"/>
          <p:nvPr/>
        </p:nvSpPr>
        <p:spPr>
          <a:xfrm>
            <a:off x="1403649" y="1695757"/>
            <a:ext cx="684076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56 ، لأن 2 × 7 × 4 = 56 ، وذلك </a:t>
            </a:r>
            <a:r>
              <a:rPr lang="ar-SA" sz="2800" b="1" dirty="0">
                <a:solidFill>
                  <a:srgbClr val="FF0000"/>
                </a:solidFill>
              </a:rPr>
              <a:t>بحسب الخاصيتين (</a:t>
            </a:r>
            <a:r>
              <a:rPr lang="ar-SA" sz="2800" b="1" dirty="0" smtClean="0">
                <a:solidFill>
                  <a:srgbClr val="FF0000"/>
                </a:solidFill>
              </a:rPr>
              <a:t>التجميعية ،  والتبديلية </a:t>
            </a:r>
            <a:r>
              <a:rPr lang="ar-SA" sz="2800" b="1" dirty="0">
                <a:solidFill>
                  <a:srgbClr val="FF0000"/>
                </a:solidFill>
              </a:rPr>
              <a:t>لعملية الضرب)، حيث إن تجميع وترتيب العوامل لا يغيِّر ناتج الضرب</a:t>
            </a:r>
            <a:endParaRPr lang="ar-S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09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388</Words>
  <Application>Microsoft Office PowerPoint</Application>
  <PresentationFormat>On-screen Show (4:3)</PresentationFormat>
  <Paragraphs>95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PT Bold Heading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Mostafa Hassan</cp:lastModifiedBy>
  <cp:revision>14</cp:revision>
  <dcterms:created xsi:type="dcterms:W3CDTF">2015-10-06T14:56:54Z</dcterms:created>
  <dcterms:modified xsi:type="dcterms:W3CDTF">2019-04-20T11:20:39Z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