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58" r:id="rId6"/>
    <p:sldId id="259" r:id="rId7"/>
    <p:sldId id="262" r:id="rId8"/>
    <p:sldId id="264" r:id="rId9"/>
    <p:sldId id="265" r:id="rId10"/>
    <p:sldId id="260" r:id="rId11"/>
  </p:sldIdLst>
  <p:sldSz cx="9144000" cy="6858000" type="screen4x3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4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38200" y="838200"/>
            <a:ext cx="74539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أستعمل جدول المنازل ليساعدني على قراءة الأعداد الكبيرة ، حيث تقسم أرقام العدد لتشكل كل 3 أرقام منها قسما يسمي </a:t>
            </a:r>
            <a:r>
              <a:rPr lang="ar-SA" sz="2400" b="1" dirty="0" smtClean="0">
                <a:solidFill>
                  <a:srgbClr val="FF0000"/>
                </a:solidFill>
              </a:rPr>
              <a:t>دورة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مخطط انسيابي: محطة طرفية 15"/>
          <p:cNvSpPr/>
          <p:nvPr/>
        </p:nvSpPr>
        <p:spPr>
          <a:xfrm>
            <a:off x="6477000" y="1734978"/>
            <a:ext cx="1828800" cy="457200"/>
          </a:xfrm>
          <a:prstGeom prst="flowChartTermina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مثال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143000" y="1683603"/>
            <a:ext cx="525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أحدد القيمة المنزلية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38200" y="2217003"/>
            <a:ext cx="74539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أحدد اسم المنزلة للرقم الذي تحته خط في العدد </a:t>
            </a:r>
            <a:r>
              <a:rPr lang="ar-SA" sz="2400" b="1" u="sng" dirty="0" smtClean="0">
                <a:solidFill>
                  <a:prstClr val="black"/>
                </a:solidFill>
              </a:rPr>
              <a:t>3</a:t>
            </a:r>
            <a:r>
              <a:rPr lang="ar-SA" sz="2400" b="1" dirty="0" smtClean="0">
                <a:solidFill>
                  <a:prstClr val="black"/>
                </a:solidFill>
              </a:rPr>
              <a:t>2156، ثم أكتب قيمته المنزلية.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77927"/>
              </p:ext>
            </p:extLst>
          </p:nvPr>
        </p:nvGraphicFramePr>
        <p:xfrm>
          <a:off x="1143000" y="2743200"/>
          <a:ext cx="6096000" cy="1188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دورة الآحاد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دورة الألوف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آحاد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عشرات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مئات</a:t>
                      </a:r>
                      <a:r>
                        <a:rPr lang="ar-SA" sz="2000" b="1" baseline="0" dirty="0" smtClean="0"/>
                        <a:t>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آحاد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عشرات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مئات 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6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5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1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2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3</a:t>
                      </a:r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مربع نص 20"/>
          <p:cNvSpPr txBox="1"/>
          <p:nvPr/>
        </p:nvSpPr>
        <p:spPr>
          <a:xfrm>
            <a:off x="1219200" y="3962400"/>
            <a:ext cx="7010400" cy="9140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بما أن الرقم 3 الذي تحته خط يقع في منزلة عشرات الألوف ، فإن قيمته المنزلية 30000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71600" y="4724400"/>
            <a:ext cx="6781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وأكتب العدد 32156 بثلاث طرائق : 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الصيغة القياسية : 32156 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الصيغة التحليلية : 6 + 50 + 100 + 2000 + 30000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الصيغة اللفظية : اثنان وثلاثون ألفا ومئة وستة وخمسون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4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 animBg="1"/>
      <p:bldP spid="17" grpId="0"/>
      <p:bldP spid="19" grpId="0"/>
      <p:bldP spid="21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مسائل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90600" y="838200"/>
            <a:ext cx="6096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C000"/>
                </a:solidFill>
              </a:rPr>
              <a:t>مهارات التفكير العليا</a:t>
            </a:r>
            <a:endParaRPr lang="ar-SA" sz="3600" b="1" dirty="0">
              <a:solidFill>
                <a:srgbClr val="FFC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229600" y="13716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9578" y="1396426"/>
            <a:ext cx="74938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 مسألة مفتوحة : </a:t>
            </a:r>
            <a:r>
              <a:rPr lang="ar-SA" sz="2400" b="1" dirty="0" smtClean="0">
                <a:solidFill>
                  <a:prstClr val="black"/>
                </a:solidFill>
              </a:rPr>
              <a:t>أكتب ثلاثة اعداد مختلفة  ، بحيث تكون منزلة الألوف في كل منها الرقم 5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29600" y="36576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27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95086" y="2362200"/>
            <a:ext cx="7620000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إجابة ممكنة : 35028 ، 95027 ، 85000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09600" y="3505200"/>
            <a:ext cx="57912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أوضح  بين الصيغتين القياسية والتحليلية للعدد</a:t>
            </a:r>
            <a:endParaRPr lang="ar-SA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33400" y="4648200"/>
            <a:ext cx="78340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</a:rPr>
              <a:t>الصيغة القياسية تبين الأرقام فقط، والصيغة التحليلية تبين مجموع القيم المنزلية للأرقام.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629400" y="3657600"/>
            <a:ext cx="1548408" cy="4572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أكتب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5" grpId="0" animBg="1"/>
      <p:bldP spid="2" grpId="0"/>
      <p:bldP spid="20" grpId="0"/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76672"/>
            <a:ext cx="4124615" cy="616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13" y="468509"/>
            <a:ext cx="2448274" cy="624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092865"/>
            <a:ext cx="4242835" cy="1764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92865"/>
            <a:ext cx="4054924" cy="2050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805" y="3217276"/>
            <a:ext cx="5792014" cy="1100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782" y="4890275"/>
            <a:ext cx="5512059" cy="11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أتأكد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90600" y="791028"/>
            <a:ext cx="6096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أحدد اسم منزلة الرقم الذي تحته خط في كل مما يأتي ، ثم أكتب قيمته المنزلية  في كل مما يأتي :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305800" y="1447800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086600" y="1447800"/>
            <a:ext cx="12055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6257</a:t>
            </a:r>
            <a:r>
              <a:rPr lang="ar-SA" sz="2400" b="1" u="sng" dirty="0" smtClean="0">
                <a:solidFill>
                  <a:prstClr val="black"/>
                </a:solidFill>
              </a:rPr>
              <a:t>4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15000" y="1519535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الآحاد ، 4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419600" y="1487714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209800" y="1487714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38</a:t>
            </a:r>
            <a:r>
              <a:rPr lang="ar-SA" sz="2400" b="1" u="sng" dirty="0" smtClean="0">
                <a:solidFill>
                  <a:prstClr val="black"/>
                </a:solidFill>
              </a:rPr>
              <a:t>0</a:t>
            </a:r>
            <a:r>
              <a:rPr lang="ar-SA" sz="2400" b="1" dirty="0" smtClean="0">
                <a:solidFill>
                  <a:prstClr val="black"/>
                </a:solidFill>
              </a:rPr>
              <a:t>35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998655" y="1519535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المئات ، 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8297745" y="1905000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078545" y="1905000"/>
            <a:ext cx="12055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prstClr val="black"/>
                </a:solidFill>
              </a:rPr>
              <a:t>5</a:t>
            </a:r>
            <a:r>
              <a:rPr lang="ar-SA" sz="2400" b="1" dirty="0" smtClean="0">
                <a:solidFill>
                  <a:prstClr val="black"/>
                </a:solidFill>
              </a:rPr>
              <a:t>3456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257800" y="1905000"/>
            <a:ext cx="2057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عشرات الألوف ،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50000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4411545" y="1944914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201745" y="1944914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</a:t>
            </a:r>
            <a:r>
              <a:rPr lang="ar-SA" sz="2400" b="1" u="sng" dirty="0" smtClean="0">
                <a:solidFill>
                  <a:prstClr val="black"/>
                </a:solidFill>
              </a:rPr>
              <a:t>2</a:t>
            </a:r>
            <a:r>
              <a:rPr lang="ar-SA" sz="2400" b="1" dirty="0" smtClean="0">
                <a:solidFill>
                  <a:prstClr val="black"/>
                </a:solidFill>
              </a:rPr>
              <a:t>345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990600" y="1976735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الألوف ، 2000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8305800" y="3009205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724400" y="3009205"/>
            <a:ext cx="3567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 + 300 + 1000+ 50000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133600" y="2561771"/>
            <a:ext cx="609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أكتب كلا من العددين الآتيين بالصيغة القياسية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305800" y="3581400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715000" y="3581400"/>
            <a:ext cx="2577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اثنا عشر ألفا وأربعة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429000" y="2971800"/>
            <a:ext cx="1469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51303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419600" y="3550622"/>
            <a:ext cx="1469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12004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133600" y="4110335"/>
            <a:ext cx="609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أكتب كلا من الأعداد الآتية بالصيغتين : التحليلية واللفظية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8229600" y="4572000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7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096000" y="4582180"/>
            <a:ext cx="2196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23472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3" name="شكل بيضاوي 32"/>
          <p:cNvSpPr/>
          <p:nvPr/>
        </p:nvSpPr>
        <p:spPr>
          <a:xfrm>
            <a:off x="8229600" y="5105400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8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033492" y="5105400"/>
            <a:ext cx="2196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49602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190156" y="4521431"/>
            <a:ext cx="3972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2+70+400+3000+2000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881884" y="5044651"/>
            <a:ext cx="4089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2+0+600+9000+40000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8243316" y="5699549"/>
            <a:ext cx="3048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9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047208" y="5699549"/>
            <a:ext cx="2196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52220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895600" y="5638800"/>
            <a:ext cx="4089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0+20+200+2000+50000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0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</a:p>
        </p:txBody>
      </p:sp>
      <p:sp>
        <p:nvSpPr>
          <p:cNvPr id="37" name="شكل بيضاوي 36"/>
          <p:cNvSpPr/>
          <p:nvPr/>
        </p:nvSpPr>
        <p:spPr>
          <a:xfrm>
            <a:off x="8317793" y="1050430"/>
            <a:ext cx="718703" cy="5071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10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048300" y="1105580"/>
            <a:ext cx="2196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71002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896692" y="1105580"/>
            <a:ext cx="4089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2+1000+70000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0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8305550" y="1844824"/>
            <a:ext cx="718703" cy="5071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79049" y="1899974"/>
            <a:ext cx="775311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قرا محمد العدد الظاهر في عداد المسافات في سيارة والده فقال : ستة و ثلاثون ألفاً و خمس مئة و ثلاثة و عشرون كيلومتراً , أكتب هذا العدد بالصيغتين : القياسية و التحليلية .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914401" y="3284984"/>
            <a:ext cx="74271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الصيغة القياسية : 36523 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الصيغة التحليلية : 3 + 20 + 500 + 6000 + 30000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8317793" y="4275843"/>
            <a:ext cx="718703" cy="5071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0" y="4330993"/>
            <a:ext cx="82444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يعتقد سعد أن العدد 61903 يمكن أن يكتب علي الصورة : </a:t>
            </a:r>
            <a:r>
              <a:rPr lang="ar-SA" sz="2800" b="1" dirty="0" smtClean="0">
                <a:solidFill>
                  <a:prstClr val="black"/>
                </a:solidFill>
              </a:rPr>
              <a:t>            </a:t>
            </a:r>
            <a:r>
              <a:rPr lang="ar-SA" sz="2800" b="1" dirty="0" smtClean="0">
                <a:solidFill>
                  <a:prstClr val="black"/>
                </a:solidFill>
              </a:rPr>
              <a:t>3 + 90 + 1000 + 60000 ، فهل هو علي صواب ؟ أوضح إجابتي.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966031" y="5643245"/>
            <a:ext cx="74271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لا ، لأن 3 + 60 + 1000 + 60000 هي الصيغة التحليلية للعدد 69093 و ليس للعدد 61903 المعطي في السؤال.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7" grpId="0" animBg="1"/>
      <p:bldP spid="38" grpId="0"/>
      <p:bldP spid="39" grpId="0"/>
      <p:bldP spid="43" grpId="0" animBg="1"/>
      <p:bldP spid="44" grpId="0"/>
      <p:bldP spid="45" grpId="0"/>
      <p:bldP spid="46" grpId="0" animBg="1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90600" y="791028"/>
            <a:ext cx="6096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أحدد اسم منزلة الرقم الذي تحته خط في كل مما يأتي ، ثم أكتب قيمته المنزلية :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229600" y="1447799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019800" y="1447800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153</a:t>
            </a:r>
            <a:r>
              <a:rPr lang="ar-SA" sz="2400" b="1" u="sng" dirty="0" smtClean="0">
                <a:solidFill>
                  <a:prstClr val="black"/>
                </a:solidFill>
              </a:rPr>
              <a:t>8</a:t>
            </a:r>
            <a:r>
              <a:rPr lang="ar-SA" sz="2400" b="1" dirty="0" smtClean="0">
                <a:solidFill>
                  <a:prstClr val="black"/>
                </a:solidFill>
              </a:rPr>
              <a:t>8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410200" y="1519535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العشرات ، 80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209800" y="1447800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</a:t>
            </a:r>
            <a:r>
              <a:rPr lang="ar-SA" sz="2400" b="1" u="sng" dirty="0" smtClean="0">
                <a:solidFill>
                  <a:prstClr val="black"/>
                </a:solidFill>
              </a:rPr>
              <a:t>9</a:t>
            </a:r>
            <a:r>
              <a:rPr lang="ar-SA" sz="2400" b="1" dirty="0" smtClean="0">
                <a:solidFill>
                  <a:prstClr val="black"/>
                </a:solidFill>
              </a:rPr>
              <a:t>756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143000" y="1519535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الألوف ، 9000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4460337" y="1447798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8229600" y="2057399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019800" y="2057400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3</a:t>
            </a:r>
            <a:r>
              <a:rPr lang="ar-SA" sz="2400" b="1" u="sng" dirty="0" smtClean="0">
                <a:solidFill>
                  <a:prstClr val="black"/>
                </a:solidFill>
              </a:rPr>
              <a:t>0</a:t>
            </a:r>
            <a:r>
              <a:rPr lang="ar-SA" sz="2400" b="1" dirty="0" smtClean="0">
                <a:solidFill>
                  <a:prstClr val="black"/>
                </a:solidFill>
              </a:rPr>
              <a:t>654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410200" y="2129135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الألوف ، 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452092" y="2057400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prstClr val="black"/>
                </a:solidFill>
              </a:rPr>
              <a:t>4</a:t>
            </a:r>
            <a:r>
              <a:rPr lang="ar-SA" sz="2400" b="1" dirty="0" smtClean="0">
                <a:solidFill>
                  <a:prstClr val="black"/>
                </a:solidFill>
              </a:rPr>
              <a:t>3543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33400" y="2057400"/>
            <a:ext cx="3124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عشرات الألوف ، 40000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648200" y="2057398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8229600" y="2590801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17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019800" y="2590802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5708</a:t>
            </a:r>
            <a:r>
              <a:rPr lang="ar-SA" sz="2400" b="1" u="sng" dirty="0" smtClean="0">
                <a:solidFill>
                  <a:prstClr val="black"/>
                </a:solidFill>
              </a:rPr>
              <a:t>1</a:t>
            </a:r>
            <a:endParaRPr lang="ar-SA" sz="2400" b="1" u="sng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410200" y="2662537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الآحاد ، 1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528292" y="2590802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prstClr val="black"/>
                </a:solidFill>
              </a:rPr>
              <a:t>6</a:t>
            </a:r>
            <a:r>
              <a:rPr lang="ar-SA" sz="2400" b="1" dirty="0" smtClean="0">
                <a:solidFill>
                  <a:prstClr val="black"/>
                </a:solidFill>
              </a:rPr>
              <a:t>9003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62000" y="2662537"/>
            <a:ext cx="2895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عشرات الألوف ، 60000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4724400" y="25908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18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8229600" y="3200401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19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019800" y="3200402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7000</a:t>
            </a:r>
            <a:r>
              <a:rPr lang="ar-SA" sz="2400" b="1" u="sng" dirty="0" smtClean="0">
                <a:solidFill>
                  <a:prstClr val="black"/>
                </a:solidFill>
              </a:rPr>
              <a:t>0</a:t>
            </a:r>
            <a:endParaRPr lang="ar-SA" sz="2400" b="1" u="sng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410200" y="3272137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الآحاد ، 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452092" y="3200402"/>
            <a:ext cx="2196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760</a:t>
            </a:r>
            <a:r>
              <a:rPr lang="ar-SA" sz="2400" b="1" u="sng" dirty="0" smtClean="0">
                <a:solidFill>
                  <a:prstClr val="black"/>
                </a:solidFill>
              </a:rPr>
              <a:t>6</a:t>
            </a:r>
            <a:r>
              <a:rPr lang="ar-SA" sz="2400" b="1" dirty="0" smtClean="0">
                <a:solidFill>
                  <a:prstClr val="black"/>
                </a:solidFill>
              </a:rPr>
              <a:t>0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81000" y="3200402"/>
            <a:ext cx="3124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العشرات ، 60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4800600" y="32004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20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209800" y="3733800"/>
            <a:ext cx="609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أكتب كلا من الأعداد الآتية بالصيغة القياسية 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8305800" y="41402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800600" y="4216400"/>
            <a:ext cx="34915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2+20+200+4000+20000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307854" y="4130151"/>
            <a:ext cx="14165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24222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8305800" y="4678065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00600" y="4754265"/>
            <a:ext cx="34915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1+10+100+1000+10000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352801" y="4678065"/>
            <a:ext cx="1378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11111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8292108" y="5233007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724397" y="5270743"/>
            <a:ext cx="3495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أربعون ألفا وثلاث مئة وثمانون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276600" y="5257800"/>
            <a:ext cx="12460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40380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8292108" y="5700387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405908" y="5738123"/>
            <a:ext cx="3814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اثنان وثلاثون ألفا وخمسة وعشرون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173579" y="5725180"/>
            <a:ext cx="12460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32025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9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90600" y="838200"/>
            <a:ext cx="609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أكتب كلا من الأعداد الآتية بالصيغتين : التحليلية واللفظية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229600" y="13716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02811" y="1396426"/>
            <a:ext cx="16505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12194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229600" y="23622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02810" y="2433935"/>
            <a:ext cx="17130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28451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29600" y="36576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27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502811" y="3657601"/>
            <a:ext cx="17130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39234</a:t>
            </a:r>
            <a:endParaRPr lang="ar-SA" sz="3200" b="1" u="sng" dirty="0">
              <a:solidFill>
                <a:prstClr val="black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8229600" y="47244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28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629400" y="4724401"/>
            <a:ext cx="15865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51160</a:t>
            </a:r>
            <a:endParaRPr lang="ar-SA" sz="2800" b="1" u="sng" dirty="0">
              <a:solidFill>
                <a:prstClr val="black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66486" y="1784350"/>
            <a:ext cx="7620000" cy="57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4 + 90+100+2000+10000  اثنى عشر الف ومائة واربع وتسعون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533400" y="2971800"/>
            <a:ext cx="77530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</a:rPr>
              <a:t>1+50+400+8000+20000 </a:t>
            </a:r>
            <a:r>
              <a:rPr lang="ar-SA" sz="2000" b="1" dirty="0" smtClean="0">
                <a:solidFill>
                  <a:srgbClr val="FF0000"/>
                </a:solidFill>
              </a:rPr>
              <a:t>ثمان </a:t>
            </a:r>
            <a:r>
              <a:rPr lang="ar-SA" sz="2000" b="1" dirty="0">
                <a:solidFill>
                  <a:srgbClr val="FF0000"/>
                </a:solidFill>
              </a:rPr>
              <a:t>وعشرون الف واربعمائة </a:t>
            </a:r>
            <a:r>
              <a:rPr lang="ar-SA" sz="2000" b="1" dirty="0" smtClean="0">
                <a:solidFill>
                  <a:srgbClr val="FF0000"/>
                </a:solidFill>
              </a:rPr>
              <a:t>وواحد </a:t>
            </a:r>
            <a:r>
              <a:rPr lang="ar-SA" sz="2000" b="1" dirty="0">
                <a:solidFill>
                  <a:srgbClr val="FF0000"/>
                </a:solidFill>
              </a:rPr>
              <a:t>وخمسون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59578" y="4038600"/>
            <a:ext cx="7722422" cy="57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4+30+200+9000+30000  </a:t>
            </a:r>
            <a:r>
              <a:rPr lang="ar-SA" sz="2400" b="1" dirty="0" smtClean="0">
                <a:solidFill>
                  <a:srgbClr val="FF0000"/>
                </a:solidFill>
              </a:rPr>
              <a:t>تسع وثلاثون </a:t>
            </a:r>
            <a:r>
              <a:rPr lang="ar-SA" sz="2400" b="1" dirty="0">
                <a:solidFill>
                  <a:srgbClr val="FF0000"/>
                </a:solidFill>
              </a:rPr>
              <a:t>الف ومائتين واربع </a:t>
            </a:r>
            <a:r>
              <a:rPr lang="ar-SA" sz="2400" b="1" dirty="0" smtClean="0">
                <a:solidFill>
                  <a:srgbClr val="FF0000"/>
                </a:solidFill>
              </a:rPr>
              <a:t>وثلاثون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33400" y="5105400"/>
            <a:ext cx="76816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4+30+200+9000+30000   تسع </a:t>
            </a:r>
            <a:r>
              <a:rPr lang="ar-SA" sz="2400" b="1" dirty="0" smtClean="0">
                <a:solidFill>
                  <a:srgbClr val="FF0000"/>
                </a:solidFill>
              </a:rPr>
              <a:t>وثلاثون </a:t>
            </a:r>
            <a:r>
              <a:rPr lang="ar-SA" sz="2400" b="1" dirty="0">
                <a:solidFill>
                  <a:srgbClr val="FF0000"/>
                </a:solidFill>
              </a:rPr>
              <a:t>الف ومائتين واربع </a:t>
            </a:r>
            <a:r>
              <a:rPr lang="ar-SA" sz="2400" b="1" dirty="0" smtClean="0">
                <a:solidFill>
                  <a:srgbClr val="FF0000"/>
                </a:solidFill>
              </a:rPr>
              <a:t>وثلاثون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القيمة المنزلية ضمن عشرات  الألوف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1-4 </a:t>
            </a: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90600" y="838200"/>
            <a:ext cx="609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أكتب كلا من الأعداد الآتية بالصيغتين : التحليلية واللفظية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229600" y="13716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29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02811" y="1396426"/>
            <a:ext cx="16505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60371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229600" y="23622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30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02810" y="2433935"/>
            <a:ext cx="17130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73100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229600" y="36576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31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502811" y="3657601"/>
            <a:ext cx="17130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81001</a:t>
            </a:r>
            <a:endParaRPr lang="ar-SA" sz="3200" b="1" u="sng" dirty="0">
              <a:solidFill>
                <a:prstClr val="black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8229600" y="4724400"/>
            <a:ext cx="762000" cy="4616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32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629400" y="4724401"/>
            <a:ext cx="15865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99027</a:t>
            </a:r>
            <a:endParaRPr lang="ar-SA" sz="2800" b="1" u="sng" dirty="0">
              <a:solidFill>
                <a:prstClr val="black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66486" y="1784350"/>
            <a:ext cx="762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</a:rPr>
              <a:t>1 </a:t>
            </a:r>
            <a:r>
              <a:rPr lang="ar-SA" sz="2400" b="1" dirty="0">
                <a:solidFill>
                  <a:srgbClr val="FF0000"/>
                </a:solidFill>
              </a:rPr>
              <a:t>+ </a:t>
            </a:r>
            <a:r>
              <a:rPr lang="ar-SA" sz="2400" b="1" dirty="0" smtClean="0">
                <a:solidFill>
                  <a:srgbClr val="FF0000"/>
                </a:solidFill>
              </a:rPr>
              <a:t>70+300+60000  ستون ألفاً و ثلاث مئة وواحد و سبعون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33400" y="2971800"/>
            <a:ext cx="775308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</a:rPr>
              <a:t>100+3000+70000   </a:t>
            </a:r>
            <a:r>
              <a:rPr lang="ar-SA" sz="2400" b="1" dirty="0" smtClean="0">
                <a:solidFill>
                  <a:srgbClr val="FF0000"/>
                </a:solidFill>
              </a:rPr>
              <a:t>ثلاثة و سبعون ألفاً و مئة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59578" y="4038600"/>
            <a:ext cx="77224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</a:rPr>
              <a:t>1+1000+80000       واحد و ثمانون ألفاً  وواحد .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33400" y="5105400"/>
            <a:ext cx="76816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</a:rPr>
              <a:t>7+20+9000+90000   تسعة و تسعون ألفاً و سبعة و عشرون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2" name="Teardrop 8"/>
          <p:cNvSpPr/>
          <p:nvPr/>
        </p:nvSpPr>
        <p:spPr>
          <a:xfrm>
            <a:off x="43699" y="43543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48680"/>
            <a:ext cx="4206571" cy="72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41" y="1340768"/>
            <a:ext cx="5367332" cy="1202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514046"/>
            <a:ext cx="3476505" cy="34270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426" y="2780928"/>
            <a:ext cx="4912062" cy="9589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426" y="4449543"/>
            <a:ext cx="4912062" cy="1016846"/>
          </a:xfrm>
          <a:prstGeom prst="rect">
            <a:avLst/>
          </a:prstGeom>
        </p:spPr>
      </p:pic>
      <p:sp>
        <p:nvSpPr>
          <p:cNvPr id="29" name="مربع نص 9"/>
          <p:cNvSpPr txBox="1"/>
          <p:nvPr/>
        </p:nvSpPr>
        <p:spPr>
          <a:xfrm>
            <a:off x="4052426" y="3780514"/>
            <a:ext cx="42493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الرياض و مكة المكرمة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0" name="مربع نص 9"/>
          <p:cNvSpPr txBox="1"/>
          <p:nvPr/>
        </p:nvSpPr>
        <p:spPr>
          <a:xfrm>
            <a:off x="3609141" y="5417892"/>
            <a:ext cx="51402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سبعة عشر الف و خمسمائة و سبعون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65" y="476672"/>
            <a:ext cx="6527439" cy="1421932"/>
          </a:xfrm>
          <a:prstGeom prst="rect">
            <a:avLst/>
          </a:prstGeom>
        </p:spPr>
      </p:pic>
      <p:sp>
        <p:nvSpPr>
          <p:cNvPr id="8" name="مربع نص 9"/>
          <p:cNvSpPr txBox="1"/>
          <p:nvPr/>
        </p:nvSpPr>
        <p:spPr>
          <a:xfrm>
            <a:off x="3419872" y="1898604"/>
            <a:ext cx="42493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الجوف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622</Words>
  <Application>Microsoft Office PowerPoint</Application>
  <PresentationFormat>On-screen Show (4:3)</PresentationFormat>
  <Paragraphs>194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Bold Heading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Mostafa Hassan</cp:lastModifiedBy>
  <cp:revision>15</cp:revision>
  <dcterms:created xsi:type="dcterms:W3CDTF">2015-10-06T14:56:54Z</dcterms:created>
  <dcterms:modified xsi:type="dcterms:W3CDTF">2019-04-08T05:07:44Z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