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58" r:id="rId4"/>
    <p:sldId id="257" r:id="rId5"/>
    <p:sldId id="290" r:id="rId6"/>
    <p:sldId id="259" r:id="rId7"/>
    <p:sldId id="261" r:id="rId8"/>
    <p:sldId id="282" r:id="rId9"/>
    <p:sldId id="285" r:id="rId10"/>
    <p:sldId id="283" r:id="rId11"/>
    <p:sldId id="284" r:id="rId12"/>
    <p:sldId id="269" r:id="rId13"/>
    <p:sldId id="289" r:id="rId14"/>
    <p:sldId id="268" r:id="rId15"/>
    <p:sldId id="262" r:id="rId16"/>
    <p:sldId id="271" r:id="rId17"/>
    <p:sldId id="264" r:id="rId18"/>
    <p:sldId id="266" r:id="rId19"/>
    <p:sldId id="267" r:id="rId20"/>
    <p:sldId id="276" r:id="rId21"/>
    <p:sldId id="286" r:id="rId22"/>
    <p:sldId id="270" r:id="rId23"/>
    <p:sldId id="281" r:id="rId24"/>
    <p:sldId id="277" r:id="rId25"/>
    <p:sldId id="291" r:id="rId26"/>
    <p:sldId id="273" r:id="rId27"/>
    <p:sldId id="280" r:id="rId28"/>
  </p:sldIdLst>
  <p:sldSz cx="9144000" cy="6858000" type="screen4x3"/>
  <p:notesSz cx="6858000" cy="9525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969696"/>
    <a:srgbClr val="FF0066"/>
    <a:srgbClr val="FF99CC"/>
    <a:srgbClr val="FFCCCC"/>
    <a:srgbClr val="111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575;&#1604;&#1605;&#1589;&#1606;&#1601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88221209252041"/>
          <c:y val="6.2032767898210592E-2"/>
          <c:w val="0.65898129892698487"/>
          <c:h val="0.84406985829948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ورقة1!$A$1:$A$3</c:f>
              <c:numCache>
                <c:formatCode>General</c:formatCode>
                <c:ptCount val="3"/>
                <c:pt idx="0">
                  <c:v>1436</c:v>
                </c:pt>
                <c:pt idx="1">
                  <c:v>1438</c:v>
                </c:pt>
              </c:numCache>
            </c:numRef>
          </c:xVal>
          <c:yVal>
            <c:numRef>
              <c:f>ورقة1!$B$1:$B$3</c:f>
              <c:numCache>
                <c:formatCode>General</c:formatCode>
                <c:ptCount val="3"/>
                <c:pt idx="0">
                  <c:v>31000000</c:v>
                </c:pt>
                <c:pt idx="1">
                  <c:v>32000000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010432"/>
        <c:axId val="97011968"/>
      </c:scatterChart>
      <c:valAx>
        <c:axId val="9701043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97011968"/>
        <c:crosses val="autoZero"/>
        <c:crossBetween val="midCat"/>
      </c:valAx>
      <c:valAx>
        <c:axId val="97011968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97010432"/>
        <c:crosses val="autoZero"/>
        <c:crossBetween val="midCat"/>
      </c:valAx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A983A5-B417-43ED-B7F7-1805BB8AF339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8D4F8B-BDAF-4EF8-9E42-D23A7581B9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82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D4F8B-BDAF-4EF8-9E42-D23A7581B924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936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D4F8B-BDAF-4EF8-9E42-D23A7581B924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936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028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134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20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92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025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174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441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996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94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15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C241A-CF82-4B34-A3CF-76A1FE2B0D36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ABFF7-BE77-4EE8-849C-AC3DDFBE4C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040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069976" y="2459504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800" b="1" dirty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 صباح جديد يحمل وعداً جديداً لمستقبل أجمل، </a:t>
            </a:r>
            <a:r>
              <a:rPr lang="ar-SA" sz="2800" b="1" dirty="0" smtClean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امنحي </a:t>
            </a:r>
            <a:r>
              <a:rPr lang="ar-SA" sz="2800" b="1" dirty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بجهدك أجنحة لأحلامك، </a:t>
            </a:r>
            <a:r>
              <a:rPr lang="ar-SA" sz="2800" b="1" dirty="0" smtClean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ودعيها </a:t>
            </a:r>
            <a:r>
              <a:rPr lang="ar-SA" sz="2800" b="1" dirty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تحلّق في الحياة</a:t>
            </a:r>
            <a:r>
              <a:rPr lang="ar-SA" sz="2800" b="1" dirty="0" smtClean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ar-SA" sz="2800" b="1" dirty="0" smtClean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صباح الخير...</a:t>
            </a:r>
            <a:r>
              <a:rPr lang="ar-SA" dirty="0">
                <a:solidFill>
                  <a:srgbClr val="FFCCCC"/>
                </a:solidFill>
              </a:rPr>
              <a:t/>
            </a:r>
            <a:br>
              <a:rPr lang="ar-SA" dirty="0">
                <a:solidFill>
                  <a:srgbClr val="FFCCCC"/>
                </a:solidFill>
              </a:rPr>
            </a:br>
            <a:r>
              <a:rPr lang="ar-SA" dirty="0">
                <a:solidFill>
                  <a:srgbClr val="FFCCCC"/>
                </a:solidFill>
              </a:rPr>
              <a:t/>
            </a:r>
            <a:br>
              <a:rPr lang="ar-SA" dirty="0">
                <a:solidFill>
                  <a:srgbClr val="FFCCCC"/>
                </a:solidFill>
              </a:rPr>
            </a:br>
            <a:endParaRPr lang="ar-SA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5112568" cy="511256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40079" y="768579"/>
            <a:ext cx="7967438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ar-SA" sz="4800" b="1" dirty="0" smtClean="0">
                <a:solidFill>
                  <a:srgbClr val="333333"/>
                </a:solidFill>
                <a:latin typeface="amiri"/>
                <a:cs typeface="Arial" pitchFamily="34" charset="0"/>
              </a:rPr>
              <a:t>قال تعالى:</a:t>
            </a:r>
          </a:p>
          <a:p>
            <a:r>
              <a:rPr lang="ar-SA" altLang="ar-SA" sz="4800" b="1" dirty="0" smtClean="0">
                <a:solidFill>
                  <a:srgbClr val="333333"/>
                </a:solidFill>
                <a:latin typeface="amiri"/>
                <a:cs typeface="Arial" pitchFamily="34" charset="0"/>
              </a:rPr>
              <a:t>(فَلَا</a:t>
            </a:r>
            <a:r>
              <a:rPr lang="ar-SA" altLang="ar-SA" sz="4800" b="1" dirty="0">
                <a:solidFill>
                  <a:srgbClr val="333333"/>
                </a:solidFill>
                <a:latin typeface="amiri"/>
                <a:cs typeface="Arial" pitchFamily="34" charset="0"/>
              </a:rPr>
              <a:t> تَمِيلُوا كُلَّ الْمَيْلِ فَتَذَرُوهَا كَالْمُعَلَّقَةِ </a:t>
            </a:r>
            <a:r>
              <a:rPr lang="ar-SA" altLang="ar-SA" sz="4800" b="1" dirty="0" smtClean="0">
                <a:solidFill>
                  <a:srgbClr val="333333"/>
                </a:solidFill>
                <a:latin typeface="amiri"/>
                <a:cs typeface="Arial" pitchFamily="34" charset="0"/>
              </a:rPr>
              <a:t>)</a:t>
            </a:r>
          </a:p>
          <a:p>
            <a:pPr algn="l"/>
            <a:r>
              <a:rPr lang="ar-SA" sz="2000" b="1" dirty="0" smtClean="0">
                <a:solidFill>
                  <a:srgbClr val="FF0000"/>
                </a:solidFill>
                <a:latin typeface="amiri"/>
                <a:cs typeface="Arial" pitchFamily="34" charset="0"/>
              </a:rPr>
              <a:t>سورة النساء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81476"/>
              </p:ext>
            </p:extLst>
          </p:nvPr>
        </p:nvGraphicFramePr>
        <p:xfrm>
          <a:off x="3419872" y="1628800"/>
          <a:ext cx="4824536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467544" y="496144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عدد سكان المملكة العربية لعام 1436 و1438</a:t>
            </a:r>
            <a:endParaRPr lang="ar-SA" sz="2400" b="1" dirty="0"/>
          </a:p>
        </p:txBody>
      </p:sp>
      <p:pic>
        <p:nvPicPr>
          <p:cNvPr id="5124" name="Picture 4" descr="نتيجة بحث الصور عن هيئة الاحصا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7444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نتيجة بحث الصور عن المملك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98" y="4725144"/>
            <a:ext cx="592935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/>
          <p:cNvCxnSpPr/>
          <p:nvPr/>
        </p:nvCxnSpPr>
        <p:spPr>
          <a:xfrm flipH="1" flipV="1">
            <a:off x="4775675" y="1988840"/>
            <a:ext cx="2316605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نتيجة بحث الصور عن استراتيجية اشحن بطاريت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t="19061" r="27653" b="16292"/>
          <a:stretch/>
        </p:blipFill>
        <p:spPr bwMode="auto">
          <a:xfrm>
            <a:off x="4067944" y="1484784"/>
            <a:ext cx="3622068" cy="47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267744" y="260648"/>
            <a:ext cx="59046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اشحني بطارية مجموعتك من خلال تفاعلك حتى تحصلي على مكافأة (درجتين اضافيه-اعفاء من واجب)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03446" y="561546"/>
            <a:ext cx="188690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atin typeface="Arabic Typesetting" pitchFamily="66" charset="-78"/>
                <a:cs typeface="Arabic Typesetting" pitchFamily="66" charset="-78"/>
              </a:rPr>
              <a:t>استراتيجية البطارية</a:t>
            </a:r>
          </a:p>
        </p:txBody>
      </p:sp>
    </p:spTree>
    <p:extLst>
      <p:ext uri="{BB962C8B-B14F-4D97-AF65-F5344CB8AC3E}">
        <p14:creationId xmlns:p14="http://schemas.microsoft.com/office/powerpoint/2010/main" val="15576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5726" y="274930"/>
            <a:ext cx="8229600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latin typeface="Arabic Typesetting" pitchFamily="66" charset="-78"/>
                <a:cs typeface="Arabic Typesetting" pitchFamily="66" charset="-78"/>
              </a:rPr>
              <a:t>من خبرات سابقة </a:t>
            </a:r>
            <a:endParaRPr lang="ar-SA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581779"/>
            <a:ext cx="266429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الاستراتيجية: الحوار والمناقشة </a:t>
            </a:r>
            <a:endParaRPr lang="ar-SA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355976" y="2354977"/>
            <a:ext cx="4320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chemeClr val="tx2"/>
                </a:solidFill>
              </a:rPr>
              <a:t>ما هو الميل ؟ </a:t>
            </a:r>
            <a:endParaRPr lang="ar-SA" sz="4000" b="1" dirty="0">
              <a:solidFill>
                <a:schemeClr val="tx2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" y="1462852"/>
            <a:ext cx="4694718" cy="417308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66245F09-0B98-472D-BD78-3E6162535187}"/>
              </a:ext>
            </a:extLst>
          </p:cNvPr>
          <p:cNvSpPr txBox="1"/>
          <p:nvPr/>
        </p:nvSpPr>
        <p:spPr>
          <a:xfrm>
            <a:off x="5227540" y="5517232"/>
            <a:ext cx="372312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الاهداف:</a:t>
            </a:r>
            <a:r>
              <a:rPr lang="ar-SA" sz="1400" b="1" dirty="0"/>
              <a:t> اكتب معادلة مستقيم اذا علم ميله ونقطة يمر بها  بصيغة الميل </a:t>
            </a:r>
            <a:r>
              <a:rPr lang="ar-SA" sz="1400" b="1" dirty="0" smtClean="0"/>
              <a:t>ومقطع</a:t>
            </a:r>
            <a:endParaRPr lang="ar-SA" sz="1400" b="1" dirty="0"/>
          </a:p>
          <a:p>
            <a:r>
              <a:rPr lang="ar-SA" sz="1400" b="1" dirty="0"/>
              <a:t> اكتب معادلة مستقيم اذا علم احداثيات نقطتين يمر بهما  بصيغة الميل </a:t>
            </a:r>
            <a:r>
              <a:rPr lang="ar-SA" sz="1400" b="1" dirty="0" smtClean="0"/>
              <a:t>ومقطع</a:t>
            </a:r>
          </a:p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المفردات :</a:t>
            </a:r>
            <a:r>
              <a:rPr lang="ar-SA" sz="1400" b="1" dirty="0" smtClean="0"/>
              <a:t> التنبؤ الخطي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3016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3658288" cy="499786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364088" y="2222131"/>
            <a:ext cx="201622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111509"/>
                </a:solidFill>
              </a:rPr>
              <a:t>افتحي الكتاب صفحة 100 </a:t>
            </a:r>
            <a:r>
              <a:rPr lang="ar-SA" sz="2400" b="1" dirty="0" err="1" smtClean="0">
                <a:solidFill>
                  <a:srgbClr val="111509"/>
                </a:solidFill>
              </a:rPr>
              <a:t>واقرأي</a:t>
            </a:r>
            <a:r>
              <a:rPr lang="ar-SA" sz="2400" b="1" dirty="0" smtClean="0">
                <a:solidFill>
                  <a:srgbClr val="111509"/>
                </a:solidFill>
              </a:rPr>
              <a:t> فقرة لماذا قراءة صامته ثم ناقشي مجموعتك فيها </a:t>
            </a:r>
            <a:endParaRPr lang="ar-SA" sz="2400" b="1" dirty="0">
              <a:solidFill>
                <a:srgbClr val="111509"/>
              </a:solidFill>
            </a:endParaRPr>
          </a:p>
        </p:txBody>
      </p:sp>
      <p:sp>
        <p:nvSpPr>
          <p:cNvPr id="4" name="Oval 2"/>
          <p:cNvSpPr/>
          <p:nvPr/>
        </p:nvSpPr>
        <p:spPr>
          <a:xfrm>
            <a:off x="1430524" y="1844824"/>
            <a:ext cx="2448272" cy="2452049"/>
          </a:xfrm>
          <a:prstGeom prst="ellipse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504" y="476672"/>
            <a:ext cx="266429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الاستراتيجية: الحوار والمناقشة</a:t>
            </a:r>
          </a:p>
          <a:p>
            <a:pPr algn="ctr"/>
            <a:r>
              <a:rPr lang="ar-SA" sz="2400" b="1" dirty="0" smtClean="0">
                <a:latin typeface="Arabic Typesetting" pitchFamily="66" charset="-78"/>
                <a:cs typeface="Arabic Typesetting" pitchFamily="66" charset="-78"/>
              </a:rPr>
              <a:t>النشاط: جماعي        الزمن: دقيقة</a:t>
            </a:r>
            <a:endParaRPr lang="ar-SA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881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"/>
          <a:stretch/>
        </p:blipFill>
        <p:spPr>
          <a:xfrm>
            <a:off x="21668" y="260648"/>
            <a:ext cx="2765301" cy="54959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1450"/>
            <a:ext cx="38004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25" y="260648"/>
            <a:ext cx="1912062" cy="218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/>
          <p:nvPr/>
        </p:nvSpPr>
        <p:spPr>
          <a:xfrm>
            <a:off x="1763688" y="2708920"/>
            <a:ext cx="71723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8288" indent="-268288" algn="just">
              <a:lnSpc>
                <a:spcPct val="150000"/>
              </a:lnSpc>
              <a:buClr>
                <a:srgbClr val="00589A"/>
              </a:buClr>
              <a:buFont typeface="Arial" pitchFamily="34" charset="0"/>
              <a:buChar char="•"/>
            </a:pPr>
            <a:r>
              <a:rPr lang="ar-JO" sz="2400" b="1" dirty="0" smtClean="0">
                <a:ln w="1905"/>
                <a:solidFill>
                  <a:srgbClr val="053D0A"/>
                </a:solidFill>
                <a:latin typeface="+mn-lt"/>
                <a:cs typeface="Traditional Arabic" pitchFamily="2" charset="-78"/>
              </a:rPr>
              <a:t>ما النقطتان اللتان ستظهران على تمثيل البيانات؟ </a:t>
            </a:r>
          </a:p>
          <a:p>
            <a:pPr marL="268288" indent="-268288" algn="just">
              <a:lnSpc>
                <a:spcPct val="150000"/>
              </a:lnSpc>
              <a:buClr>
                <a:srgbClr val="00589A"/>
              </a:buClr>
              <a:buFont typeface="Arial" pitchFamily="34" charset="0"/>
              <a:buChar char="•"/>
            </a:pPr>
            <a:r>
              <a:rPr lang="ar-JO" sz="2400" b="1" dirty="0" smtClean="0">
                <a:ln w="1905"/>
                <a:solidFill>
                  <a:srgbClr val="053D0A"/>
                </a:solidFill>
                <a:latin typeface="+mn-lt"/>
                <a:cs typeface="Traditional Arabic" pitchFamily="2" charset="-78"/>
              </a:rPr>
              <a:t>كيف يمكنك إيجاد ميل المستقيم الممثل لهذه البيانات؟</a:t>
            </a:r>
          </a:p>
          <a:p>
            <a:pPr marL="268288" indent="-268288" algn="just">
              <a:lnSpc>
                <a:spcPct val="150000"/>
              </a:lnSpc>
              <a:buClr>
                <a:srgbClr val="00589A"/>
              </a:buClr>
              <a:buFont typeface="Arial" pitchFamily="34" charset="0"/>
              <a:buChar char="•"/>
            </a:pPr>
            <a:r>
              <a:rPr lang="ar-JO" sz="2400" b="1" dirty="0" smtClean="0">
                <a:ln w="1905"/>
                <a:solidFill>
                  <a:srgbClr val="053D0A"/>
                </a:solidFill>
                <a:latin typeface="+mn-lt"/>
                <a:cs typeface="Traditional Arabic" pitchFamily="2" charset="-78"/>
              </a:rPr>
              <a:t>كيف يمكنك استعمال المعادلة التي تمثل هذا الوضع في التنبؤ بإيراد المملكة في سنة معينة؟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66245F09-0B98-472D-BD78-3E6162535187}"/>
              </a:ext>
            </a:extLst>
          </p:cNvPr>
          <p:cNvSpPr txBox="1"/>
          <p:nvPr/>
        </p:nvSpPr>
        <p:spPr>
          <a:xfrm>
            <a:off x="5227540" y="5517232"/>
            <a:ext cx="372312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الاهداف:</a:t>
            </a:r>
            <a:r>
              <a:rPr lang="ar-SA" sz="1400" b="1" dirty="0"/>
              <a:t> اكتب معادلة مستقيم اذا علم ميله ونقطة يمر بها  بصيغة الميل </a:t>
            </a:r>
            <a:r>
              <a:rPr lang="ar-SA" sz="1400" b="1" dirty="0" smtClean="0"/>
              <a:t>ومقطع</a:t>
            </a:r>
            <a:endParaRPr lang="ar-SA" sz="1400" b="1" dirty="0"/>
          </a:p>
          <a:p>
            <a:r>
              <a:rPr lang="ar-SA" sz="1400" b="1" dirty="0"/>
              <a:t> اكتب معادلة مستقيم اذا علم احداثيات نقطتين يمر بهما  بصيغة الميل </a:t>
            </a:r>
            <a:r>
              <a:rPr lang="ar-SA" sz="1400" b="1" dirty="0" smtClean="0"/>
              <a:t>ومقطع</a:t>
            </a:r>
          </a:p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المفردات :</a:t>
            </a:r>
            <a:r>
              <a:rPr lang="ar-SA" sz="1400" b="1" dirty="0" smtClean="0"/>
              <a:t> التنبؤ الخطي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3680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43708" y="999922"/>
            <a:ext cx="6408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امامك منظم استنتاج دوني فيه طريقة كتابة المعادلة اذا علم ميلها </a:t>
            </a:r>
          </a:p>
          <a:p>
            <a:r>
              <a:rPr lang="ar-SA" b="1" dirty="0" smtClean="0"/>
              <a:t>والنقطة التي يمر فيها:</a:t>
            </a:r>
            <a:endParaRPr lang="ar-SA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148064" y="1737389"/>
            <a:ext cx="2304256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076056" y="1988840"/>
            <a:ext cx="2304256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 smtClean="0"/>
          </a:p>
        </p:txBody>
      </p:sp>
      <p:sp>
        <p:nvSpPr>
          <p:cNvPr id="7" name="مربع نص 6"/>
          <p:cNvSpPr txBox="1"/>
          <p:nvPr/>
        </p:nvSpPr>
        <p:spPr>
          <a:xfrm>
            <a:off x="2548194" y="1988840"/>
            <a:ext cx="2304256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01410" y="1845922"/>
            <a:ext cx="5624206" cy="3693319"/>
          </a:xfrm>
          <a:prstGeom prst="rect">
            <a:avLst/>
          </a:prstGeom>
          <a:solidFill>
            <a:srgbClr val="FFCCCC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</p:txBody>
      </p:sp>
      <p:sp>
        <p:nvSpPr>
          <p:cNvPr id="10" name="مربع نص 9"/>
          <p:cNvSpPr txBox="1"/>
          <p:nvPr/>
        </p:nvSpPr>
        <p:spPr>
          <a:xfrm>
            <a:off x="3594241" y="2429886"/>
            <a:ext cx="2668013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820111" y="1870098"/>
            <a:ext cx="1728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الاستنتاج</a:t>
            </a:r>
            <a:endParaRPr lang="ar-SA" sz="2000" b="1" dirty="0"/>
          </a:p>
        </p:txBody>
      </p:sp>
      <p:sp>
        <p:nvSpPr>
          <p:cNvPr id="13" name="مستطيل 12"/>
          <p:cNvSpPr/>
          <p:nvPr/>
        </p:nvSpPr>
        <p:spPr>
          <a:xfrm>
            <a:off x="476127" y="157548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atin typeface="Arabic Typesetting" pitchFamily="66" charset="-78"/>
                <a:cs typeface="Akhbar MT" pitchFamily="2" charset="-78"/>
              </a:rPr>
              <a:t>الاستراتيجية: الحوار والمناقشة</a:t>
            </a:r>
          </a:p>
          <a:p>
            <a:pPr algn="ctr"/>
            <a:r>
              <a:rPr lang="ar-SA" sz="2000" b="1" dirty="0" smtClean="0">
                <a:latin typeface="Arabic Typesetting" pitchFamily="66" charset="-78"/>
                <a:cs typeface="Akhbar MT" pitchFamily="2" charset="-78"/>
              </a:rPr>
              <a:t>النشاط: جماعي   </a:t>
            </a:r>
          </a:p>
          <a:p>
            <a:pPr algn="ctr"/>
            <a:r>
              <a:rPr lang="ar-SA" sz="2000" b="1" dirty="0" smtClean="0">
                <a:latin typeface="Arabic Typesetting" pitchFamily="66" charset="-78"/>
                <a:cs typeface="Akhbar MT" pitchFamily="2" charset="-78"/>
              </a:rPr>
              <a:t>الزمن : دقيقه       </a:t>
            </a:r>
            <a:endParaRPr lang="ar-SA" sz="2000" b="1" dirty="0">
              <a:latin typeface="Arabic Typesetting" pitchFamily="66" charset="-78"/>
              <a:cs typeface="Akhbar MT" pitchFamily="2" charset="-78"/>
            </a:endParaRPr>
          </a:p>
        </p:txBody>
      </p:sp>
      <p:sp>
        <p:nvSpPr>
          <p:cNvPr id="16" name="Oval 2"/>
          <p:cNvSpPr/>
          <p:nvPr/>
        </p:nvSpPr>
        <p:spPr>
          <a:xfrm>
            <a:off x="602432" y="1289862"/>
            <a:ext cx="1341276" cy="1226025"/>
          </a:xfrm>
          <a:prstGeom prst="ellipse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79" y="388623"/>
            <a:ext cx="4886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="" xmlns:a16="http://schemas.microsoft.com/office/drawing/2014/main" id="{66245F09-0B98-472D-BD78-3E6162535187}"/>
              </a:ext>
            </a:extLst>
          </p:cNvPr>
          <p:cNvSpPr txBox="1"/>
          <p:nvPr/>
        </p:nvSpPr>
        <p:spPr>
          <a:xfrm>
            <a:off x="5227540" y="5517232"/>
            <a:ext cx="372312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الاهداف:</a:t>
            </a:r>
            <a:r>
              <a:rPr lang="ar-SA" sz="1400" b="1" dirty="0"/>
              <a:t> اكتب معادلة مستقيم اذا علم ميله ونقطة يمر بها  بصيغة الميل </a:t>
            </a:r>
            <a:r>
              <a:rPr lang="ar-SA" sz="1400" b="1" dirty="0" smtClean="0"/>
              <a:t>ومقطع</a:t>
            </a:r>
            <a:endParaRPr lang="ar-SA" sz="1400" b="1" dirty="0"/>
          </a:p>
          <a:p>
            <a:r>
              <a:rPr lang="ar-SA" sz="1400" b="1" dirty="0"/>
              <a:t> اكتب معادلة مستقيم اذا علم احداثيات نقطتين يمر بهما  بصيغة الميل </a:t>
            </a:r>
            <a:r>
              <a:rPr lang="ar-SA" sz="1400" b="1" dirty="0" smtClean="0"/>
              <a:t>ومقطع</a:t>
            </a:r>
          </a:p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المفردات :</a:t>
            </a:r>
            <a:r>
              <a:rPr lang="ar-SA" sz="1400" b="1" dirty="0" smtClean="0"/>
              <a:t> التنبؤ الخطي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8371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02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32" y="548680"/>
            <a:ext cx="418619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42" y="1645654"/>
            <a:ext cx="4163965" cy="56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66245F09-0B98-472D-BD78-3E6162535187}"/>
              </a:ext>
            </a:extLst>
          </p:cNvPr>
          <p:cNvSpPr txBox="1"/>
          <p:nvPr/>
        </p:nvSpPr>
        <p:spPr>
          <a:xfrm>
            <a:off x="5227540" y="5517232"/>
            <a:ext cx="372312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الاهداف:</a:t>
            </a:r>
            <a:r>
              <a:rPr lang="ar-SA" sz="1400" b="1" dirty="0"/>
              <a:t> اكتب معادلة مستقيم اذا علم ميله ونقطة يمر بها  بصيغة الميل </a:t>
            </a:r>
            <a:r>
              <a:rPr lang="ar-SA" sz="1400" b="1" dirty="0" smtClean="0"/>
              <a:t>ومقطع</a:t>
            </a:r>
            <a:endParaRPr lang="ar-SA" sz="1400" b="1" dirty="0"/>
          </a:p>
          <a:p>
            <a:r>
              <a:rPr lang="ar-SA" sz="1400" b="1" dirty="0"/>
              <a:t> اكتب معادلة مستقيم اذا علم احداثيات نقطتين يمر بهما  بصيغة الميل </a:t>
            </a:r>
            <a:r>
              <a:rPr lang="ar-SA" sz="1400" b="1" dirty="0" smtClean="0"/>
              <a:t>ومقطع</a:t>
            </a:r>
          </a:p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المفردات :</a:t>
            </a:r>
            <a:r>
              <a:rPr lang="ar-SA" sz="1400" b="1" dirty="0" smtClean="0"/>
              <a:t> التنبؤ الخطي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0352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405744"/>
            <a:ext cx="269284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استراتيجية الحوار والمناقشة</a:t>
            </a:r>
            <a:endParaRPr lang="ar-SA" sz="2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9" y="1398762"/>
            <a:ext cx="3571875" cy="47625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8581"/>
            <a:ext cx="4886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87" y="1398762"/>
            <a:ext cx="562462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796136" y="1700808"/>
            <a:ext cx="1089811" cy="3820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صفحة 100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66245F09-0B98-472D-BD78-3E6162535187}"/>
              </a:ext>
            </a:extLst>
          </p:cNvPr>
          <p:cNvSpPr txBox="1"/>
          <p:nvPr/>
        </p:nvSpPr>
        <p:spPr>
          <a:xfrm>
            <a:off x="5227540" y="5445224"/>
            <a:ext cx="372312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الاهداف:</a:t>
            </a:r>
            <a:r>
              <a:rPr lang="ar-SA" sz="1400" b="1" dirty="0"/>
              <a:t> اكتب معادلة مستقيم اذا علم ميله ونقطة يمر بها  بصيغة الميل </a:t>
            </a:r>
            <a:r>
              <a:rPr lang="ar-SA" sz="1400" b="1" dirty="0" smtClean="0"/>
              <a:t>ومقطع</a:t>
            </a:r>
            <a:endParaRPr lang="ar-SA" sz="1400" b="1" dirty="0"/>
          </a:p>
          <a:p>
            <a:r>
              <a:rPr lang="ar-SA" sz="1400" b="1" dirty="0"/>
              <a:t> اكتب معادلة مستقيم اذا علم احداثيات نقطتين يمر بهما  بصيغة الميل </a:t>
            </a:r>
            <a:r>
              <a:rPr lang="ar-SA" sz="1400" b="1" dirty="0" smtClean="0"/>
              <a:t>ومقطع</a:t>
            </a:r>
          </a:p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المفردات :</a:t>
            </a:r>
            <a:r>
              <a:rPr lang="ar-SA" sz="1400" b="1" dirty="0" smtClean="0"/>
              <a:t> التنبؤ الخطي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5286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743202" y="352126"/>
            <a:ext cx="3744416" cy="940653"/>
          </a:xfrm>
          <a:prstGeom prst="horizontalScroll">
            <a:avLst/>
          </a:prstGeom>
          <a:noFill/>
          <a:ln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2"/>
                </a:solidFill>
              </a:rPr>
              <a:t>تعاوني مع مجموعتك في الحل  وتذكري عزيزتي ان يد الله مع الجماعة</a:t>
            </a:r>
            <a:endParaRPr lang="ar-SA" sz="2000" b="1" dirty="0">
              <a:solidFill>
                <a:schemeClr val="accent2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5316"/>
            <a:ext cx="4983364" cy="36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27984" y="347605"/>
            <a:ext cx="4464495" cy="6510395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accent5"/>
                </a:solidFill>
                <a:latin typeface="Andalus" panose="02020603050405020304" pitchFamily="18" charset="-78"/>
              </a:rPr>
              <a:t>طالبتي المميزة</a:t>
            </a:r>
            <a:br>
              <a:rPr lang="ar-SA" sz="3200" b="1" dirty="0" smtClean="0">
                <a:solidFill>
                  <a:schemeClr val="accent5"/>
                </a:solidFill>
                <a:latin typeface="Andalus" panose="02020603050405020304" pitchFamily="18" charset="-78"/>
              </a:rPr>
            </a:br>
            <a: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  <a:t>#عليك الانضباط بالحصة </a:t>
            </a:r>
            <a:b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</a:br>
            <a: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  <a:t/>
            </a:r>
            <a:b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</a:br>
            <a: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  <a:t># الوقوف عند الاجابة</a:t>
            </a:r>
            <a:b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</a:br>
            <a: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  <a:t/>
            </a:r>
            <a:b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</a:br>
            <a: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  <a:t># الالتزام بالصمت</a:t>
            </a:r>
            <a:b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</a:br>
            <a: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  <a:t/>
            </a:r>
            <a:b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</a:br>
            <a: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  <a:t># الانتباه مع معلمتك</a:t>
            </a:r>
            <a:b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</a:br>
            <a: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  <a:t/>
            </a:r>
            <a:b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</a:br>
            <a:r>
              <a:rPr lang="ar-SA" sz="28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  <a:t>#اغلاق الدفاتر والكتب وعدم الكتابة عند بدء المعلمة بالشرح</a:t>
            </a:r>
            <a:r>
              <a:rPr lang="ar-SA" sz="4000" b="1" dirty="0" smtClean="0">
                <a:solidFill>
                  <a:srgbClr val="C00000"/>
                </a:solidFill>
              </a:rPr>
              <a:t/>
            </a:r>
            <a:br>
              <a:rPr lang="ar-SA" sz="4000" b="1" dirty="0" smtClean="0">
                <a:solidFill>
                  <a:srgbClr val="C00000"/>
                </a:solidFill>
              </a:rPr>
            </a:b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866200" cy="35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3284984"/>
            <a:ext cx="4429093" cy="4003956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179512" y="354722"/>
            <a:ext cx="212157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b="1" dirty="0" smtClean="0"/>
              <a:t>استراتيجية التعلم التعاوني</a:t>
            </a:r>
          </a:p>
          <a:p>
            <a:r>
              <a:rPr lang="ar-SA" b="1" dirty="0" smtClean="0"/>
              <a:t>الزمن : دقيقة</a:t>
            </a:r>
            <a:endParaRPr lang="ar-SA" b="1" dirty="0"/>
          </a:p>
        </p:txBody>
      </p:sp>
      <p:sp>
        <p:nvSpPr>
          <p:cNvPr id="8" name="Oval 2"/>
          <p:cNvSpPr/>
          <p:nvPr/>
        </p:nvSpPr>
        <p:spPr>
          <a:xfrm>
            <a:off x="179512" y="1914943"/>
            <a:ext cx="1773324" cy="1587953"/>
          </a:xfrm>
          <a:prstGeom prst="ellipse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9363"/>
            <a:ext cx="1836805" cy="29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6354163" cy="50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66245F09-0B98-472D-BD78-3E6162535187}"/>
              </a:ext>
            </a:extLst>
          </p:cNvPr>
          <p:cNvSpPr txBox="1"/>
          <p:nvPr/>
        </p:nvSpPr>
        <p:spPr>
          <a:xfrm>
            <a:off x="5227540" y="5517232"/>
            <a:ext cx="372312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الاهداف:</a:t>
            </a:r>
            <a:r>
              <a:rPr lang="ar-SA" sz="1400" b="1" dirty="0"/>
              <a:t> اكتب معادلة مستقيم اذا علم ميله ونقطة يمر بها  بصيغة الميل </a:t>
            </a:r>
            <a:r>
              <a:rPr lang="ar-SA" sz="1400" b="1" dirty="0" smtClean="0"/>
              <a:t>ومقطع</a:t>
            </a:r>
            <a:endParaRPr lang="ar-SA" sz="1400" b="1" dirty="0"/>
          </a:p>
          <a:p>
            <a:r>
              <a:rPr lang="ar-SA" sz="1400" b="1" dirty="0"/>
              <a:t> اكتب معادلة مستقيم اذا علم احداثيات نقطتين يمر بهما  بصيغة الميل </a:t>
            </a:r>
            <a:r>
              <a:rPr lang="ar-SA" sz="1400" b="1" dirty="0" smtClean="0"/>
              <a:t>ومقطع</a:t>
            </a:r>
          </a:p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المفردات :</a:t>
            </a:r>
            <a:r>
              <a:rPr lang="ar-SA" sz="1400" b="1" dirty="0" smtClean="0"/>
              <a:t> التنبؤ الخطي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3031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932040" y="116632"/>
            <a:ext cx="3960440" cy="14688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الميل وحياتنا </a:t>
            </a:r>
          </a:p>
        </p:txBody>
      </p:sp>
      <p:pic>
        <p:nvPicPr>
          <p:cNvPr id="1030" name="Picture 6" descr="نتيجة بحث الصور عن ابتسام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9" y="266251"/>
            <a:ext cx="1830615" cy="12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نتيجة بحث الصور عن زحليقة والمي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0" y="1772816"/>
            <a:ext cx="2939754" cy="210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رابط مستقيم 3"/>
          <p:cNvCxnSpPr/>
          <p:nvPr/>
        </p:nvCxnSpPr>
        <p:spPr>
          <a:xfrm>
            <a:off x="827584" y="3429000"/>
            <a:ext cx="864096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827584" y="2420888"/>
            <a:ext cx="0" cy="100811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270" name="Picture 6" descr="نتيجة بحث الصور عن جسر ماي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060848"/>
            <a:ext cx="3120397" cy="199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نتيجة بحث الصور عن كعب انم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5" name="AutoShape 10" descr="نتيجة بحث الصور عن كعب انمي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" name="AutoShape 12" descr="نتيجة بحث الصور عن كعب انمي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1278" name="Picture 14" descr="صورة ذات صل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54" y="4221088"/>
            <a:ext cx="36790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رابط مستقيم 23"/>
          <p:cNvCxnSpPr/>
          <p:nvPr/>
        </p:nvCxnSpPr>
        <p:spPr>
          <a:xfrm>
            <a:off x="4137394" y="6287113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4137394" y="5567033"/>
            <a:ext cx="2912" cy="742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7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987824" y="1185719"/>
            <a:ext cx="59766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طالبتي :</a:t>
            </a:r>
          </a:p>
          <a:p>
            <a:r>
              <a:rPr lang="ar-SA" sz="2000" b="1" dirty="0" smtClean="0">
                <a:solidFill>
                  <a:schemeClr val="tx2"/>
                </a:solidFill>
              </a:rPr>
              <a:t> بالرجوع  مع مجموعتك الى الكتاب المدرسي قومي بحل فقرة 26صفحة 105</a:t>
            </a:r>
            <a:endParaRPr lang="ar-SA" sz="2000" b="1" dirty="0">
              <a:solidFill>
                <a:schemeClr val="tx2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760640" cy="374332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23528" y="539388"/>
            <a:ext cx="223224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b="1" dirty="0" smtClean="0"/>
              <a:t>استراتيجية :التعلم التعاوني</a:t>
            </a:r>
          </a:p>
          <a:p>
            <a:r>
              <a:rPr lang="ar-SA" b="1" dirty="0" smtClean="0"/>
              <a:t>الزمن : دقيقة</a:t>
            </a:r>
            <a:endParaRPr lang="ar-SA" b="1" dirty="0"/>
          </a:p>
        </p:txBody>
      </p:sp>
      <p:sp>
        <p:nvSpPr>
          <p:cNvPr id="6" name="مستطيل 5"/>
          <p:cNvSpPr/>
          <p:nvPr/>
        </p:nvSpPr>
        <p:spPr>
          <a:xfrm>
            <a:off x="6300192" y="231611"/>
            <a:ext cx="266429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666633"/>
                </a:solidFill>
                <a:latin typeface="Arabic Typesetting" pitchFamily="66" charset="-78"/>
                <a:cs typeface="Arabic Typesetting" pitchFamily="66" charset="-78"/>
              </a:rPr>
              <a:t>مسائل </a:t>
            </a:r>
          </a:p>
          <a:p>
            <a:pPr algn="ctr"/>
            <a:r>
              <a:rPr lang="ar-SA" sz="2800" b="1" dirty="0" smtClean="0">
                <a:solidFill>
                  <a:srgbClr val="666633"/>
                </a:solidFill>
                <a:latin typeface="Arabic Typesetting" pitchFamily="66" charset="-78"/>
                <a:cs typeface="Arabic Typesetting" pitchFamily="66" charset="-78"/>
              </a:rPr>
              <a:t>مهارات التفكير العليا</a:t>
            </a:r>
            <a:endParaRPr lang="ar-SA" sz="2800" b="1" dirty="0">
              <a:solidFill>
                <a:srgbClr val="666633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Oval 2"/>
          <p:cNvSpPr/>
          <p:nvPr/>
        </p:nvSpPr>
        <p:spPr>
          <a:xfrm>
            <a:off x="539552" y="1407405"/>
            <a:ext cx="1539044" cy="1587953"/>
          </a:xfrm>
          <a:prstGeom prst="ellipse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66245F09-0B98-472D-BD78-3E6162535187}"/>
              </a:ext>
            </a:extLst>
          </p:cNvPr>
          <p:cNvSpPr txBox="1"/>
          <p:nvPr/>
        </p:nvSpPr>
        <p:spPr>
          <a:xfrm>
            <a:off x="5227540" y="5517232"/>
            <a:ext cx="372312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الاهداف:</a:t>
            </a:r>
            <a:r>
              <a:rPr lang="ar-SA" sz="1400" b="1" dirty="0"/>
              <a:t> اكتب معادلة مستقيم اذا علم ميله ونقطة يمر بها  بصيغة الميل </a:t>
            </a:r>
            <a:r>
              <a:rPr lang="ar-SA" sz="1400" b="1" dirty="0" smtClean="0"/>
              <a:t>ومقطع</a:t>
            </a:r>
            <a:endParaRPr lang="ar-SA" sz="1400" b="1" dirty="0"/>
          </a:p>
          <a:p>
            <a:r>
              <a:rPr lang="ar-SA" sz="1400" b="1" dirty="0"/>
              <a:t> اكتب معادلة مستقيم اذا علم احداثيات نقطتين يمر بهما  بصيغة الميل </a:t>
            </a:r>
            <a:r>
              <a:rPr lang="ar-SA" sz="1400" b="1" dirty="0" smtClean="0"/>
              <a:t>ومقطع</a:t>
            </a:r>
          </a:p>
          <a:p>
            <a:r>
              <a:rPr lang="ar-SA" sz="1400" b="1" dirty="0" smtClean="0">
                <a:solidFill>
                  <a:schemeClr val="accent5">
                    <a:lumMod val="75000"/>
                  </a:schemeClr>
                </a:solidFill>
              </a:rPr>
              <a:t>المفردات :</a:t>
            </a:r>
            <a:r>
              <a:rPr lang="ar-SA" sz="1400" b="1" dirty="0" smtClean="0"/>
              <a:t> التنبؤ الخطي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7828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5292078" y="645369"/>
            <a:ext cx="3528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شاهدي واستمعي جيداً</a:t>
            </a:r>
            <a:endParaRPr lang="ar-SA" sz="2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702901" y="260648"/>
            <a:ext cx="212157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b="1" dirty="0" smtClean="0"/>
              <a:t>استراتيجية التعلم الذاتي</a:t>
            </a:r>
          </a:p>
          <a:p>
            <a:r>
              <a:rPr lang="ar-SA" b="1" dirty="0" smtClean="0"/>
              <a:t>الزمن دقيقة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645333" y="1268760"/>
            <a:ext cx="2520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معادلة مستقيم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644008" y="1982850"/>
            <a:ext cx="2520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تمر بالنقطة  (1,3)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3059832" y="2657817"/>
            <a:ext cx="2520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ميلها 2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203848" y="3633572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اوجدي المقطع الصادي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1" y="3607132"/>
            <a:ext cx="2273449" cy="1908249"/>
          </a:xfrm>
          <a:prstGeom prst="rect">
            <a:avLst/>
          </a:prstGeom>
        </p:spPr>
      </p:pic>
      <p:sp>
        <p:nvSpPr>
          <p:cNvPr id="39" name="Oval 2"/>
          <p:cNvSpPr/>
          <p:nvPr/>
        </p:nvSpPr>
        <p:spPr>
          <a:xfrm>
            <a:off x="683568" y="1953705"/>
            <a:ext cx="1773324" cy="1408224"/>
          </a:xfrm>
          <a:prstGeom prst="ellipse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6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6" grpId="0"/>
      <p:bldP spid="37" grpId="0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" y="7937"/>
            <a:ext cx="3855697" cy="685800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6156176" y="1348931"/>
            <a:ext cx="2184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  <a:cs typeface="Akhbar MT" pitchFamily="2" charset="-78"/>
              </a:rPr>
              <a:t>تقويم ختامي </a:t>
            </a:r>
            <a:endParaRPr lang="ar-SA" sz="3200" b="1" dirty="0">
              <a:solidFill>
                <a:schemeClr val="tx2"/>
              </a:solidFill>
              <a:cs typeface="Akhbar MT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218258" y="404664"/>
            <a:ext cx="266429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latin typeface="Arabic Typesetting" pitchFamily="66" charset="-78"/>
                <a:cs typeface="Akhbar MT" pitchFamily="2" charset="-78"/>
              </a:rPr>
              <a:t>الاستراتيجية: التعلم التعاوني</a:t>
            </a:r>
          </a:p>
          <a:p>
            <a:pPr algn="ctr"/>
            <a:r>
              <a:rPr lang="ar-SA" b="1" dirty="0" smtClean="0">
                <a:latin typeface="Arabic Typesetting" pitchFamily="66" charset="-78"/>
                <a:cs typeface="Akhbar MT" pitchFamily="2" charset="-78"/>
              </a:rPr>
              <a:t>النشاط: جماعي        الزمن: دقيقة</a:t>
            </a:r>
            <a:endParaRPr lang="ar-SA" b="1" dirty="0">
              <a:latin typeface="Arabic Typesetting" pitchFamily="66" charset="-78"/>
              <a:cs typeface="Akhbar MT" pitchFamily="2" charset="-78"/>
            </a:endParaRPr>
          </a:p>
        </p:txBody>
      </p:sp>
      <p:sp>
        <p:nvSpPr>
          <p:cNvPr id="8" name="Oval 2"/>
          <p:cNvSpPr/>
          <p:nvPr/>
        </p:nvSpPr>
        <p:spPr>
          <a:xfrm>
            <a:off x="3864489" y="785255"/>
            <a:ext cx="1629308" cy="1443937"/>
          </a:xfrm>
          <a:prstGeom prst="ellipse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AutoShape 2" descr="نتيجة بحث الصور عن عمر الخيا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4798199" y="2086443"/>
            <a:ext cx="2232248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اكتبي معادلة المستقيم </a:t>
            </a:r>
          </a:p>
          <a:p>
            <a:r>
              <a:rPr lang="ar-SA" sz="1600" b="1" dirty="0" smtClean="0"/>
              <a:t>المار بالنقطة( ,  ) والميل ( </a:t>
            </a:r>
            <a:r>
              <a:rPr lang="ar-SA" sz="1400" b="1" dirty="0" smtClean="0"/>
              <a:t>)</a:t>
            </a:r>
          </a:p>
          <a:p>
            <a:endParaRPr lang="ar-SA" dirty="0"/>
          </a:p>
        </p:txBody>
      </p:sp>
      <p:pic>
        <p:nvPicPr>
          <p:cNvPr id="15" name="Picture 4" descr="نتيجة بحث الصور عن عمر الخيا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79701"/>
            <a:ext cx="1281189" cy="9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نتيجة بحث الصور عن الخوارزمي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t="-15922" r="26730" b="-1438"/>
          <a:stretch/>
        </p:blipFill>
        <p:spPr bwMode="auto">
          <a:xfrm>
            <a:off x="8012606" y="1918266"/>
            <a:ext cx="803456" cy="9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نتيجة بحث الصور عن البيروني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r="22987"/>
          <a:stretch/>
        </p:blipFill>
        <p:spPr bwMode="auto">
          <a:xfrm>
            <a:off x="7903847" y="3362203"/>
            <a:ext cx="1020974" cy="7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نتيجة بحث الصور عن ابن سينا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r="21598"/>
          <a:stretch/>
        </p:blipFill>
        <p:spPr bwMode="auto">
          <a:xfrm>
            <a:off x="8012606" y="4584451"/>
            <a:ext cx="819849" cy="74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/>
          <p:cNvSpPr txBox="1"/>
          <p:nvPr/>
        </p:nvSpPr>
        <p:spPr>
          <a:xfrm>
            <a:off x="5914323" y="2229192"/>
            <a:ext cx="20982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الخوارزمي:  </a:t>
            </a:r>
            <a:endParaRPr lang="ar-SA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5851204" y="3543528"/>
            <a:ext cx="20982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البيروني:  </a:t>
            </a:r>
            <a:endParaRPr lang="ar-SA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5720894" y="4958817"/>
            <a:ext cx="20982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ابن سينا:  </a:t>
            </a:r>
            <a:endParaRPr lang="ar-SA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5858021" y="5953860"/>
            <a:ext cx="20982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عمر الخيام:  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269522" y="4924325"/>
            <a:ext cx="25543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اكتبي خطوات كتابة معادله معلومة الميل والنقطة</a:t>
            </a:r>
            <a:endParaRPr lang="ar-SA" sz="24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99" y="3507378"/>
            <a:ext cx="1934151" cy="50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نتيجة بحث الصور عن برج بيزا المائ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5184576" cy="439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298740" y="251937"/>
            <a:ext cx="2184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cs typeface="Akhbar MT" pitchFamily="2" charset="-78"/>
              </a:rPr>
              <a:t>مهمة ادائية </a:t>
            </a:r>
            <a:endParaRPr lang="ar-SA" sz="3200" b="1" dirty="0"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520" y="-374623"/>
            <a:ext cx="6480720" cy="6559755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4143400" y="1772816"/>
            <a:ext cx="46805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cs typeface="Akhbar MT" pitchFamily="2" charset="-78"/>
              </a:rPr>
              <a:t>ابحثي  عن سبب ميلان برج بيزا وهل اعتداله يسبب خطر على السياح؟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702256" y="1054256"/>
            <a:ext cx="4680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cs typeface="Akhbar MT" pitchFamily="2" charset="-78"/>
              </a:rPr>
              <a:t>طالبتي الباحثة :</a:t>
            </a:r>
          </a:p>
        </p:txBody>
      </p:sp>
      <p:pic>
        <p:nvPicPr>
          <p:cNvPr id="1026" name="Picture 2" descr="نتيجة بحث الصور عن كلاسير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20" y="4101835"/>
            <a:ext cx="5040560" cy="208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4036304" cy="273522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932039" y="2132856"/>
            <a:ext cx="266429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الواجب: 11</a:t>
            </a:r>
          </a:p>
          <a:p>
            <a:r>
              <a:rPr lang="ar-SA" sz="4000" dirty="0" smtClean="0"/>
              <a:t>صفحة103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28" y="3456295"/>
            <a:ext cx="4144119" cy="23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Ø§ÙÙÙØ¬Ø±Ø§ÙÙÙ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33895" cy="51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292080" y="980729"/>
            <a:ext cx="2304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تصويب الواجب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28066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407128" y="245839"/>
            <a:ext cx="39134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مراجعة الدرس السابق......</a:t>
            </a:r>
            <a:endParaRPr lang="ar-SA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280612" y="476672"/>
            <a:ext cx="311394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atin typeface="Arabic Typesetting" pitchFamily="66" charset="-78"/>
              </a:rPr>
              <a:t>الاستراتيجية: شريط الذكريات</a:t>
            </a:r>
          </a:p>
          <a:p>
            <a:pPr algn="ctr"/>
            <a:r>
              <a:rPr lang="ar-SA" sz="2000" b="1" dirty="0" smtClean="0">
                <a:latin typeface="Arabic Typesetting" pitchFamily="66" charset="-78"/>
              </a:rPr>
              <a:t>النشاط: جماعي</a:t>
            </a:r>
          </a:p>
          <a:p>
            <a:pPr algn="ctr"/>
            <a:r>
              <a:rPr lang="ar-SA" sz="2000" b="1" dirty="0" smtClean="0">
                <a:latin typeface="Arabic Typesetting" pitchFamily="66" charset="-78"/>
              </a:rPr>
              <a:t>الزمن :دقيقة    </a:t>
            </a:r>
            <a:endParaRPr lang="ar-SA" sz="2000" b="1" dirty="0">
              <a:latin typeface="Arabic Typesetting" pitchFamily="66" charset="-78"/>
            </a:endParaRPr>
          </a:p>
        </p:txBody>
      </p:sp>
      <p:pic>
        <p:nvPicPr>
          <p:cNvPr id="17410" name="Picture 2" descr="نتيجة بحث الصور عن شريط الذكر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37" y="1628800"/>
            <a:ext cx="6003032" cy="45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2"/>
          <p:cNvSpPr/>
          <p:nvPr/>
        </p:nvSpPr>
        <p:spPr>
          <a:xfrm>
            <a:off x="215652" y="2420888"/>
            <a:ext cx="1908076" cy="1800200"/>
          </a:xfrm>
          <a:prstGeom prst="ellipse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376488" y="1557338"/>
            <a:ext cx="4392612" cy="4321175"/>
            <a:chOff x="476" y="1657"/>
            <a:chExt cx="2317" cy="2317"/>
          </a:xfrm>
        </p:grpSpPr>
        <p:sp>
          <p:nvSpPr>
            <p:cNvPr id="3102" name="Line 99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03" name="Line 100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04" name="Rectangle 101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3105" name="Line 102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06" name="Line 103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07" name="Line 104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08" name="Line 105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09" name="Line 106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10" name="Line 107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11" name="Line 108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12" name="Line 109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13" name="Line 110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14" name="Line 111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15" name="Line 112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16" name="Line 113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17" name="Line 114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18" name="Line 115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19" name="Line 116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0" name="Line 117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1" name="Line 118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2" name="Line 119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3" name="Line 120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4" name="Line 121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5" name="Line 122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6" name="Line 123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7" name="Line 124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8" name="Line 125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9" name="Line 126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30" name="Line 127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31" name="Line 128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32" name="Line 129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33" name="Line 130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34" name="Line 131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228" name="Line 132"/>
          <p:cNvSpPr>
            <a:spLocks noChangeShapeType="1"/>
          </p:cNvSpPr>
          <p:nvPr/>
        </p:nvSpPr>
        <p:spPr bwMode="auto">
          <a:xfrm>
            <a:off x="4564063" y="3716338"/>
            <a:ext cx="0" cy="10810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229" name="Line 133"/>
          <p:cNvSpPr>
            <a:spLocks noChangeShapeType="1"/>
          </p:cNvSpPr>
          <p:nvPr/>
        </p:nvSpPr>
        <p:spPr bwMode="auto">
          <a:xfrm flipV="1">
            <a:off x="4068763" y="1881188"/>
            <a:ext cx="2698750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230" name="Line 134"/>
          <p:cNvSpPr>
            <a:spLocks noChangeShapeType="1"/>
          </p:cNvSpPr>
          <p:nvPr/>
        </p:nvSpPr>
        <p:spPr bwMode="auto">
          <a:xfrm>
            <a:off x="4572000" y="3716338"/>
            <a:ext cx="863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3787775" y="4545013"/>
            <a:ext cx="95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lang="ar-SA" altLang="ar-SA" sz="2400" b="1">
                <a:solidFill>
                  <a:schemeClr val="accent2"/>
                </a:solidFill>
              </a:rPr>
              <a:t> ــ 4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grpSp>
        <p:nvGrpSpPr>
          <p:cNvPr id="4" name="Group 139"/>
          <p:cNvGrpSpPr>
            <a:grpSpLocks/>
          </p:cNvGrpSpPr>
          <p:nvPr/>
        </p:nvGrpSpPr>
        <p:grpSpPr bwMode="auto">
          <a:xfrm>
            <a:off x="5184775" y="3494088"/>
            <a:ext cx="387350" cy="679450"/>
            <a:chOff x="1964" y="2201"/>
            <a:chExt cx="244" cy="428"/>
          </a:xfrm>
        </p:grpSpPr>
        <p:sp>
          <p:nvSpPr>
            <p:cNvPr id="3100" name="Text Box 87"/>
            <p:cNvSpPr txBox="1">
              <a:spLocks noChangeArrowheads="1"/>
            </p:cNvSpPr>
            <p:nvPr/>
          </p:nvSpPr>
          <p:spPr bwMode="auto">
            <a:xfrm>
              <a:off x="1964" y="2201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ar-SA" sz="2000" b="1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3101" name="Text Box 87"/>
            <p:cNvSpPr txBox="1">
              <a:spLocks noChangeArrowheads="1"/>
            </p:cNvSpPr>
            <p:nvPr/>
          </p:nvSpPr>
          <p:spPr bwMode="auto">
            <a:xfrm>
              <a:off x="1968" y="2341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chemeClr val="accent2"/>
                  </a:solidFill>
                </a:rPr>
                <a:t>3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4245" name="AutoShape 149"/>
          <p:cNvSpPr>
            <a:spLocks noChangeArrowheads="1"/>
          </p:cNvSpPr>
          <p:nvPr/>
        </p:nvSpPr>
        <p:spPr bwMode="auto">
          <a:xfrm>
            <a:off x="7056438" y="2024063"/>
            <a:ext cx="1871662" cy="1260475"/>
          </a:xfrm>
          <a:prstGeom prst="wedgeRoundRectCallout">
            <a:avLst>
              <a:gd name="adj1" fmla="val -140417"/>
              <a:gd name="adj2" fmla="val 82620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2400" b="1" dirty="0"/>
              <a:t>يقطع محور </a:t>
            </a:r>
            <a:r>
              <a:rPr lang="ar-SA" altLang="ar-SA" sz="2400" b="1" dirty="0" err="1"/>
              <a:t>السينات</a:t>
            </a:r>
            <a:r>
              <a:rPr lang="ar-SA" altLang="ar-SA" sz="2400" b="1" dirty="0"/>
              <a:t> في العدد 3</a:t>
            </a:r>
            <a:endParaRPr lang="en-US" altLang="ar-SA" sz="2400" b="1" dirty="0"/>
          </a:p>
        </p:txBody>
      </p:sp>
      <p:sp>
        <p:nvSpPr>
          <p:cNvPr id="4246" name="AutoShape 150"/>
          <p:cNvSpPr>
            <a:spLocks noChangeArrowheads="1"/>
          </p:cNvSpPr>
          <p:nvPr/>
        </p:nvSpPr>
        <p:spPr bwMode="auto">
          <a:xfrm>
            <a:off x="323850" y="1844675"/>
            <a:ext cx="1871663" cy="1260475"/>
          </a:xfrm>
          <a:prstGeom prst="wedgeRoundRectCallout">
            <a:avLst>
              <a:gd name="adj1" fmla="val 174005"/>
              <a:gd name="adj2" fmla="val 180856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2400" b="1"/>
              <a:t>يقطع محور الصادات في العدد ــ 4</a:t>
            </a:r>
            <a:endParaRPr lang="en-US" altLang="ar-SA" sz="2400" b="1"/>
          </a:p>
        </p:txBody>
      </p:sp>
      <p:sp>
        <p:nvSpPr>
          <p:cNvPr id="4247" name="AutoShape 151"/>
          <p:cNvSpPr>
            <a:spLocks noChangeArrowheads="1"/>
          </p:cNvSpPr>
          <p:nvPr/>
        </p:nvSpPr>
        <p:spPr bwMode="auto">
          <a:xfrm>
            <a:off x="7272338" y="3752850"/>
            <a:ext cx="1584325" cy="612775"/>
          </a:xfrm>
          <a:prstGeom prst="wedgeRoundRectCallout">
            <a:avLst>
              <a:gd name="adj1" fmla="val -42884"/>
              <a:gd name="adj2" fmla="val 47148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2400" b="1"/>
              <a:t>ميله =</a:t>
            </a:r>
            <a:endParaRPr lang="en-US" altLang="ar-SA" sz="2400" b="1"/>
          </a:p>
        </p:txBody>
      </p:sp>
      <p:grpSp>
        <p:nvGrpSpPr>
          <p:cNvPr id="6" name="Group 152"/>
          <p:cNvGrpSpPr>
            <a:grpSpLocks/>
          </p:cNvGrpSpPr>
          <p:nvPr/>
        </p:nvGrpSpPr>
        <p:grpSpPr bwMode="auto">
          <a:xfrm>
            <a:off x="7667625" y="3695700"/>
            <a:ext cx="325438" cy="741363"/>
            <a:chOff x="4830" y="2328"/>
            <a:chExt cx="205" cy="467"/>
          </a:xfrm>
        </p:grpSpPr>
        <p:sp>
          <p:nvSpPr>
            <p:cNvPr id="3097" name="Text Box 87"/>
            <p:cNvSpPr txBox="1">
              <a:spLocks noChangeArrowheads="1"/>
            </p:cNvSpPr>
            <p:nvPr/>
          </p:nvSpPr>
          <p:spPr bwMode="auto">
            <a:xfrm>
              <a:off x="4830" y="2328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chemeClr val="accent2"/>
                  </a:solidFill>
                </a:rPr>
                <a:t>4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3098" name="Text Box 87"/>
            <p:cNvSpPr txBox="1">
              <a:spLocks noChangeArrowheads="1"/>
            </p:cNvSpPr>
            <p:nvPr/>
          </p:nvSpPr>
          <p:spPr bwMode="auto">
            <a:xfrm>
              <a:off x="4830" y="2507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chemeClr val="accent2"/>
                  </a:solidFill>
                </a:rPr>
                <a:t>3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3099" name="Line 148"/>
            <p:cNvSpPr>
              <a:spLocks noChangeShapeType="1"/>
            </p:cNvSpPr>
            <p:nvPr/>
          </p:nvSpPr>
          <p:spPr bwMode="auto">
            <a:xfrm flipH="1">
              <a:off x="4871" y="2546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249" name="AutoShape 153"/>
          <p:cNvSpPr>
            <a:spLocks noChangeArrowheads="1"/>
          </p:cNvSpPr>
          <p:nvPr/>
        </p:nvSpPr>
        <p:spPr bwMode="auto">
          <a:xfrm>
            <a:off x="4284663" y="1917700"/>
            <a:ext cx="1979612" cy="539750"/>
          </a:xfrm>
          <a:prstGeom prst="wedgeRoundRectCallout">
            <a:avLst>
              <a:gd name="adj1" fmla="val -16398"/>
              <a:gd name="adj2" fmla="val 282940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2400" b="1" dirty="0"/>
              <a:t>التغير الأفقي 3</a:t>
            </a:r>
            <a:endParaRPr lang="en-US" altLang="ar-SA" sz="2400" b="1" dirty="0"/>
          </a:p>
        </p:txBody>
      </p:sp>
      <p:sp>
        <p:nvSpPr>
          <p:cNvPr id="4250" name="AutoShape 154"/>
          <p:cNvSpPr>
            <a:spLocks noChangeArrowheads="1"/>
          </p:cNvSpPr>
          <p:nvPr/>
        </p:nvSpPr>
        <p:spPr bwMode="auto">
          <a:xfrm>
            <a:off x="1835150" y="3789363"/>
            <a:ext cx="1979613" cy="539750"/>
          </a:xfrm>
          <a:prstGeom prst="wedgeRoundRectCallout">
            <a:avLst>
              <a:gd name="adj1" fmla="val 87931"/>
              <a:gd name="adj2" fmla="val 25884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2400" b="1"/>
              <a:t>التغير الرأسي 4</a:t>
            </a:r>
            <a:endParaRPr lang="en-US" altLang="ar-SA" sz="2400" b="1"/>
          </a:p>
        </p:txBody>
      </p:sp>
      <p:sp>
        <p:nvSpPr>
          <p:cNvPr id="4251" name="AutoShape 155"/>
          <p:cNvSpPr>
            <a:spLocks noChangeArrowheads="1"/>
          </p:cNvSpPr>
          <p:nvPr/>
        </p:nvSpPr>
        <p:spPr bwMode="auto">
          <a:xfrm>
            <a:off x="4643438" y="5949950"/>
            <a:ext cx="4176712" cy="612775"/>
          </a:xfrm>
          <a:prstGeom prst="wedgeRoundRectCallout">
            <a:avLst>
              <a:gd name="adj1" fmla="val 14769"/>
              <a:gd name="adj2" fmla="val 47148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2400" b="1" dirty="0"/>
              <a:t>معادلته هي :</a:t>
            </a:r>
            <a:endParaRPr lang="en-US" altLang="ar-SA" sz="2400" b="1" dirty="0"/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5472113" y="6021388"/>
            <a:ext cx="162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chemeClr val="accent2"/>
                </a:solidFill>
              </a:rPr>
              <a:t>ص =      س 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grpSp>
        <p:nvGrpSpPr>
          <p:cNvPr id="7" name="Group 157"/>
          <p:cNvGrpSpPr>
            <a:grpSpLocks/>
          </p:cNvGrpSpPr>
          <p:nvPr/>
        </p:nvGrpSpPr>
        <p:grpSpPr bwMode="auto">
          <a:xfrm>
            <a:off x="6011863" y="5905500"/>
            <a:ext cx="325437" cy="741363"/>
            <a:chOff x="4830" y="2328"/>
            <a:chExt cx="205" cy="467"/>
          </a:xfrm>
        </p:grpSpPr>
        <p:sp>
          <p:nvSpPr>
            <p:cNvPr id="3094" name="Text Box 87"/>
            <p:cNvSpPr txBox="1">
              <a:spLocks noChangeArrowheads="1"/>
            </p:cNvSpPr>
            <p:nvPr/>
          </p:nvSpPr>
          <p:spPr bwMode="auto">
            <a:xfrm>
              <a:off x="4830" y="2328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chemeClr val="accent2"/>
                  </a:solidFill>
                </a:rPr>
                <a:t>4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3095" name="Text Box 87"/>
            <p:cNvSpPr txBox="1">
              <a:spLocks noChangeArrowheads="1"/>
            </p:cNvSpPr>
            <p:nvPr/>
          </p:nvSpPr>
          <p:spPr bwMode="auto">
            <a:xfrm>
              <a:off x="4830" y="2507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chemeClr val="accent2"/>
                  </a:solidFill>
                </a:rPr>
                <a:t>3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3096" name="Line 160"/>
            <p:cNvSpPr>
              <a:spLocks noChangeShapeType="1"/>
            </p:cNvSpPr>
            <p:nvPr/>
          </p:nvSpPr>
          <p:spPr bwMode="auto">
            <a:xfrm flipH="1">
              <a:off x="4871" y="2546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4967288" y="6021388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chemeClr val="accent2"/>
                </a:solidFill>
              </a:rPr>
              <a:t>ــ 4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4258" name="AutoShape 162"/>
          <p:cNvSpPr>
            <a:spLocks noChangeArrowheads="1"/>
          </p:cNvSpPr>
          <p:nvPr/>
        </p:nvSpPr>
        <p:spPr bwMode="auto">
          <a:xfrm>
            <a:off x="7272338" y="4579938"/>
            <a:ext cx="1584325" cy="612775"/>
          </a:xfrm>
          <a:prstGeom prst="wedgeRoundRectCallout">
            <a:avLst>
              <a:gd name="adj1" fmla="val -42884"/>
              <a:gd name="adj2" fmla="val 47148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2400" b="1" dirty="0"/>
              <a:t>ميله :</a:t>
            </a:r>
            <a:endParaRPr lang="en-US" altLang="ar-SA" sz="2400" b="1" dirty="0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7270750" y="4624388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chemeClr val="accent2"/>
                </a:solidFill>
              </a:rPr>
              <a:t>موجب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0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8" grpId="0" animBg="1"/>
      <p:bldP spid="4229" grpId="0" animBg="1"/>
      <p:bldP spid="4230" grpId="0" animBg="1"/>
      <p:bldP spid="3" grpId="0"/>
      <p:bldP spid="4245" grpId="0" animBg="1"/>
      <p:bldP spid="4246" grpId="0" animBg="1"/>
      <p:bldP spid="4247" grpId="0" animBg="1"/>
      <p:bldP spid="4249" grpId="0" animBg="1"/>
      <p:bldP spid="4250" grpId="0" animBg="1"/>
      <p:bldP spid="4251" grpId="0" animBg="1"/>
      <p:bldP spid="9" grpId="0"/>
      <p:bldP spid="12" grpId="0"/>
      <p:bldP spid="4258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779912" y="332656"/>
            <a:ext cx="176046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استنتاج درس اليوم</a:t>
            </a:r>
            <a:endParaRPr lang="ar-SA" sz="16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893836" y="317847"/>
            <a:ext cx="1872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2"/>
                </a:solidFill>
              </a:rPr>
              <a:t>كتابة</a:t>
            </a:r>
            <a:endParaRPr lang="ar-SA" sz="2000" b="1" dirty="0">
              <a:solidFill>
                <a:schemeClr val="accent2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9512" y="501806"/>
            <a:ext cx="208823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استراتيجية قراءة الصورة</a:t>
            </a:r>
            <a:endParaRPr lang="ar-SA" sz="1600" b="1" dirty="0"/>
          </a:p>
        </p:txBody>
      </p:sp>
      <p:pic>
        <p:nvPicPr>
          <p:cNvPr id="1026" name="Picture 2" descr="نتيجة بحث الصور عن كتاب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33" y="1196752"/>
            <a:ext cx="6271223" cy="305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3308644" y="4653136"/>
            <a:ext cx="3600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2"/>
                </a:solidFill>
              </a:rPr>
              <a:t>المعادلات بصيغة الميل والمقطع</a:t>
            </a:r>
            <a:endParaRPr lang="ar-SA" sz="2000" b="1" dirty="0">
              <a:solidFill>
                <a:schemeClr val="accent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50000" r="31481" b="43690"/>
          <a:stretch/>
        </p:blipFill>
        <p:spPr bwMode="auto">
          <a:xfrm>
            <a:off x="2618815" y="5274350"/>
            <a:ext cx="514722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8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15621" y="4797152"/>
            <a:ext cx="17162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6407"/>
            <a:ext cx="1857756" cy="633670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17685"/>
            <a:ext cx="5805264" cy="580526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56864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63689"/>
            <a:ext cx="5184576" cy="4585591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519772" y="2708920"/>
            <a:ext cx="43924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Andalus" pitchFamily="18" charset="-78"/>
                <a:cs typeface="Andalus" pitchFamily="18" charset="-78"/>
              </a:rPr>
              <a:t>طالبتي الطموحة </a:t>
            </a:r>
            <a:r>
              <a:rPr lang="ar-SA" sz="2800" dirty="0" smtClean="0">
                <a:latin typeface="Andalus" pitchFamily="18" charset="-78"/>
                <a:cs typeface="Andalus" pitchFamily="18" charset="-78"/>
              </a:rPr>
              <a:t>ماذا </a:t>
            </a:r>
            <a:r>
              <a:rPr lang="ar-SA" sz="2800" dirty="0">
                <a:latin typeface="Andalus" pitchFamily="18" charset="-78"/>
                <a:cs typeface="Andalus" pitchFamily="18" charset="-78"/>
              </a:rPr>
              <a:t>تتوقعين ان </a:t>
            </a:r>
            <a:endParaRPr lang="ar-SA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ar-SA" sz="2800" dirty="0" smtClean="0">
                <a:latin typeface="Andalus" pitchFamily="18" charset="-78"/>
                <a:cs typeface="Andalus" pitchFamily="18" charset="-78"/>
              </a:rPr>
              <a:t>نتعلم </a:t>
            </a:r>
            <a:r>
              <a:rPr lang="ar-SA" sz="2800" dirty="0">
                <a:latin typeface="Andalus" pitchFamily="18" charset="-78"/>
                <a:cs typeface="Andalus" pitchFamily="18" charset="-78"/>
              </a:rPr>
              <a:t>هذا اليوم ؟</a:t>
            </a:r>
          </a:p>
        </p:txBody>
      </p:sp>
    </p:spTree>
    <p:extLst>
      <p:ext uri="{BB962C8B-B14F-4D97-AF65-F5344CB8AC3E}">
        <p14:creationId xmlns:p14="http://schemas.microsoft.com/office/powerpoint/2010/main" val="14678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66245F09-0B98-472D-BD78-3E6162535187}"/>
              </a:ext>
            </a:extLst>
          </p:cNvPr>
          <p:cNvSpPr txBox="1"/>
          <p:nvPr/>
        </p:nvSpPr>
        <p:spPr>
          <a:xfrm>
            <a:off x="4064216" y="404664"/>
            <a:ext cx="4371192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</a:rPr>
              <a:t>الاهداف:</a:t>
            </a:r>
            <a:r>
              <a:rPr lang="ar-SA" sz="2000" b="1" dirty="0"/>
              <a:t> </a:t>
            </a:r>
            <a:endParaRPr lang="ar-SA" sz="2000" b="1" dirty="0" smtClean="0"/>
          </a:p>
          <a:p>
            <a:r>
              <a:rPr lang="ar-SA" sz="2000" b="1" dirty="0" smtClean="0"/>
              <a:t>اكتب معادلة مستقيم اذا علم ميله ونقطة يمر بها  بصيغة الميل والمقطع</a:t>
            </a:r>
          </a:p>
          <a:p>
            <a:r>
              <a:rPr lang="ar-SA" sz="2000" b="1" dirty="0"/>
              <a:t> اكتب معادلة مستقيم اذا علم </a:t>
            </a:r>
            <a:r>
              <a:rPr lang="ar-SA" sz="2000" b="1" dirty="0" smtClean="0"/>
              <a:t>احداثيات نقطتين </a:t>
            </a:r>
            <a:r>
              <a:rPr lang="ar-SA" sz="2000" b="1" dirty="0"/>
              <a:t>يمر </a:t>
            </a:r>
            <a:r>
              <a:rPr lang="ar-SA" sz="2000" b="1" dirty="0" smtClean="0"/>
              <a:t>بهما  </a:t>
            </a:r>
            <a:r>
              <a:rPr lang="ar-SA" sz="2000" b="1" dirty="0"/>
              <a:t>بصيغة الميل </a:t>
            </a:r>
            <a:r>
              <a:rPr lang="ar-SA" sz="2000" b="1" dirty="0" smtClean="0"/>
              <a:t>والمقطع </a:t>
            </a:r>
            <a:endParaRPr lang="ar-SA" sz="2000" b="1" dirty="0"/>
          </a:p>
          <a:p>
            <a:r>
              <a:rPr lang="ar-SA" sz="2000" b="1" dirty="0"/>
              <a:t> </a:t>
            </a:r>
          </a:p>
          <a:p>
            <a:endParaRPr lang="ar-SA" sz="2000" b="1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6732240" y="3814067"/>
            <a:ext cx="1524776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المفردات </a:t>
            </a:r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ar-SA" sz="2400" b="1" dirty="0" smtClean="0"/>
              <a:t> التنبؤ الخطي</a:t>
            </a:r>
            <a:endParaRPr lang="ar-SA" sz="24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3569"/>
            <a:ext cx="4572000" cy="38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610</Words>
  <Application>Microsoft Office PowerPoint</Application>
  <PresentationFormat>عرض على الشاشة (3:4)‏</PresentationFormat>
  <Paragraphs>171</Paragraphs>
  <Slides>27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نسق Office</vt:lpstr>
      <vt:lpstr>عرض تقديمي في PowerPoint</vt:lpstr>
      <vt:lpstr>طالبتي المميزة #عليك الانضباط بالحصة   # الوقوف عند الاجابة  # الالتزام بالصمت  # الانتباه مع معلمتك  #اغلاق الدفاتر والكتب وعدم الكتابة عند بدء المعلمة بالشرح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من خبرات سابقة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win7</dc:creator>
  <cp:lastModifiedBy>win7</cp:lastModifiedBy>
  <cp:revision>100</cp:revision>
  <cp:lastPrinted>2019-10-18T22:10:42Z</cp:lastPrinted>
  <dcterms:created xsi:type="dcterms:W3CDTF">2019-10-12T14:09:43Z</dcterms:created>
  <dcterms:modified xsi:type="dcterms:W3CDTF">2019-10-28T03:36:40Z</dcterms:modified>
</cp:coreProperties>
</file>