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4" r:id="rId1"/>
  </p:sldMasterIdLst>
  <p:notesMasterIdLst>
    <p:notesMasterId r:id="rId17"/>
  </p:notesMasterIdLst>
  <p:sldIdLst>
    <p:sldId id="324" r:id="rId2"/>
    <p:sldId id="363" r:id="rId3"/>
    <p:sldId id="364" r:id="rId4"/>
    <p:sldId id="365" r:id="rId5"/>
    <p:sldId id="366" r:id="rId6"/>
    <p:sldId id="367" r:id="rId7"/>
    <p:sldId id="368" r:id="rId8"/>
    <p:sldId id="369" r:id="rId9"/>
    <p:sldId id="370" r:id="rId10"/>
    <p:sldId id="371" r:id="rId11"/>
    <p:sldId id="372" r:id="rId12"/>
    <p:sldId id="373" r:id="rId13"/>
    <p:sldId id="376" r:id="rId14"/>
    <p:sldId id="374" r:id="rId15"/>
    <p:sldId id="375" r:id="rId16"/>
  </p:sldIdLst>
  <p:sldSz cx="9144000" cy="6858000" type="screen4x3"/>
  <p:notesSz cx="6858000" cy="9144000"/>
  <p:custDataLst>
    <p:tags r:id="rId18"/>
  </p:custDataLst>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387" autoAdjust="0"/>
    <p:restoredTop sz="91103" autoAdjust="0"/>
  </p:normalViewPr>
  <p:slideViewPr>
    <p:cSldViewPr>
      <p:cViewPr varScale="1">
        <p:scale>
          <a:sx n="51" d="100"/>
          <a:sy n="51" d="100"/>
        </p:scale>
        <p:origin x="-96" y="-10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1DBE250-EBC8-4FF7-81AB-0EA693E88063}" type="datetimeFigureOut">
              <a:rPr lang="ar-EG" smtClean="0"/>
              <a:pPr/>
              <a:t>13/07/1440</a:t>
            </a:fld>
            <a:endParaRPr lang="ar-EG"/>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326BDBA-3E88-4B35-AA02-961CF36B3C3A}" type="slidenum">
              <a:rPr lang="ar-EG" smtClean="0"/>
              <a:pPr/>
              <a:t>‹#›</a:t>
            </a:fld>
            <a:endParaRPr lang="ar-EG"/>
          </a:p>
        </p:txBody>
      </p:sp>
    </p:spTree>
    <p:extLst>
      <p:ext uri="{BB962C8B-B14F-4D97-AF65-F5344CB8AC3E}">
        <p14:creationId xmlns:p14="http://schemas.microsoft.com/office/powerpoint/2010/main" val="382023064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EEECE1">
                  <a:shade val="50000"/>
                </a:srgbClr>
              </a:solidFill>
            </a:endParaRPr>
          </a:p>
        </p:txBody>
      </p:sp>
      <p:sp>
        <p:nvSpPr>
          <p:cNvPr id="6" name="عنصر نائب لرقم الشريحة 5"/>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709711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EEECE1">
                  <a:shade val="50000"/>
                </a:srgbClr>
              </a:solidFill>
            </a:endParaRPr>
          </a:p>
        </p:txBody>
      </p:sp>
      <p:sp>
        <p:nvSpPr>
          <p:cNvPr id="6" name="عنصر نائب لرقم الشريحة 5"/>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3032784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EEECE1">
                  <a:shade val="50000"/>
                </a:srgbClr>
              </a:solidFill>
            </a:endParaRPr>
          </a:p>
        </p:txBody>
      </p:sp>
      <p:sp>
        <p:nvSpPr>
          <p:cNvPr id="6" name="عنصر نائب لرقم الشريحة 5"/>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2243025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عنوان ومحتوى">
    <p:spTree>
      <p:nvGrpSpPr>
        <p:cNvPr id="1" name=""/>
        <p:cNvGrpSpPr/>
        <p:nvPr/>
      </p:nvGrpSpPr>
      <p:grpSpPr>
        <a:xfrm>
          <a:off x="0" y="0"/>
          <a:ext cx="0" cy="0"/>
          <a:chOff x="0" y="0"/>
          <a:chExt cx="0" cy="0"/>
        </a:xfrm>
      </p:grpSpPr>
      <p:sp>
        <p:nvSpPr>
          <p:cNvPr id="7" name="Rectangle 11"/>
          <p:cNvSpPr/>
          <p:nvPr userDrawn="1"/>
        </p:nvSpPr>
        <p:spPr>
          <a:xfrm rot="21129326">
            <a:off x="1141651" y="756753"/>
            <a:ext cx="7121067" cy="5090421"/>
          </a:xfrm>
          <a:prstGeom prst="horizontalScroll">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Franklin Gothic Book"/>
              <a:ea typeface="+mn-ea"/>
              <a:cs typeface="+mn-cs"/>
            </a:endParaRPr>
          </a:p>
        </p:txBody>
      </p:sp>
      <p:pic>
        <p:nvPicPr>
          <p:cNvPr id="8" name="Picture 2" descr="C:\Users\Administrator\Desktop\Pushpin Dev\Assets\pushpinLeft.png"/>
          <p:cNvPicPr>
            <a:picLocks noChangeAspect="1" noChangeArrowheads="1"/>
          </p:cNvPicPr>
          <p:nvPr userDrawn="1"/>
        </p:nvPicPr>
        <p:blipFill>
          <a:blip r:embed="rId2" cstate="print">
            <a:duotone>
              <a:prstClr val="black"/>
              <a:srgbClr val="465E9C">
                <a:tint val="45000"/>
                <a:satMod val="400000"/>
              </a:srgbClr>
            </a:duotone>
          </a:blip>
          <a:srcRect/>
          <a:stretch>
            <a:fillRect/>
          </a:stretch>
        </p:blipFill>
        <p:spPr bwMode="auto">
          <a:xfrm rot="1435684">
            <a:off x="1495992" y="5637474"/>
            <a:ext cx="567831" cy="567830"/>
          </a:xfrm>
          <a:prstGeom prst="rect">
            <a:avLst/>
          </a:prstGeom>
          <a:noFill/>
        </p:spPr>
      </p:pic>
      <p:pic>
        <p:nvPicPr>
          <p:cNvPr id="9" name="Picture 2" descr="C:\Users\Administrator\Desktop\Pushpin Dev\Assets\pushpinLeft.png"/>
          <p:cNvPicPr>
            <a:picLocks noChangeAspect="1" noChangeArrowheads="1"/>
          </p:cNvPicPr>
          <p:nvPr userDrawn="1"/>
        </p:nvPicPr>
        <p:blipFill>
          <a:blip r:embed="rId2" cstate="print">
            <a:duotone>
              <a:prstClr val="black"/>
              <a:srgbClr val="465E9C">
                <a:tint val="45000"/>
                <a:satMod val="400000"/>
              </a:srgbClr>
            </a:duotone>
          </a:blip>
          <a:srcRect/>
          <a:stretch>
            <a:fillRect/>
          </a:stretch>
        </p:blipFill>
        <p:spPr bwMode="auto">
          <a:xfrm rot="4096196">
            <a:off x="7351661" y="358175"/>
            <a:ext cx="566928" cy="566928"/>
          </a:xfrm>
          <a:prstGeom prst="rect">
            <a:avLst/>
          </a:prstGeom>
          <a:noFill/>
        </p:spPr>
      </p:pic>
    </p:spTree>
    <p:extLst>
      <p:ext uri="{BB962C8B-B14F-4D97-AF65-F5344CB8AC3E}">
        <p14:creationId xmlns:p14="http://schemas.microsoft.com/office/powerpoint/2010/main" val="12171579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محتوى ذو تسمية توضيحية">
    <p:spTree>
      <p:nvGrpSpPr>
        <p:cNvPr id="1" name=""/>
        <p:cNvGrpSpPr/>
        <p:nvPr/>
      </p:nvGrpSpPr>
      <p:grpSpPr>
        <a:xfrm>
          <a:off x="0" y="0"/>
          <a:ext cx="0" cy="0"/>
          <a:chOff x="0" y="0"/>
          <a:chExt cx="0" cy="0"/>
        </a:xfrm>
      </p:grpSpPr>
      <p:pic>
        <p:nvPicPr>
          <p:cNvPr id="6" name="صورة 5">
            <a:hlinkClick r:id="" action="ppaction://hlinkshowjump?jump=nextslide"/>
          </p:cNvPr>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16200000" flipH="1" flipV="1">
            <a:off x="2203246" y="5809106"/>
            <a:ext cx="1011187" cy="953342"/>
          </a:xfrm>
          <a:prstGeom prst="rect">
            <a:avLst/>
          </a:prstGeom>
        </p:spPr>
      </p:pic>
      <p:pic>
        <p:nvPicPr>
          <p:cNvPr id="7" name="صورة 6">
            <a:hlinkClick r:id="" action="ppaction://hlinkshowjump?jump=endshow"/>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9655" y="5860616"/>
            <a:ext cx="909360" cy="964536"/>
          </a:xfrm>
          <a:prstGeom prst="rect">
            <a:avLst/>
          </a:prstGeom>
        </p:spPr>
      </p:pic>
    </p:spTree>
    <p:extLst>
      <p:ext uri="{BB962C8B-B14F-4D97-AF65-F5344CB8AC3E}">
        <p14:creationId xmlns:p14="http://schemas.microsoft.com/office/powerpoint/2010/main" val="14997434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محتوى ذو تسمية توضيحية">
    <p:spTree>
      <p:nvGrpSpPr>
        <p:cNvPr id="1" name=""/>
        <p:cNvGrpSpPr/>
        <p:nvPr/>
      </p:nvGrpSpPr>
      <p:grpSpPr>
        <a:xfrm>
          <a:off x="0" y="0"/>
          <a:ext cx="0" cy="0"/>
          <a:chOff x="0" y="0"/>
          <a:chExt cx="0" cy="0"/>
        </a:xfrm>
      </p:grpSpPr>
      <p:pic>
        <p:nvPicPr>
          <p:cNvPr id="6" name="صورة 5">
            <a:hlinkClick r:id="" action="ppaction://hlinkshowjump?jump=nextslide"/>
          </p:cNvPr>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16200000" flipH="1" flipV="1">
            <a:off x="2203246" y="5809106"/>
            <a:ext cx="1011187" cy="953342"/>
          </a:xfrm>
          <a:prstGeom prst="rect">
            <a:avLst/>
          </a:prstGeom>
        </p:spPr>
      </p:pic>
      <p:pic>
        <p:nvPicPr>
          <p:cNvPr id="7" name="صورة 6">
            <a:hlinkClick r:id="" action="ppaction://hlinkshowjump?jump=endshow"/>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9655" y="5860616"/>
            <a:ext cx="909360" cy="964536"/>
          </a:xfrm>
          <a:prstGeom prst="rect">
            <a:avLst/>
          </a:prstGeom>
        </p:spPr>
      </p:pic>
    </p:spTree>
    <p:extLst>
      <p:ext uri="{BB962C8B-B14F-4D97-AF65-F5344CB8AC3E}">
        <p14:creationId xmlns:p14="http://schemas.microsoft.com/office/powerpoint/2010/main" val="14997434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محتوى ذو تسمية توضيحية">
    <p:spTree>
      <p:nvGrpSpPr>
        <p:cNvPr id="1" name=""/>
        <p:cNvGrpSpPr/>
        <p:nvPr/>
      </p:nvGrpSpPr>
      <p:grpSpPr>
        <a:xfrm>
          <a:off x="0" y="0"/>
          <a:ext cx="0" cy="0"/>
          <a:chOff x="0" y="0"/>
          <a:chExt cx="0" cy="0"/>
        </a:xfrm>
      </p:grpSpPr>
      <p:pic>
        <p:nvPicPr>
          <p:cNvPr id="6" name="صورة 5">
            <a:hlinkClick r:id="" action="ppaction://hlinkshowjump?jump=nextslide"/>
          </p:cNvPr>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16200000" flipH="1" flipV="1">
            <a:off x="2203246" y="5809106"/>
            <a:ext cx="1011187" cy="953342"/>
          </a:xfrm>
          <a:prstGeom prst="rect">
            <a:avLst/>
          </a:prstGeom>
        </p:spPr>
      </p:pic>
      <p:pic>
        <p:nvPicPr>
          <p:cNvPr id="7" name="صورة 6">
            <a:hlinkClick r:id="" action="ppaction://hlinkshowjump?jump=endshow"/>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9655" y="5860616"/>
            <a:ext cx="909360" cy="964536"/>
          </a:xfrm>
          <a:prstGeom prst="rect">
            <a:avLst/>
          </a:prstGeom>
        </p:spPr>
      </p:pic>
    </p:spTree>
    <p:extLst>
      <p:ext uri="{BB962C8B-B14F-4D97-AF65-F5344CB8AC3E}">
        <p14:creationId xmlns:p14="http://schemas.microsoft.com/office/powerpoint/2010/main" val="14997434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4_محتوى ذو تسمية توضيحية">
    <p:spTree>
      <p:nvGrpSpPr>
        <p:cNvPr id="1" name=""/>
        <p:cNvGrpSpPr/>
        <p:nvPr/>
      </p:nvGrpSpPr>
      <p:grpSpPr>
        <a:xfrm>
          <a:off x="0" y="0"/>
          <a:ext cx="0" cy="0"/>
          <a:chOff x="0" y="0"/>
          <a:chExt cx="0" cy="0"/>
        </a:xfrm>
      </p:grpSpPr>
      <p:pic>
        <p:nvPicPr>
          <p:cNvPr id="6" name="صورة 5">
            <a:hlinkClick r:id="" action="ppaction://hlinkshowjump?jump=nextslide"/>
          </p:cNvPr>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16200000" flipH="1" flipV="1">
            <a:off x="2203246" y="5809106"/>
            <a:ext cx="1011187" cy="953342"/>
          </a:xfrm>
          <a:prstGeom prst="rect">
            <a:avLst/>
          </a:prstGeom>
        </p:spPr>
      </p:pic>
      <p:pic>
        <p:nvPicPr>
          <p:cNvPr id="7" name="صورة 6">
            <a:hlinkClick r:id="" action="ppaction://hlinkshowjump?jump=endshow"/>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9655" y="5860616"/>
            <a:ext cx="909360" cy="964536"/>
          </a:xfrm>
          <a:prstGeom prst="rect">
            <a:avLst/>
          </a:prstGeom>
        </p:spPr>
      </p:pic>
    </p:spTree>
    <p:extLst>
      <p:ext uri="{BB962C8B-B14F-4D97-AF65-F5344CB8AC3E}">
        <p14:creationId xmlns:p14="http://schemas.microsoft.com/office/powerpoint/2010/main" val="14997434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5_محتوى ذو تسمية توضيحية">
    <p:spTree>
      <p:nvGrpSpPr>
        <p:cNvPr id="1" name=""/>
        <p:cNvGrpSpPr/>
        <p:nvPr/>
      </p:nvGrpSpPr>
      <p:grpSpPr>
        <a:xfrm>
          <a:off x="0" y="0"/>
          <a:ext cx="0" cy="0"/>
          <a:chOff x="0" y="0"/>
          <a:chExt cx="0" cy="0"/>
        </a:xfrm>
      </p:grpSpPr>
      <p:pic>
        <p:nvPicPr>
          <p:cNvPr id="6" name="صورة 5">
            <a:hlinkClick r:id="" action="ppaction://hlinkshowjump?jump=nextslide"/>
          </p:cNvPr>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16200000" flipH="1" flipV="1">
            <a:off x="2203246" y="5809106"/>
            <a:ext cx="1011187" cy="953342"/>
          </a:xfrm>
          <a:prstGeom prst="rect">
            <a:avLst/>
          </a:prstGeom>
        </p:spPr>
      </p:pic>
      <p:pic>
        <p:nvPicPr>
          <p:cNvPr id="7" name="صورة 6">
            <a:hlinkClick r:id="" action="ppaction://hlinkshowjump?jump=endshow"/>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9655" y="5860616"/>
            <a:ext cx="909360" cy="964536"/>
          </a:xfrm>
          <a:prstGeom prst="rect">
            <a:avLst/>
          </a:prstGeom>
        </p:spPr>
      </p:pic>
    </p:spTree>
    <p:extLst>
      <p:ext uri="{BB962C8B-B14F-4D97-AF65-F5344CB8AC3E}">
        <p14:creationId xmlns:p14="http://schemas.microsoft.com/office/powerpoint/2010/main" val="14997434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6_محتوى ذو تسمية توضيحية">
    <p:spTree>
      <p:nvGrpSpPr>
        <p:cNvPr id="1" name=""/>
        <p:cNvGrpSpPr/>
        <p:nvPr/>
      </p:nvGrpSpPr>
      <p:grpSpPr>
        <a:xfrm>
          <a:off x="0" y="0"/>
          <a:ext cx="0" cy="0"/>
          <a:chOff x="0" y="0"/>
          <a:chExt cx="0" cy="0"/>
        </a:xfrm>
      </p:grpSpPr>
      <p:pic>
        <p:nvPicPr>
          <p:cNvPr id="6" name="صورة 5">
            <a:hlinkClick r:id="" action="ppaction://hlinkshowjump?jump=nextslide"/>
          </p:cNvPr>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16200000" flipH="1" flipV="1">
            <a:off x="2203246" y="5809106"/>
            <a:ext cx="1011187" cy="953342"/>
          </a:xfrm>
          <a:prstGeom prst="rect">
            <a:avLst/>
          </a:prstGeom>
        </p:spPr>
      </p:pic>
      <p:pic>
        <p:nvPicPr>
          <p:cNvPr id="7" name="صورة 6">
            <a:hlinkClick r:id="" action="ppaction://hlinkshowjump?jump=endshow"/>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9655" y="5860616"/>
            <a:ext cx="909360" cy="964536"/>
          </a:xfrm>
          <a:prstGeom prst="rect">
            <a:avLst/>
          </a:prstGeom>
        </p:spPr>
      </p:pic>
    </p:spTree>
    <p:extLst>
      <p:ext uri="{BB962C8B-B14F-4D97-AF65-F5344CB8AC3E}">
        <p14:creationId xmlns:p14="http://schemas.microsoft.com/office/powerpoint/2010/main" val="14997434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7_محتوى ذو تسمية توضيحية">
    <p:spTree>
      <p:nvGrpSpPr>
        <p:cNvPr id="1" name=""/>
        <p:cNvGrpSpPr/>
        <p:nvPr/>
      </p:nvGrpSpPr>
      <p:grpSpPr>
        <a:xfrm>
          <a:off x="0" y="0"/>
          <a:ext cx="0" cy="0"/>
          <a:chOff x="0" y="0"/>
          <a:chExt cx="0" cy="0"/>
        </a:xfrm>
      </p:grpSpPr>
      <p:pic>
        <p:nvPicPr>
          <p:cNvPr id="6" name="صورة 5">
            <a:hlinkClick r:id="" action="ppaction://hlinkshowjump?jump=nextslide"/>
          </p:cNvPr>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16200000" flipH="1" flipV="1">
            <a:off x="2203246" y="5809106"/>
            <a:ext cx="1011187" cy="953342"/>
          </a:xfrm>
          <a:prstGeom prst="rect">
            <a:avLst/>
          </a:prstGeom>
        </p:spPr>
      </p:pic>
      <p:pic>
        <p:nvPicPr>
          <p:cNvPr id="7" name="صورة 6">
            <a:hlinkClick r:id="" action="ppaction://hlinkshowjump?jump=endshow"/>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9655" y="5860616"/>
            <a:ext cx="909360" cy="964536"/>
          </a:xfrm>
          <a:prstGeom prst="rect">
            <a:avLst/>
          </a:prstGeom>
        </p:spPr>
      </p:pic>
    </p:spTree>
    <p:extLst>
      <p:ext uri="{BB962C8B-B14F-4D97-AF65-F5344CB8AC3E}">
        <p14:creationId xmlns:p14="http://schemas.microsoft.com/office/powerpoint/2010/main" val="14997434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EEECE1">
                  <a:shade val="50000"/>
                </a:srgbClr>
              </a:solidFill>
            </a:endParaRPr>
          </a:p>
        </p:txBody>
      </p:sp>
      <p:sp>
        <p:nvSpPr>
          <p:cNvPr id="6" name="عنصر نائب لرقم الشريحة 5"/>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392534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8_محتوى ذو تسمية توضيحية">
    <p:spTree>
      <p:nvGrpSpPr>
        <p:cNvPr id="1" name=""/>
        <p:cNvGrpSpPr/>
        <p:nvPr/>
      </p:nvGrpSpPr>
      <p:grpSpPr>
        <a:xfrm>
          <a:off x="0" y="0"/>
          <a:ext cx="0" cy="0"/>
          <a:chOff x="0" y="0"/>
          <a:chExt cx="0" cy="0"/>
        </a:xfrm>
      </p:grpSpPr>
      <p:pic>
        <p:nvPicPr>
          <p:cNvPr id="6" name="صورة 5">
            <a:hlinkClick r:id="" action="ppaction://hlinkshowjump?jump=nextslide"/>
          </p:cNvPr>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16200000" flipH="1" flipV="1">
            <a:off x="2203246" y="5809106"/>
            <a:ext cx="1011187" cy="953342"/>
          </a:xfrm>
          <a:prstGeom prst="rect">
            <a:avLst/>
          </a:prstGeom>
        </p:spPr>
      </p:pic>
      <p:pic>
        <p:nvPicPr>
          <p:cNvPr id="7" name="صورة 6">
            <a:hlinkClick r:id="" action="ppaction://hlinkshowjump?jump=endshow"/>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9655" y="5860616"/>
            <a:ext cx="909360" cy="964536"/>
          </a:xfrm>
          <a:prstGeom prst="rect">
            <a:avLst/>
          </a:prstGeom>
        </p:spPr>
      </p:pic>
    </p:spTree>
    <p:extLst>
      <p:ext uri="{BB962C8B-B14F-4D97-AF65-F5344CB8AC3E}">
        <p14:creationId xmlns:p14="http://schemas.microsoft.com/office/powerpoint/2010/main" val="14997434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9_محتوى ذو تسمية توضيحية">
    <p:spTree>
      <p:nvGrpSpPr>
        <p:cNvPr id="1" name=""/>
        <p:cNvGrpSpPr/>
        <p:nvPr/>
      </p:nvGrpSpPr>
      <p:grpSpPr>
        <a:xfrm>
          <a:off x="0" y="0"/>
          <a:ext cx="0" cy="0"/>
          <a:chOff x="0" y="0"/>
          <a:chExt cx="0" cy="0"/>
        </a:xfrm>
      </p:grpSpPr>
      <p:pic>
        <p:nvPicPr>
          <p:cNvPr id="6" name="صورة 5">
            <a:hlinkClick r:id="" action="ppaction://hlinkshowjump?jump=nextslide"/>
          </p:cNvPr>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16200000" flipH="1" flipV="1">
            <a:off x="2203246" y="5809106"/>
            <a:ext cx="1011187" cy="953342"/>
          </a:xfrm>
          <a:prstGeom prst="rect">
            <a:avLst/>
          </a:prstGeom>
        </p:spPr>
      </p:pic>
      <p:pic>
        <p:nvPicPr>
          <p:cNvPr id="7" name="صورة 6">
            <a:hlinkClick r:id="" action="ppaction://hlinkshowjump?jump=endshow"/>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9655" y="5860616"/>
            <a:ext cx="909360" cy="964536"/>
          </a:xfrm>
          <a:prstGeom prst="rect">
            <a:avLst/>
          </a:prstGeom>
        </p:spPr>
      </p:pic>
    </p:spTree>
    <p:extLst>
      <p:ext uri="{BB962C8B-B14F-4D97-AF65-F5344CB8AC3E}">
        <p14:creationId xmlns:p14="http://schemas.microsoft.com/office/powerpoint/2010/main" val="14997434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EEECE1">
                  <a:shade val="50000"/>
                </a:srgbClr>
              </a:solidFill>
            </a:endParaRPr>
          </a:p>
        </p:txBody>
      </p:sp>
      <p:sp>
        <p:nvSpPr>
          <p:cNvPr id="6" name="عنصر نائب لرقم الشريحة 5"/>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430785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6" name="عنصر نائب للتذييل 5"/>
          <p:cNvSpPr>
            <a:spLocks noGrp="1"/>
          </p:cNvSpPr>
          <p:nvPr>
            <p:ph type="ftr" sz="quarter" idx="11"/>
          </p:nvPr>
        </p:nvSpPr>
        <p:spPr/>
        <p:txBody>
          <a:bodyPr/>
          <a:lstStyle/>
          <a:p>
            <a:endParaRPr lang="ar-SA">
              <a:solidFill>
                <a:srgbClr val="EEECE1">
                  <a:shade val="50000"/>
                </a:srgbClr>
              </a:solidFill>
            </a:endParaRPr>
          </a:p>
        </p:txBody>
      </p:sp>
      <p:sp>
        <p:nvSpPr>
          <p:cNvPr id="7" name="عنصر نائب لرقم الشريحة 6"/>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3014420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8" name="عنصر نائب للتذييل 7"/>
          <p:cNvSpPr>
            <a:spLocks noGrp="1"/>
          </p:cNvSpPr>
          <p:nvPr>
            <p:ph type="ftr" sz="quarter" idx="11"/>
          </p:nvPr>
        </p:nvSpPr>
        <p:spPr/>
        <p:txBody>
          <a:bodyPr/>
          <a:lstStyle/>
          <a:p>
            <a:endParaRPr lang="ar-SA">
              <a:solidFill>
                <a:srgbClr val="EEECE1">
                  <a:shade val="50000"/>
                </a:srgbClr>
              </a:solidFill>
            </a:endParaRPr>
          </a:p>
        </p:txBody>
      </p:sp>
      <p:sp>
        <p:nvSpPr>
          <p:cNvPr id="9" name="عنصر نائب لرقم الشريحة 8"/>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1563937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4" name="عنصر نائب للتذييل 3"/>
          <p:cNvSpPr>
            <a:spLocks noGrp="1"/>
          </p:cNvSpPr>
          <p:nvPr>
            <p:ph type="ftr" sz="quarter" idx="11"/>
          </p:nvPr>
        </p:nvSpPr>
        <p:spPr/>
        <p:txBody>
          <a:bodyPr/>
          <a:lstStyle/>
          <a:p>
            <a:endParaRPr lang="ar-SA">
              <a:solidFill>
                <a:srgbClr val="EEECE1">
                  <a:shade val="50000"/>
                </a:srgbClr>
              </a:solidFill>
            </a:endParaRPr>
          </a:p>
        </p:txBody>
      </p:sp>
      <p:sp>
        <p:nvSpPr>
          <p:cNvPr id="5" name="عنصر نائب لرقم الشريحة 4"/>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3161903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3" name="عنصر نائب للتذييل 2"/>
          <p:cNvSpPr>
            <a:spLocks noGrp="1"/>
          </p:cNvSpPr>
          <p:nvPr>
            <p:ph type="ftr" sz="quarter" idx="11"/>
          </p:nvPr>
        </p:nvSpPr>
        <p:spPr/>
        <p:txBody>
          <a:bodyPr/>
          <a:lstStyle/>
          <a:p>
            <a:endParaRPr lang="ar-SA">
              <a:solidFill>
                <a:srgbClr val="EEECE1">
                  <a:shade val="50000"/>
                </a:srgbClr>
              </a:solidFill>
            </a:endParaRPr>
          </a:p>
        </p:txBody>
      </p:sp>
      <p:sp>
        <p:nvSpPr>
          <p:cNvPr id="4" name="عنصر نائب لرقم الشريحة 3"/>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915068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6" name="عنصر نائب للتذييل 5"/>
          <p:cNvSpPr>
            <a:spLocks noGrp="1"/>
          </p:cNvSpPr>
          <p:nvPr>
            <p:ph type="ftr" sz="quarter" idx="11"/>
          </p:nvPr>
        </p:nvSpPr>
        <p:spPr/>
        <p:txBody>
          <a:bodyPr/>
          <a:lstStyle/>
          <a:p>
            <a:endParaRPr lang="ar-SA">
              <a:solidFill>
                <a:srgbClr val="EEECE1">
                  <a:shade val="50000"/>
                </a:srgbClr>
              </a:solidFill>
            </a:endParaRPr>
          </a:p>
        </p:txBody>
      </p:sp>
      <p:sp>
        <p:nvSpPr>
          <p:cNvPr id="7" name="عنصر نائب لرقم الشريحة 6"/>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762064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6" name="عنصر نائب للتذييل 5"/>
          <p:cNvSpPr>
            <a:spLocks noGrp="1"/>
          </p:cNvSpPr>
          <p:nvPr>
            <p:ph type="ftr" sz="quarter" idx="11"/>
          </p:nvPr>
        </p:nvSpPr>
        <p:spPr/>
        <p:txBody>
          <a:bodyPr/>
          <a:lstStyle/>
          <a:p>
            <a:endParaRPr lang="ar-SA">
              <a:solidFill>
                <a:srgbClr val="EEECE1">
                  <a:shade val="50000"/>
                </a:srgbClr>
              </a:solidFill>
            </a:endParaRPr>
          </a:p>
        </p:txBody>
      </p:sp>
      <p:sp>
        <p:nvSpPr>
          <p:cNvPr id="7" name="عنصر نائب لرقم الشريحة 6"/>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640928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7A8B54-5BE1-48A8-A322-41B78996835A}" type="datetimeFigureOut">
              <a:rPr lang="ar-EG" smtClean="0"/>
              <a:pPr/>
              <a:t>13/07/1440</a:t>
            </a:fld>
            <a:endParaRPr lang="ar-EG"/>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EG"/>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A42930-387D-4B99-9E38-3444A803A0C5}" type="slidenum">
              <a:rPr lang="ar-EG" smtClean="0"/>
              <a:pPr/>
              <a:t>‹#›</a:t>
            </a:fld>
            <a:endParaRPr lang="ar-EG"/>
          </a:p>
        </p:txBody>
      </p:sp>
    </p:spTree>
    <p:extLst>
      <p:ext uri="{BB962C8B-B14F-4D97-AF65-F5344CB8AC3E}">
        <p14:creationId xmlns:p14="http://schemas.microsoft.com/office/powerpoint/2010/main" val="580615358"/>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gif"/><Relationship Id="rId3" Type="http://schemas.microsoft.com/office/2007/relationships/hdphoto" Target="../media/hdphoto2.wdp"/><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microsoft.com/office/2007/relationships/hdphoto" Target="../media/hdphoto4.wdp"/><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مستطيل 18"/>
          <p:cNvSpPr/>
          <p:nvPr/>
        </p:nvSpPr>
        <p:spPr>
          <a:xfrm>
            <a:off x="3316423" y="-225"/>
            <a:ext cx="2523728" cy="908864"/>
          </a:xfrm>
          <a:prstGeom prst="flowChartTerminator">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ar-SA" sz="3600" b="1" kern="0" dirty="0" smtClean="0">
                <a:solidFill>
                  <a:prstClr val="white"/>
                </a:solidFill>
                <a:effectLst>
                  <a:glow rad="101600">
                    <a:srgbClr val="00B050">
                      <a:alpha val="60000"/>
                    </a:srgbClr>
                  </a:glow>
                </a:effectLst>
                <a:latin typeface="Times New Roman" pitchFamily="18" charset="0"/>
              </a:rPr>
              <a:t>التمهيد</a:t>
            </a:r>
            <a:endParaRPr lang="ar-SA" sz="700" kern="0" dirty="0" smtClean="0">
              <a:solidFill>
                <a:sysClr val="windowText" lastClr="000000"/>
              </a:solidFill>
            </a:endParaRPr>
          </a:p>
        </p:txBody>
      </p:sp>
      <p:grpSp>
        <p:nvGrpSpPr>
          <p:cNvPr id="40" name="مجموعة 4"/>
          <p:cNvGrpSpPr/>
          <p:nvPr/>
        </p:nvGrpSpPr>
        <p:grpSpPr>
          <a:xfrm>
            <a:off x="533400" y="6172200"/>
            <a:ext cx="5751790" cy="657885"/>
            <a:chOff x="395536" y="5964387"/>
            <a:chExt cx="5751790" cy="848989"/>
          </a:xfrm>
        </p:grpSpPr>
        <p:pic>
          <p:nvPicPr>
            <p:cNvPr id="42" name="Picture 41" descr="http://www.dr-mohammadian.ir/gallery/home.png">
              <a:hlinkClick r:id="" action="ppaction://hlinkshowjump?jump=firstslide"/>
            </p:cNvPr>
            <p:cNvPicPr>
              <a:picLocks noChangeAspect="1" noChangeArrowheads="1"/>
            </p:cNvPicPr>
            <p:nvPr/>
          </p:nvPicPr>
          <p:blipFill rotWithShape="1">
            <a:blip r:embed="rId2" cstate="print">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l="16296" t="15127" r="15390" b="20163"/>
            <a:stretch/>
          </p:blipFill>
          <p:spPr bwMode="auto">
            <a:xfrm>
              <a:off x="4076488" y="5964387"/>
              <a:ext cx="896293" cy="848989"/>
            </a:xfrm>
            <a:prstGeom prst="roundRect">
              <a:avLst/>
            </a:prstGeom>
            <a:noFill/>
            <a:ln>
              <a:solidFill>
                <a:srgbClr val="7030A0"/>
              </a:solidFill>
            </a:ln>
            <a:extLst>
              <a:ext uri="{909E8E84-426E-40DD-AFC4-6F175D3DCCD1}">
                <a14:hiddenFill xmlns:a14="http://schemas.microsoft.com/office/drawing/2010/main">
                  <a:solidFill>
                    <a:srgbClr val="FFFFFF"/>
                  </a:solidFill>
                </a14:hiddenFill>
              </a:ext>
            </a:extLst>
          </p:spPr>
        </p:pic>
        <p:sp>
          <p:nvSpPr>
            <p:cNvPr id="43" name="سهم إلى اليمين 3">
              <a:hlinkClick r:id="" action="ppaction://hlinkshowjump?jump=nextslide"/>
            </p:cNvPr>
            <p:cNvSpPr/>
            <p:nvPr/>
          </p:nvSpPr>
          <p:spPr>
            <a:xfrm rot="801633">
              <a:off x="5370740" y="6201641"/>
              <a:ext cx="776586" cy="600267"/>
            </a:xfrm>
            <a:prstGeom prst="rightArrow">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44" name="سهم إلى اليمين 19">
              <a:hlinkClick r:id="" action="ppaction://hlinkshowjump?jump=previousslide"/>
            </p:cNvPr>
            <p:cNvSpPr/>
            <p:nvPr/>
          </p:nvSpPr>
          <p:spPr>
            <a:xfrm rot="10071875">
              <a:off x="2844698" y="6197190"/>
              <a:ext cx="776586" cy="600267"/>
            </a:xfrm>
            <a:prstGeom prst="rightArrow">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pic>
          <p:nvPicPr>
            <p:cNvPr id="45" name="Picture 4" descr="http://www.clker.com/cliparts/3/8/b/a/11971212312045077795webmichl_powerbutton_2_states_(_on_off_).svg.med.png">
              <a:hlinkClick r:id="" action="ppaction://hlinkshowjump?jump=endshow"/>
            </p:cNvPr>
            <p:cNvPicPr>
              <a:picLocks noChangeAspect="1" noChangeArrowheads="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t="869" b="-869"/>
            <a:stretch/>
          </p:blipFill>
          <p:spPr bwMode="auto">
            <a:xfrm>
              <a:off x="395536" y="6120038"/>
              <a:ext cx="684062" cy="684062"/>
            </a:xfrm>
            <a:prstGeom prst="ellipse">
              <a:avLst/>
            </a:prstGeom>
            <a:noFill/>
            <a:ln>
              <a:solidFill>
                <a:srgbClr val="FF0000"/>
              </a:solidFill>
            </a:ln>
            <a:extLst>
              <a:ext uri="{909E8E84-426E-40DD-AFC4-6F175D3DCCD1}">
                <a14:hiddenFill xmlns:a14="http://schemas.microsoft.com/office/drawing/2010/main">
                  <a:solidFill>
                    <a:srgbClr val="FFFFFF"/>
                  </a:solidFill>
                </a14:hiddenFill>
              </a:ext>
            </a:extLst>
          </p:spPr>
        </p:pic>
      </p:grpSp>
      <p:sp>
        <p:nvSpPr>
          <p:cNvPr id="2" name="مستطيل 1"/>
          <p:cNvSpPr/>
          <p:nvPr/>
        </p:nvSpPr>
        <p:spPr>
          <a:xfrm>
            <a:off x="3851920" y="2253347"/>
            <a:ext cx="4942066" cy="954107"/>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800" b="1" dirty="0">
                <a:solidFill>
                  <a:prstClr val="black"/>
                </a:solidFill>
              </a:rPr>
              <a:t>بعض الحيوانات تتميز بوجود عمود فقري. ماهي الفقاريات؟</a:t>
            </a:r>
          </a:p>
        </p:txBody>
      </p:sp>
      <p:pic>
        <p:nvPicPr>
          <p:cNvPr id="10" name="Picture 5"/>
          <p:cNvPicPr/>
          <p:nvPr/>
        </p:nvPicPr>
        <p:blipFill>
          <a:blip r:embed="rId5" cstate="print"/>
          <a:srcRect/>
          <a:stretch>
            <a:fillRect/>
          </a:stretch>
        </p:blipFill>
        <p:spPr bwMode="auto">
          <a:xfrm>
            <a:off x="1996020" y="1584960"/>
            <a:ext cx="1734185" cy="1229360"/>
          </a:xfrm>
          <a:prstGeom prst="rect">
            <a:avLst/>
          </a:prstGeom>
          <a:ln>
            <a:noFill/>
          </a:ln>
          <a:effectLst>
            <a:softEdge rad="112500"/>
          </a:effectLst>
        </p:spPr>
      </p:pic>
      <p:pic>
        <p:nvPicPr>
          <p:cNvPr id="12" name="صورة 11" descr="Teg copy.gif"/>
          <p:cNvPicPr/>
          <p:nvPr/>
        </p:nvPicPr>
        <p:blipFill>
          <a:blip r:embed="rId6" cstate="print"/>
          <a:stretch>
            <a:fillRect/>
          </a:stretch>
        </p:blipFill>
        <p:spPr>
          <a:xfrm>
            <a:off x="275439" y="1690370"/>
            <a:ext cx="1884045" cy="1018540"/>
          </a:xfrm>
          <a:prstGeom prst="rect">
            <a:avLst/>
          </a:prstGeom>
        </p:spPr>
      </p:pic>
      <p:pic>
        <p:nvPicPr>
          <p:cNvPr id="13" name="Picture 6"/>
          <p:cNvPicPr/>
          <p:nvPr/>
        </p:nvPicPr>
        <p:blipFill>
          <a:blip r:embed="rId7" cstate="print"/>
          <a:srcRect/>
          <a:stretch>
            <a:fillRect/>
          </a:stretch>
        </p:blipFill>
        <p:spPr bwMode="auto">
          <a:xfrm>
            <a:off x="1996020" y="2803998"/>
            <a:ext cx="1771633" cy="1513205"/>
          </a:xfrm>
          <a:prstGeom prst="rect">
            <a:avLst/>
          </a:prstGeom>
          <a:ln>
            <a:noFill/>
          </a:ln>
          <a:effectLst>
            <a:softEdge rad="112500"/>
          </a:effectLst>
        </p:spPr>
      </p:pic>
      <p:pic>
        <p:nvPicPr>
          <p:cNvPr id="14" name="صورة 13" descr="1111 copy.gif"/>
          <p:cNvPicPr/>
          <p:nvPr/>
        </p:nvPicPr>
        <p:blipFill>
          <a:blip r:embed="rId8" cstate="print"/>
          <a:stretch>
            <a:fillRect/>
          </a:stretch>
        </p:blipFill>
        <p:spPr>
          <a:xfrm>
            <a:off x="798410" y="2922107"/>
            <a:ext cx="1197610" cy="1276985"/>
          </a:xfrm>
          <a:prstGeom prst="rect">
            <a:avLst/>
          </a:prstGeom>
        </p:spPr>
      </p:pic>
      <p:sp>
        <p:nvSpPr>
          <p:cNvPr id="15" name="دبوس زينة 14"/>
          <p:cNvSpPr/>
          <p:nvPr/>
        </p:nvSpPr>
        <p:spPr>
          <a:xfrm>
            <a:off x="9847" y="-22527"/>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صـ64</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35112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5"/>
                                        </p:tgtEl>
                                        <p:attrNameLst>
                                          <p:attrName>style.color</p:attrName>
                                        </p:attrNameLst>
                                      </p:cBhvr>
                                      <p:by>
                                        <p:hsl h="-7200000" s="0" l="0"/>
                                      </p:by>
                                    </p:animClr>
                                    <p:animClr clrSpc="hsl" dir="cw">
                                      <p:cBhvr>
                                        <p:cTn id="7" dur="500" fill="hold"/>
                                        <p:tgtEl>
                                          <p:spTgt spid="15"/>
                                        </p:tgtEl>
                                        <p:attrNameLst>
                                          <p:attrName>fillcolor</p:attrName>
                                        </p:attrNameLst>
                                      </p:cBhvr>
                                      <p:by>
                                        <p:hsl h="-7200000" s="0" l="0"/>
                                      </p:by>
                                    </p:animClr>
                                    <p:animClr clrSpc="hsl" dir="cw">
                                      <p:cBhvr>
                                        <p:cTn id="8" dur="500" fill="hold"/>
                                        <p:tgtEl>
                                          <p:spTgt spid="15"/>
                                        </p:tgtEl>
                                        <p:attrNameLst>
                                          <p:attrName>stroke.color</p:attrName>
                                        </p:attrNameLst>
                                      </p:cBhvr>
                                      <p:by>
                                        <p:hsl h="-7200000" s="0" l="0"/>
                                      </p:by>
                                    </p:animClr>
                                    <p:set>
                                      <p:cBhvr>
                                        <p:cTn id="9" dur="500" fill="hold"/>
                                        <p:tgtEl>
                                          <p:spTgt spid="1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iterate type="lt">
                                    <p:tmPct val="10000"/>
                                  </p:iterate>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مربع نص 7"/>
          <p:cNvSpPr txBox="1"/>
          <p:nvPr/>
        </p:nvSpPr>
        <p:spPr>
          <a:xfrm>
            <a:off x="1314994" y="9909"/>
            <a:ext cx="1656410" cy="510778"/>
          </a:xfrm>
          <a:prstGeom prst="round2Diag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fontAlgn="auto">
              <a:spcBef>
                <a:spcPts val="0"/>
              </a:spcBef>
              <a:spcAft>
                <a:spcPts val="0"/>
              </a:spcAft>
              <a:defRPr/>
            </a:pPr>
            <a:r>
              <a:rPr lang="ar-EG" sz="2400" b="1" dirty="0">
                <a:solidFill>
                  <a:srgbClr val="FFFF00"/>
                </a:solidFill>
              </a:rPr>
              <a:t>الفصل </a:t>
            </a:r>
            <a:r>
              <a:rPr lang="ar-EG" sz="2400" b="1" dirty="0" smtClean="0">
                <a:solidFill>
                  <a:srgbClr val="FFFF00"/>
                </a:solidFill>
              </a:rPr>
              <a:t>الثاني</a:t>
            </a:r>
            <a:endParaRPr lang="ar-SA" sz="2400" b="1" dirty="0">
              <a:solidFill>
                <a:srgbClr val="FFFF00"/>
              </a:solidFill>
            </a:endParaRPr>
          </a:p>
        </p:txBody>
      </p:sp>
      <p:sp>
        <p:nvSpPr>
          <p:cNvPr id="9" name="مربع نص 21"/>
          <p:cNvSpPr txBox="1"/>
          <p:nvPr/>
        </p:nvSpPr>
        <p:spPr>
          <a:xfrm>
            <a:off x="6747724" y="9171"/>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fontAlgn="auto">
              <a:spcBef>
                <a:spcPts val="0"/>
              </a:spcBef>
              <a:spcAft>
                <a:spcPts val="0"/>
              </a:spcAft>
              <a:defRPr/>
            </a:pPr>
            <a:r>
              <a:rPr lang="ar-EG" sz="2400" b="1" dirty="0">
                <a:solidFill>
                  <a:srgbClr val="FFFF00"/>
                </a:solidFill>
              </a:rPr>
              <a:t>الوحدة الأولى </a:t>
            </a:r>
          </a:p>
        </p:txBody>
      </p:sp>
      <p:sp>
        <p:nvSpPr>
          <p:cNvPr id="10" name="مربع نص 16"/>
          <p:cNvSpPr txBox="1"/>
          <p:nvPr/>
        </p:nvSpPr>
        <p:spPr>
          <a:xfrm>
            <a:off x="3194517" y="18502"/>
            <a:ext cx="2773362" cy="511175"/>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1">
            <a:spAutoFit/>
          </a:bodyPr>
          <a:lstStyle/>
          <a:p>
            <a:pPr algn="ctr" fontAlgn="auto">
              <a:spcBef>
                <a:spcPts val="0"/>
              </a:spcBef>
              <a:spcAft>
                <a:spcPts val="0"/>
              </a:spcAft>
              <a:defRPr/>
            </a:pPr>
            <a:r>
              <a:rPr lang="ar-SA" sz="2400" b="1" dirty="0">
                <a:solidFill>
                  <a:schemeClr val="bg1"/>
                </a:solidFill>
              </a:rPr>
              <a:t>مراجعة الدرس </a:t>
            </a:r>
            <a:r>
              <a:rPr lang="ar-SA" sz="2400" b="1" dirty="0" smtClean="0">
                <a:solidFill>
                  <a:schemeClr val="bg1"/>
                </a:solidFill>
              </a:rPr>
              <a:t>الثاني </a:t>
            </a:r>
            <a:endParaRPr lang="ar-EG" sz="2400" b="1" dirty="0">
              <a:solidFill>
                <a:schemeClr val="bg1"/>
              </a:solidFill>
            </a:endParaRPr>
          </a:p>
        </p:txBody>
      </p:sp>
      <p:sp>
        <p:nvSpPr>
          <p:cNvPr id="12" name="مربع نص 21"/>
          <p:cNvSpPr txBox="1"/>
          <p:nvPr/>
        </p:nvSpPr>
        <p:spPr>
          <a:xfrm>
            <a:off x="2339752" y="555222"/>
            <a:ext cx="4449762" cy="707231"/>
          </a:xfrm>
          <a:prstGeom prst="downArrow">
            <a:avLst>
              <a:gd name="adj1" fmla="val 50000"/>
              <a:gd name="adj2" fmla="val 70100"/>
            </a:avLst>
          </a:prstGeom>
        </p:spPr>
        <p:style>
          <a:lnRef idx="0">
            <a:schemeClr val="accent1"/>
          </a:lnRef>
          <a:fillRef idx="3">
            <a:schemeClr val="accent1"/>
          </a:fillRef>
          <a:effectRef idx="3">
            <a:schemeClr val="accent1"/>
          </a:effectRef>
          <a:fontRef idx="minor">
            <a:schemeClr val="lt1"/>
          </a:fontRef>
        </p:style>
        <p:txBody>
          <a:bodyPr rtlCol="1">
            <a:spAutoFit/>
          </a:bodyPr>
          <a:lstStyle/>
          <a:p>
            <a:pPr algn="ctr" fontAlgn="auto">
              <a:spcBef>
                <a:spcPts val="0"/>
              </a:spcBef>
              <a:spcAft>
                <a:spcPts val="0"/>
              </a:spcAft>
              <a:defRPr/>
            </a:pPr>
            <a:r>
              <a:rPr lang="ar-SA" sz="2400" b="1" dirty="0"/>
              <a:t>أفكر وأتحدث وأكتب </a:t>
            </a:r>
          </a:p>
        </p:txBody>
      </p:sp>
      <p:sp>
        <p:nvSpPr>
          <p:cNvPr id="13" name="Round Diagonal Corner Rectangle 12"/>
          <p:cNvSpPr/>
          <p:nvPr/>
        </p:nvSpPr>
        <p:spPr>
          <a:xfrm>
            <a:off x="6539367" y="882255"/>
            <a:ext cx="2276213" cy="640080"/>
          </a:xfrm>
          <a:prstGeom prst="round2Diag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sz="3200" b="1" dirty="0" smtClean="0"/>
              <a:t>1- المفردات :</a:t>
            </a:r>
            <a:endParaRPr lang="ar-SA" sz="3200" b="1" dirty="0"/>
          </a:p>
        </p:txBody>
      </p:sp>
      <p:sp>
        <p:nvSpPr>
          <p:cNvPr id="14" name="TextBox 13"/>
          <p:cNvSpPr txBox="1"/>
          <p:nvPr/>
        </p:nvSpPr>
        <p:spPr>
          <a:xfrm>
            <a:off x="503274" y="1412619"/>
            <a:ext cx="8312306" cy="1119537"/>
          </a:xfrm>
          <a:prstGeom prst="rect">
            <a:avLst/>
          </a:prstGeom>
          <a:noFill/>
        </p:spPr>
        <p:txBody>
          <a:bodyPr wrap="square" rtlCol="1">
            <a:spAutoFit/>
          </a:bodyPr>
          <a:lstStyle/>
          <a:p>
            <a:pPr>
              <a:lnSpc>
                <a:spcPct val="150000"/>
              </a:lnSpc>
            </a:pPr>
            <a:r>
              <a:rPr lang="ar-SA" sz="2800" b="1" dirty="0" smtClean="0">
                <a:solidFill>
                  <a:srgbClr val="7030A0"/>
                </a:solidFill>
              </a:rPr>
              <a:t>الحيوانات التي تستمد الحرارة من البيئة الخارجية لتبق</a:t>
            </a:r>
            <a:r>
              <a:rPr lang="ar-EG" sz="2800" b="1" dirty="0" smtClean="0">
                <a:solidFill>
                  <a:srgbClr val="7030A0"/>
                </a:solidFill>
              </a:rPr>
              <a:t>ى</a:t>
            </a:r>
            <a:r>
              <a:rPr lang="ar-SA" sz="2800" b="1" dirty="0" smtClean="0">
                <a:solidFill>
                  <a:srgbClr val="7030A0"/>
                </a:solidFill>
              </a:rPr>
              <a:t> دافئة تسم</a:t>
            </a:r>
            <a:r>
              <a:rPr lang="ar-EG" sz="2800" b="1" dirty="0" smtClean="0">
                <a:solidFill>
                  <a:srgbClr val="7030A0"/>
                </a:solidFill>
              </a:rPr>
              <a:t>ى</a:t>
            </a:r>
            <a:r>
              <a:rPr lang="ar-SA" sz="2800" b="1" dirty="0" smtClean="0">
                <a:solidFill>
                  <a:srgbClr val="7030A0"/>
                </a:solidFill>
              </a:rPr>
              <a:t> </a:t>
            </a:r>
            <a:r>
              <a:rPr lang="ar-SA" sz="1600" b="1" dirty="0" smtClean="0">
                <a:solidFill>
                  <a:srgbClr val="7030A0"/>
                </a:solidFill>
              </a:rPr>
              <a:t>........................................</a:t>
            </a:r>
            <a:r>
              <a:rPr lang="ar-SA" b="1" dirty="0" smtClean="0">
                <a:solidFill>
                  <a:srgbClr val="7030A0"/>
                </a:solidFill>
              </a:rPr>
              <a:t>.</a:t>
            </a:r>
            <a:endParaRPr lang="ar-SA" b="1" dirty="0">
              <a:solidFill>
                <a:srgbClr val="7030A0"/>
              </a:solidFill>
            </a:endParaRPr>
          </a:p>
        </p:txBody>
      </p:sp>
      <p:sp>
        <p:nvSpPr>
          <p:cNvPr id="15" name="TextBox 14"/>
          <p:cNvSpPr txBox="1"/>
          <p:nvPr/>
        </p:nvSpPr>
        <p:spPr>
          <a:xfrm>
            <a:off x="5694059" y="1968760"/>
            <a:ext cx="3084473" cy="523220"/>
          </a:xfrm>
          <a:prstGeom prst="rect">
            <a:avLst/>
          </a:prstGeom>
          <a:noFill/>
        </p:spPr>
        <p:txBody>
          <a:bodyPr wrap="square" rtlCol="1">
            <a:spAutoFit/>
          </a:bodyPr>
          <a:lstStyle/>
          <a:p>
            <a:r>
              <a:rPr lang="ar-SA" sz="2800" b="1" dirty="0" smtClean="0">
                <a:solidFill>
                  <a:srgbClr val="FF0000"/>
                </a:solidFill>
              </a:rPr>
              <a:t>متغيرة درجة الحرارة </a:t>
            </a:r>
            <a:r>
              <a:rPr lang="ar-SA" sz="2800" b="1" dirty="0">
                <a:solidFill>
                  <a:srgbClr val="FF0000"/>
                </a:solidFill>
              </a:rPr>
              <a:t>.</a:t>
            </a:r>
          </a:p>
        </p:txBody>
      </p:sp>
      <p:sp>
        <p:nvSpPr>
          <p:cNvPr id="16" name="TextBox 15"/>
          <p:cNvSpPr txBox="1"/>
          <p:nvPr/>
        </p:nvSpPr>
        <p:spPr>
          <a:xfrm>
            <a:off x="463114" y="2565762"/>
            <a:ext cx="8460433" cy="584775"/>
          </a:xfrm>
          <a:prstGeom prst="rect">
            <a:avLst/>
          </a:prstGeom>
          <a:noFill/>
        </p:spPr>
        <p:txBody>
          <a:bodyPr wrap="square" rtlCol="1">
            <a:spAutoFit/>
          </a:bodyPr>
          <a:lstStyle/>
          <a:p>
            <a:r>
              <a:rPr lang="ar-SA" sz="3200" b="1" dirty="0" smtClean="0">
                <a:solidFill>
                  <a:srgbClr val="FF0000"/>
                </a:solidFill>
              </a:rPr>
              <a:t>2- أقارن . </a:t>
            </a:r>
            <a:r>
              <a:rPr lang="ar-SA" sz="2800" b="1" dirty="0" smtClean="0">
                <a:solidFill>
                  <a:srgbClr val="00B0F0"/>
                </a:solidFill>
              </a:rPr>
              <a:t>فيم تتشابه طوائف الفقاريات السبعة ، </a:t>
            </a:r>
            <a:r>
              <a:rPr lang="ar-SA" sz="2800" b="1" dirty="0" err="1" smtClean="0">
                <a:solidFill>
                  <a:srgbClr val="00B0F0"/>
                </a:solidFill>
              </a:rPr>
              <a:t>وفيم</a:t>
            </a:r>
            <a:r>
              <a:rPr lang="ar-SA" sz="2800" b="1" dirty="0" smtClean="0">
                <a:solidFill>
                  <a:srgbClr val="00B0F0"/>
                </a:solidFill>
              </a:rPr>
              <a:t> تختلف ؟ </a:t>
            </a:r>
            <a:endParaRPr lang="ar-SA" sz="3200" b="1" dirty="0">
              <a:solidFill>
                <a:srgbClr val="00B0F0"/>
              </a:solidFill>
            </a:endParaRPr>
          </a:p>
        </p:txBody>
      </p:sp>
      <p:sp>
        <p:nvSpPr>
          <p:cNvPr id="18" name="Oval 56"/>
          <p:cNvSpPr>
            <a:spLocks noChangeArrowheads="1"/>
          </p:cNvSpPr>
          <p:nvPr/>
        </p:nvSpPr>
        <p:spPr bwMode="auto">
          <a:xfrm>
            <a:off x="4007807" y="4726260"/>
            <a:ext cx="4308609" cy="1943100"/>
          </a:xfrm>
          <a:prstGeom prst="ellipse">
            <a:avLst/>
          </a:prstGeom>
          <a:noFill/>
          <a:ln w="38100" algn="ctr">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97566" dir="13500000" algn="ctr" rotWithShape="0">
                    <a:schemeClr val="accent1">
                      <a:alpha val="50000"/>
                    </a:schemeClr>
                  </a:outerShdw>
                </a:effectLst>
              </a14:hiddenEffects>
            </a:ext>
          </a:extLst>
        </p:spPr>
        <p:txBody>
          <a:bodyPr wrap="none" anchor="ctr"/>
          <a:lstStyle/>
          <a:p>
            <a:r>
              <a:rPr lang="ar-SA" sz="2000" b="1" dirty="0" smtClean="0">
                <a:solidFill>
                  <a:srgbClr val="7030A0"/>
                </a:solidFill>
              </a:rPr>
              <a:t>بعضها ثابت </a:t>
            </a:r>
          </a:p>
          <a:p>
            <a:r>
              <a:rPr lang="ar-SA" sz="2000" b="1" dirty="0" smtClean="0">
                <a:solidFill>
                  <a:srgbClr val="7030A0"/>
                </a:solidFill>
              </a:rPr>
              <a:t>درجة الحرارة </a:t>
            </a:r>
            <a:endParaRPr lang="ar-SA" sz="2000" dirty="0"/>
          </a:p>
        </p:txBody>
      </p:sp>
      <p:sp>
        <p:nvSpPr>
          <p:cNvPr id="19" name="Oval 57"/>
          <p:cNvSpPr>
            <a:spLocks noChangeArrowheads="1"/>
          </p:cNvSpPr>
          <p:nvPr/>
        </p:nvSpPr>
        <p:spPr bwMode="auto">
          <a:xfrm>
            <a:off x="1531854" y="4726260"/>
            <a:ext cx="4564185" cy="1943100"/>
          </a:xfrm>
          <a:prstGeom prst="ellipse">
            <a:avLst/>
          </a:prstGeom>
          <a:noFill/>
          <a:ln w="38100" algn="ctr">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97566" dir="13500000" algn="ctr" rotWithShape="0">
                    <a:schemeClr val="accent1">
                      <a:alpha val="50000"/>
                    </a:schemeClr>
                  </a:outerShdw>
                </a:effectLst>
              </a14:hiddenEffects>
            </a:ext>
          </a:extLst>
        </p:spPr>
        <p:txBody>
          <a:bodyPr wrap="none" anchor="ctr"/>
          <a:lstStyle/>
          <a:p>
            <a:pPr rtl="1"/>
            <a:endParaRPr lang="ar-SA" sz="2000" b="1" dirty="0" smtClean="0">
              <a:solidFill>
                <a:srgbClr val="7030A0"/>
              </a:solidFill>
            </a:endParaRPr>
          </a:p>
          <a:p>
            <a:pPr rtl="1"/>
            <a:r>
              <a:rPr lang="ar-SA" sz="2000" b="1" dirty="0" smtClean="0">
                <a:solidFill>
                  <a:srgbClr val="7030A0"/>
                </a:solidFill>
              </a:rPr>
              <a:t>لها عمود فقري               بعضها متغير</a:t>
            </a:r>
          </a:p>
          <a:p>
            <a:pPr rtl="1"/>
            <a:r>
              <a:rPr lang="ar-SA" sz="2000" b="1" dirty="0">
                <a:solidFill>
                  <a:srgbClr val="7030A0"/>
                </a:solidFill>
              </a:rPr>
              <a:t> </a:t>
            </a:r>
            <a:r>
              <a:rPr lang="ar-SA" sz="2000" b="1" dirty="0" smtClean="0">
                <a:solidFill>
                  <a:srgbClr val="7030A0"/>
                </a:solidFill>
              </a:rPr>
              <a:t>                                درجة الحرارة </a:t>
            </a:r>
            <a:endParaRPr lang="en-US" sz="2000" b="1" dirty="0">
              <a:solidFill>
                <a:srgbClr val="7030A0"/>
              </a:solidFill>
            </a:endParaRPr>
          </a:p>
        </p:txBody>
      </p:sp>
      <p:sp>
        <p:nvSpPr>
          <p:cNvPr id="20" name="TextBox 19"/>
          <p:cNvSpPr txBox="1"/>
          <p:nvPr/>
        </p:nvSpPr>
        <p:spPr>
          <a:xfrm>
            <a:off x="6636099" y="3272713"/>
            <a:ext cx="1313805" cy="715089"/>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1">
            <a:spAutoFit/>
          </a:bodyPr>
          <a:lstStyle/>
          <a:p>
            <a:pPr algn="ctr"/>
            <a:r>
              <a:rPr lang="ar-SA" sz="3600" dirty="0" smtClean="0"/>
              <a:t>تختلف </a:t>
            </a:r>
            <a:endParaRPr lang="ar-SA" sz="3600" dirty="0"/>
          </a:p>
        </p:txBody>
      </p:sp>
      <p:sp>
        <p:nvSpPr>
          <p:cNvPr id="21" name="TextBox 20"/>
          <p:cNvSpPr txBox="1"/>
          <p:nvPr/>
        </p:nvSpPr>
        <p:spPr>
          <a:xfrm>
            <a:off x="2296904" y="3313184"/>
            <a:ext cx="1313805" cy="715089"/>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1">
            <a:spAutoFit/>
          </a:bodyPr>
          <a:lstStyle/>
          <a:p>
            <a:pPr algn="ctr"/>
            <a:r>
              <a:rPr lang="ar-SA" sz="3600" dirty="0" smtClean="0"/>
              <a:t>تختلف </a:t>
            </a:r>
            <a:endParaRPr lang="ar-SA" sz="3600" dirty="0"/>
          </a:p>
        </p:txBody>
      </p:sp>
      <p:sp>
        <p:nvSpPr>
          <p:cNvPr id="22" name="TextBox 21"/>
          <p:cNvSpPr txBox="1"/>
          <p:nvPr/>
        </p:nvSpPr>
        <p:spPr>
          <a:xfrm>
            <a:off x="4511863" y="3272712"/>
            <a:ext cx="1313805" cy="715089"/>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1">
            <a:spAutoFit/>
          </a:bodyPr>
          <a:lstStyle/>
          <a:p>
            <a:pPr algn="ctr"/>
            <a:r>
              <a:rPr lang="ar-SA" sz="3600" dirty="0" smtClean="0"/>
              <a:t>تتشابه</a:t>
            </a:r>
            <a:endParaRPr lang="ar-SA" sz="3600" dirty="0"/>
          </a:p>
        </p:txBody>
      </p:sp>
      <p:cxnSp>
        <p:nvCxnSpPr>
          <p:cNvPr id="23" name="Straight Arrow Connector 22"/>
          <p:cNvCxnSpPr>
            <a:stCxn id="20" idx="1"/>
          </p:cNvCxnSpPr>
          <p:nvPr/>
        </p:nvCxnSpPr>
        <p:spPr>
          <a:xfrm flipH="1">
            <a:off x="7293001" y="3987802"/>
            <a:ext cx="1" cy="73845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4" name="Straight Arrow Connector 23"/>
          <p:cNvCxnSpPr/>
          <p:nvPr/>
        </p:nvCxnSpPr>
        <p:spPr>
          <a:xfrm flipH="1">
            <a:off x="5186363" y="3944851"/>
            <a:ext cx="1" cy="997433"/>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5" name="Straight Arrow Connector 24"/>
          <p:cNvCxnSpPr/>
          <p:nvPr/>
        </p:nvCxnSpPr>
        <p:spPr>
          <a:xfrm flipH="1">
            <a:off x="2971403" y="4029012"/>
            <a:ext cx="1" cy="73845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26" name="دبوس زينة 25"/>
          <p:cNvSpPr/>
          <p:nvPr/>
        </p:nvSpPr>
        <p:spPr>
          <a:xfrm>
            <a:off x="0" y="652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صـ72</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6204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26"/>
                                        </p:tgtEl>
                                        <p:attrNameLst>
                                          <p:attrName>style.color</p:attrName>
                                        </p:attrNameLst>
                                      </p:cBhvr>
                                      <p:by>
                                        <p:hsl h="-7200000" s="0" l="0"/>
                                      </p:by>
                                    </p:animClr>
                                    <p:animClr clrSpc="hsl" dir="cw">
                                      <p:cBhvr>
                                        <p:cTn id="7" dur="500" fill="hold"/>
                                        <p:tgtEl>
                                          <p:spTgt spid="26"/>
                                        </p:tgtEl>
                                        <p:attrNameLst>
                                          <p:attrName>fillcolor</p:attrName>
                                        </p:attrNameLst>
                                      </p:cBhvr>
                                      <p:by>
                                        <p:hsl h="-7200000" s="0" l="0"/>
                                      </p:by>
                                    </p:animClr>
                                    <p:animClr clrSpc="hsl" dir="cw">
                                      <p:cBhvr>
                                        <p:cTn id="8" dur="500" fill="hold"/>
                                        <p:tgtEl>
                                          <p:spTgt spid="26"/>
                                        </p:tgtEl>
                                        <p:attrNameLst>
                                          <p:attrName>stroke.color</p:attrName>
                                        </p:attrNameLst>
                                      </p:cBhvr>
                                      <p:by>
                                        <p:hsl h="-7200000" s="0" l="0"/>
                                      </p:by>
                                    </p:animClr>
                                    <p:set>
                                      <p:cBhvr>
                                        <p:cTn id="9" dur="500" fill="hold"/>
                                        <p:tgtEl>
                                          <p:spTgt spid="2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iterate type="lt">
                                    <p:tmPct val="10000"/>
                                  </p:iterate>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iterate type="lt">
                                    <p:tmPct val="10000"/>
                                  </p:iterate>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1+#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iterate type="lt">
                                    <p:tmPct val="10000"/>
                                  </p:iterate>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iterate type="lt">
                                    <p:tmPct val="10000"/>
                                  </p:iterate>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iterate type="lt">
                                    <p:tmPct val="10000"/>
                                  </p:iterate>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1000"/>
                                        <p:tgtEl>
                                          <p:spTgt spid="23"/>
                                        </p:tgtEl>
                                      </p:cBhvr>
                                    </p:animEffect>
                                    <p:anim calcmode="lin" valueType="num">
                                      <p:cBhvr>
                                        <p:cTn id="63" dur="1000" fill="hold"/>
                                        <p:tgtEl>
                                          <p:spTgt spid="23"/>
                                        </p:tgtEl>
                                        <p:attrNameLst>
                                          <p:attrName>ppt_x</p:attrName>
                                        </p:attrNameLst>
                                      </p:cBhvr>
                                      <p:tavLst>
                                        <p:tav tm="0">
                                          <p:val>
                                            <p:strVal val="#ppt_x"/>
                                          </p:val>
                                        </p:tav>
                                        <p:tav tm="100000">
                                          <p:val>
                                            <p:strVal val="#ppt_x"/>
                                          </p:val>
                                        </p:tav>
                                      </p:tavLst>
                                    </p:anim>
                                    <p:anim calcmode="lin" valueType="num">
                                      <p:cBhvr>
                                        <p:cTn id="6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fill="hold"/>
                                        <p:tgtEl>
                                          <p:spTgt spid="25"/>
                                        </p:tgtEl>
                                        <p:attrNameLst>
                                          <p:attrName>ppt_x</p:attrName>
                                        </p:attrNameLst>
                                      </p:cBhvr>
                                      <p:tavLst>
                                        <p:tav tm="0">
                                          <p:val>
                                            <p:strVal val="#ppt_x"/>
                                          </p:val>
                                        </p:tav>
                                        <p:tav tm="100000">
                                          <p:val>
                                            <p:strVal val="#ppt_x"/>
                                          </p:val>
                                        </p:tav>
                                      </p:tavLst>
                                    </p:anim>
                                    <p:anim calcmode="lin" valueType="num">
                                      <p:cBhvr additive="base">
                                        <p:cTn id="8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1" presetClass="entr" presetSubtype="0" fill="hold" grpId="0" nodeType="clickEffect">
                                  <p:stCondLst>
                                    <p:cond delay="0"/>
                                  </p:stCondLst>
                                  <p:iterate type="lt">
                                    <p:tmPct val="10000"/>
                                  </p:iterate>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90" dur="500" fill="hold"/>
                                        <p:tgtEl>
                                          <p:spTgt spid="18"/>
                                        </p:tgtEl>
                                        <p:attrNameLst>
                                          <p:attrName>ppt_y</p:attrName>
                                        </p:attrNameLst>
                                      </p:cBhvr>
                                      <p:tavLst>
                                        <p:tav tm="0">
                                          <p:val>
                                            <p:strVal val="#ppt_y"/>
                                          </p:val>
                                        </p:tav>
                                        <p:tav tm="100000">
                                          <p:val>
                                            <p:strVal val="#ppt_y"/>
                                          </p:val>
                                        </p:tav>
                                      </p:tavLst>
                                    </p:anim>
                                    <p:anim calcmode="lin" valueType="num">
                                      <p:cBhvr>
                                        <p:cTn id="91"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92"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93" dur="500" tmFilter="0,0; .5, 1; 1, 1"/>
                                        <p:tgtEl>
                                          <p:spTgt spid="18"/>
                                        </p:tgtEl>
                                      </p:cBhvr>
                                    </p:animEffect>
                                  </p:childTnLst>
                                </p:cTn>
                              </p:par>
                            </p:childTnLst>
                          </p:cTn>
                        </p:par>
                      </p:childTnLst>
                    </p:cTn>
                  </p:par>
                  <p:par>
                    <p:cTn id="94" fill="hold">
                      <p:stCondLst>
                        <p:cond delay="indefinite"/>
                      </p:stCondLst>
                      <p:childTnLst>
                        <p:par>
                          <p:cTn id="95" fill="hold">
                            <p:stCondLst>
                              <p:cond delay="0"/>
                            </p:stCondLst>
                            <p:childTnLst>
                              <p:par>
                                <p:cTn id="96" presetID="41" presetClass="entr" presetSubtype="0" fill="hold" grpId="0" nodeType="clickEffect">
                                  <p:stCondLst>
                                    <p:cond delay="0"/>
                                  </p:stCondLst>
                                  <p:iterate type="lt">
                                    <p:tmPct val="10000"/>
                                  </p:iterate>
                                  <p:childTnLst>
                                    <p:set>
                                      <p:cBhvr>
                                        <p:cTn id="97" dur="1" fill="hold">
                                          <p:stCondLst>
                                            <p:cond delay="0"/>
                                          </p:stCondLst>
                                        </p:cTn>
                                        <p:tgtEl>
                                          <p:spTgt spid="19"/>
                                        </p:tgtEl>
                                        <p:attrNameLst>
                                          <p:attrName>style.visibility</p:attrName>
                                        </p:attrNameLst>
                                      </p:cBhvr>
                                      <p:to>
                                        <p:strVal val="visible"/>
                                      </p:to>
                                    </p:set>
                                    <p:anim calcmode="lin" valueType="num">
                                      <p:cBhvr>
                                        <p:cTn id="98"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19"/>
                                        </p:tgtEl>
                                        <p:attrNameLst>
                                          <p:attrName>ppt_y</p:attrName>
                                        </p:attrNameLst>
                                      </p:cBhvr>
                                      <p:tavLst>
                                        <p:tav tm="0">
                                          <p:val>
                                            <p:strVal val="#ppt_y"/>
                                          </p:val>
                                        </p:tav>
                                        <p:tav tm="100000">
                                          <p:val>
                                            <p:strVal val="#ppt_y"/>
                                          </p:val>
                                        </p:tav>
                                      </p:tavLst>
                                    </p:anim>
                                    <p:anim calcmode="lin" valueType="num">
                                      <p:cBhvr>
                                        <p:cTn id="100"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5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p:bldP spid="15" grpId="0"/>
      <p:bldP spid="16" grpId="0"/>
      <p:bldP spid="18" grpId="0" animBg="1"/>
      <p:bldP spid="19" grpId="0" animBg="1"/>
      <p:bldP spid="20" grpId="0" animBg="1"/>
      <p:bldP spid="21" grpId="0" animBg="1"/>
      <p:bldP spid="22"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مربع نص 7"/>
          <p:cNvSpPr txBox="1"/>
          <p:nvPr/>
        </p:nvSpPr>
        <p:spPr>
          <a:xfrm>
            <a:off x="1242985" y="18502"/>
            <a:ext cx="1672831" cy="510778"/>
          </a:xfrm>
          <a:prstGeom prst="round2Diag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fontAlgn="auto">
              <a:spcBef>
                <a:spcPts val="0"/>
              </a:spcBef>
              <a:spcAft>
                <a:spcPts val="0"/>
              </a:spcAft>
              <a:defRPr/>
            </a:pPr>
            <a:r>
              <a:rPr lang="ar-EG" sz="2400" b="1" dirty="0">
                <a:solidFill>
                  <a:srgbClr val="FFFF00"/>
                </a:solidFill>
              </a:rPr>
              <a:t>الفصل </a:t>
            </a:r>
            <a:r>
              <a:rPr lang="ar-EG" sz="2400" b="1" dirty="0" smtClean="0">
                <a:solidFill>
                  <a:srgbClr val="FFFF00"/>
                </a:solidFill>
              </a:rPr>
              <a:t>الثاني</a:t>
            </a:r>
            <a:endParaRPr lang="ar-SA" sz="2400" b="1" dirty="0">
              <a:solidFill>
                <a:srgbClr val="FFFF00"/>
              </a:solidFill>
            </a:endParaRPr>
          </a:p>
        </p:txBody>
      </p:sp>
      <p:sp>
        <p:nvSpPr>
          <p:cNvPr id="10" name="مربع نص 21"/>
          <p:cNvSpPr txBox="1"/>
          <p:nvPr/>
        </p:nvSpPr>
        <p:spPr>
          <a:xfrm>
            <a:off x="6757055" y="18502"/>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fontAlgn="auto">
              <a:spcBef>
                <a:spcPts val="0"/>
              </a:spcBef>
              <a:spcAft>
                <a:spcPts val="0"/>
              </a:spcAft>
              <a:defRPr/>
            </a:pPr>
            <a:r>
              <a:rPr lang="ar-EG" sz="2400" b="1" dirty="0">
                <a:solidFill>
                  <a:srgbClr val="FFFF00"/>
                </a:solidFill>
              </a:rPr>
              <a:t>الوحدة الأولى </a:t>
            </a:r>
          </a:p>
        </p:txBody>
      </p:sp>
      <p:sp>
        <p:nvSpPr>
          <p:cNvPr id="11" name="مربع نص 16"/>
          <p:cNvSpPr txBox="1"/>
          <p:nvPr/>
        </p:nvSpPr>
        <p:spPr>
          <a:xfrm>
            <a:off x="3194783" y="18502"/>
            <a:ext cx="2773362" cy="511175"/>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1">
            <a:spAutoFit/>
          </a:bodyPr>
          <a:lstStyle/>
          <a:p>
            <a:pPr algn="ctr" fontAlgn="auto">
              <a:spcBef>
                <a:spcPts val="0"/>
              </a:spcBef>
              <a:spcAft>
                <a:spcPts val="0"/>
              </a:spcAft>
              <a:defRPr/>
            </a:pPr>
            <a:r>
              <a:rPr lang="ar-SA" sz="2400" b="1" dirty="0">
                <a:solidFill>
                  <a:schemeClr val="bg1"/>
                </a:solidFill>
              </a:rPr>
              <a:t>مراجعة الدرس </a:t>
            </a:r>
            <a:r>
              <a:rPr lang="ar-SA" sz="2400" b="1" dirty="0" smtClean="0">
                <a:solidFill>
                  <a:schemeClr val="bg1"/>
                </a:solidFill>
              </a:rPr>
              <a:t>الثاني </a:t>
            </a:r>
            <a:endParaRPr lang="ar-EG" sz="2400" b="1" dirty="0">
              <a:solidFill>
                <a:schemeClr val="bg1"/>
              </a:solidFill>
            </a:endParaRPr>
          </a:p>
        </p:txBody>
      </p:sp>
      <p:sp>
        <p:nvSpPr>
          <p:cNvPr id="12" name="Round Diagonal Corner Rectangle 11"/>
          <p:cNvSpPr/>
          <p:nvPr/>
        </p:nvSpPr>
        <p:spPr>
          <a:xfrm>
            <a:off x="6130492" y="772001"/>
            <a:ext cx="2736304" cy="796648"/>
          </a:xfrm>
          <a:prstGeom prst="round2Diag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sz="3200" b="1" dirty="0" smtClean="0"/>
              <a:t>3- التفكير الناقد :</a:t>
            </a:r>
            <a:endParaRPr lang="ar-SA" sz="3200" b="1" dirty="0"/>
          </a:p>
        </p:txBody>
      </p:sp>
      <p:sp>
        <p:nvSpPr>
          <p:cNvPr id="13" name="TextBox 12"/>
          <p:cNvSpPr txBox="1"/>
          <p:nvPr/>
        </p:nvSpPr>
        <p:spPr>
          <a:xfrm>
            <a:off x="441860" y="1653160"/>
            <a:ext cx="8424936" cy="954107"/>
          </a:xfrm>
          <a:prstGeom prst="rect">
            <a:avLst/>
          </a:prstGeom>
          <a:noFill/>
        </p:spPr>
        <p:txBody>
          <a:bodyPr wrap="square" rtlCol="1">
            <a:spAutoFit/>
          </a:bodyPr>
          <a:lstStyle/>
          <a:p>
            <a:r>
              <a:rPr lang="ar-SA" sz="2800" b="1" dirty="0" smtClean="0">
                <a:solidFill>
                  <a:srgbClr val="FF0000"/>
                </a:solidFill>
              </a:rPr>
              <a:t>السلمندر مخلوق حي يشبه السحلية إل</a:t>
            </a:r>
            <a:r>
              <a:rPr lang="ar-EG" sz="2800" b="1" dirty="0" smtClean="0">
                <a:solidFill>
                  <a:srgbClr val="FF0000"/>
                </a:solidFill>
              </a:rPr>
              <a:t>ا</a:t>
            </a:r>
            <a:r>
              <a:rPr lang="ar-SA" sz="2800" b="1" dirty="0" smtClean="0">
                <a:solidFill>
                  <a:srgbClr val="FF0000"/>
                </a:solidFill>
              </a:rPr>
              <a:t> أنه ينتمي إل</a:t>
            </a:r>
            <a:r>
              <a:rPr lang="ar-EG" sz="2800" b="1" dirty="0" smtClean="0">
                <a:solidFill>
                  <a:srgbClr val="FF0000"/>
                </a:solidFill>
              </a:rPr>
              <a:t>ى</a:t>
            </a:r>
            <a:r>
              <a:rPr lang="ar-SA" sz="2800" b="1" dirty="0" smtClean="0">
                <a:solidFill>
                  <a:srgbClr val="FF0000"/>
                </a:solidFill>
              </a:rPr>
              <a:t> البرمائيات ، ما الصفة التي لد</a:t>
            </a:r>
            <a:r>
              <a:rPr lang="ar-EG" sz="2800" b="1" dirty="0" smtClean="0">
                <a:solidFill>
                  <a:srgbClr val="FF0000"/>
                </a:solidFill>
              </a:rPr>
              <a:t>ى</a:t>
            </a:r>
            <a:r>
              <a:rPr lang="ar-SA" sz="2800" b="1" dirty="0" smtClean="0">
                <a:solidFill>
                  <a:srgbClr val="FF0000"/>
                </a:solidFill>
              </a:rPr>
              <a:t> السلمندر وليست لد</a:t>
            </a:r>
            <a:r>
              <a:rPr lang="ar-EG" sz="2800" b="1" dirty="0" smtClean="0">
                <a:solidFill>
                  <a:srgbClr val="FF0000"/>
                </a:solidFill>
              </a:rPr>
              <a:t>ى</a:t>
            </a:r>
            <a:r>
              <a:rPr lang="ar-SA" sz="2800" b="1" dirty="0" smtClean="0">
                <a:solidFill>
                  <a:srgbClr val="FF0000"/>
                </a:solidFill>
              </a:rPr>
              <a:t> السحلية ؟</a:t>
            </a:r>
          </a:p>
        </p:txBody>
      </p:sp>
      <p:sp>
        <p:nvSpPr>
          <p:cNvPr id="14" name="Horizontal Scroll 13"/>
          <p:cNvSpPr/>
          <p:nvPr/>
        </p:nvSpPr>
        <p:spPr>
          <a:xfrm>
            <a:off x="1069008" y="2691778"/>
            <a:ext cx="7588520" cy="3250829"/>
          </a:xfrm>
          <a:prstGeom prst="horizontalScroll">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smtClean="0">
                <a:solidFill>
                  <a:srgbClr val="FF0000"/>
                </a:solidFill>
              </a:rPr>
              <a:t>الإجابة : </a:t>
            </a:r>
          </a:p>
          <a:p>
            <a:endParaRPr lang="ar-SA" sz="3200" b="1" dirty="0" smtClean="0">
              <a:solidFill>
                <a:srgbClr val="FF0000"/>
              </a:solidFill>
            </a:endParaRPr>
          </a:p>
          <a:p>
            <a:r>
              <a:rPr lang="ar-SA" sz="3200" b="1" dirty="0" smtClean="0"/>
              <a:t>لأن سلمندر الماء من البرمائيات فإن له جلدا رطبا</a:t>
            </a:r>
            <a:r>
              <a:rPr lang="ar-EG" sz="3200" b="1" dirty="0" smtClean="0"/>
              <a:t>ً</a:t>
            </a:r>
            <a:r>
              <a:rPr lang="ar-SA" sz="3200" b="1" dirty="0" smtClean="0"/>
              <a:t> ويضع بيوضه في الماء بينما السحلية جلدها جاف وتضع بيوضها على اليابسة .</a:t>
            </a:r>
            <a:endParaRPr lang="ar-SA" sz="3200" b="1" dirty="0"/>
          </a:p>
        </p:txBody>
      </p:sp>
      <p:sp>
        <p:nvSpPr>
          <p:cNvPr id="15" name="دبوس زينة 14"/>
          <p:cNvSpPr/>
          <p:nvPr/>
        </p:nvSpPr>
        <p:spPr>
          <a:xfrm>
            <a:off x="0" y="652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صـ72</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597080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5"/>
                                        </p:tgtEl>
                                        <p:attrNameLst>
                                          <p:attrName>style.color</p:attrName>
                                        </p:attrNameLst>
                                      </p:cBhvr>
                                      <p:by>
                                        <p:hsl h="-7200000" s="0" l="0"/>
                                      </p:by>
                                    </p:animClr>
                                    <p:animClr clrSpc="hsl" dir="cw">
                                      <p:cBhvr>
                                        <p:cTn id="7" dur="500" fill="hold"/>
                                        <p:tgtEl>
                                          <p:spTgt spid="15"/>
                                        </p:tgtEl>
                                        <p:attrNameLst>
                                          <p:attrName>fillcolor</p:attrName>
                                        </p:attrNameLst>
                                      </p:cBhvr>
                                      <p:by>
                                        <p:hsl h="-7200000" s="0" l="0"/>
                                      </p:by>
                                    </p:animClr>
                                    <p:animClr clrSpc="hsl" dir="cw">
                                      <p:cBhvr>
                                        <p:cTn id="8" dur="500" fill="hold"/>
                                        <p:tgtEl>
                                          <p:spTgt spid="15"/>
                                        </p:tgtEl>
                                        <p:attrNameLst>
                                          <p:attrName>stroke.color</p:attrName>
                                        </p:attrNameLst>
                                      </p:cBhvr>
                                      <p:by>
                                        <p:hsl h="-7200000" s="0" l="0"/>
                                      </p:by>
                                    </p:animClr>
                                    <p:set>
                                      <p:cBhvr>
                                        <p:cTn id="9" dur="500" fill="hold"/>
                                        <p:tgtEl>
                                          <p:spTgt spid="1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10000"/>
                                  </p:iterate>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iterate type="lt">
                                    <p:tmPct val="10000"/>
                                  </p:iterate>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iterate type="lt">
                                    <p:tmPct val="10000"/>
                                  </p:iterate>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iterate type="lt">
                                    <p:tmPct val="10000"/>
                                  </p:iterate>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مربع نص 7"/>
          <p:cNvSpPr txBox="1"/>
          <p:nvPr/>
        </p:nvSpPr>
        <p:spPr>
          <a:xfrm>
            <a:off x="1233654" y="9171"/>
            <a:ext cx="1672831" cy="510778"/>
          </a:xfrm>
          <a:prstGeom prst="round2Diag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fontAlgn="auto">
              <a:spcBef>
                <a:spcPts val="0"/>
              </a:spcBef>
              <a:spcAft>
                <a:spcPts val="0"/>
              </a:spcAft>
              <a:defRPr/>
            </a:pPr>
            <a:r>
              <a:rPr lang="ar-EG" sz="2400" b="1" dirty="0">
                <a:solidFill>
                  <a:srgbClr val="FFFF00"/>
                </a:solidFill>
              </a:rPr>
              <a:t>الفصل </a:t>
            </a:r>
            <a:r>
              <a:rPr lang="ar-EG" sz="2400" b="1" dirty="0" smtClean="0">
                <a:solidFill>
                  <a:srgbClr val="FFFF00"/>
                </a:solidFill>
              </a:rPr>
              <a:t>الثاني</a:t>
            </a:r>
            <a:endParaRPr lang="ar-SA" sz="2400" b="1" dirty="0">
              <a:solidFill>
                <a:srgbClr val="FFFF00"/>
              </a:solidFill>
            </a:endParaRPr>
          </a:p>
        </p:txBody>
      </p:sp>
      <p:sp>
        <p:nvSpPr>
          <p:cNvPr id="10" name="مربع نص 21"/>
          <p:cNvSpPr txBox="1"/>
          <p:nvPr/>
        </p:nvSpPr>
        <p:spPr>
          <a:xfrm>
            <a:off x="6738393" y="18502"/>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fontAlgn="auto">
              <a:spcBef>
                <a:spcPts val="0"/>
              </a:spcBef>
              <a:spcAft>
                <a:spcPts val="0"/>
              </a:spcAft>
              <a:defRPr/>
            </a:pPr>
            <a:r>
              <a:rPr lang="ar-EG" sz="2400" b="1" dirty="0">
                <a:solidFill>
                  <a:srgbClr val="FFFF00"/>
                </a:solidFill>
              </a:rPr>
              <a:t>الوحدة الأولى </a:t>
            </a:r>
          </a:p>
        </p:txBody>
      </p:sp>
      <p:sp>
        <p:nvSpPr>
          <p:cNvPr id="11" name="مربع نص 16"/>
          <p:cNvSpPr txBox="1"/>
          <p:nvPr/>
        </p:nvSpPr>
        <p:spPr>
          <a:xfrm>
            <a:off x="3194517" y="18502"/>
            <a:ext cx="2773362" cy="511175"/>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1">
            <a:spAutoFit/>
          </a:bodyPr>
          <a:lstStyle/>
          <a:p>
            <a:pPr algn="ctr" fontAlgn="auto">
              <a:spcBef>
                <a:spcPts val="0"/>
              </a:spcBef>
              <a:spcAft>
                <a:spcPts val="0"/>
              </a:spcAft>
              <a:defRPr/>
            </a:pPr>
            <a:r>
              <a:rPr lang="ar-SA" sz="2400" b="1" dirty="0">
                <a:solidFill>
                  <a:schemeClr val="bg1"/>
                </a:solidFill>
              </a:rPr>
              <a:t>مراجعة الدرس </a:t>
            </a:r>
            <a:r>
              <a:rPr lang="ar-SA" sz="2400" b="1" dirty="0" smtClean="0">
                <a:solidFill>
                  <a:schemeClr val="bg1"/>
                </a:solidFill>
              </a:rPr>
              <a:t>الثاني </a:t>
            </a:r>
            <a:endParaRPr lang="ar-EG" sz="2400" b="1" dirty="0">
              <a:solidFill>
                <a:schemeClr val="bg1"/>
              </a:solidFill>
            </a:endParaRPr>
          </a:p>
        </p:txBody>
      </p:sp>
      <p:sp>
        <p:nvSpPr>
          <p:cNvPr id="12" name="Round Diagonal Corner Rectangle 11"/>
          <p:cNvSpPr/>
          <p:nvPr/>
        </p:nvSpPr>
        <p:spPr>
          <a:xfrm>
            <a:off x="4067944" y="654725"/>
            <a:ext cx="4752528" cy="796648"/>
          </a:xfrm>
          <a:prstGeom prst="round2Diag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sz="3200" b="1" dirty="0" smtClean="0"/>
              <a:t>4- أختار الإجابة الصحيحة</a:t>
            </a:r>
            <a:endParaRPr lang="ar-SA" sz="3200" b="1" dirty="0"/>
          </a:p>
        </p:txBody>
      </p:sp>
      <p:sp>
        <p:nvSpPr>
          <p:cNvPr id="15" name="دبوس زينة 14"/>
          <p:cNvSpPr/>
          <p:nvPr/>
        </p:nvSpPr>
        <p:spPr>
          <a:xfrm>
            <a:off x="0" y="652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صـ72</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 name="TextBox 13"/>
          <p:cNvSpPr txBox="1"/>
          <p:nvPr/>
        </p:nvSpPr>
        <p:spPr>
          <a:xfrm>
            <a:off x="0" y="1700808"/>
            <a:ext cx="8820471" cy="3539430"/>
          </a:xfrm>
          <a:prstGeom prst="rect">
            <a:avLst/>
          </a:prstGeom>
          <a:noFill/>
        </p:spPr>
        <p:txBody>
          <a:bodyPr wrap="square" rtlCol="1">
            <a:spAutoFit/>
          </a:bodyPr>
          <a:lstStyle/>
          <a:p>
            <a:r>
              <a:rPr lang="ar-SA" sz="3200" b="1" dirty="0" smtClean="0">
                <a:solidFill>
                  <a:srgbClr val="FF0000"/>
                </a:solidFill>
              </a:rPr>
              <a:t>4- </a:t>
            </a:r>
            <a:r>
              <a:rPr lang="ar-SA" sz="3200" b="1" dirty="0">
                <a:solidFill>
                  <a:srgbClr val="FF0000"/>
                </a:solidFill>
              </a:rPr>
              <a:t>جميع الطيور و الثدييات : </a:t>
            </a:r>
          </a:p>
          <a:p>
            <a:pPr marL="342900" indent="-342900">
              <a:lnSpc>
                <a:spcPct val="150000"/>
              </a:lnSpc>
              <a:buFontTx/>
              <a:buAutoNum type="arabic1Minus"/>
            </a:pPr>
            <a:r>
              <a:rPr lang="ar-SA" sz="3200" b="1" dirty="0" smtClean="0">
                <a:solidFill>
                  <a:srgbClr val="7030A0"/>
                </a:solidFill>
              </a:rPr>
              <a:t>لها عمود فقري وتنتج الحليب</a:t>
            </a:r>
            <a:r>
              <a:rPr lang="ar-SA" sz="3200" b="1" dirty="0" smtClean="0">
                <a:solidFill>
                  <a:srgbClr val="7030A0"/>
                </a:solidFill>
              </a:rPr>
              <a:t> </a:t>
            </a:r>
            <a:r>
              <a:rPr lang="ar-SA" sz="3200" b="1" dirty="0" smtClean="0">
                <a:solidFill>
                  <a:srgbClr val="7030A0"/>
                </a:solidFill>
              </a:rPr>
              <a:t>. </a:t>
            </a:r>
            <a:r>
              <a:rPr lang="ar-SA" sz="3200" b="1" dirty="0" smtClean="0">
                <a:solidFill>
                  <a:srgbClr val="7030A0"/>
                </a:solidFill>
              </a:rPr>
              <a:t> </a:t>
            </a:r>
          </a:p>
          <a:p>
            <a:pPr>
              <a:lnSpc>
                <a:spcPct val="150000"/>
              </a:lnSpc>
            </a:pPr>
            <a:r>
              <a:rPr lang="ar-SA" sz="3200" b="1" dirty="0" smtClean="0">
                <a:solidFill>
                  <a:srgbClr val="7030A0"/>
                </a:solidFill>
              </a:rPr>
              <a:t> ب- تبيض، ولها عمود فقري.</a:t>
            </a:r>
            <a:endParaRPr lang="ar-SA" sz="3200" b="1" dirty="0" smtClean="0">
              <a:solidFill>
                <a:srgbClr val="7030A0"/>
              </a:solidFill>
            </a:endParaRPr>
          </a:p>
          <a:p>
            <a:pPr>
              <a:lnSpc>
                <a:spcPct val="150000"/>
              </a:lnSpc>
            </a:pPr>
            <a:r>
              <a:rPr lang="ar-SA" sz="3200" b="1" dirty="0" smtClean="0">
                <a:solidFill>
                  <a:srgbClr val="7030A0"/>
                </a:solidFill>
              </a:rPr>
              <a:t>ج- </a:t>
            </a:r>
            <a:r>
              <a:rPr lang="ar-SA" sz="3200" b="1" dirty="0" smtClean="0">
                <a:solidFill>
                  <a:srgbClr val="7030A0"/>
                </a:solidFill>
              </a:rPr>
              <a:t>لها عمود فقري وترعي صغارها </a:t>
            </a:r>
            <a:r>
              <a:rPr lang="ar-SA" sz="3200" b="1" dirty="0" smtClean="0">
                <a:solidFill>
                  <a:srgbClr val="7030A0"/>
                </a:solidFill>
              </a:rPr>
              <a:t>.    </a:t>
            </a:r>
            <a:endParaRPr lang="ar-SA" sz="3200" b="1" dirty="0" smtClean="0">
              <a:solidFill>
                <a:srgbClr val="7030A0"/>
              </a:solidFill>
            </a:endParaRPr>
          </a:p>
          <a:p>
            <a:pPr>
              <a:lnSpc>
                <a:spcPct val="150000"/>
              </a:lnSpc>
            </a:pPr>
            <a:r>
              <a:rPr lang="ar-SA" sz="3200" b="1" dirty="0" smtClean="0">
                <a:solidFill>
                  <a:srgbClr val="7030A0"/>
                </a:solidFill>
              </a:rPr>
              <a:t>د- تبيض، ودرجة حرارة أجسامها ثابتة.</a:t>
            </a:r>
            <a:endParaRPr lang="ar-SA" sz="3200" b="1" dirty="0">
              <a:solidFill>
                <a:srgbClr val="7030A0"/>
              </a:solidFill>
            </a:endParaRPr>
          </a:p>
        </p:txBody>
      </p:sp>
      <p:sp>
        <p:nvSpPr>
          <p:cNvPr id="17" name="Oval 15"/>
          <p:cNvSpPr/>
          <p:nvPr/>
        </p:nvSpPr>
        <p:spPr>
          <a:xfrm>
            <a:off x="3194517" y="3677074"/>
            <a:ext cx="5769971"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Tree>
    <p:extLst>
      <p:ext uri="{BB962C8B-B14F-4D97-AF65-F5344CB8AC3E}">
        <p14:creationId xmlns:p14="http://schemas.microsoft.com/office/powerpoint/2010/main" val="2603314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5"/>
                                        </p:tgtEl>
                                        <p:attrNameLst>
                                          <p:attrName>style.color</p:attrName>
                                        </p:attrNameLst>
                                      </p:cBhvr>
                                      <p:by>
                                        <p:hsl h="-7200000" s="0" l="0"/>
                                      </p:by>
                                    </p:animClr>
                                    <p:animClr clrSpc="hsl" dir="cw">
                                      <p:cBhvr>
                                        <p:cTn id="7" dur="500" fill="hold"/>
                                        <p:tgtEl>
                                          <p:spTgt spid="15"/>
                                        </p:tgtEl>
                                        <p:attrNameLst>
                                          <p:attrName>fillcolor</p:attrName>
                                        </p:attrNameLst>
                                      </p:cBhvr>
                                      <p:by>
                                        <p:hsl h="-7200000" s="0" l="0"/>
                                      </p:by>
                                    </p:animClr>
                                    <p:animClr clrSpc="hsl" dir="cw">
                                      <p:cBhvr>
                                        <p:cTn id="8" dur="500" fill="hold"/>
                                        <p:tgtEl>
                                          <p:spTgt spid="15"/>
                                        </p:tgtEl>
                                        <p:attrNameLst>
                                          <p:attrName>stroke.color</p:attrName>
                                        </p:attrNameLst>
                                      </p:cBhvr>
                                      <p:by>
                                        <p:hsl h="-7200000" s="0" l="0"/>
                                      </p:by>
                                    </p:animClr>
                                    <p:set>
                                      <p:cBhvr>
                                        <p:cTn id="9" dur="500" fill="hold"/>
                                        <p:tgtEl>
                                          <p:spTgt spid="1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10000"/>
                                  </p:iterate>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iterate type="lt">
                                    <p:tmPct val="10000"/>
                                  </p:iterate>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iterate type="lt">
                                    <p:tmPct val="10000"/>
                                  </p:iterate>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6"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مربع نص 7"/>
          <p:cNvSpPr txBox="1"/>
          <p:nvPr/>
        </p:nvSpPr>
        <p:spPr>
          <a:xfrm>
            <a:off x="1233654" y="9171"/>
            <a:ext cx="1672831" cy="510778"/>
          </a:xfrm>
          <a:prstGeom prst="round2Diag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fontAlgn="auto">
              <a:spcBef>
                <a:spcPts val="0"/>
              </a:spcBef>
              <a:spcAft>
                <a:spcPts val="0"/>
              </a:spcAft>
              <a:defRPr/>
            </a:pPr>
            <a:r>
              <a:rPr lang="ar-EG" sz="2400" b="1" dirty="0">
                <a:solidFill>
                  <a:srgbClr val="FFFF00"/>
                </a:solidFill>
              </a:rPr>
              <a:t>الفصل </a:t>
            </a:r>
            <a:r>
              <a:rPr lang="ar-EG" sz="2400" b="1" dirty="0" smtClean="0">
                <a:solidFill>
                  <a:srgbClr val="FFFF00"/>
                </a:solidFill>
              </a:rPr>
              <a:t>الثاني</a:t>
            </a:r>
            <a:endParaRPr lang="ar-SA" sz="2400" b="1" dirty="0">
              <a:solidFill>
                <a:srgbClr val="FFFF00"/>
              </a:solidFill>
            </a:endParaRPr>
          </a:p>
        </p:txBody>
      </p:sp>
      <p:sp>
        <p:nvSpPr>
          <p:cNvPr id="10" name="مربع نص 21"/>
          <p:cNvSpPr txBox="1"/>
          <p:nvPr/>
        </p:nvSpPr>
        <p:spPr>
          <a:xfrm>
            <a:off x="6738393" y="18502"/>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fontAlgn="auto">
              <a:spcBef>
                <a:spcPts val="0"/>
              </a:spcBef>
              <a:spcAft>
                <a:spcPts val="0"/>
              </a:spcAft>
              <a:defRPr/>
            </a:pPr>
            <a:r>
              <a:rPr lang="ar-EG" sz="2400" b="1" dirty="0">
                <a:solidFill>
                  <a:srgbClr val="FFFF00"/>
                </a:solidFill>
              </a:rPr>
              <a:t>الوحدة الأولى </a:t>
            </a:r>
          </a:p>
        </p:txBody>
      </p:sp>
      <p:sp>
        <p:nvSpPr>
          <p:cNvPr id="11" name="مربع نص 16"/>
          <p:cNvSpPr txBox="1"/>
          <p:nvPr/>
        </p:nvSpPr>
        <p:spPr>
          <a:xfrm>
            <a:off x="3194517" y="18502"/>
            <a:ext cx="2773362" cy="511175"/>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1">
            <a:spAutoFit/>
          </a:bodyPr>
          <a:lstStyle/>
          <a:p>
            <a:pPr algn="ctr" fontAlgn="auto">
              <a:spcBef>
                <a:spcPts val="0"/>
              </a:spcBef>
              <a:spcAft>
                <a:spcPts val="0"/>
              </a:spcAft>
              <a:defRPr/>
            </a:pPr>
            <a:r>
              <a:rPr lang="ar-SA" sz="2400" b="1" dirty="0">
                <a:solidFill>
                  <a:schemeClr val="bg1"/>
                </a:solidFill>
              </a:rPr>
              <a:t>مراجعة الدرس </a:t>
            </a:r>
            <a:r>
              <a:rPr lang="ar-SA" sz="2400" b="1" dirty="0" smtClean="0">
                <a:solidFill>
                  <a:schemeClr val="bg1"/>
                </a:solidFill>
              </a:rPr>
              <a:t>الثاني </a:t>
            </a:r>
            <a:endParaRPr lang="ar-EG" sz="2400" b="1" dirty="0">
              <a:solidFill>
                <a:schemeClr val="bg1"/>
              </a:solidFill>
            </a:endParaRPr>
          </a:p>
        </p:txBody>
      </p:sp>
      <p:sp>
        <p:nvSpPr>
          <p:cNvPr id="12" name="Round Diagonal Corner Rectangle 11"/>
          <p:cNvSpPr/>
          <p:nvPr/>
        </p:nvSpPr>
        <p:spPr>
          <a:xfrm>
            <a:off x="5508104" y="654725"/>
            <a:ext cx="3312368" cy="796648"/>
          </a:xfrm>
          <a:prstGeom prst="round2Diag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sz="3200" b="1" dirty="0" smtClean="0"/>
              <a:t>5- </a:t>
            </a:r>
            <a:r>
              <a:rPr lang="ar-SA" sz="3200" b="1" dirty="0" smtClean="0"/>
              <a:t>السؤال الأساسي :</a:t>
            </a:r>
            <a:endParaRPr lang="ar-SA" sz="3200" b="1" dirty="0"/>
          </a:p>
        </p:txBody>
      </p:sp>
      <p:sp>
        <p:nvSpPr>
          <p:cNvPr id="13" name="TextBox 12"/>
          <p:cNvSpPr txBox="1"/>
          <p:nvPr/>
        </p:nvSpPr>
        <p:spPr>
          <a:xfrm>
            <a:off x="395536" y="1630541"/>
            <a:ext cx="7344816" cy="646331"/>
          </a:xfrm>
          <a:prstGeom prst="rect">
            <a:avLst/>
          </a:prstGeom>
          <a:noFill/>
        </p:spPr>
        <p:txBody>
          <a:bodyPr wrap="square" rtlCol="1">
            <a:spAutoFit/>
          </a:bodyPr>
          <a:lstStyle/>
          <a:p>
            <a:r>
              <a:rPr lang="ar-SA" sz="3600" b="1" dirty="0" smtClean="0">
                <a:solidFill>
                  <a:srgbClr val="FF0000"/>
                </a:solidFill>
              </a:rPr>
              <a:t>أي الحيوانات لها عمود فقري ؟</a:t>
            </a:r>
            <a:endParaRPr lang="ar-SA" sz="3600" b="1" dirty="0">
              <a:solidFill>
                <a:srgbClr val="FF0000"/>
              </a:solidFill>
            </a:endParaRPr>
          </a:p>
        </p:txBody>
      </p:sp>
      <p:sp>
        <p:nvSpPr>
          <p:cNvPr id="14" name="Horizontal Scroll 13"/>
          <p:cNvSpPr/>
          <p:nvPr/>
        </p:nvSpPr>
        <p:spPr>
          <a:xfrm>
            <a:off x="323528" y="2276872"/>
            <a:ext cx="8712968" cy="3674149"/>
          </a:xfrm>
          <a:prstGeom prst="horizontalScroll">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smtClean="0">
                <a:solidFill>
                  <a:srgbClr val="FF0000"/>
                </a:solidFill>
              </a:rPr>
              <a:t>الإجابة : </a:t>
            </a:r>
          </a:p>
          <a:p>
            <a:endParaRPr lang="ar-SA" sz="3200" b="1" dirty="0" smtClean="0">
              <a:solidFill>
                <a:srgbClr val="FF0000"/>
              </a:solidFill>
            </a:endParaRPr>
          </a:p>
          <a:p>
            <a:r>
              <a:rPr lang="ar-EG" sz="3200" b="1" dirty="0" smtClean="0"/>
              <a:t>سميت </a:t>
            </a:r>
            <a:r>
              <a:rPr lang="ar-SA" sz="3200" b="1" dirty="0" smtClean="0"/>
              <a:t>الحيوانات التي لها عمود فقري بالفقاريات وتشمل : </a:t>
            </a:r>
          </a:p>
          <a:p>
            <a:r>
              <a:rPr lang="ar-SA" sz="3200" b="1" dirty="0"/>
              <a:t> </a:t>
            </a:r>
            <a:r>
              <a:rPr lang="ar-SA" sz="3200" b="1" dirty="0" smtClean="0"/>
              <a:t>( الأسماك – البرمائيات – الزواحف – الطيور – الثدييات )</a:t>
            </a:r>
            <a:endParaRPr lang="ar-SA" sz="3200" b="1" dirty="0"/>
          </a:p>
        </p:txBody>
      </p:sp>
      <p:sp>
        <p:nvSpPr>
          <p:cNvPr id="15" name="دبوس زينة 14"/>
          <p:cNvSpPr/>
          <p:nvPr/>
        </p:nvSpPr>
        <p:spPr>
          <a:xfrm>
            <a:off x="0" y="652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صـ72</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989164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5"/>
                                        </p:tgtEl>
                                        <p:attrNameLst>
                                          <p:attrName>style.color</p:attrName>
                                        </p:attrNameLst>
                                      </p:cBhvr>
                                      <p:by>
                                        <p:hsl h="-7200000" s="0" l="0"/>
                                      </p:by>
                                    </p:animClr>
                                    <p:animClr clrSpc="hsl" dir="cw">
                                      <p:cBhvr>
                                        <p:cTn id="7" dur="500" fill="hold"/>
                                        <p:tgtEl>
                                          <p:spTgt spid="15"/>
                                        </p:tgtEl>
                                        <p:attrNameLst>
                                          <p:attrName>fillcolor</p:attrName>
                                        </p:attrNameLst>
                                      </p:cBhvr>
                                      <p:by>
                                        <p:hsl h="-7200000" s="0" l="0"/>
                                      </p:by>
                                    </p:animClr>
                                    <p:animClr clrSpc="hsl" dir="cw">
                                      <p:cBhvr>
                                        <p:cTn id="8" dur="500" fill="hold"/>
                                        <p:tgtEl>
                                          <p:spTgt spid="15"/>
                                        </p:tgtEl>
                                        <p:attrNameLst>
                                          <p:attrName>stroke.color</p:attrName>
                                        </p:attrNameLst>
                                      </p:cBhvr>
                                      <p:by>
                                        <p:hsl h="-7200000" s="0" l="0"/>
                                      </p:by>
                                    </p:animClr>
                                    <p:set>
                                      <p:cBhvr>
                                        <p:cTn id="9" dur="500" fill="hold"/>
                                        <p:tgtEl>
                                          <p:spTgt spid="1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10000"/>
                                  </p:iterate>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iterate type="lt">
                                    <p:tmPct val="10000"/>
                                  </p:iterate>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iterate type="lt">
                                    <p:tmPct val="10000"/>
                                  </p:iterate>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iterate type="lt">
                                    <p:tmPct val="10000"/>
                                  </p:iterate>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مربع نص 7"/>
          <p:cNvSpPr txBox="1"/>
          <p:nvPr/>
        </p:nvSpPr>
        <p:spPr>
          <a:xfrm>
            <a:off x="1233654" y="18502"/>
            <a:ext cx="1600823" cy="510778"/>
          </a:xfrm>
          <a:prstGeom prst="round2Diag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fontAlgn="auto">
              <a:spcBef>
                <a:spcPts val="0"/>
              </a:spcBef>
              <a:spcAft>
                <a:spcPts val="0"/>
              </a:spcAft>
              <a:defRPr/>
            </a:pPr>
            <a:r>
              <a:rPr lang="ar-EG" sz="2400" b="1" dirty="0">
                <a:solidFill>
                  <a:srgbClr val="FFFF00"/>
                </a:solidFill>
              </a:rPr>
              <a:t>الفصل </a:t>
            </a:r>
            <a:r>
              <a:rPr lang="ar-EG" sz="2400" b="1" dirty="0" smtClean="0">
                <a:solidFill>
                  <a:srgbClr val="FFFF00"/>
                </a:solidFill>
              </a:rPr>
              <a:t>الثاني</a:t>
            </a:r>
            <a:endParaRPr lang="ar-SA" sz="2400" b="1" dirty="0">
              <a:solidFill>
                <a:srgbClr val="FFFF00"/>
              </a:solidFill>
            </a:endParaRPr>
          </a:p>
        </p:txBody>
      </p:sp>
      <p:sp>
        <p:nvSpPr>
          <p:cNvPr id="5" name="مربع نص 21"/>
          <p:cNvSpPr txBox="1"/>
          <p:nvPr/>
        </p:nvSpPr>
        <p:spPr>
          <a:xfrm>
            <a:off x="6738393" y="18502"/>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fontAlgn="auto">
              <a:spcBef>
                <a:spcPts val="0"/>
              </a:spcBef>
              <a:spcAft>
                <a:spcPts val="0"/>
              </a:spcAft>
              <a:defRPr/>
            </a:pPr>
            <a:r>
              <a:rPr lang="ar-EG" sz="2400" b="1" dirty="0">
                <a:solidFill>
                  <a:srgbClr val="FFFF00"/>
                </a:solidFill>
              </a:rPr>
              <a:t>الوحدة الأولى </a:t>
            </a:r>
          </a:p>
        </p:txBody>
      </p:sp>
      <p:sp>
        <p:nvSpPr>
          <p:cNvPr id="6" name="مربع نص 16"/>
          <p:cNvSpPr txBox="1"/>
          <p:nvPr/>
        </p:nvSpPr>
        <p:spPr>
          <a:xfrm>
            <a:off x="3194517" y="18502"/>
            <a:ext cx="2773362" cy="511175"/>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1">
            <a:spAutoFit/>
          </a:bodyPr>
          <a:lstStyle/>
          <a:p>
            <a:pPr algn="ctr" fontAlgn="auto">
              <a:spcBef>
                <a:spcPts val="0"/>
              </a:spcBef>
              <a:spcAft>
                <a:spcPts val="0"/>
              </a:spcAft>
              <a:defRPr/>
            </a:pPr>
            <a:r>
              <a:rPr lang="ar-SA" sz="2400" b="1" dirty="0">
                <a:solidFill>
                  <a:schemeClr val="bg1"/>
                </a:solidFill>
              </a:rPr>
              <a:t>مراجعة الدرس </a:t>
            </a:r>
            <a:r>
              <a:rPr lang="ar-SA" sz="2400" b="1" dirty="0" smtClean="0">
                <a:solidFill>
                  <a:schemeClr val="bg1"/>
                </a:solidFill>
              </a:rPr>
              <a:t>الثاني </a:t>
            </a:r>
            <a:endParaRPr lang="ar-EG" sz="2400" b="1" dirty="0">
              <a:solidFill>
                <a:schemeClr val="bg1"/>
              </a:solidFill>
            </a:endParaRPr>
          </a:p>
        </p:txBody>
      </p:sp>
      <p:sp>
        <p:nvSpPr>
          <p:cNvPr id="7" name="Round Diagonal Corner Rectangle 6"/>
          <p:cNvSpPr/>
          <p:nvPr/>
        </p:nvSpPr>
        <p:spPr>
          <a:xfrm>
            <a:off x="6203905" y="738053"/>
            <a:ext cx="2664296" cy="731520"/>
          </a:xfrm>
          <a:prstGeom prst="round2Diag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smtClean="0"/>
              <a:t>العلوم والكتابة :</a:t>
            </a:r>
            <a:endParaRPr lang="ar-SA" sz="3200" b="1" dirty="0"/>
          </a:p>
        </p:txBody>
      </p:sp>
      <p:sp>
        <p:nvSpPr>
          <p:cNvPr id="8" name="TextBox 7"/>
          <p:cNvSpPr txBox="1"/>
          <p:nvPr/>
        </p:nvSpPr>
        <p:spPr>
          <a:xfrm>
            <a:off x="303378" y="1484784"/>
            <a:ext cx="8640960" cy="1569660"/>
          </a:xfrm>
          <a:prstGeom prst="rect">
            <a:avLst/>
          </a:prstGeom>
          <a:noFill/>
        </p:spPr>
        <p:txBody>
          <a:bodyPr wrap="square" rtlCol="1">
            <a:spAutoFit/>
          </a:bodyPr>
          <a:lstStyle/>
          <a:p>
            <a:r>
              <a:rPr lang="ar-SA" sz="3200" b="1" dirty="0" smtClean="0">
                <a:solidFill>
                  <a:srgbClr val="FF0000"/>
                </a:solidFill>
              </a:rPr>
              <a:t>الكتابة الوصفية </a:t>
            </a:r>
          </a:p>
          <a:p>
            <a:r>
              <a:rPr lang="ar-SA" sz="3200" b="1" dirty="0" smtClean="0">
                <a:solidFill>
                  <a:srgbClr val="7030A0"/>
                </a:solidFill>
              </a:rPr>
              <a:t>أختار حيوانا فقارياً من الحيوانات التي تعيش في منطقتي ، أكتب فقرة أوضح فيها نوع هذا الحيوان وأصف بعض خصائصه .</a:t>
            </a:r>
            <a:endParaRPr lang="ar-SA" sz="3200" b="1" dirty="0">
              <a:solidFill>
                <a:srgbClr val="7030A0"/>
              </a:solidFill>
            </a:endParaRPr>
          </a:p>
        </p:txBody>
      </p:sp>
      <p:sp>
        <p:nvSpPr>
          <p:cNvPr id="9" name="Round Diagonal Corner Rectangle 8"/>
          <p:cNvSpPr/>
          <p:nvPr/>
        </p:nvSpPr>
        <p:spPr>
          <a:xfrm>
            <a:off x="5632628" y="3069655"/>
            <a:ext cx="3144901" cy="796648"/>
          </a:xfrm>
          <a:prstGeom prst="round2Diag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smtClean="0"/>
              <a:t>العلوم والرياضيات :</a:t>
            </a:r>
            <a:endParaRPr lang="ar-SA" sz="3200" b="1" dirty="0"/>
          </a:p>
        </p:txBody>
      </p:sp>
      <p:sp>
        <p:nvSpPr>
          <p:cNvPr id="10" name="TextBox 9"/>
          <p:cNvSpPr txBox="1"/>
          <p:nvPr/>
        </p:nvSpPr>
        <p:spPr>
          <a:xfrm>
            <a:off x="227241" y="3866303"/>
            <a:ext cx="8640960" cy="1569660"/>
          </a:xfrm>
          <a:prstGeom prst="rect">
            <a:avLst/>
          </a:prstGeom>
          <a:noFill/>
        </p:spPr>
        <p:txBody>
          <a:bodyPr wrap="square" rtlCol="1">
            <a:spAutoFit/>
          </a:bodyPr>
          <a:lstStyle/>
          <a:p>
            <a:r>
              <a:rPr lang="ar-SA" sz="3200" b="1" dirty="0" smtClean="0">
                <a:solidFill>
                  <a:srgbClr val="FF0000"/>
                </a:solidFill>
              </a:rPr>
              <a:t>كتلة الحوت الأزرق </a:t>
            </a:r>
          </a:p>
          <a:p>
            <a:r>
              <a:rPr lang="ar-SA" sz="3200" b="1" dirty="0" smtClean="0">
                <a:solidFill>
                  <a:srgbClr val="7030A0"/>
                </a:solidFill>
              </a:rPr>
              <a:t>إذا كانت كتلة الحوت الأزرق حوالي 100 طن ، فما كتلته بالكيلو جرامات ؟ </a:t>
            </a:r>
            <a:endParaRPr lang="ar-SA" sz="3200" b="1" dirty="0">
              <a:solidFill>
                <a:srgbClr val="7030A0"/>
              </a:solidFill>
            </a:endParaRPr>
          </a:p>
        </p:txBody>
      </p:sp>
      <p:sp>
        <p:nvSpPr>
          <p:cNvPr id="11" name="Flowchart: Preparation 10"/>
          <p:cNvSpPr/>
          <p:nvPr/>
        </p:nvSpPr>
        <p:spPr>
          <a:xfrm>
            <a:off x="864096" y="4941168"/>
            <a:ext cx="7884369" cy="1545850"/>
          </a:xfrm>
          <a:prstGeom prst="flowChartPreparation">
            <a:avLst/>
          </a:prstGeom>
        </p:spPr>
        <p:style>
          <a:lnRef idx="1">
            <a:schemeClr val="accent3"/>
          </a:lnRef>
          <a:fillRef idx="2">
            <a:schemeClr val="accent3"/>
          </a:fillRef>
          <a:effectRef idx="1">
            <a:schemeClr val="accent3"/>
          </a:effectRef>
          <a:fontRef idx="minor">
            <a:schemeClr val="dk1"/>
          </a:fontRef>
        </p:style>
        <p:txBody>
          <a:bodyPr rtlCol="1" anchor="ctr"/>
          <a:lstStyle/>
          <a:p>
            <a:r>
              <a:rPr lang="ar-SA" sz="2800" b="1" dirty="0" smtClean="0">
                <a:solidFill>
                  <a:srgbClr val="FF0000"/>
                </a:solidFill>
              </a:rPr>
              <a:t>الإجابة :</a:t>
            </a:r>
          </a:p>
          <a:p>
            <a:pPr algn="ctr"/>
            <a:r>
              <a:rPr lang="ar-SA" sz="2800" b="1" dirty="0" smtClean="0"/>
              <a:t>كتلة الحوت الأزرق = 100 × 1000= 100000كجم </a:t>
            </a:r>
            <a:endParaRPr lang="ar-SA" sz="2800" b="1" dirty="0"/>
          </a:p>
        </p:txBody>
      </p:sp>
      <p:sp>
        <p:nvSpPr>
          <p:cNvPr id="16" name="دبوس زينة 15"/>
          <p:cNvSpPr/>
          <p:nvPr/>
        </p:nvSpPr>
        <p:spPr>
          <a:xfrm>
            <a:off x="0" y="652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صـ72</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171114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6"/>
                                        </p:tgtEl>
                                        <p:attrNameLst>
                                          <p:attrName>style.color</p:attrName>
                                        </p:attrNameLst>
                                      </p:cBhvr>
                                      <p:by>
                                        <p:hsl h="-7200000" s="0" l="0"/>
                                      </p:by>
                                    </p:animClr>
                                    <p:animClr clrSpc="hsl" dir="cw">
                                      <p:cBhvr>
                                        <p:cTn id="7" dur="500" fill="hold"/>
                                        <p:tgtEl>
                                          <p:spTgt spid="16"/>
                                        </p:tgtEl>
                                        <p:attrNameLst>
                                          <p:attrName>fillcolor</p:attrName>
                                        </p:attrNameLst>
                                      </p:cBhvr>
                                      <p:by>
                                        <p:hsl h="-7200000" s="0" l="0"/>
                                      </p:by>
                                    </p:animClr>
                                    <p:animClr clrSpc="hsl" dir="cw">
                                      <p:cBhvr>
                                        <p:cTn id="8" dur="500" fill="hold"/>
                                        <p:tgtEl>
                                          <p:spTgt spid="16"/>
                                        </p:tgtEl>
                                        <p:attrNameLst>
                                          <p:attrName>stroke.color</p:attrName>
                                        </p:attrNameLst>
                                      </p:cBhvr>
                                      <p:by>
                                        <p:hsl h="-7200000" s="0" l="0"/>
                                      </p:by>
                                    </p:animClr>
                                    <p:set>
                                      <p:cBhvr>
                                        <p:cTn id="9" dur="500" fill="hold"/>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iterate type="lt">
                                    <p:tmPct val="10000"/>
                                  </p:iterate>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iterate type="lt">
                                    <p:tmPct val="10000"/>
                                  </p:iterate>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1+#ppt_w/2"/>
                                          </p:val>
                                        </p:tav>
                                        <p:tav tm="100000">
                                          <p:val>
                                            <p:strVal val="#ppt_x"/>
                                          </p:val>
                                        </p:tav>
                                      </p:tavLst>
                                    </p:anim>
                                    <p:anim calcmode="lin" valueType="num">
                                      <p:cBhvr additive="base">
                                        <p:cTn id="4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iterate type="lt">
                                    <p:tmPct val="10000"/>
                                  </p:iterate>
                                  <p:childTnLst>
                                    <p:set>
                                      <p:cBhvr>
                                        <p:cTn id="47" dur="1" fill="hold">
                                          <p:stCondLst>
                                            <p:cond delay="0"/>
                                          </p:stCondLst>
                                        </p:cTn>
                                        <p:tgtEl>
                                          <p:spTgt spid="10"/>
                                        </p:tgtEl>
                                        <p:attrNameLst>
                                          <p:attrName>style.visibility</p:attrName>
                                        </p:attrNameLst>
                                      </p:cBhvr>
                                      <p:to>
                                        <p:strVal val="visible"/>
                                      </p:to>
                                    </p:set>
                                    <p:animEffect transition="in" filter="barn(inVertical)">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iterate type="lt">
                                    <p:tmPct val="10000"/>
                                  </p:iterate>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p:bldP spid="11"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مربع نص 16"/>
          <p:cNvSpPr txBox="1"/>
          <p:nvPr/>
        </p:nvSpPr>
        <p:spPr>
          <a:xfrm>
            <a:off x="3190241" y="9171"/>
            <a:ext cx="2773362" cy="646986"/>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1">
            <a:spAutoFit/>
          </a:bodyPr>
          <a:lstStyle/>
          <a:p>
            <a:pPr algn="ctr" fontAlgn="auto">
              <a:spcBef>
                <a:spcPts val="0"/>
              </a:spcBef>
              <a:spcAft>
                <a:spcPts val="0"/>
              </a:spcAft>
              <a:defRPr/>
            </a:pPr>
            <a:r>
              <a:rPr lang="ar-SA" sz="3200" b="1" dirty="0" smtClean="0">
                <a:solidFill>
                  <a:schemeClr val="bg1"/>
                </a:solidFill>
              </a:rPr>
              <a:t>الواجب</a:t>
            </a:r>
            <a:endParaRPr lang="ar-EG" sz="3200" b="1" dirty="0">
              <a:solidFill>
                <a:schemeClr val="bg1"/>
              </a:solidFill>
            </a:endParaRPr>
          </a:p>
        </p:txBody>
      </p:sp>
      <p:sp>
        <p:nvSpPr>
          <p:cNvPr id="2" name="مستطيل 1"/>
          <p:cNvSpPr/>
          <p:nvPr/>
        </p:nvSpPr>
        <p:spPr>
          <a:xfrm>
            <a:off x="1331640" y="1124744"/>
            <a:ext cx="7380312" cy="830997"/>
          </a:xfrm>
          <a:prstGeom prst="rect">
            <a:avLst/>
          </a:prstGeom>
        </p:spPr>
        <p:txBody>
          <a:bodyPr wrap="square">
            <a:spAutoFit/>
          </a:bodyPr>
          <a:lstStyle/>
          <a:p>
            <a:r>
              <a:rPr lang="ar-SA" sz="2400" b="1" dirty="0">
                <a:effectLst>
                  <a:outerShdw blurRad="69850" dist="43180" dir="5400000" sx="0" sy="0">
                    <a:srgbClr val="000000">
                      <a:alpha val="65000"/>
                    </a:srgbClr>
                  </a:outerShdw>
                </a:effectLst>
              </a:rPr>
              <a:t>س:أختر الإجابة الصحيحة من بين الاجابات المعطاة فيما يأتي؟</a:t>
            </a:r>
            <a:endParaRPr lang="en-US" sz="2400" dirty="0"/>
          </a:p>
          <a:p>
            <a:r>
              <a:rPr lang="en-US" sz="2400" dirty="0"/>
              <a:t> </a:t>
            </a:r>
          </a:p>
        </p:txBody>
      </p:sp>
      <p:sp>
        <p:nvSpPr>
          <p:cNvPr id="3" name="مستطيل 2"/>
          <p:cNvSpPr/>
          <p:nvPr/>
        </p:nvSpPr>
        <p:spPr>
          <a:xfrm>
            <a:off x="1979712" y="2265834"/>
            <a:ext cx="6264696" cy="3539430"/>
          </a:xfrm>
          <a:prstGeom prst="rect">
            <a:avLst/>
          </a:prstGeom>
        </p:spPr>
        <p:txBody>
          <a:bodyPr wrap="square">
            <a:spAutoFit/>
          </a:bodyPr>
          <a:lstStyle/>
          <a:p>
            <a:r>
              <a:rPr lang="ar-SA" sz="2800" b="1" dirty="0">
                <a:solidFill>
                  <a:srgbClr val="C00000"/>
                </a:solidFill>
              </a:rPr>
              <a:t>1ــ تنتمي السلاحف إلى:</a:t>
            </a:r>
            <a:endParaRPr lang="en-US" sz="2800" dirty="0">
              <a:solidFill>
                <a:srgbClr val="C00000"/>
              </a:solidFill>
            </a:endParaRPr>
          </a:p>
          <a:p>
            <a:r>
              <a:rPr lang="ar-SA" sz="2800" b="1" dirty="0">
                <a:solidFill>
                  <a:schemeClr val="accent3">
                    <a:lumMod val="50000"/>
                  </a:schemeClr>
                </a:solidFill>
              </a:rPr>
              <a:t>أ- الزواحف .           ج- الثدييات .</a:t>
            </a:r>
            <a:endParaRPr lang="en-US" sz="2800" dirty="0">
              <a:solidFill>
                <a:schemeClr val="accent3">
                  <a:lumMod val="50000"/>
                </a:schemeClr>
              </a:solidFill>
            </a:endParaRPr>
          </a:p>
          <a:p>
            <a:r>
              <a:rPr lang="ar-SA" sz="2800" b="1" dirty="0">
                <a:solidFill>
                  <a:schemeClr val="accent3">
                    <a:lumMod val="50000"/>
                  </a:schemeClr>
                </a:solidFill>
              </a:rPr>
              <a:t>ب-الأسماك .           د-البرمائيات .</a:t>
            </a:r>
            <a:endParaRPr lang="en-US" sz="2800" dirty="0">
              <a:solidFill>
                <a:schemeClr val="accent3">
                  <a:lumMod val="50000"/>
                </a:schemeClr>
              </a:solidFill>
            </a:endParaRPr>
          </a:p>
          <a:p>
            <a:r>
              <a:rPr lang="ar-SA" sz="2800" b="1" dirty="0">
                <a:solidFill>
                  <a:srgbClr val="C00000"/>
                </a:solidFill>
              </a:rPr>
              <a:t>2 ــ  تنتمي الضفادع إلى  : </a:t>
            </a:r>
            <a:endParaRPr lang="en-US" sz="2800" dirty="0">
              <a:solidFill>
                <a:srgbClr val="C00000"/>
              </a:solidFill>
            </a:endParaRPr>
          </a:p>
          <a:p>
            <a:r>
              <a:rPr lang="ar-SA" sz="2800" b="1" dirty="0">
                <a:solidFill>
                  <a:schemeClr val="accent3">
                    <a:lumMod val="50000"/>
                  </a:schemeClr>
                </a:solidFill>
              </a:rPr>
              <a:t> أ- الأسماك .                  ب- الطيور .</a:t>
            </a:r>
            <a:endParaRPr lang="en-US" sz="2800" dirty="0">
              <a:solidFill>
                <a:schemeClr val="accent3">
                  <a:lumMod val="50000"/>
                </a:schemeClr>
              </a:solidFill>
            </a:endParaRPr>
          </a:p>
          <a:p>
            <a:r>
              <a:rPr lang="ar-SA" sz="2800" b="1" dirty="0">
                <a:solidFill>
                  <a:schemeClr val="accent3">
                    <a:lumMod val="50000"/>
                  </a:schemeClr>
                </a:solidFill>
              </a:rPr>
              <a:t>ج- البرمائيات .               د- الثدييات . </a:t>
            </a:r>
            <a:endParaRPr lang="en-US" sz="2800" dirty="0">
              <a:solidFill>
                <a:schemeClr val="accent3">
                  <a:lumMod val="50000"/>
                </a:schemeClr>
              </a:solidFill>
            </a:endParaRPr>
          </a:p>
          <a:p>
            <a:r>
              <a:rPr lang="ar-SA" sz="2800" dirty="0"/>
              <a:t> </a:t>
            </a:r>
            <a:endParaRPr lang="en-US" sz="2800" dirty="0"/>
          </a:p>
          <a:p>
            <a:r>
              <a:rPr lang="en-US" sz="2800" b="1" dirty="0">
                <a:effectLst>
                  <a:outerShdw blurRad="41275" dist="20320" dir="1800000" algn="tl">
                    <a:srgbClr val="000000">
                      <a:alpha val="40000"/>
                    </a:srgbClr>
                  </a:outerShdw>
                </a:effectLst>
              </a:rPr>
              <a:t> </a:t>
            </a:r>
            <a:endParaRPr lang="en-US" sz="2800" dirty="0"/>
          </a:p>
        </p:txBody>
      </p:sp>
    </p:spTree>
    <p:extLst>
      <p:ext uri="{BB962C8B-B14F-4D97-AF65-F5344CB8AC3E}">
        <p14:creationId xmlns:p14="http://schemas.microsoft.com/office/powerpoint/2010/main" val="2517122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5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مربع نص 21"/>
          <p:cNvSpPr txBox="1"/>
          <p:nvPr/>
        </p:nvSpPr>
        <p:spPr>
          <a:xfrm>
            <a:off x="3679911" y="620688"/>
            <a:ext cx="1785950" cy="769441"/>
          </a:xfrm>
          <a:prstGeom prst="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a:r>
              <a:rPr lang="ar-EG" sz="4400" b="1" dirty="0" smtClean="0"/>
              <a:t>فقاريات </a:t>
            </a:r>
            <a:endParaRPr lang="ar-EG" sz="4000" b="1" dirty="0"/>
          </a:p>
        </p:txBody>
      </p:sp>
      <p:sp>
        <p:nvSpPr>
          <p:cNvPr id="23" name="مربع نص 22"/>
          <p:cNvSpPr txBox="1"/>
          <p:nvPr/>
        </p:nvSpPr>
        <p:spPr>
          <a:xfrm>
            <a:off x="790260" y="1445875"/>
            <a:ext cx="7576418" cy="830997"/>
          </a:xfrm>
          <a:prstGeom prst="flowChartPreparation">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justLow"/>
            <a:r>
              <a:rPr lang="ar-EG" sz="2400" b="1" dirty="0" smtClean="0"/>
              <a:t>يمثل العمود الفقري جزءا من الهيكل الداخلي الذي يدعم الجسم ويسمح بحرية الحركة </a:t>
            </a:r>
            <a:endParaRPr lang="ar-EG" sz="2400" b="1" dirty="0"/>
          </a:p>
        </p:txBody>
      </p:sp>
      <p:cxnSp>
        <p:nvCxnSpPr>
          <p:cNvPr id="25" name="رابط مستقيم 24"/>
          <p:cNvCxnSpPr/>
          <p:nvPr/>
        </p:nvCxnSpPr>
        <p:spPr>
          <a:xfrm flipH="1">
            <a:off x="8819678" y="2728932"/>
            <a:ext cx="794" cy="2123128"/>
          </a:xfrm>
          <a:prstGeom prst="line">
            <a:avLst/>
          </a:prstGeom>
        </p:spPr>
        <p:style>
          <a:lnRef idx="3">
            <a:schemeClr val="dk1"/>
          </a:lnRef>
          <a:fillRef idx="0">
            <a:schemeClr val="dk1"/>
          </a:fillRef>
          <a:effectRef idx="2">
            <a:schemeClr val="dk1"/>
          </a:effectRef>
          <a:fontRef idx="minor">
            <a:schemeClr val="tx1"/>
          </a:fontRef>
        </p:style>
      </p:cxnSp>
      <p:cxnSp>
        <p:nvCxnSpPr>
          <p:cNvPr id="26" name="رابط كسهم مستقيم 25"/>
          <p:cNvCxnSpPr/>
          <p:nvPr/>
        </p:nvCxnSpPr>
        <p:spPr>
          <a:xfrm rot="10800000">
            <a:off x="7962422" y="3214033"/>
            <a:ext cx="85725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رابط كسهم مستقيم 26"/>
          <p:cNvCxnSpPr/>
          <p:nvPr/>
        </p:nvCxnSpPr>
        <p:spPr>
          <a:xfrm rot="10800000">
            <a:off x="7962423" y="3637614"/>
            <a:ext cx="85725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8" name="رابط كسهم مستقيم 27"/>
          <p:cNvCxnSpPr/>
          <p:nvPr/>
        </p:nvCxnSpPr>
        <p:spPr>
          <a:xfrm rot="10800000">
            <a:off x="7962422" y="4137680"/>
            <a:ext cx="85725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رابط كسهم مستقيم 28"/>
          <p:cNvCxnSpPr/>
          <p:nvPr/>
        </p:nvCxnSpPr>
        <p:spPr>
          <a:xfrm rot="10800000">
            <a:off x="7962422" y="4850471"/>
            <a:ext cx="85725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0" name="مربع نص 29"/>
          <p:cNvSpPr txBox="1"/>
          <p:nvPr/>
        </p:nvSpPr>
        <p:spPr>
          <a:xfrm>
            <a:off x="5456046" y="2923234"/>
            <a:ext cx="2500330" cy="584775"/>
          </a:xfrm>
          <a:prstGeom prst="rect">
            <a:avLst/>
          </a:prstGeom>
          <a:noFill/>
        </p:spPr>
        <p:txBody>
          <a:bodyPr wrap="square" rtlCol="1">
            <a:spAutoFit/>
          </a:bodyPr>
          <a:lstStyle/>
          <a:p>
            <a:pPr algn="just"/>
            <a:r>
              <a:rPr lang="ar-EG" sz="3200" b="1" dirty="0" smtClean="0">
                <a:solidFill>
                  <a:srgbClr val="7030A0"/>
                </a:solidFill>
              </a:rPr>
              <a:t>الأسماك </a:t>
            </a:r>
            <a:r>
              <a:rPr lang="ar-EG" sz="3200" b="1" dirty="0" err="1" smtClean="0">
                <a:solidFill>
                  <a:srgbClr val="7030A0"/>
                </a:solidFill>
              </a:rPr>
              <a:t>اللافكية</a:t>
            </a:r>
            <a:r>
              <a:rPr lang="ar-EG" sz="3200" b="1" dirty="0" smtClean="0">
                <a:solidFill>
                  <a:srgbClr val="7030A0"/>
                </a:solidFill>
              </a:rPr>
              <a:t> </a:t>
            </a:r>
            <a:endParaRPr lang="ar-EG" sz="3200" b="1" dirty="0">
              <a:solidFill>
                <a:srgbClr val="7030A0"/>
              </a:solidFill>
            </a:endParaRPr>
          </a:p>
        </p:txBody>
      </p:sp>
      <p:sp>
        <p:nvSpPr>
          <p:cNvPr id="31" name="مربع نص 30"/>
          <p:cNvSpPr txBox="1"/>
          <p:nvPr/>
        </p:nvSpPr>
        <p:spPr>
          <a:xfrm>
            <a:off x="5384608" y="3494739"/>
            <a:ext cx="2571768" cy="523220"/>
          </a:xfrm>
          <a:prstGeom prst="rect">
            <a:avLst/>
          </a:prstGeom>
          <a:noFill/>
        </p:spPr>
        <p:txBody>
          <a:bodyPr wrap="square" rtlCol="1">
            <a:spAutoFit/>
          </a:bodyPr>
          <a:lstStyle/>
          <a:p>
            <a:pPr algn="justLow"/>
            <a:r>
              <a:rPr lang="ar-EG" sz="2800" b="1" dirty="0" smtClean="0">
                <a:solidFill>
                  <a:srgbClr val="7030A0"/>
                </a:solidFill>
              </a:rPr>
              <a:t>الأسماك الغضروفية </a:t>
            </a:r>
            <a:endParaRPr lang="ar-EG" sz="2800" b="1" dirty="0">
              <a:solidFill>
                <a:srgbClr val="7030A0"/>
              </a:solidFill>
            </a:endParaRPr>
          </a:p>
        </p:txBody>
      </p:sp>
      <p:sp>
        <p:nvSpPr>
          <p:cNvPr id="32" name="مربع نص 31"/>
          <p:cNvSpPr txBox="1"/>
          <p:nvPr/>
        </p:nvSpPr>
        <p:spPr>
          <a:xfrm>
            <a:off x="5313170" y="3994804"/>
            <a:ext cx="2571768" cy="584775"/>
          </a:xfrm>
          <a:prstGeom prst="rect">
            <a:avLst/>
          </a:prstGeom>
          <a:noFill/>
        </p:spPr>
        <p:txBody>
          <a:bodyPr wrap="square" rtlCol="1">
            <a:spAutoFit/>
          </a:bodyPr>
          <a:lstStyle/>
          <a:p>
            <a:pPr algn="justLow"/>
            <a:r>
              <a:rPr lang="ar-EG" sz="3200" b="1" dirty="0" smtClean="0">
                <a:solidFill>
                  <a:srgbClr val="7030A0"/>
                </a:solidFill>
              </a:rPr>
              <a:t>الأسماك العظمية </a:t>
            </a:r>
            <a:endParaRPr lang="ar-EG" sz="3200" b="1" dirty="0">
              <a:solidFill>
                <a:srgbClr val="7030A0"/>
              </a:solidFill>
            </a:endParaRPr>
          </a:p>
        </p:txBody>
      </p:sp>
      <p:sp>
        <p:nvSpPr>
          <p:cNvPr id="33" name="مربع نص 32"/>
          <p:cNvSpPr txBox="1"/>
          <p:nvPr/>
        </p:nvSpPr>
        <p:spPr>
          <a:xfrm>
            <a:off x="5741798" y="4494870"/>
            <a:ext cx="2143140" cy="584775"/>
          </a:xfrm>
          <a:prstGeom prst="rect">
            <a:avLst/>
          </a:prstGeom>
          <a:noFill/>
        </p:spPr>
        <p:txBody>
          <a:bodyPr wrap="square" rtlCol="1">
            <a:spAutoFit/>
          </a:bodyPr>
          <a:lstStyle/>
          <a:p>
            <a:pPr algn="ctr"/>
            <a:r>
              <a:rPr lang="ar-EG" sz="3200" b="1" dirty="0" smtClean="0">
                <a:solidFill>
                  <a:srgbClr val="7030A0"/>
                </a:solidFill>
              </a:rPr>
              <a:t>البرمائيات </a:t>
            </a:r>
            <a:endParaRPr lang="ar-EG" sz="2800" b="1" dirty="0">
              <a:solidFill>
                <a:srgbClr val="7030A0"/>
              </a:solidFill>
            </a:endParaRPr>
          </a:p>
        </p:txBody>
      </p:sp>
      <p:sp>
        <p:nvSpPr>
          <p:cNvPr id="34" name="مربع نص 33"/>
          <p:cNvSpPr txBox="1"/>
          <p:nvPr/>
        </p:nvSpPr>
        <p:spPr>
          <a:xfrm>
            <a:off x="3292956" y="3566176"/>
            <a:ext cx="2000264" cy="584775"/>
          </a:xfrm>
          <a:prstGeom prst="rect">
            <a:avLst/>
          </a:prstGeom>
          <a:noFill/>
        </p:spPr>
        <p:txBody>
          <a:bodyPr wrap="square" rtlCol="1">
            <a:spAutoFit/>
          </a:bodyPr>
          <a:lstStyle/>
          <a:p>
            <a:pPr algn="justLow"/>
            <a:r>
              <a:rPr lang="ar-EG" sz="3200" b="1" dirty="0" smtClean="0">
                <a:solidFill>
                  <a:srgbClr val="0070C0"/>
                </a:solidFill>
              </a:rPr>
              <a:t>الطيور </a:t>
            </a:r>
            <a:endParaRPr lang="ar-EG" b="1" dirty="0">
              <a:solidFill>
                <a:srgbClr val="0070C0"/>
              </a:solidFill>
            </a:endParaRPr>
          </a:p>
        </p:txBody>
      </p:sp>
      <p:sp>
        <p:nvSpPr>
          <p:cNvPr id="35" name="مربع نص 34"/>
          <p:cNvSpPr txBox="1"/>
          <p:nvPr/>
        </p:nvSpPr>
        <p:spPr>
          <a:xfrm>
            <a:off x="3650146" y="4209118"/>
            <a:ext cx="1785950" cy="584775"/>
          </a:xfrm>
          <a:prstGeom prst="rect">
            <a:avLst/>
          </a:prstGeom>
          <a:noFill/>
        </p:spPr>
        <p:txBody>
          <a:bodyPr wrap="square" rtlCol="1">
            <a:spAutoFit/>
          </a:bodyPr>
          <a:lstStyle/>
          <a:p>
            <a:pPr algn="justLow"/>
            <a:r>
              <a:rPr lang="ar-EG" sz="3200" b="1" dirty="0" smtClean="0">
                <a:solidFill>
                  <a:srgbClr val="0070C0"/>
                </a:solidFill>
              </a:rPr>
              <a:t>الثدييات </a:t>
            </a:r>
            <a:endParaRPr lang="ar-EG" b="1" dirty="0">
              <a:solidFill>
                <a:srgbClr val="0070C0"/>
              </a:solidFill>
            </a:endParaRPr>
          </a:p>
        </p:txBody>
      </p:sp>
      <p:cxnSp>
        <p:nvCxnSpPr>
          <p:cNvPr id="36" name="رابط مستقيم 35"/>
          <p:cNvCxnSpPr/>
          <p:nvPr/>
        </p:nvCxnSpPr>
        <p:spPr>
          <a:xfrm flipV="1">
            <a:off x="2925506" y="2708920"/>
            <a:ext cx="5894966" cy="69850"/>
          </a:xfrm>
          <a:prstGeom prst="line">
            <a:avLst/>
          </a:prstGeom>
        </p:spPr>
        <p:style>
          <a:lnRef idx="3">
            <a:schemeClr val="dk1"/>
          </a:lnRef>
          <a:fillRef idx="0">
            <a:schemeClr val="dk1"/>
          </a:fillRef>
          <a:effectRef idx="2">
            <a:schemeClr val="dk1"/>
          </a:effectRef>
          <a:fontRef idx="minor">
            <a:schemeClr val="tx1"/>
          </a:fontRef>
        </p:style>
      </p:cxnSp>
      <p:cxnSp>
        <p:nvCxnSpPr>
          <p:cNvPr id="37" name="رابط مستقيم 36"/>
          <p:cNvCxnSpPr/>
          <p:nvPr/>
        </p:nvCxnSpPr>
        <p:spPr>
          <a:xfrm rot="5400000">
            <a:off x="2032134" y="3672142"/>
            <a:ext cx="1787538" cy="794"/>
          </a:xfrm>
          <a:prstGeom prst="line">
            <a:avLst/>
          </a:prstGeom>
        </p:spPr>
        <p:style>
          <a:lnRef idx="3">
            <a:schemeClr val="dk1"/>
          </a:lnRef>
          <a:fillRef idx="0">
            <a:schemeClr val="dk1"/>
          </a:fillRef>
          <a:effectRef idx="2">
            <a:schemeClr val="dk1"/>
          </a:effectRef>
          <a:fontRef idx="minor">
            <a:schemeClr val="tx1"/>
          </a:fontRef>
        </p:style>
      </p:cxnSp>
      <p:cxnSp>
        <p:nvCxnSpPr>
          <p:cNvPr id="38" name="رابط كسهم مستقيم 37"/>
          <p:cNvCxnSpPr/>
          <p:nvPr/>
        </p:nvCxnSpPr>
        <p:spPr>
          <a:xfrm>
            <a:off x="2925506" y="3280424"/>
            <a:ext cx="121444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9" name="رابط كسهم مستقيم 38"/>
          <p:cNvCxnSpPr/>
          <p:nvPr/>
        </p:nvCxnSpPr>
        <p:spPr>
          <a:xfrm>
            <a:off x="2925506" y="3923366"/>
            <a:ext cx="114300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0" name="رابط كسهم مستقيم 39"/>
          <p:cNvCxnSpPr/>
          <p:nvPr/>
        </p:nvCxnSpPr>
        <p:spPr>
          <a:xfrm>
            <a:off x="2925506" y="4553036"/>
            <a:ext cx="1071570" cy="132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1" name="مربع نص 40"/>
          <p:cNvSpPr txBox="1"/>
          <p:nvPr/>
        </p:nvSpPr>
        <p:spPr>
          <a:xfrm>
            <a:off x="3435832" y="2994672"/>
            <a:ext cx="2000264" cy="584775"/>
          </a:xfrm>
          <a:prstGeom prst="rect">
            <a:avLst/>
          </a:prstGeom>
          <a:noFill/>
        </p:spPr>
        <p:txBody>
          <a:bodyPr wrap="square" rtlCol="1">
            <a:spAutoFit/>
          </a:bodyPr>
          <a:lstStyle/>
          <a:p>
            <a:pPr algn="justLow"/>
            <a:r>
              <a:rPr lang="ar-EG" sz="3200" b="1" dirty="0" smtClean="0">
                <a:solidFill>
                  <a:srgbClr val="0070C0"/>
                </a:solidFill>
              </a:rPr>
              <a:t>الزواحف</a:t>
            </a:r>
            <a:endParaRPr lang="ar-EG" b="1" dirty="0">
              <a:solidFill>
                <a:srgbClr val="0070C0"/>
              </a:solidFill>
            </a:endParaRPr>
          </a:p>
        </p:txBody>
      </p:sp>
      <p:cxnSp>
        <p:nvCxnSpPr>
          <p:cNvPr id="55" name="رابط مستقيم 54"/>
          <p:cNvCxnSpPr/>
          <p:nvPr/>
        </p:nvCxnSpPr>
        <p:spPr>
          <a:xfrm flipH="1">
            <a:off x="5384608" y="2294621"/>
            <a:ext cx="5717" cy="434311"/>
          </a:xfrm>
          <a:prstGeom prst="line">
            <a:avLst/>
          </a:prstGeom>
        </p:spPr>
        <p:style>
          <a:lnRef idx="3">
            <a:schemeClr val="dk1"/>
          </a:lnRef>
          <a:fillRef idx="0">
            <a:schemeClr val="dk1"/>
          </a:fillRef>
          <a:effectRef idx="2">
            <a:schemeClr val="dk1"/>
          </a:effectRef>
          <a:fontRef idx="minor">
            <a:schemeClr val="tx1"/>
          </a:fontRef>
        </p:style>
      </p:cxnSp>
      <p:sp>
        <p:nvSpPr>
          <p:cNvPr id="42" name="شريط إلى الأعلى 8"/>
          <p:cNvSpPr/>
          <p:nvPr/>
        </p:nvSpPr>
        <p:spPr>
          <a:xfrm>
            <a:off x="2483768" y="-27384"/>
            <a:ext cx="4191828" cy="574928"/>
          </a:xfrm>
          <a:prstGeom prst="ribbon2">
            <a:avLst>
              <a:gd name="adj1" fmla="val 16667"/>
              <a:gd name="adj2" fmla="val 58776"/>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dvertisingExtraBold" pitchFamily="2" charset="-78"/>
              </a:rPr>
              <a:t>الحيوانات الفقارية</a:t>
            </a:r>
            <a:endParaRPr lang="ar-SA" sz="32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dvertisingExtraBold" pitchFamily="2" charset="-78"/>
            </a:endParaRPr>
          </a:p>
        </p:txBody>
      </p:sp>
      <p:sp>
        <p:nvSpPr>
          <p:cNvPr id="47" name="مربع نص 7"/>
          <p:cNvSpPr txBox="1"/>
          <p:nvPr/>
        </p:nvSpPr>
        <p:spPr>
          <a:xfrm>
            <a:off x="-36512" y="-27384"/>
            <a:ext cx="2392911"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fontAlgn="auto">
              <a:spcBef>
                <a:spcPts val="0"/>
              </a:spcBef>
              <a:spcAft>
                <a:spcPts val="0"/>
              </a:spcAft>
              <a:defRPr/>
            </a:pPr>
            <a:r>
              <a:rPr lang="ar-EG" sz="2400" b="1" dirty="0">
                <a:solidFill>
                  <a:srgbClr val="FFFF00"/>
                </a:solidFill>
              </a:rPr>
              <a:t>الفصل </a:t>
            </a:r>
            <a:r>
              <a:rPr lang="ar-SA" sz="2400" b="1" dirty="0" smtClean="0">
                <a:solidFill>
                  <a:srgbClr val="FFFF00"/>
                </a:solidFill>
              </a:rPr>
              <a:t>الثاني </a:t>
            </a:r>
            <a:endParaRPr lang="ar-SA" sz="2400" b="1" dirty="0">
              <a:solidFill>
                <a:srgbClr val="FFFF00"/>
              </a:solidFill>
            </a:endParaRPr>
          </a:p>
        </p:txBody>
      </p:sp>
      <p:sp>
        <p:nvSpPr>
          <p:cNvPr id="48"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fontAlgn="auto">
              <a:spcBef>
                <a:spcPts val="0"/>
              </a:spcBef>
              <a:spcAft>
                <a:spcPts val="0"/>
              </a:spcAft>
              <a:defRPr/>
            </a:pPr>
            <a:r>
              <a:rPr lang="ar-EG" sz="2400" b="1" dirty="0">
                <a:solidFill>
                  <a:srgbClr val="FFFF00"/>
                </a:solidFill>
              </a:rPr>
              <a:t>الوحدة الأولى </a:t>
            </a:r>
          </a:p>
        </p:txBody>
      </p:sp>
      <p:sp>
        <p:nvSpPr>
          <p:cNvPr id="49" name="شكل بيضاوي 23"/>
          <p:cNvSpPr/>
          <p:nvPr/>
        </p:nvSpPr>
        <p:spPr>
          <a:xfrm>
            <a:off x="107504" y="476672"/>
            <a:ext cx="1865368" cy="571504"/>
          </a:xfrm>
          <a:prstGeom prst="ellipse">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ar-EG" b="1" dirty="0">
                <a:solidFill>
                  <a:srgbClr val="FFFF00"/>
                </a:solidFill>
              </a:rPr>
              <a:t>الدرس </a:t>
            </a:r>
            <a:r>
              <a:rPr lang="ar-SA" b="1" dirty="0" smtClean="0">
                <a:solidFill>
                  <a:srgbClr val="FFFF00"/>
                </a:solidFill>
              </a:rPr>
              <a:t>الثاني</a:t>
            </a:r>
            <a:endParaRPr lang="ar-EG" b="1" dirty="0">
              <a:solidFill>
                <a:srgbClr val="FFFF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648" y="2280613"/>
            <a:ext cx="2032734" cy="43053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0538" y="5140783"/>
            <a:ext cx="2705100" cy="14954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دبوس زينة 49"/>
          <p:cNvSpPr/>
          <p:nvPr/>
        </p:nvSpPr>
        <p:spPr>
          <a:xfrm>
            <a:off x="7995626" y="6090598"/>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صـ66</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708654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50"/>
                                        </p:tgtEl>
                                        <p:attrNameLst>
                                          <p:attrName>style.color</p:attrName>
                                        </p:attrNameLst>
                                      </p:cBhvr>
                                      <p:by>
                                        <p:hsl h="-7200000" s="0" l="0"/>
                                      </p:by>
                                    </p:animClr>
                                    <p:animClr clrSpc="hsl" dir="cw">
                                      <p:cBhvr>
                                        <p:cTn id="7" dur="500" fill="hold"/>
                                        <p:tgtEl>
                                          <p:spTgt spid="50"/>
                                        </p:tgtEl>
                                        <p:attrNameLst>
                                          <p:attrName>fillcolor</p:attrName>
                                        </p:attrNameLst>
                                      </p:cBhvr>
                                      <p:by>
                                        <p:hsl h="-7200000" s="0" l="0"/>
                                      </p:by>
                                    </p:animClr>
                                    <p:animClr clrSpc="hsl" dir="cw">
                                      <p:cBhvr>
                                        <p:cTn id="8" dur="500" fill="hold"/>
                                        <p:tgtEl>
                                          <p:spTgt spid="50"/>
                                        </p:tgtEl>
                                        <p:attrNameLst>
                                          <p:attrName>stroke.color</p:attrName>
                                        </p:attrNameLst>
                                      </p:cBhvr>
                                      <p:by>
                                        <p:hsl h="-7200000" s="0" l="0"/>
                                      </p:by>
                                    </p:animClr>
                                    <p:set>
                                      <p:cBhvr>
                                        <p:cTn id="9" dur="500" fill="hold"/>
                                        <p:tgtEl>
                                          <p:spTgt spid="5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48"/>
                                        </p:tgtEl>
                                        <p:attrNameLst>
                                          <p:attrName>style.visibility</p:attrName>
                                        </p:attrNameLst>
                                      </p:cBhvr>
                                      <p:to>
                                        <p:strVal val="visible"/>
                                      </p:to>
                                    </p:set>
                                    <p:anim calcmode="lin" valueType="num">
                                      <p:cBhvr additive="base">
                                        <p:cTn id="14" dur="500" fill="hold"/>
                                        <p:tgtEl>
                                          <p:spTgt spid="48"/>
                                        </p:tgtEl>
                                        <p:attrNameLst>
                                          <p:attrName>ppt_x</p:attrName>
                                        </p:attrNameLst>
                                      </p:cBhvr>
                                      <p:tavLst>
                                        <p:tav tm="0">
                                          <p:val>
                                            <p:strVal val="#ppt_x"/>
                                          </p:val>
                                        </p:tav>
                                        <p:tav tm="100000">
                                          <p:val>
                                            <p:strVal val="#ppt_x"/>
                                          </p:val>
                                        </p:tav>
                                      </p:tavLst>
                                    </p:anim>
                                    <p:anim calcmode="lin" valueType="num">
                                      <p:cBhvr additive="base">
                                        <p:cTn id="15"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47"/>
                                        </p:tgtEl>
                                        <p:attrNameLst>
                                          <p:attrName>style.visibility</p:attrName>
                                        </p:attrNameLst>
                                      </p:cBhvr>
                                      <p:to>
                                        <p:strVal val="visible"/>
                                      </p:to>
                                    </p:set>
                                    <p:animEffect transition="in" filter="blinds(horizontal)">
                                      <p:cBhvr>
                                        <p:cTn id="20" dur="50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10000"/>
                                  </p:iterate>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iterate type="lt">
                                    <p:tmPct val="10000"/>
                                  </p:iterate>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iterate type="lt">
                                    <p:tmPct val="10000"/>
                                  </p:iterate>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childTnLst>
                                    <p:set>
                                      <p:cBhvr>
                                        <p:cTn id="47" dur="1" fill="hold">
                                          <p:stCondLst>
                                            <p:cond delay="0"/>
                                          </p:stCondLst>
                                        </p:cTn>
                                        <p:tgtEl>
                                          <p:spTgt spid="55"/>
                                        </p:tgtEl>
                                        <p:attrNameLst>
                                          <p:attrName>style.visibility</p:attrName>
                                        </p:attrNameLst>
                                      </p:cBhvr>
                                      <p:to>
                                        <p:strVal val="visible"/>
                                      </p:to>
                                    </p:set>
                                    <p:anim calcmode="lin" valueType="num">
                                      <p:cBhvr>
                                        <p:cTn id="48" dur="500" fill="hold"/>
                                        <p:tgtEl>
                                          <p:spTgt spid="55"/>
                                        </p:tgtEl>
                                        <p:attrNameLst>
                                          <p:attrName>ppt_w</p:attrName>
                                        </p:attrNameLst>
                                      </p:cBhvr>
                                      <p:tavLst>
                                        <p:tav tm="0">
                                          <p:val>
                                            <p:fltVal val="0"/>
                                          </p:val>
                                        </p:tav>
                                        <p:tav tm="100000">
                                          <p:val>
                                            <p:strVal val="#ppt_w"/>
                                          </p:val>
                                        </p:tav>
                                      </p:tavLst>
                                    </p:anim>
                                    <p:anim calcmode="lin" valueType="num">
                                      <p:cBhvr>
                                        <p:cTn id="49" dur="500" fill="hold"/>
                                        <p:tgtEl>
                                          <p:spTgt spid="55"/>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 to="" calcmode="lin" valueType="num">
                                      <p:cBhvr>
                                        <p:cTn id="54" dur="1" fill="hold"/>
                                        <p:tgtEl>
                                          <p:spTgt spid="36"/>
                                        </p:tgtEl>
                                        <p:attrNameLst>
                                          <p:attrName/>
                                        </p:attrNameLst>
                                      </p:cBhvr>
                                    </p:anim>
                                  </p:childTnLst>
                                </p:cTn>
                              </p:par>
                            </p:childTnLst>
                          </p:cTn>
                        </p:par>
                      </p:childTnLst>
                    </p:cTn>
                  </p:par>
                  <p:par>
                    <p:cTn id="55" fill="hold">
                      <p:stCondLst>
                        <p:cond delay="indefinite"/>
                      </p:stCondLst>
                      <p:childTnLst>
                        <p:par>
                          <p:cTn id="56" fill="hold">
                            <p:stCondLst>
                              <p:cond delay="0"/>
                            </p:stCondLst>
                            <p:childTnLst>
                              <p:par>
                                <p:cTn id="57" presetID="24" presetClass="entr" presetSubtype="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anim to="" calcmode="lin" valueType="num">
                                      <p:cBhvr>
                                        <p:cTn id="59" dur="1" fill="hold"/>
                                        <p:tgtEl>
                                          <p:spTgt spid="25"/>
                                        </p:tgtEl>
                                        <p:attrNameLst>
                                          <p:attrName/>
                                        </p:attrNameLst>
                                      </p:cBhvr>
                                    </p:anim>
                                  </p:childTnLst>
                                </p:cTn>
                              </p:par>
                            </p:childTnLst>
                          </p:cTn>
                        </p:par>
                      </p:childTnLst>
                    </p:cTn>
                  </p:par>
                  <p:par>
                    <p:cTn id="60" fill="hold">
                      <p:stCondLst>
                        <p:cond delay="indefinite"/>
                      </p:stCondLst>
                      <p:childTnLst>
                        <p:par>
                          <p:cTn id="61" fill="hold">
                            <p:stCondLst>
                              <p:cond delay="0"/>
                            </p:stCondLst>
                            <p:childTnLst>
                              <p:par>
                                <p:cTn id="62" presetID="24" presetClass="entr" presetSubtype="0" fill="hold" nodeType="clickEffect">
                                  <p:stCondLst>
                                    <p:cond delay="0"/>
                                  </p:stCondLst>
                                  <p:childTnLst>
                                    <p:set>
                                      <p:cBhvr>
                                        <p:cTn id="63" dur="1" fill="hold">
                                          <p:stCondLst>
                                            <p:cond delay="0"/>
                                          </p:stCondLst>
                                        </p:cTn>
                                        <p:tgtEl>
                                          <p:spTgt spid="26"/>
                                        </p:tgtEl>
                                        <p:attrNameLst>
                                          <p:attrName>style.visibility</p:attrName>
                                        </p:attrNameLst>
                                      </p:cBhvr>
                                      <p:to>
                                        <p:strVal val="visible"/>
                                      </p:to>
                                    </p:set>
                                    <p:anim to="" calcmode="lin" valueType="num">
                                      <p:cBhvr>
                                        <p:cTn id="64" dur="1" fill="hold"/>
                                        <p:tgtEl>
                                          <p:spTgt spid="26"/>
                                        </p:tgtEl>
                                        <p:attrNameLst>
                                          <p:attrName/>
                                        </p:attrNameLst>
                                      </p:cBhvr>
                                    </p:anim>
                                  </p:childTnLst>
                                </p:cTn>
                              </p:par>
                            </p:childTnLst>
                          </p:cTn>
                        </p:par>
                      </p:childTnLst>
                    </p:cTn>
                  </p:par>
                  <p:par>
                    <p:cTn id="65" fill="hold">
                      <p:stCondLst>
                        <p:cond delay="indefinite"/>
                      </p:stCondLst>
                      <p:childTnLst>
                        <p:par>
                          <p:cTn id="66" fill="hold">
                            <p:stCondLst>
                              <p:cond delay="0"/>
                            </p:stCondLst>
                            <p:childTnLst>
                              <p:par>
                                <p:cTn id="67" presetID="24" presetClass="entr" presetSubtype="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 to="" calcmode="lin" valueType="num">
                                      <p:cBhvr>
                                        <p:cTn id="69" dur="1" fill="hold"/>
                                        <p:tgtEl>
                                          <p:spTgt spid="30"/>
                                        </p:tgtEl>
                                        <p:attrNameLst>
                                          <p:attrName/>
                                        </p:attrNameLst>
                                      </p:cBhvr>
                                    </p:anim>
                                  </p:childTnLst>
                                </p:cTn>
                              </p:par>
                            </p:childTnLst>
                          </p:cTn>
                        </p:par>
                      </p:childTnLst>
                    </p:cTn>
                  </p:par>
                  <p:par>
                    <p:cTn id="70" fill="hold">
                      <p:stCondLst>
                        <p:cond delay="indefinite"/>
                      </p:stCondLst>
                      <p:childTnLst>
                        <p:par>
                          <p:cTn id="71" fill="hold">
                            <p:stCondLst>
                              <p:cond delay="0"/>
                            </p:stCondLst>
                            <p:childTnLst>
                              <p:par>
                                <p:cTn id="72" presetID="24" presetClass="entr" presetSubtype="0" fill="hold" nodeType="clickEffect">
                                  <p:stCondLst>
                                    <p:cond delay="0"/>
                                  </p:stCondLst>
                                  <p:childTnLst>
                                    <p:set>
                                      <p:cBhvr>
                                        <p:cTn id="73" dur="1" fill="hold">
                                          <p:stCondLst>
                                            <p:cond delay="0"/>
                                          </p:stCondLst>
                                        </p:cTn>
                                        <p:tgtEl>
                                          <p:spTgt spid="27"/>
                                        </p:tgtEl>
                                        <p:attrNameLst>
                                          <p:attrName>style.visibility</p:attrName>
                                        </p:attrNameLst>
                                      </p:cBhvr>
                                      <p:to>
                                        <p:strVal val="visible"/>
                                      </p:to>
                                    </p:set>
                                    <p:anim to="" calcmode="lin" valueType="num">
                                      <p:cBhvr>
                                        <p:cTn id="74" dur="1" fill="hold"/>
                                        <p:tgtEl>
                                          <p:spTgt spid="27"/>
                                        </p:tgtEl>
                                        <p:attrNameLst>
                                          <p:attrName/>
                                        </p:attrNameLst>
                                      </p:cBhvr>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500" fill="hold"/>
                                        <p:tgtEl>
                                          <p:spTgt spid="31"/>
                                        </p:tgtEl>
                                        <p:attrNameLst>
                                          <p:attrName>ppt_x</p:attrName>
                                        </p:attrNameLst>
                                      </p:cBhvr>
                                      <p:tavLst>
                                        <p:tav tm="0">
                                          <p:val>
                                            <p:strVal val="#ppt_x"/>
                                          </p:val>
                                        </p:tav>
                                        <p:tav tm="100000">
                                          <p:val>
                                            <p:strVal val="#ppt_x"/>
                                          </p:val>
                                        </p:tav>
                                      </p:tavLst>
                                    </p:anim>
                                    <p:anim calcmode="lin" valueType="num">
                                      <p:cBhvr additive="base">
                                        <p:cTn id="8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nodeType="click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box(in)">
                                      <p:cBhvr>
                                        <p:cTn id="85" dur="500"/>
                                        <p:tgtEl>
                                          <p:spTgt spid="28"/>
                                        </p:tgtEl>
                                      </p:cBhvr>
                                    </p:animEffect>
                                  </p:childTnLst>
                                </p:cTn>
                              </p:par>
                            </p:childTnLst>
                          </p:cTn>
                        </p:par>
                      </p:childTnLst>
                    </p:cTn>
                  </p:par>
                  <p:par>
                    <p:cTn id="86" fill="hold">
                      <p:stCondLst>
                        <p:cond delay="indefinite"/>
                      </p:stCondLst>
                      <p:childTnLst>
                        <p:par>
                          <p:cTn id="87" fill="hold">
                            <p:stCondLst>
                              <p:cond delay="0"/>
                            </p:stCondLst>
                            <p:childTnLst>
                              <p:par>
                                <p:cTn id="88" presetID="39" presetClass="entr" presetSubtype="0" accel="100000" fill="hold" grpId="0" nodeType="click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ppt_h</p:attrName>
                                        </p:attrNameLst>
                                      </p:cBhvr>
                                      <p:tavLst>
                                        <p:tav tm="0">
                                          <p:val>
                                            <p:strVal val="#ppt_h/20"/>
                                          </p:val>
                                        </p:tav>
                                        <p:tav tm="50000">
                                          <p:val>
                                            <p:strVal val="#ppt_h/20"/>
                                          </p:val>
                                        </p:tav>
                                        <p:tav tm="100000">
                                          <p:val>
                                            <p:strVal val="#ppt_h"/>
                                          </p:val>
                                        </p:tav>
                                      </p:tavLst>
                                    </p:anim>
                                    <p:anim calcmode="lin" valueType="num">
                                      <p:cBhvr>
                                        <p:cTn id="91" dur="500" fill="hold"/>
                                        <p:tgtEl>
                                          <p:spTgt spid="32"/>
                                        </p:tgtEl>
                                        <p:attrNameLst>
                                          <p:attrName>ppt_w</p:attrName>
                                        </p:attrNameLst>
                                      </p:cBhvr>
                                      <p:tavLst>
                                        <p:tav tm="0">
                                          <p:val>
                                            <p:strVal val="#ppt_w+.3"/>
                                          </p:val>
                                        </p:tav>
                                        <p:tav tm="50000">
                                          <p:val>
                                            <p:strVal val="#ppt_w+.3"/>
                                          </p:val>
                                        </p:tav>
                                        <p:tav tm="100000">
                                          <p:val>
                                            <p:strVal val="#ppt_w"/>
                                          </p:val>
                                        </p:tav>
                                      </p:tavLst>
                                    </p:anim>
                                    <p:anim calcmode="lin" valueType="num">
                                      <p:cBhvr>
                                        <p:cTn id="92" dur="500" fill="hold"/>
                                        <p:tgtEl>
                                          <p:spTgt spid="32"/>
                                        </p:tgtEl>
                                        <p:attrNameLst>
                                          <p:attrName>ppt_x</p:attrName>
                                        </p:attrNameLst>
                                      </p:cBhvr>
                                      <p:tavLst>
                                        <p:tav tm="0">
                                          <p:val>
                                            <p:strVal val="#ppt_x-.3"/>
                                          </p:val>
                                        </p:tav>
                                        <p:tav tm="50000">
                                          <p:val>
                                            <p:strVal val="#ppt_x"/>
                                          </p:val>
                                        </p:tav>
                                        <p:tav tm="100000">
                                          <p:val>
                                            <p:strVal val="#ppt_x"/>
                                          </p:val>
                                        </p:tav>
                                      </p:tavLst>
                                    </p:anim>
                                    <p:anim calcmode="lin" valueType="num">
                                      <p:cBhvr>
                                        <p:cTn id="93"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9" presetClass="entr" presetSubtype="10" fill="hold" nodeType="clickEffect">
                                  <p:stCondLst>
                                    <p:cond delay="0"/>
                                  </p:stCondLst>
                                  <p:childTnLst>
                                    <p:set>
                                      <p:cBhvr>
                                        <p:cTn id="97" dur="1" fill="hold">
                                          <p:stCondLst>
                                            <p:cond delay="0"/>
                                          </p:stCondLst>
                                        </p:cTn>
                                        <p:tgtEl>
                                          <p:spTgt spid="29"/>
                                        </p:tgtEl>
                                        <p:attrNameLst>
                                          <p:attrName>style.visibility</p:attrName>
                                        </p:attrNameLst>
                                      </p:cBhvr>
                                      <p:to>
                                        <p:strVal val="visible"/>
                                      </p:to>
                                    </p:set>
                                    <p:anim calcmode="lin" valueType="num">
                                      <p:cBhvr>
                                        <p:cTn id="98" dur="5000" fill="hold"/>
                                        <p:tgtEl>
                                          <p:spTgt spid="29"/>
                                        </p:tgtEl>
                                        <p:attrNameLst>
                                          <p:attrName>ppt_w</p:attrName>
                                        </p:attrNameLst>
                                      </p:cBhvr>
                                      <p:tavLst>
                                        <p:tav tm="0" fmla="#ppt_w*sin(2.5*pi*$)">
                                          <p:val>
                                            <p:fltVal val="0"/>
                                          </p:val>
                                        </p:tav>
                                        <p:tav tm="100000">
                                          <p:val>
                                            <p:fltVal val="1"/>
                                          </p:val>
                                        </p:tav>
                                      </p:tavLst>
                                    </p:anim>
                                    <p:anim calcmode="lin" valueType="num">
                                      <p:cBhvr>
                                        <p:cTn id="99" dur="50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4" presetClass="entr" presetSubtype="16" fill="hold" grpId="0" nodeType="click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box(in)">
                                      <p:cBhvr>
                                        <p:cTn id="104" dur="500"/>
                                        <p:tgtEl>
                                          <p:spTgt spid="33"/>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nodeType="click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38"/>
                                        </p:tgtEl>
                                        <p:attrNameLst>
                                          <p:attrName>style.visibility</p:attrName>
                                        </p:attrNameLst>
                                      </p:cBhvr>
                                      <p:to>
                                        <p:strVal val="visible"/>
                                      </p:to>
                                    </p:set>
                                    <p:animEffect transition="in" filter="fade">
                                      <p:cBhvr>
                                        <p:cTn id="116" dur="1000"/>
                                        <p:tgtEl>
                                          <p:spTgt spid="38"/>
                                        </p:tgtEl>
                                      </p:cBhvr>
                                    </p:animEffect>
                                    <p:anim calcmode="lin" valueType="num">
                                      <p:cBhvr>
                                        <p:cTn id="117" dur="1000" fill="hold"/>
                                        <p:tgtEl>
                                          <p:spTgt spid="38"/>
                                        </p:tgtEl>
                                        <p:attrNameLst>
                                          <p:attrName>ppt_x</p:attrName>
                                        </p:attrNameLst>
                                      </p:cBhvr>
                                      <p:tavLst>
                                        <p:tav tm="0">
                                          <p:val>
                                            <p:strVal val="#ppt_x"/>
                                          </p:val>
                                        </p:tav>
                                        <p:tav tm="100000">
                                          <p:val>
                                            <p:strVal val="#ppt_x"/>
                                          </p:val>
                                        </p:tav>
                                      </p:tavLst>
                                    </p:anim>
                                    <p:anim calcmode="lin" valueType="num">
                                      <p:cBhvr>
                                        <p:cTn id="118"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41"/>
                                        </p:tgtEl>
                                        <p:attrNameLst>
                                          <p:attrName>style.visibility</p:attrName>
                                        </p:attrNameLst>
                                      </p:cBhvr>
                                      <p:to>
                                        <p:strVal val="visible"/>
                                      </p:to>
                                    </p:set>
                                    <p:animEffect transition="in" filter="fade">
                                      <p:cBhvr>
                                        <p:cTn id="123" dur="1000"/>
                                        <p:tgtEl>
                                          <p:spTgt spid="41"/>
                                        </p:tgtEl>
                                      </p:cBhvr>
                                    </p:animEffect>
                                    <p:anim calcmode="lin" valueType="num">
                                      <p:cBhvr>
                                        <p:cTn id="124" dur="1000" fill="hold"/>
                                        <p:tgtEl>
                                          <p:spTgt spid="41"/>
                                        </p:tgtEl>
                                        <p:attrNameLst>
                                          <p:attrName>ppt_x</p:attrName>
                                        </p:attrNameLst>
                                      </p:cBhvr>
                                      <p:tavLst>
                                        <p:tav tm="0">
                                          <p:val>
                                            <p:strVal val="#ppt_x"/>
                                          </p:val>
                                        </p:tav>
                                        <p:tav tm="100000">
                                          <p:val>
                                            <p:strVal val="#ppt_x"/>
                                          </p:val>
                                        </p:tav>
                                      </p:tavLst>
                                    </p:anim>
                                    <p:anim calcmode="lin" valueType="num">
                                      <p:cBhvr>
                                        <p:cTn id="12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3" presetClass="entr" presetSubtype="16" fill="hold" nodeType="clickEffect">
                                  <p:stCondLst>
                                    <p:cond delay="0"/>
                                  </p:stCondLst>
                                  <p:childTnLst>
                                    <p:set>
                                      <p:cBhvr>
                                        <p:cTn id="129" dur="1" fill="hold">
                                          <p:stCondLst>
                                            <p:cond delay="0"/>
                                          </p:stCondLst>
                                        </p:cTn>
                                        <p:tgtEl>
                                          <p:spTgt spid="39"/>
                                        </p:tgtEl>
                                        <p:attrNameLst>
                                          <p:attrName>style.visibility</p:attrName>
                                        </p:attrNameLst>
                                      </p:cBhvr>
                                      <p:to>
                                        <p:strVal val="visible"/>
                                      </p:to>
                                    </p:set>
                                    <p:anim calcmode="lin" valueType="num">
                                      <p:cBhvr>
                                        <p:cTn id="130" dur="500" fill="hold"/>
                                        <p:tgtEl>
                                          <p:spTgt spid="39"/>
                                        </p:tgtEl>
                                        <p:attrNameLst>
                                          <p:attrName>ppt_w</p:attrName>
                                        </p:attrNameLst>
                                      </p:cBhvr>
                                      <p:tavLst>
                                        <p:tav tm="0">
                                          <p:val>
                                            <p:fltVal val="0"/>
                                          </p:val>
                                        </p:tav>
                                        <p:tav tm="100000">
                                          <p:val>
                                            <p:strVal val="#ppt_w"/>
                                          </p:val>
                                        </p:tav>
                                      </p:tavLst>
                                    </p:anim>
                                    <p:anim calcmode="lin" valueType="num">
                                      <p:cBhvr>
                                        <p:cTn id="131" dur="5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132" fill="hold">
                      <p:stCondLst>
                        <p:cond delay="indefinite"/>
                      </p:stCondLst>
                      <p:childTnLst>
                        <p:par>
                          <p:cTn id="133" fill="hold">
                            <p:stCondLst>
                              <p:cond delay="0"/>
                            </p:stCondLst>
                            <p:childTnLst>
                              <p:par>
                                <p:cTn id="134" presetID="39" presetClass="entr" presetSubtype="0" accel="100000" fill="hold" grpId="0" nodeType="clickEffect">
                                  <p:stCondLst>
                                    <p:cond delay="0"/>
                                  </p:stCondLst>
                                  <p:childTnLst>
                                    <p:set>
                                      <p:cBhvr>
                                        <p:cTn id="135" dur="1" fill="hold">
                                          <p:stCondLst>
                                            <p:cond delay="0"/>
                                          </p:stCondLst>
                                        </p:cTn>
                                        <p:tgtEl>
                                          <p:spTgt spid="34"/>
                                        </p:tgtEl>
                                        <p:attrNameLst>
                                          <p:attrName>style.visibility</p:attrName>
                                        </p:attrNameLst>
                                      </p:cBhvr>
                                      <p:to>
                                        <p:strVal val="visible"/>
                                      </p:to>
                                    </p:set>
                                    <p:anim calcmode="lin" valueType="num">
                                      <p:cBhvr>
                                        <p:cTn id="136" dur="500" fill="hold"/>
                                        <p:tgtEl>
                                          <p:spTgt spid="34"/>
                                        </p:tgtEl>
                                        <p:attrNameLst>
                                          <p:attrName>ppt_h</p:attrName>
                                        </p:attrNameLst>
                                      </p:cBhvr>
                                      <p:tavLst>
                                        <p:tav tm="0">
                                          <p:val>
                                            <p:strVal val="#ppt_h/20"/>
                                          </p:val>
                                        </p:tav>
                                        <p:tav tm="50000">
                                          <p:val>
                                            <p:strVal val="#ppt_h/20"/>
                                          </p:val>
                                        </p:tav>
                                        <p:tav tm="100000">
                                          <p:val>
                                            <p:strVal val="#ppt_h"/>
                                          </p:val>
                                        </p:tav>
                                      </p:tavLst>
                                    </p:anim>
                                    <p:anim calcmode="lin" valueType="num">
                                      <p:cBhvr>
                                        <p:cTn id="137" dur="500" fill="hold"/>
                                        <p:tgtEl>
                                          <p:spTgt spid="34"/>
                                        </p:tgtEl>
                                        <p:attrNameLst>
                                          <p:attrName>ppt_w</p:attrName>
                                        </p:attrNameLst>
                                      </p:cBhvr>
                                      <p:tavLst>
                                        <p:tav tm="0">
                                          <p:val>
                                            <p:strVal val="#ppt_w+.3"/>
                                          </p:val>
                                        </p:tav>
                                        <p:tav tm="50000">
                                          <p:val>
                                            <p:strVal val="#ppt_w+.3"/>
                                          </p:val>
                                        </p:tav>
                                        <p:tav tm="100000">
                                          <p:val>
                                            <p:strVal val="#ppt_w"/>
                                          </p:val>
                                        </p:tav>
                                      </p:tavLst>
                                    </p:anim>
                                    <p:anim calcmode="lin" valueType="num">
                                      <p:cBhvr>
                                        <p:cTn id="138" dur="500" fill="hold"/>
                                        <p:tgtEl>
                                          <p:spTgt spid="34"/>
                                        </p:tgtEl>
                                        <p:attrNameLst>
                                          <p:attrName>ppt_x</p:attrName>
                                        </p:attrNameLst>
                                      </p:cBhvr>
                                      <p:tavLst>
                                        <p:tav tm="0">
                                          <p:val>
                                            <p:strVal val="#ppt_x-.3"/>
                                          </p:val>
                                        </p:tav>
                                        <p:tav tm="50000">
                                          <p:val>
                                            <p:strVal val="#ppt_x"/>
                                          </p:val>
                                        </p:tav>
                                        <p:tav tm="100000">
                                          <p:val>
                                            <p:strVal val="#ppt_x"/>
                                          </p:val>
                                        </p:tav>
                                      </p:tavLst>
                                    </p:anim>
                                    <p:anim calcmode="lin" valueType="num">
                                      <p:cBhvr>
                                        <p:cTn id="139"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 presetClass="entr" presetSubtype="16" fill="hold" nodeType="clickEffect">
                                  <p:stCondLst>
                                    <p:cond delay="0"/>
                                  </p:stCondLst>
                                  <p:childTnLst>
                                    <p:set>
                                      <p:cBhvr>
                                        <p:cTn id="143" dur="1" fill="hold">
                                          <p:stCondLst>
                                            <p:cond delay="0"/>
                                          </p:stCondLst>
                                        </p:cTn>
                                        <p:tgtEl>
                                          <p:spTgt spid="40"/>
                                        </p:tgtEl>
                                        <p:attrNameLst>
                                          <p:attrName>style.visibility</p:attrName>
                                        </p:attrNameLst>
                                      </p:cBhvr>
                                      <p:to>
                                        <p:strVal val="visible"/>
                                      </p:to>
                                    </p:set>
                                    <p:animEffect transition="in" filter="box(in)">
                                      <p:cBhvr>
                                        <p:cTn id="144" dur="500"/>
                                        <p:tgtEl>
                                          <p:spTgt spid="40"/>
                                        </p:tgtEl>
                                      </p:cBhvr>
                                    </p:animEffect>
                                  </p:childTnLst>
                                </p:cTn>
                              </p:par>
                            </p:childTnLst>
                          </p:cTn>
                        </p:par>
                      </p:childTnLst>
                    </p:cTn>
                  </p:par>
                  <p:par>
                    <p:cTn id="145" fill="hold">
                      <p:stCondLst>
                        <p:cond delay="indefinite"/>
                      </p:stCondLst>
                      <p:childTnLst>
                        <p:par>
                          <p:cTn id="146" fill="hold">
                            <p:stCondLst>
                              <p:cond delay="0"/>
                            </p:stCondLst>
                            <p:childTnLst>
                              <p:par>
                                <p:cTn id="147" presetID="39" presetClass="entr" presetSubtype="0" accel="100000" fill="hold" grpId="0" nodeType="clickEffect">
                                  <p:stCondLst>
                                    <p:cond delay="0"/>
                                  </p:stCondLst>
                                  <p:childTnLst>
                                    <p:set>
                                      <p:cBhvr>
                                        <p:cTn id="148" dur="1" fill="hold">
                                          <p:stCondLst>
                                            <p:cond delay="0"/>
                                          </p:stCondLst>
                                        </p:cTn>
                                        <p:tgtEl>
                                          <p:spTgt spid="35"/>
                                        </p:tgtEl>
                                        <p:attrNameLst>
                                          <p:attrName>style.visibility</p:attrName>
                                        </p:attrNameLst>
                                      </p:cBhvr>
                                      <p:to>
                                        <p:strVal val="visible"/>
                                      </p:to>
                                    </p:set>
                                    <p:anim calcmode="lin" valueType="num">
                                      <p:cBhvr>
                                        <p:cTn id="149" dur="500" fill="hold"/>
                                        <p:tgtEl>
                                          <p:spTgt spid="35"/>
                                        </p:tgtEl>
                                        <p:attrNameLst>
                                          <p:attrName>ppt_h</p:attrName>
                                        </p:attrNameLst>
                                      </p:cBhvr>
                                      <p:tavLst>
                                        <p:tav tm="0">
                                          <p:val>
                                            <p:strVal val="#ppt_h/20"/>
                                          </p:val>
                                        </p:tav>
                                        <p:tav tm="50000">
                                          <p:val>
                                            <p:strVal val="#ppt_h/20"/>
                                          </p:val>
                                        </p:tav>
                                        <p:tav tm="100000">
                                          <p:val>
                                            <p:strVal val="#ppt_h"/>
                                          </p:val>
                                        </p:tav>
                                      </p:tavLst>
                                    </p:anim>
                                    <p:anim calcmode="lin" valueType="num">
                                      <p:cBhvr>
                                        <p:cTn id="150" dur="500" fill="hold"/>
                                        <p:tgtEl>
                                          <p:spTgt spid="35"/>
                                        </p:tgtEl>
                                        <p:attrNameLst>
                                          <p:attrName>ppt_w</p:attrName>
                                        </p:attrNameLst>
                                      </p:cBhvr>
                                      <p:tavLst>
                                        <p:tav tm="0">
                                          <p:val>
                                            <p:strVal val="#ppt_w+.3"/>
                                          </p:val>
                                        </p:tav>
                                        <p:tav tm="50000">
                                          <p:val>
                                            <p:strVal val="#ppt_w+.3"/>
                                          </p:val>
                                        </p:tav>
                                        <p:tav tm="100000">
                                          <p:val>
                                            <p:strVal val="#ppt_w"/>
                                          </p:val>
                                        </p:tav>
                                      </p:tavLst>
                                    </p:anim>
                                    <p:anim calcmode="lin" valueType="num">
                                      <p:cBhvr>
                                        <p:cTn id="151" dur="500" fill="hold"/>
                                        <p:tgtEl>
                                          <p:spTgt spid="35"/>
                                        </p:tgtEl>
                                        <p:attrNameLst>
                                          <p:attrName>ppt_x</p:attrName>
                                        </p:attrNameLst>
                                      </p:cBhvr>
                                      <p:tavLst>
                                        <p:tav tm="0">
                                          <p:val>
                                            <p:strVal val="#ppt_x-.3"/>
                                          </p:val>
                                        </p:tav>
                                        <p:tav tm="50000">
                                          <p:val>
                                            <p:strVal val="#ppt_x"/>
                                          </p:val>
                                        </p:tav>
                                        <p:tav tm="100000">
                                          <p:val>
                                            <p:strVal val="#ppt_x"/>
                                          </p:val>
                                        </p:tav>
                                      </p:tavLst>
                                    </p:anim>
                                    <p:anim calcmode="lin" valueType="num">
                                      <p:cBhvr>
                                        <p:cTn id="152"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2" presetClass="entr" presetSubtype="4" fill="hold" nodeType="clickEffect">
                                  <p:stCondLst>
                                    <p:cond delay="0"/>
                                  </p:stCondLst>
                                  <p:childTnLst>
                                    <p:set>
                                      <p:cBhvr>
                                        <p:cTn id="156" dur="1" fill="hold">
                                          <p:stCondLst>
                                            <p:cond delay="0"/>
                                          </p:stCondLst>
                                        </p:cTn>
                                        <p:tgtEl>
                                          <p:spTgt spid="2050"/>
                                        </p:tgtEl>
                                        <p:attrNameLst>
                                          <p:attrName>style.visibility</p:attrName>
                                        </p:attrNameLst>
                                      </p:cBhvr>
                                      <p:to>
                                        <p:strVal val="visible"/>
                                      </p:to>
                                    </p:set>
                                    <p:animEffect transition="in" filter="wipe(down)">
                                      <p:cBhvr>
                                        <p:cTn id="157" dur="500"/>
                                        <p:tgtEl>
                                          <p:spTgt spid="2050"/>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4" fill="hold" nodeType="clickEffect">
                                  <p:stCondLst>
                                    <p:cond delay="0"/>
                                  </p:stCondLst>
                                  <p:childTnLst>
                                    <p:set>
                                      <p:cBhvr>
                                        <p:cTn id="161" dur="1" fill="hold">
                                          <p:stCondLst>
                                            <p:cond delay="0"/>
                                          </p:stCondLst>
                                        </p:cTn>
                                        <p:tgtEl>
                                          <p:spTgt spid="2051"/>
                                        </p:tgtEl>
                                        <p:attrNameLst>
                                          <p:attrName>style.visibility</p:attrName>
                                        </p:attrNameLst>
                                      </p:cBhvr>
                                      <p:to>
                                        <p:strVal val="visible"/>
                                      </p:to>
                                    </p:set>
                                    <p:animEffect transition="in" filter="wipe(down)">
                                      <p:cBhvr>
                                        <p:cTn id="16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30" grpId="0"/>
      <p:bldP spid="31" grpId="0"/>
      <p:bldP spid="32" grpId="0"/>
      <p:bldP spid="33" grpId="0"/>
      <p:bldP spid="34" grpId="0"/>
      <p:bldP spid="35" grpId="0"/>
      <p:bldP spid="41" grpId="0"/>
      <p:bldP spid="42"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مربع نص 3"/>
          <p:cNvSpPr txBox="1"/>
          <p:nvPr/>
        </p:nvSpPr>
        <p:spPr>
          <a:xfrm>
            <a:off x="1494318" y="764704"/>
            <a:ext cx="6162478" cy="908864"/>
          </a:xfrm>
          <a:prstGeom prst="flowChartTerminator">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EG" sz="3600" dirty="0" smtClean="0"/>
              <a:t>فقاريات من حيث درجة الحرارة  </a:t>
            </a:r>
            <a:endParaRPr lang="ar-EG" sz="3200" dirty="0"/>
          </a:p>
        </p:txBody>
      </p:sp>
      <p:cxnSp>
        <p:nvCxnSpPr>
          <p:cNvPr id="6" name="رابط مستقيم 5"/>
          <p:cNvCxnSpPr/>
          <p:nvPr/>
        </p:nvCxnSpPr>
        <p:spPr>
          <a:xfrm>
            <a:off x="4572000" y="1673568"/>
            <a:ext cx="0" cy="464418"/>
          </a:xfrm>
          <a:prstGeom prst="line">
            <a:avLst/>
          </a:prstGeom>
        </p:spPr>
        <p:style>
          <a:lnRef idx="3">
            <a:schemeClr val="dk1"/>
          </a:lnRef>
          <a:fillRef idx="0">
            <a:schemeClr val="dk1"/>
          </a:fillRef>
          <a:effectRef idx="2">
            <a:schemeClr val="dk1"/>
          </a:effectRef>
          <a:fontRef idx="minor">
            <a:schemeClr val="tx1"/>
          </a:fontRef>
        </p:style>
      </p:cxnSp>
      <p:cxnSp>
        <p:nvCxnSpPr>
          <p:cNvPr id="8" name="رابط مستقيم 7"/>
          <p:cNvCxnSpPr/>
          <p:nvPr/>
        </p:nvCxnSpPr>
        <p:spPr>
          <a:xfrm rot="10800000">
            <a:off x="2143108" y="2137193"/>
            <a:ext cx="5572164" cy="1588"/>
          </a:xfrm>
          <a:prstGeom prst="line">
            <a:avLst/>
          </a:prstGeom>
        </p:spPr>
        <p:style>
          <a:lnRef idx="3">
            <a:schemeClr val="dk1"/>
          </a:lnRef>
          <a:fillRef idx="0">
            <a:schemeClr val="dk1"/>
          </a:fillRef>
          <a:effectRef idx="2">
            <a:schemeClr val="dk1"/>
          </a:effectRef>
          <a:fontRef idx="minor">
            <a:schemeClr val="tx1"/>
          </a:fontRef>
        </p:style>
      </p:cxnSp>
      <p:cxnSp>
        <p:nvCxnSpPr>
          <p:cNvPr id="10" name="رابط كسهم مستقيم 9"/>
          <p:cNvCxnSpPr/>
          <p:nvPr/>
        </p:nvCxnSpPr>
        <p:spPr>
          <a:xfrm rot="5400000">
            <a:off x="7393801" y="2458663"/>
            <a:ext cx="64294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رابط كسهم مستقيم 10"/>
          <p:cNvCxnSpPr/>
          <p:nvPr/>
        </p:nvCxnSpPr>
        <p:spPr>
          <a:xfrm rot="5400000">
            <a:off x="1822431" y="2457869"/>
            <a:ext cx="64294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مربع نص 11"/>
          <p:cNvSpPr txBox="1"/>
          <p:nvPr/>
        </p:nvSpPr>
        <p:spPr>
          <a:xfrm>
            <a:off x="6805612" y="2797631"/>
            <a:ext cx="1942852" cy="919401"/>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1">
            <a:spAutoFit/>
          </a:bodyPr>
          <a:lstStyle/>
          <a:p>
            <a:pPr algn="justLow"/>
            <a:r>
              <a:rPr lang="ar-EG" sz="2400" b="1" dirty="0" smtClean="0"/>
              <a:t>فقاريات ثابتة درجة الحرارة </a:t>
            </a:r>
            <a:endParaRPr lang="ar-EG" sz="2400" b="1" dirty="0"/>
          </a:p>
        </p:txBody>
      </p:sp>
      <p:sp>
        <p:nvSpPr>
          <p:cNvPr id="13" name="مربع نص 12"/>
          <p:cNvSpPr txBox="1"/>
          <p:nvPr/>
        </p:nvSpPr>
        <p:spPr>
          <a:xfrm>
            <a:off x="949846" y="2771225"/>
            <a:ext cx="2097446" cy="919401"/>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1">
            <a:spAutoFit/>
          </a:bodyPr>
          <a:lstStyle/>
          <a:p>
            <a:pPr algn="justLow"/>
            <a:r>
              <a:rPr lang="ar-EG" sz="2400" b="1" dirty="0" smtClean="0"/>
              <a:t>فقاريات متغيرة درجة الحرارة </a:t>
            </a:r>
            <a:endParaRPr lang="ar-EG" sz="2400" b="1" dirty="0"/>
          </a:p>
        </p:txBody>
      </p:sp>
      <p:sp>
        <p:nvSpPr>
          <p:cNvPr id="15" name="مربع نص 14"/>
          <p:cNvSpPr txBox="1"/>
          <p:nvPr/>
        </p:nvSpPr>
        <p:spPr>
          <a:xfrm>
            <a:off x="6810232" y="3789040"/>
            <a:ext cx="1938231" cy="1055608"/>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1">
            <a:spAutoFit/>
          </a:bodyPr>
          <a:lstStyle/>
          <a:p>
            <a:pPr algn="ctr"/>
            <a:r>
              <a:rPr lang="ar-EG" sz="2800" b="1" dirty="0" smtClean="0"/>
              <a:t>مثل الطيور والثدييات </a:t>
            </a:r>
            <a:endParaRPr lang="ar-EG" sz="2800" b="1" dirty="0"/>
          </a:p>
        </p:txBody>
      </p:sp>
      <p:sp>
        <p:nvSpPr>
          <p:cNvPr id="16" name="مربع نص 15"/>
          <p:cNvSpPr txBox="1"/>
          <p:nvPr/>
        </p:nvSpPr>
        <p:spPr>
          <a:xfrm>
            <a:off x="6012160" y="4926060"/>
            <a:ext cx="2842358" cy="1384995"/>
          </a:xfrm>
          <a:prstGeom prst="rect">
            <a:avLst/>
          </a:prstGeom>
          <a:noFill/>
        </p:spPr>
        <p:txBody>
          <a:bodyPr wrap="square" rtlCol="1">
            <a:spAutoFit/>
          </a:bodyPr>
          <a:lstStyle/>
          <a:p>
            <a:pPr algn="justLow"/>
            <a:r>
              <a:rPr lang="ar-EG" sz="2800" b="1" dirty="0" smtClean="0">
                <a:solidFill>
                  <a:srgbClr val="7030A0"/>
                </a:solidFill>
              </a:rPr>
              <a:t>تستخدم طاقة الغذاء لتحافظ على درجة حرارة أجسامها ثابتة . </a:t>
            </a:r>
            <a:endParaRPr lang="ar-EG" sz="2800" b="1" dirty="0">
              <a:solidFill>
                <a:srgbClr val="7030A0"/>
              </a:solidFill>
            </a:endParaRPr>
          </a:p>
        </p:txBody>
      </p:sp>
      <p:sp>
        <p:nvSpPr>
          <p:cNvPr id="18" name="مربع نص 17"/>
          <p:cNvSpPr txBox="1"/>
          <p:nvPr/>
        </p:nvSpPr>
        <p:spPr>
          <a:xfrm>
            <a:off x="949846" y="3801234"/>
            <a:ext cx="2096306" cy="783193"/>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1">
            <a:spAutoFit/>
          </a:bodyPr>
          <a:lstStyle/>
          <a:p>
            <a:pPr algn="justLow"/>
            <a:r>
              <a:rPr lang="ar-EG" sz="2000" b="1" dirty="0" smtClean="0"/>
              <a:t>الأسماك والبرمائيات والزواحف </a:t>
            </a:r>
            <a:endParaRPr lang="ar-EG" sz="2000" b="1" dirty="0"/>
          </a:p>
        </p:txBody>
      </p:sp>
      <p:sp>
        <p:nvSpPr>
          <p:cNvPr id="19" name="مربع نص 18"/>
          <p:cNvSpPr txBox="1"/>
          <p:nvPr/>
        </p:nvSpPr>
        <p:spPr>
          <a:xfrm>
            <a:off x="785056" y="4675563"/>
            <a:ext cx="2664296" cy="1815882"/>
          </a:xfrm>
          <a:prstGeom prst="rect">
            <a:avLst/>
          </a:prstGeom>
          <a:noFill/>
        </p:spPr>
        <p:txBody>
          <a:bodyPr wrap="square" rtlCol="1">
            <a:spAutoFit/>
          </a:bodyPr>
          <a:lstStyle/>
          <a:p>
            <a:pPr algn="justLow"/>
            <a:r>
              <a:rPr lang="ar-EG" sz="2800" b="1" dirty="0">
                <a:solidFill>
                  <a:srgbClr val="0070C0"/>
                </a:solidFill>
                <a:latin typeface="Arial" panose="020B0604020202020204" pitchFamily="34" charset="0"/>
                <a:ea typeface="Arial Unicode MS" panose="020B0604020202020204" pitchFamily="34" charset="-128"/>
                <a:cs typeface="Arial" panose="020B0604020202020204" pitchFamily="34" charset="0"/>
              </a:rPr>
              <a:t>لا تستطيع تنظيم درجة حرارة أجسامها ، فهي تتغير </a:t>
            </a:r>
            <a:r>
              <a:rPr lang="ar-EG" sz="2800" b="1" dirty="0" smtClean="0">
                <a:solidFill>
                  <a:srgbClr val="0070C0"/>
                </a:solidFill>
                <a:latin typeface="Arial" panose="020B0604020202020204" pitchFamily="34" charset="0"/>
                <a:ea typeface="Arial Unicode MS" panose="020B0604020202020204" pitchFamily="34" charset="-128"/>
                <a:cs typeface="Arial" panose="020B0604020202020204" pitchFamily="34" charset="0"/>
              </a:rPr>
              <a:t>تبعاً </a:t>
            </a:r>
            <a:r>
              <a:rPr lang="ar-EG" sz="2800" b="1" dirty="0">
                <a:solidFill>
                  <a:srgbClr val="0070C0"/>
                </a:solidFill>
                <a:latin typeface="Arial" panose="020B0604020202020204" pitchFamily="34" charset="0"/>
                <a:ea typeface="Arial Unicode MS" panose="020B0604020202020204" pitchFamily="34" charset="-128"/>
                <a:cs typeface="Arial" panose="020B0604020202020204" pitchFamily="34" charset="0"/>
              </a:rPr>
              <a:t>للبيئة المحيطة </a:t>
            </a:r>
          </a:p>
        </p:txBody>
      </p:sp>
      <p:pic>
        <p:nvPicPr>
          <p:cNvPr id="21" name="صورة 20" descr="1111 copy.gif"/>
          <p:cNvPicPr>
            <a:picLocks noChangeAspect="1"/>
          </p:cNvPicPr>
          <p:nvPr/>
        </p:nvPicPr>
        <p:blipFill>
          <a:blip r:embed="rId2" cstate="print"/>
          <a:stretch>
            <a:fillRect/>
          </a:stretch>
        </p:blipFill>
        <p:spPr>
          <a:xfrm flipH="1">
            <a:off x="2915816" y="2780134"/>
            <a:ext cx="1500198" cy="1703439"/>
          </a:xfrm>
          <a:prstGeom prst="rect">
            <a:avLst/>
          </a:prstGeom>
        </p:spPr>
      </p:pic>
      <p:pic>
        <p:nvPicPr>
          <p:cNvPr id="22" name="صورة 21" descr="Teg copy.gif"/>
          <p:cNvPicPr>
            <a:picLocks noChangeAspect="1"/>
          </p:cNvPicPr>
          <p:nvPr/>
        </p:nvPicPr>
        <p:blipFill>
          <a:blip r:embed="rId3" cstate="print"/>
          <a:stretch>
            <a:fillRect/>
          </a:stretch>
        </p:blipFill>
        <p:spPr>
          <a:xfrm>
            <a:off x="4824481" y="3230925"/>
            <a:ext cx="1884127" cy="1019172"/>
          </a:xfrm>
          <a:prstGeom prst="rect">
            <a:avLst/>
          </a:prstGeom>
        </p:spPr>
      </p:pic>
      <p:sp>
        <p:nvSpPr>
          <p:cNvPr id="20" name="شريط إلى الأعلى 8"/>
          <p:cNvSpPr/>
          <p:nvPr/>
        </p:nvSpPr>
        <p:spPr>
          <a:xfrm>
            <a:off x="2483768" y="8436"/>
            <a:ext cx="4191828" cy="574928"/>
          </a:xfrm>
          <a:prstGeom prst="ribbon2">
            <a:avLst>
              <a:gd name="adj1" fmla="val 16667"/>
              <a:gd name="adj2" fmla="val 58776"/>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dvertisingExtraBold" pitchFamily="2" charset="-78"/>
              </a:rPr>
              <a:t>الحيوانات الفقارية</a:t>
            </a:r>
            <a:endParaRPr lang="ar-SA" sz="32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dvertisingExtraBold" pitchFamily="2" charset="-78"/>
            </a:endParaRPr>
          </a:p>
        </p:txBody>
      </p:sp>
      <p:sp>
        <p:nvSpPr>
          <p:cNvPr id="27" name="مربع نص 7"/>
          <p:cNvSpPr txBox="1"/>
          <p:nvPr/>
        </p:nvSpPr>
        <p:spPr>
          <a:xfrm>
            <a:off x="-36512" y="-27384"/>
            <a:ext cx="2392911"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fontAlgn="auto">
              <a:spcBef>
                <a:spcPts val="0"/>
              </a:spcBef>
              <a:spcAft>
                <a:spcPts val="0"/>
              </a:spcAft>
              <a:defRPr/>
            </a:pPr>
            <a:r>
              <a:rPr lang="ar-EG" sz="2400" b="1" dirty="0">
                <a:solidFill>
                  <a:srgbClr val="FFFF00"/>
                </a:solidFill>
              </a:rPr>
              <a:t>الفصل </a:t>
            </a:r>
            <a:r>
              <a:rPr lang="ar-SA" sz="2400" b="1" dirty="0" smtClean="0">
                <a:solidFill>
                  <a:srgbClr val="FFFF00"/>
                </a:solidFill>
              </a:rPr>
              <a:t>الثاني </a:t>
            </a:r>
            <a:endParaRPr lang="ar-SA" sz="2400" b="1" dirty="0">
              <a:solidFill>
                <a:srgbClr val="FFFF00"/>
              </a:solidFill>
            </a:endParaRPr>
          </a:p>
        </p:txBody>
      </p:sp>
      <p:sp>
        <p:nvSpPr>
          <p:cNvPr id="28"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fontAlgn="auto">
              <a:spcBef>
                <a:spcPts val="0"/>
              </a:spcBef>
              <a:spcAft>
                <a:spcPts val="0"/>
              </a:spcAft>
              <a:defRPr/>
            </a:pPr>
            <a:r>
              <a:rPr lang="ar-EG" sz="2400" b="1" dirty="0">
                <a:solidFill>
                  <a:srgbClr val="FFFF00"/>
                </a:solidFill>
              </a:rPr>
              <a:t>الوحدة الأولى </a:t>
            </a:r>
          </a:p>
        </p:txBody>
      </p:sp>
      <p:sp>
        <p:nvSpPr>
          <p:cNvPr id="29" name="شكل بيضاوي 23"/>
          <p:cNvSpPr/>
          <p:nvPr/>
        </p:nvSpPr>
        <p:spPr>
          <a:xfrm>
            <a:off x="107504" y="476672"/>
            <a:ext cx="1865368" cy="571504"/>
          </a:xfrm>
          <a:prstGeom prst="ellipse">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ar-EG" b="1" dirty="0">
                <a:solidFill>
                  <a:srgbClr val="FFFF00"/>
                </a:solidFill>
              </a:rPr>
              <a:t>الدرس </a:t>
            </a:r>
            <a:r>
              <a:rPr lang="ar-SA" b="1" dirty="0" smtClean="0">
                <a:solidFill>
                  <a:srgbClr val="FFFF00"/>
                </a:solidFill>
              </a:rPr>
              <a:t>الثاني</a:t>
            </a:r>
            <a:endParaRPr lang="ar-EG" b="1" dirty="0">
              <a:solidFill>
                <a:srgbClr val="FFFF00"/>
              </a:solidFill>
            </a:endParaRPr>
          </a:p>
        </p:txBody>
      </p:sp>
      <p:sp>
        <p:nvSpPr>
          <p:cNvPr id="30" name="دبوس زينة 29"/>
          <p:cNvSpPr/>
          <p:nvPr/>
        </p:nvSpPr>
        <p:spPr>
          <a:xfrm>
            <a:off x="0" y="6129050"/>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صـ66</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9817329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30"/>
                                        </p:tgtEl>
                                        <p:attrNameLst>
                                          <p:attrName>style.color</p:attrName>
                                        </p:attrNameLst>
                                      </p:cBhvr>
                                      <p:by>
                                        <p:hsl h="-7200000" s="0" l="0"/>
                                      </p:by>
                                    </p:animClr>
                                    <p:animClr clrSpc="hsl" dir="cw">
                                      <p:cBhvr>
                                        <p:cTn id="7" dur="500" fill="hold"/>
                                        <p:tgtEl>
                                          <p:spTgt spid="30"/>
                                        </p:tgtEl>
                                        <p:attrNameLst>
                                          <p:attrName>fillcolor</p:attrName>
                                        </p:attrNameLst>
                                      </p:cBhvr>
                                      <p:by>
                                        <p:hsl h="-7200000" s="0" l="0"/>
                                      </p:by>
                                    </p:animClr>
                                    <p:animClr clrSpc="hsl" dir="cw">
                                      <p:cBhvr>
                                        <p:cTn id="8" dur="500" fill="hold"/>
                                        <p:tgtEl>
                                          <p:spTgt spid="30"/>
                                        </p:tgtEl>
                                        <p:attrNameLst>
                                          <p:attrName>stroke.color</p:attrName>
                                        </p:attrNameLst>
                                      </p:cBhvr>
                                      <p:by>
                                        <p:hsl h="-7200000" s="0" l="0"/>
                                      </p:by>
                                    </p:animClr>
                                    <p:set>
                                      <p:cBhvr>
                                        <p:cTn id="9" dur="500" fill="hold"/>
                                        <p:tgtEl>
                                          <p:spTgt spid="3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fill="hold"/>
                                        <p:tgtEl>
                                          <p:spTgt spid="28"/>
                                        </p:tgtEl>
                                        <p:attrNameLst>
                                          <p:attrName>ppt_x</p:attrName>
                                        </p:attrNameLst>
                                      </p:cBhvr>
                                      <p:tavLst>
                                        <p:tav tm="0">
                                          <p:val>
                                            <p:strVal val="#ppt_x"/>
                                          </p:val>
                                        </p:tav>
                                        <p:tav tm="100000">
                                          <p:val>
                                            <p:strVal val="#ppt_x"/>
                                          </p:val>
                                        </p:tav>
                                      </p:tavLst>
                                    </p:anim>
                                    <p:anim calcmode="lin" valueType="num">
                                      <p:cBhvr additive="base">
                                        <p:cTn id="15"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27"/>
                                        </p:tgtEl>
                                        <p:attrNameLst>
                                          <p:attrName>style.visibility</p:attrName>
                                        </p:attrNameLst>
                                      </p:cBhvr>
                                      <p:to>
                                        <p:strVal val="visible"/>
                                      </p:to>
                                    </p:set>
                                    <p:animEffect transition="in" filter="blinds(horizont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10000"/>
                                  </p:iterate>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iterate type="lt">
                                    <p:tmPct val="10000"/>
                                  </p:iterate>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10000"/>
                                  </p:iterate>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9" presetClass="entr" presetSubtype="0" accel="10000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8"/>
                                        </p:tgtEl>
                                        <p:attrNameLst>
                                          <p:attrName>ppt_y</p:attrName>
                                        </p:attrNameLst>
                                      </p:cBhvr>
                                      <p:tavLst>
                                        <p:tav tm="0">
                                          <p:val>
                                            <p:strVal val="#ppt_y"/>
                                          </p:val>
                                        </p:tav>
                                        <p:tav tm="100000">
                                          <p:val>
                                            <p:strVal val="#ppt_y"/>
                                          </p:val>
                                        </p:tav>
                                      </p:tavLst>
                                    </p:anim>
                                  </p:childTnLst>
                                </p:cTn>
                              </p:par>
                              <p:par>
                                <p:cTn id="53" presetID="39" presetClass="entr" presetSubtype="0" accel="10000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10"/>
                                        </p:tgtEl>
                                        <p:attrNameLst>
                                          <p:attrName>ppt_y</p:attrName>
                                        </p:attrNameLst>
                                      </p:cBhvr>
                                      <p:tavLst>
                                        <p:tav tm="0">
                                          <p:val>
                                            <p:strVal val="#ppt_y"/>
                                          </p:val>
                                        </p:tav>
                                        <p:tav tm="100000">
                                          <p:val>
                                            <p:strVal val="#ppt_y"/>
                                          </p:val>
                                        </p:tav>
                                      </p:tavLst>
                                    </p:anim>
                                  </p:childTnLst>
                                </p:cTn>
                              </p:par>
                              <p:par>
                                <p:cTn id="59" presetID="39" presetClass="entr" presetSubtype="0" accel="10000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iterate type="lt">
                                    <p:tmPct val="10000"/>
                                  </p:iterate>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iterate type="lt">
                                    <p:tmPct val="10000"/>
                                  </p:iterate>
                                  <p:childTnLst>
                                    <p:set>
                                      <p:cBhvr>
                                        <p:cTn id="82" dur="1" fill="hold">
                                          <p:stCondLst>
                                            <p:cond delay="0"/>
                                          </p:stCondLst>
                                        </p:cTn>
                                        <p:tgtEl>
                                          <p:spTgt spid="15"/>
                                        </p:tgtEl>
                                        <p:attrNameLst>
                                          <p:attrName>style.visibility</p:attrName>
                                        </p:attrNameLst>
                                      </p:cBhvr>
                                      <p:to>
                                        <p:strVal val="visible"/>
                                      </p:to>
                                    </p:set>
                                    <p:anim calcmode="lin" valueType="num">
                                      <p:cBhvr additive="base">
                                        <p:cTn id="83" dur="500" fill="hold"/>
                                        <p:tgtEl>
                                          <p:spTgt spid="15"/>
                                        </p:tgtEl>
                                        <p:attrNameLst>
                                          <p:attrName>ppt_x</p:attrName>
                                        </p:attrNameLst>
                                      </p:cBhvr>
                                      <p:tavLst>
                                        <p:tav tm="0">
                                          <p:val>
                                            <p:strVal val="#ppt_x"/>
                                          </p:val>
                                        </p:tav>
                                        <p:tav tm="100000">
                                          <p:val>
                                            <p:strVal val="#ppt_x"/>
                                          </p:val>
                                        </p:tav>
                                      </p:tavLst>
                                    </p:anim>
                                    <p:anim calcmode="lin" valueType="num">
                                      <p:cBhvr additive="base">
                                        <p:cTn id="8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4" presetClass="entr" presetSubtype="0" fill="hold" grpId="0" nodeType="clickEffect">
                                  <p:stCondLst>
                                    <p:cond delay="0"/>
                                  </p:stCondLst>
                                  <p:iterate type="lt">
                                    <p:tmAbs val="500"/>
                                  </p:iterate>
                                  <p:childTnLst>
                                    <p:set>
                                      <p:cBhvr>
                                        <p:cTn id="88" dur="1" fill="hold">
                                          <p:stCondLst>
                                            <p:cond delay="0"/>
                                          </p:stCondLst>
                                        </p:cTn>
                                        <p:tgtEl>
                                          <p:spTgt spid="16"/>
                                        </p:tgtEl>
                                        <p:attrNameLst>
                                          <p:attrName>style.visibility</p:attrName>
                                        </p:attrNameLst>
                                      </p:cBhvr>
                                      <p:to>
                                        <p:strVal val="visible"/>
                                      </p:to>
                                    </p:set>
                                    <p:anim to="" calcmode="lin" valueType="num">
                                      <p:cBhvr>
                                        <p:cTn id="89" dur="1" fill="hold"/>
                                        <p:tgtEl>
                                          <p:spTgt spid="16"/>
                                        </p:tgtEl>
                                        <p:attrNameLst>
                                          <p:attrName/>
                                        </p:attrNameLst>
                                      </p:cBhvr>
                                    </p:anim>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22"/>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iterate type="lt">
                                    <p:tmPct val="10000"/>
                                  </p:iterate>
                                  <p:childTnLst>
                                    <p:set>
                                      <p:cBhvr>
                                        <p:cTn id="97" dur="1" fill="hold">
                                          <p:stCondLst>
                                            <p:cond delay="0"/>
                                          </p:stCondLst>
                                        </p:cTn>
                                        <p:tgtEl>
                                          <p:spTgt spid="13"/>
                                        </p:tgtEl>
                                        <p:attrNameLst>
                                          <p:attrName>style.visibility</p:attrName>
                                        </p:attrNameLst>
                                      </p:cBhvr>
                                      <p:to>
                                        <p:strVal val="visible"/>
                                      </p:to>
                                    </p:set>
                                    <p:anim calcmode="lin" valueType="num">
                                      <p:cBhvr additive="base">
                                        <p:cTn id="98" dur="500" fill="hold"/>
                                        <p:tgtEl>
                                          <p:spTgt spid="13"/>
                                        </p:tgtEl>
                                        <p:attrNameLst>
                                          <p:attrName>ppt_x</p:attrName>
                                        </p:attrNameLst>
                                      </p:cBhvr>
                                      <p:tavLst>
                                        <p:tav tm="0">
                                          <p:val>
                                            <p:strVal val="#ppt_x"/>
                                          </p:val>
                                        </p:tav>
                                        <p:tav tm="100000">
                                          <p:val>
                                            <p:strVal val="#ppt_x"/>
                                          </p:val>
                                        </p:tav>
                                      </p:tavLst>
                                    </p:anim>
                                    <p:anim calcmode="lin" valueType="num">
                                      <p:cBhvr additive="base">
                                        <p:cTn id="9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fade">
                                      <p:cBhvr>
                                        <p:cTn id="104" dur="1000"/>
                                        <p:tgtEl>
                                          <p:spTgt spid="21"/>
                                        </p:tgtEl>
                                      </p:cBhvr>
                                    </p:animEffect>
                                    <p:anim calcmode="lin" valueType="num">
                                      <p:cBhvr>
                                        <p:cTn id="105" dur="1000" fill="hold"/>
                                        <p:tgtEl>
                                          <p:spTgt spid="21"/>
                                        </p:tgtEl>
                                        <p:attrNameLst>
                                          <p:attrName>ppt_x</p:attrName>
                                        </p:attrNameLst>
                                      </p:cBhvr>
                                      <p:tavLst>
                                        <p:tav tm="0">
                                          <p:val>
                                            <p:strVal val="#ppt_x"/>
                                          </p:val>
                                        </p:tav>
                                        <p:tav tm="100000">
                                          <p:val>
                                            <p:strVal val="#ppt_x"/>
                                          </p:val>
                                        </p:tav>
                                      </p:tavLst>
                                    </p:anim>
                                    <p:anim calcmode="lin" valueType="num">
                                      <p:cBhvr>
                                        <p:cTn id="10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iterate type="lt">
                                    <p:tmPct val="10000"/>
                                  </p:iterate>
                                  <p:childTnLst>
                                    <p:set>
                                      <p:cBhvr>
                                        <p:cTn id="110" dur="1" fill="hold">
                                          <p:stCondLst>
                                            <p:cond delay="0"/>
                                          </p:stCondLst>
                                        </p:cTn>
                                        <p:tgtEl>
                                          <p:spTgt spid="18"/>
                                        </p:tgtEl>
                                        <p:attrNameLst>
                                          <p:attrName>style.visibility</p:attrName>
                                        </p:attrNameLst>
                                      </p:cBhvr>
                                      <p:to>
                                        <p:strVal val="visible"/>
                                      </p:to>
                                    </p:set>
                                    <p:anim calcmode="lin" valueType="num">
                                      <p:cBhvr additive="base">
                                        <p:cTn id="111" dur="500" fill="hold"/>
                                        <p:tgtEl>
                                          <p:spTgt spid="18"/>
                                        </p:tgtEl>
                                        <p:attrNameLst>
                                          <p:attrName>ppt_x</p:attrName>
                                        </p:attrNameLst>
                                      </p:cBhvr>
                                      <p:tavLst>
                                        <p:tav tm="0">
                                          <p:val>
                                            <p:strVal val="#ppt_x"/>
                                          </p:val>
                                        </p:tav>
                                        <p:tav tm="100000">
                                          <p:val>
                                            <p:strVal val="#ppt_x"/>
                                          </p:val>
                                        </p:tav>
                                      </p:tavLst>
                                    </p:anim>
                                    <p:anim calcmode="lin" valueType="num">
                                      <p:cBhvr additive="base">
                                        <p:cTn id="1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iterate type="lt">
                                    <p:tmPct val="10000"/>
                                  </p:iterate>
                                  <p:childTnLst>
                                    <p:set>
                                      <p:cBhvr>
                                        <p:cTn id="116" dur="1" fill="hold">
                                          <p:stCondLst>
                                            <p:cond delay="0"/>
                                          </p:stCondLst>
                                        </p:cTn>
                                        <p:tgtEl>
                                          <p:spTgt spid="19"/>
                                        </p:tgtEl>
                                        <p:attrNameLst>
                                          <p:attrName>style.visibility</p:attrName>
                                        </p:attrNameLst>
                                      </p:cBhvr>
                                      <p:to>
                                        <p:strVal val="visible"/>
                                      </p:to>
                                    </p:set>
                                    <p:anim calcmode="lin" valueType="num">
                                      <p:cBhvr additive="base">
                                        <p:cTn id="117" dur="500" fill="hold"/>
                                        <p:tgtEl>
                                          <p:spTgt spid="19"/>
                                        </p:tgtEl>
                                        <p:attrNameLst>
                                          <p:attrName>ppt_x</p:attrName>
                                        </p:attrNameLst>
                                      </p:cBhvr>
                                      <p:tavLst>
                                        <p:tav tm="0">
                                          <p:val>
                                            <p:strVal val="#ppt_x"/>
                                          </p:val>
                                        </p:tav>
                                        <p:tav tm="100000">
                                          <p:val>
                                            <p:strVal val="#ppt_x"/>
                                          </p:val>
                                        </p:tav>
                                      </p:tavLst>
                                    </p:anim>
                                    <p:anim calcmode="lin" valueType="num">
                                      <p:cBhvr additive="base">
                                        <p:cTn id="1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5" grpId="0" animBg="1"/>
      <p:bldP spid="16" grpId="0"/>
      <p:bldP spid="18" grpId="0" animBg="1"/>
      <p:bldP spid="19" grpId="0"/>
      <p:bldP spid="20"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مربع نص 4"/>
          <p:cNvSpPr txBox="1"/>
          <p:nvPr/>
        </p:nvSpPr>
        <p:spPr>
          <a:xfrm>
            <a:off x="3545226" y="755993"/>
            <a:ext cx="2071702" cy="646986"/>
          </a:xfrm>
          <a:prstGeom prst="round2DiagRect">
            <a:avLst/>
          </a:prstGeom>
        </p:spPr>
        <p:style>
          <a:lnRef idx="0">
            <a:schemeClr val="accent5"/>
          </a:lnRef>
          <a:fillRef idx="3">
            <a:schemeClr val="accent5"/>
          </a:fillRef>
          <a:effectRef idx="3">
            <a:schemeClr val="accent5"/>
          </a:effectRef>
          <a:fontRef idx="minor">
            <a:schemeClr val="lt1"/>
          </a:fontRef>
        </p:style>
        <p:txBody>
          <a:bodyPr wrap="square" rtlCol="1">
            <a:spAutoFit/>
          </a:bodyPr>
          <a:lstStyle/>
          <a:p>
            <a:pPr algn="ctr"/>
            <a:r>
              <a:rPr lang="ar-EG" sz="3200" b="1" dirty="0" smtClean="0"/>
              <a:t>الأســمـــاك </a:t>
            </a:r>
            <a:endParaRPr lang="ar-EG" sz="3200" b="1" dirty="0"/>
          </a:p>
        </p:txBody>
      </p:sp>
      <p:cxnSp>
        <p:nvCxnSpPr>
          <p:cNvPr id="8" name="رابط مستقيم 7"/>
          <p:cNvCxnSpPr/>
          <p:nvPr/>
        </p:nvCxnSpPr>
        <p:spPr>
          <a:xfrm rot="10800000">
            <a:off x="2143108" y="1861448"/>
            <a:ext cx="5786478" cy="1588"/>
          </a:xfrm>
          <a:prstGeom prst="line">
            <a:avLst/>
          </a:prstGeom>
        </p:spPr>
        <p:style>
          <a:lnRef idx="3">
            <a:schemeClr val="dk1"/>
          </a:lnRef>
          <a:fillRef idx="0">
            <a:schemeClr val="dk1"/>
          </a:fillRef>
          <a:effectRef idx="2">
            <a:schemeClr val="dk1"/>
          </a:effectRef>
          <a:fontRef idx="minor">
            <a:schemeClr val="tx1"/>
          </a:fontRef>
        </p:style>
      </p:cxnSp>
      <p:cxnSp>
        <p:nvCxnSpPr>
          <p:cNvPr id="10" name="رابط مستقيم 9"/>
          <p:cNvCxnSpPr/>
          <p:nvPr/>
        </p:nvCxnSpPr>
        <p:spPr>
          <a:xfrm flipH="1">
            <a:off x="4574850" y="1374653"/>
            <a:ext cx="17858" cy="473526"/>
          </a:xfrm>
          <a:prstGeom prst="line">
            <a:avLst/>
          </a:prstGeom>
        </p:spPr>
        <p:style>
          <a:lnRef idx="3">
            <a:schemeClr val="dk1"/>
          </a:lnRef>
          <a:fillRef idx="0">
            <a:schemeClr val="dk1"/>
          </a:fillRef>
          <a:effectRef idx="2">
            <a:schemeClr val="dk1"/>
          </a:effectRef>
          <a:fontRef idx="minor">
            <a:schemeClr val="tx1"/>
          </a:fontRef>
        </p:style>
      </p:cxnSp>
      <p:cxnSp>
        <p:nvCxnSpPr>
          <p:cNvPr id="16" name="رابط كسهم مستقيم 15"/>
          <p:cNvCxnSpPr/>
          <p:nvPr/>
        </p:nvCxnSpPr>
        <p:spPr>
          <a:xfrm rot="5400000">
            <a:off x="7547022" y="2218638"/>
            <a:ext cx="71438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رابط كسهم مستقيم 16"/>
          <p:cNvCxnSpPr/>
          <p:nvPr/>
        </p:nvCxnSpPr>
        <p:spPr>
          <a:xfrm rot="5400000">
            <a:off x="1786712" y="2217844"/>
            <a:ext cx="71438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رابط كسهم مستقيم 17"/>
          <p:cNvCxnSpPr/>
          <p:nvPr/>
        </p:nvCxnSpPr>
        <p:spPr>
          <a:xfrm rot="5400000">
            <a:off x="4215604" y="2217844"/>
            <a:ext cx="71438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مربع نص 18"/>
          <p:cNvSpPr txBox="1"/>
          <p:nvPr/>
        </p:nvSpPr>
        <p:spPr>
          <a:xfrm>
            <a:off x="6805612" y="2630190"/>
            <a:ext cx="2158876" cy="510778"/>
          </a:xfrm>
          <a:prstGeom prst="round2Diag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EG" sz="2400" b="1" dirty="0" smtClean="0"/>
              <a:t>أسماك عديمة الفك </a:t>
            </a:r>
            <a:endParaRPr lang="ar-EG" sz="2400" b="1" dirty="0"/>
          </a:p>
        </p:txBody>
      </p:sp>
      <p:sp>
        <p:nvSpPr>
          <p:cNvPr id="20" name="مربع نص 19"/>
          <p:cNvSpPr txBox="1"/>
          <p:nvPr/>
        </p:nvSpPr>
        <p:spPr>
          <a:xfrm>
            <a:off x="4067944" y="2630190"/>
            <a:ext cx="2016224" cy="510778"/>
          </a:xfrm>
          <a:prstGeom prst="round2Diag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2400" b="1" dirty="0" smtClean="0">
                <a:solidFill>
                  <a:srgbClr val="00B050"/>
                </a:solidFill>
              </a:rPr>
              <a:t>أسماك غضروفية </a:t>
            </a:r>
            <a:endParaRPr lang="ar-EG" sz="2400" b="1" dirty="0">
              <a:solidFill>
                <a:srgbClr val="00B050"/>
              </a:solidFill>
            </a:endParaRPr>
          </a:p>
        </p:txBody>
      </p:sp>
      <p:sp>
        <p:nvSpPr>
          <p:cNvPr id="21" name="مربع نص 20"/>
          <p:cNvSpPr txBox="1"/>
          <p:nvPr/>
        </p:nvSpPr>
        <p:spPr>
          <a:xfrm>
            <a:off x="1331640" y="2647266"/>
            <a:ext cx="1643074" cy="510778"/>
          </a:xfrm>
          <a:prstGeom prst="round2Diag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EG" sz="2400" b="1" dirty="0" smtClean="0">
                <a:solidFill>
                  <a:srgbClr val="7030A0"/>
                </a:solidFill>
              </a:rPr>
              <a:t>أسماك عظمية </a:t>
            </a:r>
            <a:endParaRPr lang="ar-EG" sz="2400" b="1" dirty="0">
              <a:solidFill>
                <a:srgbClr val="7030A0"/>
              </a:solidFill>
            </a:endParaRPr>
          </a:p>
        </p:txBody>
      </p:sp>
      <p:sp>
        <p:nvSpPr>
          <p:cNvPr id="22" name="مربع نص 21"/>
          <p:cNvSpPr txBox="1"/>
          <p:nvPr/>
        </p:nvSpPr>
        <p:spPr>
          <a:xfrm>
            <a:off x="6853242" y="3356992"/>
            <a:ext cx="2111246"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algn="justLow"/>
            <a:r>
              <a:rPr lang="ar-EG" sz="2400" b="1" dirty="0" smtClean="0">
                <a:solidFill>
                  <a:srgbClr val="00B0F0"/>
                </a:solidFill>
              </a:rPr>
              <a:t>تحتوي هياكلها على مادة مرنة تسمى الغضروف </a:t>
            </a:r>
            <a:endParaRPr lang="ar-EG" sz="2400" b="1" dirty="0">
              <a:solidFill>
                <a:srgbClr val="00B0F0"/>
              </a:solidFill>
            </a:endParaRPr>
          </a:p>
        </p:txBody>
      </p:sp>
      <p:sp>
        <p:nvSpPr>
          <p:cNvPr id="23" name="مربع نص 22"/>
          <p:cNvSpPr txBox="1"/>
          <p:nvPr/>
        </p:nvSpPr>
        <p:spPr>
          <a:xfrm>
            <a:off x="928662" y="3290208"/>
            <a:ext cx="2923258" cy="1569660"/>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algn="justLow"/>
            <a:r>
              <a:rPr lang="ar-EG" sz="2400" b="1" dirty="0">
                <a:solidFill>
                  <a:srgbClr val="7030A0"/>
                </a:solidFill>
                <a:latin typeface="Arial" panose="020B0604020202020204" pitchFamily="34" charset="0"/>
                <a:cs typeface="Arial" panose="020B0604020202020204" pitchFamily="34" charset="0"/>
              </a:rPr>
              <a:t>أكبر الفقاريات وتتكون هياكلها من العظام وتغطي </a:t>
            </a:r>
            <a:r>
              <a:rPr lang="ar-EG" sz="2400" b="1" dirty="0" smtClean="0">
                <a:solidFill>
                  <a:srgbClr val="7030A0"/>
                </a:solidFill>
                <a:latin typeface="Arial" panose="020B0604020202020204" pitchFamily="34" charset="0"/>
                <a:cs typeface="Arial" panose="020B0604020202020204" pitchFamily="34" charset="0"/>
              </a:rPr>
              <a:t>أجسامها </a:t>
            </a:r>
            <a:r>
              <a:rPr lang="ar-EG" sz="2400" b="1" dirty="0">
                <a:solidFill>
                  <a:srgbClr val="7030A0"/>
                </a:solidFill>
                <a:latin typeface="Arial" panose="020B0604020202020204" pitchFamily="34" charset="0"/>
                <a:cs typeface="Arial" panose="020B0604020202020204" pitchFamily="34" charset="0"/>
              </a:rPr>
              <a:t>القشور مثل </a:t>
            </a:r>
            <a:r>
              <a:rPr lang="ar-EG" sz="2400" b="1" dirty="0" smtClean="0">
                <a:solidFill>
                  <a:srgbClr val="7030A0"/>
                </a:solidFill>
                <a:latin typeface="Arial" panose="020B0604020202020204" pitchFamily="34" charset="0"/>
                <a:cs typeface="Arial" panose="020B0604020202020204" pitchFamily="34" charset="0"/>
              </a:rPr>
              <a:t>التونة </a:t>
            </a:r>
            <a:r>
              <a:rPr lang="ar-EG" sz="2400" b="1" dirty="0">
                <a:solidFill>
                  <a:srgbClr val="7030A0"/>
                </a:solidFill>
                <a:latin typeface="Arial" panose="020B0604020202020204" pitchFamily="34" charset="0"/>
                <a:cs typeface="Arial" panose="020B0604020202020204" pitchFamily="34" charset="0"/>
              </a:rPr>
              <a:t>والسمكة الذهبية</a:t>
            </a:r>
          </a:p>
        </p:txBody>
      </p:sp>
      <p:sp>
        <p:nvSpPr>
          <p:cNvPr id="24" name="مربع نص 23"/>
          <p:cNvSpPr txBox="1"/>
          <p:nvPr/>
        </p:nvSpPr>
        <p:spPr>
          <a:xfrm>
            <a:off x="3995936" y="3356992"/>
            <a:ext cx="2232248"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algn="justLow"/>
            <a:r>
              <a:rPr lang="ar-EG" sz="2400" b="1" dirty="0" smtClean="0">
                <a:solidFill>
                  <a:srgbClr val="00B050"/>
                </a:solidFill>
              </a:rPr>
              <a:t>تحتوي هياكلها على مادة مرنة تسمى الغضروف </a:t>
            </a:r>
          </a:p>
        </p:txBody>
      </p:sp>
      <p:pic>
        <p:nvPicPr>
          <p:cNvPr id="2051"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Lst>
          </a:blip>
          <a:srcRect/>
          <a:stretch>
            <a:fillRect/>
          </a:stretch>
        </p:blipFill>
        <p:spPr bwMode="auto">
          <a:xfrm>
            <a:off x="6588224" y="4653136"/>
            <a:ext cx="2592288" cy="2204864"/>
          </a:xfrm>
          <a:prstGeom prst="rect">
            <a:avLst/>
          </a:prstGeom>
          <a:ln>
            <a:noFill/>
          </a:ln>
          <a:effectLst>
            <a:softEdge rad="112500"/>
          </a:effectLst>
        </p:spPr>
      </p:pic>
      <p:pic>
        <p:nvPicPr>
          <p:cNvPr id="2053" name="Picture 5"/>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Lst>
          </a:blip>
          <a:srcRect/>
          <a:stretch>
            <a:fillRect/>
          </a:stretch>
        </p:blipFill>
        <p:spPr bwMode="auto">
          <a:xfrm>
            <a:off x="972511" y="4859868"/>
            <a:ext cx="2519369" cy="1998132"/>
          </a:xfrm>
          <a:prstGeom prst="rect">
            <a:avLst/>
          </a:prstGeom>
          <a:ln>
            <a:noFill/>
          </a:ln>
          <a:effectLst>
            <a:softEdge rad="112500"/>
          </a:effectLst>
        </p:spPr>
      </p:pic>
      <p:pic>
        <p:nvPicPr>
          <p:cNvPr id="2054" name="Picture 6"/>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contrast="40000"/>
                    </a14:imgEffect>
                  </a14:imgLayer>
                </a14:imgProps>
              </a:ext>
            </a:extLst>
          </a:blip>
          <a:srcRect/>
          <a:stretch>
            <a:fillRect/>
          </a:stretch>
        </p:blipFill>
        <p:spPr bwMode="auto">
          <a:xfrm>
            <a:off x="3940952" y="4653136"/>
            <a:ext cx="2448272" cy="2088086"/>
          </a:xfrm>
          <a:prstGeom prst="rect">
            <a:avLst/>
          </a:prstGeom>
          <a:ln>
            <a:noFill/>
          </a:ln>
          <a:effectLst>
            <a:softEdge rad="112500"/>
          </a:effectLst>
        </p:spPr>
      </p:pic>
      <p:sp>
        <p:nvSpPr>
          <p:cNvPr id="29" name="شريط إلى الأعلى 8"/>
          <p:cNvSpPr/>
          <p:nvPr/>
        </p:nvSpPr>
        <p:spPr>
          <a:xfrm>
            <a:off x="2483768" y="45760"/>
            <a:ext cx="4191828" cy="574928"/>
          </a:xfrm>
          <a:prstGeom prst="ribbon2">
            <a:avLst>
              <a:gd name="adj1" fmla="val 16667"/>
              <a:gd name="adj2" fmla="val 58776"/>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dvertisingExtraBold" pitchFamily="2" charset="-78"/>
              </a:rPr>
              <a:t>الحيوانات الفقارية</a:t>
            </a:r>
            <a:endParaRPr lang="ar-SA" sz="32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dvertisingExtraBold" pitchFamily="2" charset="-78"/>
            </a:endParaRPr>
          </a:p>
        </p:txBody>
      </p:sp>
      <p:sp>
        <p:nvSpPr>
          <p:cNvPr id="30" name="مربع نص 7"/>
          <p:cNvSpPr txBox="1"/>
          <p:nvPr/>
        </p:nvSpPr>
        <p:spPr>
          <a:xfrm>
            <a:off x="-36512" y="-27384"/>
            <a:ext cx="2392911"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fontAlgn="auto">
              <a:spcBef>
                <a:spcPts val="0"/>
              </a:spcBef>
              <a:spcAft>
                <a:spcPts val="0"/>
              </a:spcAft>
              <a:defRPr/>
            </a:pPr>
            <a:r>
              <a:rPr lang="ar-EG" sz="2400" b="1" dirty="0">
                <a:solidFill>
                  <a:srgbClr val="FFFF00"/>
                </a:solidFill>
              </a:rPr>
              <a:t>الفصل </a:t>
            </a:r>
            <a:r>
              <a:rPr lang="ar-SA" sz="2400" b="1" dirty="0" smtClean="0">
                <a:solidFill>
                  <a:srgbClr val="FFFF00"/>
                </a:solidFill>
              </a:rPr>
              <a:t>الثاني </a:t>
            </a:r>
            <a:endParaRPr lang="ar-SA" sz="2400" b="1" dirty="0">
              <a:solidFill>
                <a:srgbClr val="FFFF00"/>
              </a:solidFill>
            </a:endParaRPr>
          </a:p>
        </p:txBody>
      </p:sp>
      <p:sp>
        <p:nvSpPr>
          <p:cNvPr id="31"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fontAlgn="auto">
              <a:spcBef>
                <a:spcPts val="0"/>
              </a:spcBef>
              <a:spcAft>
                <a:spcPts val="0"/>
              </a:spcAft>
              <a:defRPr/>
            </a:pPr>
            <a:r>
              <a:rPr lang="ar-EG" sz="2400" b="1" dirty="0">
                <a:solidFill>
                  <a:srgbClr val="FFFF00"/>
                </a:solidFill>
              </a:rPr>
              <a:t>الوحدة الأولى </a:t>
            </a:r>
          </a:p>
        </p:txBody>
      </p:sp>
      <p:sp>
        <p:nvSpPr>
          <p:cNvPr id="32" name="شكل بيضاوي 23"/>
          <p:cNvSpPr/>
          <p:nvPr/>
        </p:nvSpPr>
        <p:spPr>
          <a:xfrm>
            <a:off x="107504" y="476672"/>
            <a:ext cx="1865368" cy="571504"/>
          </a:xfrm>
          <a:prstGeom prst="ellipse">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ar-EG" b="1" dirty="0">
                <a:solidFill>
                  <a:srgbClr val="FFFF00"/>
                </a:solidFill>
              </a:rPr>
              <a:t>الدرس </a:t>
            </a:r>
            <a:r>
              <a:rPr lang="ar-SA" b="1" dirty="0" smtClean="0">
                <a:solidFill>
                  <a:srgbClr val="FFFF00"/>
                </a:solidFill>
              </a:rPr>
              <a:t>الثاني</a:t>
            </a:r>
            <a:endParaRPr lang="ar-EG" b="1" dirty="0">
              <a:solidFill>
                <a:srgbClr val="FFFF00"/>
              </a:solidFill>
            </a:endParaRPr>
          </a:p>
        </p:txBody>
      </p:sp>
      <p:sp>
        <p:nvSpPr>
          <p:cNvPr id="33" name="دبوس زينة 32"/>
          <p:cNvSpPr/>
          <p:nvPr/>
        </p:nvSpPr>
        <p:spPr>
          <a:xfrm>
            <a:off x="0" y="6129050"/>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صـ67</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544914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33"/>
                                        </p:tgtEl>
                                        <p:attrNameLst>
                                          <p:attrName>style.color</p:attrName>
                                        </p:attrNameLst>
                                      </p:cBhvr>
                                      <p:by>
                                        <p:hsl h="-7200000" s="0" l="0"/>
                                      </p:by>
                                    </p:animClr>
                                    <p:animClr clrSpc="hsl" dir="cw">
                                      <p:cBhvr>
                                        <p:cTn id="7" dur="500" fill="hold"/>
                                        <p:tgtEl>
                                          <p:spTgt spid="33"/>
                                        </p:tgtEl>
                                        <p:attrNameLst>
                                          <p:attrName>fillcolor</p:attrName>
                                        </p:attrNameLst>
                                      </p:cBhvr>
                                      <p:by>
                                        <p:hsl h="-7200000" s="0" l="0"/>
                                      </p:by>
                                    </p:animClr>
                                    <p:animClr clrSpc="hsl" dir="cw">
                                      <p:cBhvr>
                                        <p:cTn id="8" dur="500" fill="hold"/>
                                        <p:tgtEl>
                                          <p:spTgt spid="33"/>
                                        </p:tgtEl>
                                        <p:attrNameLst>
                                          <p:attrName>stroke.color</p:attrName>
                                        </p:attrNameLst>
                                      </p:cBhvr>
                                      <p:by>
                                        <p:hsl h="-7200000" s="0" l="0"/>
                                      </p:by>
                                    </p:animClr>
                                    <p:set>
                                      <p:cBhvr>
                                        <p:cTn id="9" dur="500" fill="hold"/>
                                        <p:tgtEl>
                                          <p:spTgt spid="3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500" fill="hold"/>
                                        <p:tgtEl>
                                          <p:spTgt spid="31"/>
                                        </p:tgtEl>
                                        <p:attrNameLst>
                                          <p:attrName>ppt_x</p:attrName>
                                        </p:attrNameLst>
                                      </p:cBhvr>
                                      <p:tavLst>
                                        <p:tav tm="0">
                                          <p:val>
                                            <p:strVal val="#ppt_x"/>
                                          </p:val>
                                        </p:tav>
                                        <p:tav tm="100000">
                                          <p:val>
                                            <p:strVal val="#ppt_x"/>
                                          </p:val>
                                        </p:tav>
                                      </p:tavLst>
                                    </p:anim>
                                    <p:anim calcmode="lin" valueType="num">
                                      <p:cBhvr additive="base">
                                        <p:cTn id="15"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30"/>
                                        </p:tgtEl>
                                        <p:attrNameLst>
                                          <p:attrName>style.visibility</p:attrName>
                                        </p:attrNameLst>
                                      </p:cBhvr>
                                      <p:to>
                                        <p:strVal val="visible"/>
                                      </p:to>
                                    </p:set>
                                    <p:animEffect transition="in" filter="blinds(horizont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10000"/>
                                  </p:iterate>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iterate type="lt">
                                    <p:tmPct val="10000"/>
                                  </p:iterate>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10000"/>
                                  </p:iterate>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4" presetClass="entr" presetSubtype="0" fill="hold" grpId="0" nodeType="clickEffect">
                                  <p:stCondLst>
                                    <p:cond delay="0"/>
                                  </p:stCondLst>
                                  <p:iterate type="lt">
                                    <p:tmAbs val="500"/>
                                  </p:iterate>
                                  <p:childTnLst>
                                    <p:set>
                                      <p:cBhvr>
                                        <p:cTn id="72" dur="1" fill="hold">
                                          <p:stCondLst>
                                            <p:cond delay="0"/>
                                          </p:stCondLst>
                                        </p:cTn>
                                        <p:tgtEl>
                                          <p:spTgt spid="19"/>
                                        </p:tgtEl>
                                        <p:attrNameLst>
                                          <p:attrName>style.visibility</p:attrName>
                                        </p:attrNameLst>
                                      </p:cBhvr>
                                      <p:to>
                                        <p:strVal val="visible"/>
                                      </p:to>
                                    </p:set>
                                    <p:anim to="" calcmode="lin" valueType="num">
                                      <p:cBhvr>
                                        <p:cTn id="73" dur="1" fill="hold"/>
                                        <p:tgtEl>
                                          <p:spTgt spid="19"/>
                                        </p:tgtEl>
                                        <p:attrNameLst>
                                          <p:attrName/>
                                        </p:attrNameLst>
                                      </p:cBhvr>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iterate type="lt">
                                    <p:tmPct val="10000"/>
                                  </p:iterate>
                                  <p:childTnLst>
                                    <p:set>
                                      <p:cBhvr>
                                        <p:cTn id="77" dur="1" fill="hold">
                                          <p:stCondLst>
                                            <p:cond delay="0"/>
                                          </p:stCondLst>
                                        </p:cTn>
                                        <p:tgtEl>
                                          <p:spTgt spid="22"/>
                                        </p:tgtEl>
                                        <p:attrNameLst>
                                          <p:attrName>style.visibility</p:attrName>
                                        </p:attrNameLst>
                                      </p:cBhvr>
                                      <p:to>
                                        <p:strVal val="visible"/>
                                      </p:to>
                                    </p:set>
                                    <p:anim calcmode="lin" valueType="num">
                                      <p:cBhvr additive="base">
                                        <p:cTn id="78" dur="500" fill="hold"/>
                                        <p:tgtEl>
                                          <p:spTgt spid="22"/>
                                        </p:tgtEl>
                                        <p:attrNameLst>
                                          <p:attrName>ppt_x</p:attrName>
                                        </p:attrNameLst>
                                      </p:cBhvr>
                                      <p:tavLst>
                                        <p:tav tm="0">
                                          <p:val>
                                            <p:strVal val="#ppt_x"/>
                                          </p:val>
                                        </p:tav>
                                        <p:tav tm="100000">
                                          <p:val>
                                            <p:strVal val="#ppt_x"/>
                                          </p:val>
                                        </p:tav>
                                      </p:tavLst>
                                    </p:anim>
                                    <p:anim calcmode="lin" valueType="num">
                                      <p:cBhvr additive="base">
                                        <p:cTn id="7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2051"/>
                                        </p:tgtEl>
                                        <p:attrNameLst>
                                          <p:attrName>style.visibility</p:attrName>
                                        </p:attrNameLst>
                                      </p:cBhvr>
                                      <p:to>
                                        <p:strVal val="visible"/>
                                      </p:to>
                                    </p:set>
                                    <p:anim calcmode="lin" valueType="num">
                                      <p:cBhvr additive="base">
                                        <p:cTn id="84" dur="500" fill="hold"/>
                                        <p:tgtEl>
                                          <p:spTgt spid="2051"/>
                                        </p:tgtEl>
                                        <p:attrNameLst>
                                          <p:attrName>ppt_x</p:attrName>
                                        </p:attrNameLst>
                                      </p:cBhvr>
                                      <p:tavLst>
                                        <p:tav tm="0">
                                          <p:val>
                                            <p:strVal val="#ppt_x"/>
                                          </p:val>
                                        </p:tav>
                                        <p:tav tm="100000">
                                          <p:val>
                                            <p:strVal val="#ppt_x"/>
                                          </p:val>
                                        </p:tav>
                                      </p:tavLst>
                                    </p:anim>
                                    <p:anim calcmode="lin" valueType="num">
                                      <p:cBhvr additive="base">
                                        <p:cTn id="85"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iterate type="lt">
                                    <p:tmPct val="10000"/>
                                  </p:iterate>
                                  <p:childTnLst>
                                    <p:set>
                                      <p:cBhvr>
                                        <p:cTn id="89" dur="1" fill="hold">
                                          <p:stCondLst>
                                            <p:cond delay="0"/>
                                          </p:stCondLst>
                                        </p:cTn>
                                        <p:tgtEl>
                                          <p:spTgt spid="20"/>
                                        </p:tgtEl>
                                        <p:attrNameLst>
                                          <p:attrName>style.visibility</p:attrName>
                                        </p:attrNameLst>
                                      </p:cBhvr>
                                      <p:to>
                                        <p:strVal val="visible"/>
                                      </p:to>
                                    </p:set>
                                    <p:anim calcmode="lin" valueType="num">
                                      <p:cBhvr additive="base">
                                        <p:cTn id="90" dur="500" fill="hold"/>
                                        <p:tgtEl>
                                          <p:spTgt spid="20"/>
                                        </p:tgtEl>
                                        <p:attrNameLst>
                                          <p:attrName>ppt_x</p:attrName>
                                        </p:attrNameLst>
                                      </p:cBhvr>
                                      <p:tavLst>
                                        <p:tav tm="0">
                                          <p:val>
                                            <p:strVal val="#ppt_x"/>
                                          </p:val>
                                        </p:tav>
                                        <p:tav tm="100000">
                                          <p:val>
                                            <p:strVal val="#ppt_x"/>
                                          </p:val>
                                        </p:tav>
                                      </p:tavLst>
                                    </p:anim>
                                    <p:anim calcmode="lin" valueType="num">
                                      <p:cBhvr additive="base">
                                        <p:cTn id="9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iterate type="lt">
                                    <p:tmPct val="10000"/>
                                  </p:iterate>
                                  <p:childTnLst>
                                    <p:set>
                                      <p:cBhvr>
                                        <p:cTn id="95" dur="1" fill="hold">
                                          <p:stCondLst>
                                            <p:cond delay="0"/>
                                          </p:stCondLst>
                                        </p:cTn>
                                        <p:tgtEl>
                                          <p:spTgt spid="24"/>
                                        </p:tgtEl>
                                        <p:attrNameLst>
                                          <p:attrName>style.visibility</p:attrName>
                                        </p:attrNameLst>
                                      </p:cBhvr>
                                      <p:to>
                                        <p:strVal val="visible"/>
                                      </p:to>
                                    </p:set>
                                    <p:anim calcmode="lin" valueType="num">
                                      <p:cBhvr additive="base">
                                        <p:cTn id="96" dur="500" fill="hold"/>
                                        <p:tgtEl>
                                          <p:spTgt spid="24"/>
                                        </p:tgtEl>
                                        <p:attrNameLst>
                                          <p:attrName>ppt_x</p:attrName>
                                        </p:attrNameLst>
                                      </p:cBhvr>
                                      <p:tavLst>
                                        <p:tav tm="0">
                                          <p:val>
                                            <p:strVal val="#ppt_x"/>
                                          </p:val>
                                        </p:tav>
                                        <p:tav tm="100000">
                                          <p:val>
                                            <p:strVal val="#ppt_x"/>
                                          </p:val>
                                        </p:tav>
                                      </p:tavLst>
                                    </p:anim>
                                    <p:anim calcmode="lin" valueType="num">
                                      <p:cBhvr additive="base">
                                        <p:cTn id="9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2054"/>
                                        </p:tgtEl>
                                        <p:attrNameLst>
                                          <p:attrName>style.visibility</p:attrName>
                                        </p:attrNameLst>
                                      </p:cBhvr>
                                      <p:to>
                                        <p:strVal val="visible"/>
                                      </p:to>
                                    </p:set>
                                    <p:anim calcmode="lin" valueType="num">
                                      <p:cBhvr additive="base">
                                        <p:cTn id="102" dur="500" fill="hold"/>
                                        <p:tgtEl>
                                          <p:spTgt spid="2054"/>
                                        </p:tgtEl>
                                        <p:attrNameLst>
                                          <p:attrName>ppt_x</p:attrName>
                                        </p:attrNameLst>
                                      </p:cBhvr>
                                      <p:tavLst>
                                        <p:tav tm="0">
                                          <p:val>
                                            <p:strVal val="#ppt_x"/>
                                          </p:val>
                                        </p:tav>
                                        <p:tav tm="100000">
                                          <p:val>
                                            <p:strVal val="#ppt_x"/>
                                          </p:val>
                                        </p:tav>
                                      </p:tavLst>
                                    </p:anim>
                                    <p:anim calcmode="lin" valueType="num">
                                      <p:cBhvr additive="base">
                                        <p:cTn id="103"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39" presetClass="entr" presetSubtype="0" accel="100000" fill="hold" grpId="0" nodeType="clickEffect">
                                  <p:stCondLst>
                                    <p:cond delay="0"/>
                                  </p:stCondLst>
                                  <p:iterate type="lt">
                                    <p:tmPct val="10000"/>
                                  </p:iterate>
                                  <p:childTnLst>
                                    <p:set>
                                      <p:cBhvr>
                                        <p:cTn id="107" dur="1" fill="hold">
                                          <p:stCondLst>
                                            <p:cond delay="0"/>
                                          </p:stCondLst>
                                        </p:cTn>
                                        <p:tgtEl>
                                          <p:spTgt spid="21"/>
                                        </p:tgtEl>
                                        <p:attrNameLst>
                                          <p:attrName>style.visibility</p:attrName>
                                        </p:attrNameLst>
                                      </p:cBhvr>
                                      <p:to>
                                        <p:strVal val="visible"/>
                                      </p:to>
                                    </p:set>
                                    <p:anim calcmode="lin" valueType="num">
                                      <p:cBhvr>
                                        <p:cTn id="108" dur="500" fill="hold"/>
                                        <p:tgtEl>
                                          <p:spTgt spid="21"/>
                                        </p:tgtEl>
                                        <p:attrNameLst>
                                          <p:attrName>ppt_h</p:attrName>
                                        </p:attrNameLst>
                                      </p:cBhvr>
                                      <p:tavLst>
                                        <p:tav tm="0">
                                          <p:val>
                                            <p:strVal val="#ppt_h/20"/>
                                          </p:val>
                                        </p:tav>
                                        <p:tav tm="50000">
                                          <p:val>
                                            <p:strVal val="#ppt_h/20"/>
                                          </p:val>
                                        </p:tav>
                                        <p:tav tm="100000">
                                          <p:val>
                                            <p:strVal val="#ppt_h"/>
                                          </p:val>
                                        </p:tav>
                                      </p:tavLst>
                                    </p:anim>
                                    <p:anim calcmode="lin" valueType="num">
                                      <p:cBhvr>
                                        <p:cTn id="109" dur="500" fill="hold"/>
                                        <p:tgtEl>
                                          <p:spTgt spid="21"/>
                                        </p:tgtEl>
                                        <p:attrNameLst>
                                          <p:attrName>ppt_w</p:attrName>
                                        </p:attrNameLst>
                                      </p:cBhvr>
                                      <p:tavLst>
                                        <p:tav tm="0">
                                          <p:val>
                                            <p:strVal val="#ppt_w+.3"/>
                                          </p:val>
                                        </p:tav>
                                        <p:tav tm="50000">
                                          <p:val>
                                            <p:strVal val="#ppt_w+.3"/>
                                          </p:val>
                                        </p:tav>
                                        <p:tav tm="100000">
                                          <p:val>
                                            <p:strVal val="#ppt_w"/>
                                          </p:val>
                                        </p:tav>
                                      </p:tavLst>
                                    </p:anim>
                                    <p:anim calcmode="lin" valueType="num">
                                      <p:cBhvr>
                                        <p:cTn id="110" dur="500" fill="hold"/>
                                        <p:tgtEl>
                                          <p:spTgt spid="21"/>
                                        </p:tgtEl>
                                        <p:attrNameLst>
                                          <p:attrName>ppt_x</p:attrName>
                                        </p:attrNameLst>
                                      </p:cBhvr>
                                      <p:tavLst>
                                        <p:tav tm="0">
                                          <p:val>
                                            <p:strVal val="#ppt_x-.3"/>
                                          </p:val>
                                        </p:tav>
                                        <p:tav tm="50000">
                                          <p:val>
                                            <p:strVal val="#ppt_x"/>
                                          </p:val>
                                        </p:tav>
                                        <p:tav tm="100000">
                                          <p:val>
                                            <p:strVal val="#ppt_x"/>
                                          </p:val>
                                        </p:tav>
                                      </p:tavLst>
                                    </p:anim>
                                    <p:anim calcmode="lin" valueType="num">
                                      <p:cBhvr>
                                        <p:cTn id="111"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iterate type="lt">
                                    <p:tmPct val="10000"/>
                                  </p:iterate>
                                  <p:childTnLst>
                                    <p:set>
                                      <p:cBhvr>
                                        <p:cTn id="115" dur="1" fill="hold">
                                          <p:stCondLst>
                                            <p:cond delay="0"/>
                                          </p:stCondLst>
                                        </p:cTn>
                                        <p:tgtEl>
                                          <p:spTgt spid="23"/>
                                        </p:tgtEl>
                                        <p:attrNameLst>
                                          <p:attrName>style.visibility</p:attrName>
                                        </p:attrNameLst>
                                      </p:cBhvr>
                                      <p:to>
                                        <p:strVal val="visible"/>
                                      </p:to>
                                    </p:set>
                                    <p:anim calcmode="lin" valueType="num">
                                      <p:cBhvr additive="base">
                                        <p:cTn id="116" dur="500" fill="hold"/>
                                        <p:tgtEl>
                                          <p:spTgt spid="23"/>
                                        </p:tgtEl>
                                        <p:attrNameLst>
                                          <p:attrName>ppt_x</p:attrName>
                                        </p:attrNameLst>
                                      </p:cBhvr>
                                      <p:tavLst>
                                        <p:tav tm="0">
                                          <p:val>
                                            <p:strVal val="#ppt_x"/>
                                          </p:val>
                                        </p:tav>
                                        <p:tav tm="100000">
                                          <p:val>
                                            <p:strVal val="#ppt_x"/>
                                          </p:val>
                                        </p:tav>
                                      </p:tavLst>
                                    </p:anim>
                                    <p:anim calcmode="lin" valueType="num">
                                      <p:cBhvr additive="base">
                                        <p:cTn id="11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2053"/>
                                        </p:tgtEl>
                                        <p:attrNameLst>
                                          <p:attrName>style.visibility</p:attrName>
                                        </p:attrNameLst>
                                      </p:cBhvr>
                                      <p:to>
                                        <p:strVal val="visible"/>
                                      </p:to>
                                    </p:set>
                                    <p:anim calcmode="lin" valueType="num">
                                      <p:cBhvr additive="base">
                                        <p:cTn id="122" dur="500" fill="hold"/>
                                        <p:tgtEl>
                                          <p:spTgt spid="2053"/>
                                        </p:tgtEl>
                                        <p:attrNameLst>
                                          <p:attrName>ppt_x</p:attrName>
                                        </p:attrNameLst>
                                      </p:cBhvr>
                                      <p:tavLst>
                                        <p:tav tm="0">
                                          <p:val>
                                            <p:strVal val="#ppt_x"/>
                                          </p:val>
                                        </p:tav>
                                        <p:tav tm="100000">
                                          <p:val>
                                            <p:strVal val="#ppt_x"/>
                                          </p:val>
                                        </p:tav>
                                      </p:tavLst>
                                    </p:anim>
                                    <p:anim calcmode="lin" valueType="num">
                                      <p:cBhvr additive="base">
                                        <p:cTn id="123"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0" grpId="0" animBg="1"/>
      <p:bldP spid="21" grpId="0" animBg="1"/>
      <p:bldP spid="22" grpId="0" animBg="1"/>
      <p:bldP spid="23" grpId="0" animBg="1"/>
      <p:bldP spid="24" grpId="0" animBg="1"/>
      <p:bldP spid="29"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صورة 8" descr="1111 copy.gif"/>
          <p:cNvPicPr>
            <a:picLocks noChangeAspect="1"/>
          </p:cNvPicPr>
          <p:nvPr/>
        </p:nvPicPr>
        <p:blipFill>
          <a:blip r:embed="rId2" cstate="print"/>
          <a:stretch>
            <a:fillRect/>
          </a:stretch>
        </p:blipFill>
        <p:spPr>
          <a:xfrm rot="20035357">
            <a:off x="332376" y="1701396"/>
            <a:ext cx="2285999" cy="2068838"/>
          </a:xfrm>
          <a:prstGeom prst="rect">
            <a:avLst/>
          </a:prstGeom>
        </p:spPr>
      </p:pic>
      <p:sp>
        <p:nvSpPr>
          <p:cNvPr id="4" name="مربع نص 3"/>
          <p:cNvSpPr txBox="1"/>
          <p:nvPr/>
        </p:nvSpPr>
        <p:spPr>
          <a:xfrm>
            <a:off x="3543831" y="693782"/>
            <a:ext cx="2071702" cy="646986"/>
          </a:xfrm>
          <a:prstGeom prst="round2DiagRect">
            <a:avLst/>
          </a:prstGeom>
        </p:spPr>
        <p:style>
          <a:lnRef idx="0">
            <a:schemeClr val="accent5"/>
          </a:lnRef>
          <a:fillRef idx="3">
            <a:schemeClr val="accent5"/>
          </a:fillRef>
          <a:effectRef idx="3">
            <a:schemeClr val="accent5"/>
          </a:effectRef>
          <a:fontRef idx="minor">
            <a:schemeClr val="lt1"/>
          </a:fontRef>
        </p:style>
        <p:txBody>
          <a:bodyPr wrap="square" rtlCol="1">
            <a:spAutoFit/>
          </a:bodyPr>
          <a:lstStyle/>
          <a:p>
            <a:pPr algn="ctr"/>
            <a:r>
              <a:rPr lang="ar-EG" sz="3200" b="1" dirty="0" smtClean="0"/>
              <a:t>البرمائيات </a:t>
            </a:r>
            <a:endParaRPr lang="ar-EG" sz="3200" b="1" dirty="0"/>
          </a:p>
        </p:txBody>
      </p:sp>
      <p:sp>
        <p:nvSpPr>
          <p:cNvPr id="6" name="مستطيل 5"/>
          <p:cNvSpPr/>
          <p:nvPr/>
        </p:nvSpPr>
        <p:spPr>
          <a:xfrm>
            <a:off x="2116888" y="1548075"/>
            <a:ext cx="6775592" cy="4401205"/>
          </a:xfrm>
          <a:prstGeom prst="rect">
            <a:avLst/>
          </a:prstGeom>
        </p:spPr>
        <p:txBody>
          <a:bodyPr wrap="square">
            <a:spAutoFit/>
          </a:bodyPr>
          <a:lstStyle/>
          <a:p>
            <a:r>
              <a:rPr lang="ar-EG" sz="2800" b="1" dirty="0">
                <a:solidFill>
                  <a:srgbClr val="002060"/>
                </a:solidFill>
              </a:rPr>
              <a:t>مِنْهَا الضَّفادِعُ </a:t>
            </a:r>
            <a:r>
              <a:rPr lang="ar-EG" sz="2800" b="1" dirty="0" err="1">
                <a:solidFill>
                  <a:srgbClr val="002060"/>
                </a:solidFill>
              </a:rPr>
              <a:t>والسّلمندراتُ</a:t>
            </a:r>
            <a:r>
              <a:rPr lang="ar-EG" sz="2800" b="1" dirty="0">
                <a:solidFill>
                  <a:srgbClr val="002060"/>
                </a:solidFill>
              </a:rPr>
              <a:t> تُعَدُّ مِنَ الْحَيَوَانَاتِ المُتَغَيِّرَةِ دَرَجَةِ الْحَرَارَةِ. تَقْضِي الْبَرمَائيَّاتُ جُزْءًا من دَوْرَةِ حَياتِها في المَاءِ وَتَقْضِي الجُزْءَ الآخَرَ عَلَى اليابِسَةِ. تَبْدَأُ دَوْرَةُ حَياةِ الضِّفْدَعِ في الْمَاءِ مِثْلَ جَمِيعِ الْبَرمَائيَّاتِ، حَيثُ تَضَعُ الأُنْثَى بَيْضًا يَفْقِسُ عَنْ أبي ذُنَيْبَةَ، وله أَجْزاءٌ مِثْلُ الخَياشيمِ تُساعِدُهُ عَلَى العَيْشِ في الْمَاءِ، وعَنْدَما يَنْمُو تَتَغَيَّرُ هذهِ الأَجْزاءُ وتَتَحَوَّلُ إِلَى رِئَاتٍ. مَعَ أنَّ لِلْبَرمائيَّاتِ رِئَاتٍ فَهي تَتَنَفَّسُ أَيْضًا عَنْ طَريقِ الجِلْدِ. لِذَا، يَجِبُ أَنْ يَكونَ جِلْدُها رَطْبًا، وإِذَا جَفَّ جِلْدُها فَإِنَّها تَموتُ. وَلأَجْلِ ذَلِكَ تَعِيشُ البَرمائيَّاتُ قُرْبَ الْمَاءِ باستِمْرارٍ.</a:t>
            </a:r>
          </a:p>
        </p:txBody>
      </p:sp>
      <p:sp>
        <p:nvSpPr>
          <p:cNvPr id="13" name="شريط إلى الأعلى 8"/>
          <p:cNvSpPr/>
          <p:nvPr/>
        </p:nvSpPr>
        <p:spPr>
          <a:xfrm>
            <a:off x="2483768" y="45760"/>
            <a:ext cx="4191828" cy="574928"/>
          </a:xfrm>
          <a:prstGeom prst="ribbon2">
            <a:avLst>
              <a:gd name="adj1" fmla="val 16667"/>
              <a:gd name="adj2" fmla="val 58776"/>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dvertisingExtraBold" pitchFamily="2" charset="-78"/>
              </a:rPr>
              <a:t>الحيوانات الفقارية</a:t>
            </a:r>
            <a:endParaRPr lang="ar-SA" sz="32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dvertisingExtraBold" pitchFamily="2" charset="-78"/>
            </a:endParaRPr>
          </a:p>
        </p:txBody>
      </p:sp>
      <p:sp>
        <p:nvSpPr>
          <p:cNvPr id="14" name="مربع نص 7"/>
          <p:cNvSpPr txBox="1"/>
          <p:nvPr/>
        </p:nvSpPr>
        <p:spPr>
          <a:xfrm>
            <a:off x="-36512" y="-27384"/>
            <a:ext cx="2392911"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fontAlgn="auto">
              <a:spcBef>
                <a:spcPts val="0"/>
              </a:spcBef>
              <a:spcAft>
                <a:spcPts val="0"/>
              </a:spcAft>
              <a:defRPr/>
            </a:pPr>
            <a:r>
              <a:rPr lang="ar-EG" sz="2400" b="1" dirty="0">
                <a:solidFill>
                  <a:srgbClr val="FFFF00"/>
                </a:solidFill>
              </a:rPr>
              <a:t>الفصل </a:t>
            </a:r>
            <a:r>
              <a:rPr lang="ar-SA" sz="2400" b="1" dirty="0" smtClean="0">
                <a:solidFill>
                  <a:srgbClr val="FFFF00"/>
                </a:solidFill>
              </a:rPr>
              <a:t>الثاني </a:t>
            </a:r>
            <a:endParaRPr lang="ar-SA" sz="2400" b="1" dirty="0">
              <a:solidFill>
                <a:srgbClr val="FFFF00"/>
              </a:solidFill>
            </a:endParaRPr>
          </a:p>
        </p:txBody>
      </p:sp>
      <p:sp>
        <p:nvSpPr>
          <p:cNvPr id="15"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fontAlgn="auto">
              <a:spcBef>
                <a:spcPts val="0"/>
              </a:spcBef>
              <a:spcAft>
                <a:spcPts val="0"/>
              </a:spcAft>
              <a:defRPr/>
            </a:pPr>
            <a:r>
              <a:rPr lang="ar-EG" sz="2400" b="1" dirty="0">
                <a:solidFill>
                  <a:srgbClr val="FFFF00"/>
                </a:solidFill>
              </a:rPr>
              <a:t>الوحدة الأولى </a:t>
            </a:r>
          </a:p>
        </p:txBody>
      </p:sp>
      <p:sp>
        <p:nvSpPr>
          <p:cNvPr id="16" name="شكل بيضاوي 23"/>
          <p:cNvSpPr/>
          <p:nvPr/>
        </p:nvSpPr>
        <p:spPr>
          <a:xfrm>
            <a:off x="107504" y="476672"/>
            <a:ext cx="1865368" cy="571504"/>
          </a:xfrm>
          <a:prstGeom prst="ellipse">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ar-EG" b="1" dirty="0">
                <a:solidFill>
                  <a:srgbClr val="FFFF00"/>
                </a:solidFill>
              </a:rPr>
              <a:t>الدرس </a:t>
            </a:r>
            <a:r>
              <a:rPr lang="ar-SA" b="1" dirty="0" smtClean="0">
                <a:solidFill>
                  <a:srgbClr val="FFFF00"/>
                </a:solidFill>
              </a:rPr>
              <a:t>الثاني</a:t>
            </a:r>
            <a:endParaRPr lang="ar-EG" b="1" dirty="0">
              <a:solidFill>
                <a:srgbClr val="FFFF00"/>
              </a:solidFill>
            </a:endParaRPr>
          </a:p>
        </p:txBody>
      </p:sp>
      <p:sp>
        <p:nvSpPr>
          <p:cNvPr id="17" name="دبوس زينة 16"/>
          <p:cNvSpPr/>
          <p:nvPr/>
        </p:nvSpPr>
        <p:spPr>
          <a:xfrm>
            <a:off x="0" y="6129050"/>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صـ68</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627143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7"/>
                                        </p:tgtEl>
                                        <p:attrNameLst>
                                          <p:attrName>style.color</p:attrName>
                                        </p:attrNameLst>
                                      </p:cBhvr>
                                      <p:by>
                                        <p:hsl h="-7200000" s="0" l="0"/>
                                      </p:by>
                                    </p:animClr>
                                    <p:animClr clrSpc="hsl" dir="cw">
                                      <p:cBhvr>
                                        <p:cTn id="7" dur="500" fill="hold"/>
                                        <p:tgtEl>
                                          <p:spTgt spid="17"/>
                                        </p:tgtEl>
                                        <p:attrNameLst>
                                          <p:attrName>fillcolor</p:attrName>
                                        </p:attrNameLst>
                                      </p:cBhvr>
                                      <p:by>
                                        <p:hsl h="-7200000" s="0" l="0"/>
                                      </p:by>
                                    </p:animClr>
                                    <p:animClr clrSpc="hsl" dir="cw">
                                      <p:cBhvr>
                                        <p:cTn id="8" dur="500" fill="hold"/>
                                        <p:tgtEl>
                                          <p:spTgt spid="17"/>
                                        </p:tgtEl>
                                        <p:attrNameLst>
                                          <p:attrName>stroke.color</p:attrName>
                                        </p:attrNameLst>
                                      </p:cBhvr>
                                      <p:by>
                                        <p:hsl h="-7200000" s="0" l="0"/>
                                      </p:by>
                                    </p:animClr>
                                    <p:set>
                                      <p:cBhvr>
                                        <p:cTn id="9" dur="500" fill="hold"/>
                                        <p:tgtEl>
                                          <p:spTgt spid="1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10000"/>
                                  </p:iterate>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iterate type="lt">
                                    <p:tmPct val="10000"/>
                                  </p:iterate>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10000"/>
                                  </p:iterate>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iterate type="lt">
                                    <p:tmPct val="10000"/>
                                  </p:iterate>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3"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مربع نص 3"/>
          <p:cNvSpPr txBox="1"/>
          <p:nvPr/>
        </p:nvSpPr>
        <p:spPr>
          <a:xfrm>
            <a:off x="2959831" y="683985"/>
            <a:ext cx="3214710" cy="822305"/>
          </a:xfrm>
          <a:prstGeom prst="flowChartTerminator">
            <a:avLst/>
          </a:prstGeom>
        </p:spPr>
        <p:style>
          <a:lnRef idx="0">
            <a:schemeClr val="accent5"/>
          </a:lnRef>
          <a:fillRef idx="3">
            <a:schemeClr val="accent5"/>
          </a:fillRef>
          <a:effectRef idx="3">
            <a:schemeClr val="accent5"/>
          </a:effectRef>
          <a:fontRef idx="minor">
            <a:schemeClr val="lt1"/>
          </a:fontRef>
        </p:style>
        <p:txBody>
          <a:bodyPr wrap="square" rtlCol="1">
            <a:spAutoFit/>
          </a:bodyPr>
          <a:lstStyle/>
          <a:p>
            <a:pPr algn="ctr"/>
            <a:r>
              <a:rPr lang="ar-SA" sz="3200" b="1" dirty="0" smtClean="0"/>
              <a:t>الزواحف والطيور</a:t>
            </a:r>
            <a:endParaRPr lang="ar-EG" sz="3200" b="1" dirty="0"/>
          </a:p>
        </p:txBody>
      </p:sp>
      <p:sp>
        <p:nvSpPr>
          <p:cNvPr id="6" name="مستطيل 5"/>
          <p:cNvSpPr/>
          <p:nvPr/>
        </p:nvSpPr>
        <p:spPr>
          <a:xfrm>
            <a:off x="814111" y="1497324"/>
            <a:ext cx="7929586" cy="2246769"/>
          </a:xfrm>
          <a:prstGeom prst="rect">
            <a:avLst/>
          </a:prstGeom>
        </p:spPr>
        <p:txBody>
          <a:bodyPr wrap="square">
            <a:spAutoFit/>
          </a:bodyPr>
          <a:lstStyle/>
          <a:p>
            <a:r>
              <a:rPr lang="ar-SA" sz="2800" b="1" dirty="0" smtClean="0">
                <a:solidFill>
                  <a:schemeClr val="accent6">
                    <a:lumMod val="75000"/>
                  </a:schemeClr>
                </a:solidFill>
              </a:rPr>
              <a:t>تنتمي السَّحالي والثعابين والسَّلاحف إلى الزَّواحف. </a:t>
            </a:r>
          </a:p>
          <a:p>
            <a:r>
              <a:rPr lang="ar-SA" sz="2800" b="1" dirty="0" smtClean="0">
                <a:solidFill>
                  <a:schemeClr val="accent6">
                    <a:lumMod val="75000"/>
                  </a:schemeClr>
                </a:solidFill>
              </a:rPr>
              <a:t>والزَّواحُف من الحيوانات المتغيِّرة درجة الحرارة، الَّتي </a:t>
            </a:r>
          </a:p>
          <a:p>
            <a:r>
              <a:rPr lang="ar-SA" sz="2800" b="1" dirty="0" smtClean="0">
                <a:solidFill>
                  <a:schemeClr val="accent6">
                    <a:lumMod val="75000"/>
                  </a:schemeClr>
                </a:solidFill>
              </a:rPr>
              <a:t>تعيش على اليابسة، وجلدها مغطى بحراشف أو صفائح </a:t>
            </a:r>
          </a:p>
          <a:p>
            <a:r>
              <a:rPr lang="ar-SA" sz="2800" b="1" dirty="0" smtClean="0">
                <a:solidFill>
                  <a:schemeClr val="accent6">
                    <a:lumMod val="75000"/>
                  </a:schemeClr>
                </a:solidFill>
              </a:rPr>
              <a:t>تحميها من فقدان الماء. وهذه المخلوقات لا تتنفس عن طريق جلدها كما البرمائيات، بل تعتمد على رئتيها في ذلك.</a:t>
            </a:r>
            <a:endParaRPr lang="ar-EG" sz="2800" b="1" dirty="0" smtClean="0">
              <a:solidFill>
                <a:schemeClr val="accent6">
                  <a:lumMod val="75000"/>
                </a:schemeClr>
              </a:solidFill>
            </a:endParaRPr>
          </a:p>
        </p:txBody>
      </p:sp>
      <p:pic>
        <p:nvPicPr>
          <p:cNvPr id="1027" name="Picture 3"/>
          <p:cNvPicPr>
            <a:picLocks noChangeAspect="1" noChangeArrowheads="1"/>
          </p:cNvPicPr>
          <p:nvPr/>
        </p:nvPicPr>
        <p:blipFill>
          <a:blip r:embed="rId2"/>
          <a:srcRect/>
          <a:stretch>
            <a:fillRect/>
          </a:stretch>
        </p:blipFill>
        <p:spPr bwMode="auto">
          <a:xfrm flipH="1">
            <a:off x="1071538" y="1428736"/>
            <a:ext cx="1730998" cy="1500198"/>
          </a:xfrm>
          <a:prstGeom prst="rect">
            <a:avLst/>
          </a:prstGeom>
          <a:noFill/>
          <a:ln w="9525">
            <a:noFill/>
            <a:miter lim="800000"/>
            <a:headEnd/>
            <a:tailEnd/>
          </a:ln>
          <a:effectLst/>
        </p:spPr>
      </p:pic>
      <p:sp>
        <p:nvSpPr>
          <p:cNvPr id="13" name="مستطيل 12"/>
          <p:cNvSpPr/>
          <p:nvPr/>
        </p:nvSpPr>
        <p:spPr>
          <a:xfrm>
            <a:off x="813584" y="4366286"/>
            <a:ext cx="8072462" cy="1815882"/>
          </a:xfrm>
          <a:prstGeom prst="rect">
            <a:avLst/>
          </a:prstGeom>
        </p:spPr>
        <p:txBody>
          <a:bodyPr wrap="square">
            <a:spAutoFit/>
          </a:bodyPr>
          <a:lstStyle/>
          <a:p>
            <a:r>
              <a:rPr lang="ar-SA" sz="2800" b="1" dirty="0" smtClean="0">
                <a:solidFill>
                  <a:srgbClr val="7030A0"/>
                </a:solidFill>
              </a:rPr>
              <a:t>حيوانات فقاريَّة ثابتة درجِة الحرارة، لها ريش خفيف </a:t>
            </a:r>
          </a:p>
          <a:p>
            <a:r>
              <a:rPr lang="ar-SA" sz="2800" b="1" dirty="0" smtClean="0">
                <a:solidFill>
                  <a:srgbClr val="7030A0"/>
                </a:solidFill>
              </a:rPr>
              <a:t>يبقيها دافئة وجافَّة، ولها مناقير ورجلان تنتهيان بقدمين </a:t>
            </a:r>
          </a:p>
          <a:p>
            <a:r>
              <a:rPr lang="ar-SA" sz="2800" b="1" dirty="0" smtClean="0">
                <a:solidFill>
                  <a:srgbClr val="7030A0"/>
                </a:solidFill>
              </a:rPr>
              <a:t>لهما مخالب، ويوجد على أقدامها حراشف. على الرغم من أنَّ كلَّ الطيور لها ريش إلَّا أنَّ بعضها لا يستطيع الطيران.</a:t>
            </a:r>
            <a:endParaRPr lang="ar-EG" sz="2800" b="1" dirty="0" smtClean="0">
              <a:solidFill>
                <a:srgbClr val="7030A0"/>
              </a:solidFill>
            </a:endParaRPr>
          </a:p>
        </p:txBody>
      </p:sp>
      <p:pic>
        <p:nvPicPr>
          <p:cNvPr id="1029" name="Picture 5" descr="http://www.ibat.org/files/images/bird.png"/>
          <p:cNvPicPr>
            <a:picLocks noChangeAspect="1" noChangeArrowheads="1"/>
          </p:cNvPicPr>
          <p:nvPr/>
        </p:nvPicPr>
        <p:blipFill>
          <a:blip r:embed="rId3"/>
          <a:srcRect/>
          <a:stretch>
            <a:fillRect/>
          </a:stretch>
        </p:blipFill>
        <p:spPr bwMode="auto">
          <a:xfrm flipH="1">
            <a:off x="228524" y="3501008"/>
            <a:ext cx="2125428" cy="2125428"/>
          </a:xfrm>
          <a:prstGeom prst="rect">
            <a:avLst/>
          </a:prstGeom>
          <a:noFill/>
        </p:spPr>
      </p:pic>
      <p:sp>
        <p:nvSpPr>
          <p:cNvPr id="15" name="شريط إلى الأعلى 8"/>
          <p:cNvSpPr/>
          <p:nvPr/>
        </p:nvSpPr>
        <p:spPr>
          <a:xfrm>
            <a:off x="2483768" y="45760"/>
            <a:ext cx="4191828" cy="574928"/>
          </a:xfrm>
          <a:prstGeom prst="ribbon2">
            <a:avLst>
              <a:gd name="adj1" fmla="val 16667"/>
              <a:gd name="adj2" fmla="val 58776"/>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dvertisingExtraBold" pitchFamily="2" charset="-78"/>
              </a:rPr>
              <a:t>الحيوانات الفقارية</a:t>
            </a:r>
            <a:endParaRPr lang="ar-SA" sz="32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dvertisingExtraBold" pitchFamily="2" charset="-78"/>
            </a:endParaRPr>
          </a:p>
        </p:txBody>
      </p:sp>
      <p:sp>
        <p:nvSpPr>
          <p:cNvPr id="16" name="مربع نص 7"/>
          <p:cNvSpPr txBox="1"/>
          <p:nvPr/>
        </p:nvSpPr>
        <p:spPr>
          <a:xfrm>
            <a:off x="-36512" y="-27384"/>
            <a:ext cx="2392911"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fontAlgn="auto">
              <a:spcBef>
                <a:spcPts val="0"/>
              </a:spcBef>
              <a:spcAft>
                <a:spcPts val="0"/>
              </a:spcAft>
              <a:defRPr/>
            </a:pPr>
            <a:r>
              <a:rPr lang="ar-EG" sz="2400" b="1" dirty="0">
                <a:solidFill>
                  <a:srgbClr val="FFFF00"/>
                </a:solidFill>
              </a:rPr>
              <a:t>الفصل </a:t>
            </a:r>
            <a:r>
              <a:rPr lang="ar-SA" sz="2400" b="1" dirty="0" smtClean="0">
                <a:solidFill>
                  <a:srgbClr val="FFFF00"/>
                </a:solidFill>
              </a:rPr>
              <a:t>الثاني </a:t>
            </a:r>
            <a:endParaRPr lang="ar-SA" sz="2400" b="1" dirty="0">
              <a:solidFill>
                <a:srgbClr val="FFFF00"/>
              </a:solidFill>
            </a:endParaRPr>
          </a:p>
        </p:txBody>
      </p:sp>
      <p:sp>
        <p:nvSpPr>
          <p:cNvPr id="17"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fontAlgn="auto">
              <a:spcBef>
                <a:spcPts val="0"/>
              </a:spcBef>
              <a:spcAft>
                <a:spcPts val="0"/>
              </a:spcAft>
              <a:defRPr/>
            </a:pPr>
            <a:r>
              <a:rPr lang="ar-EG" sz="2400" b="1" dirty="0">
                <a:solidFill>
                  <a:srgbClr val="FFFF00"/>
                </a:solidFill>
              </a:rPr>
              <a:t>الوحدة الأولى </a:t>
            </a:r>
          </a:p>
        </p:txBody>
      </p:sp>
      <p:sp>
        <p:nvSpPr>
          <p:cNvPr id="18" name="شكل بيضاوي 23"/>
          <p:cNvSpPr/>
          <p:nvPr/>
        </p:nvSpPr>
        <p:spPr>
          <a:xfrm>
            <a:off x="107504" y="476672"/>
            <a:ext cx="1865368" cy="571504"/>
          </a:xfrm>
          <a:prstGeom prst="ellipse">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ar-EG" b="1" dirty="0">
                <a:solidFill>
                  <a:srgbClr val="FFFF00"/>
                </a:solidFill>
              </a:rPr>
              <a:t>الدرس </a:t>
            </a:r>
            <a:r>
              <a:rPr lang="ar-SA" b="1" dirty="0" smtClean="0">
                <a:solidFill>
                  <a:srgbClr val="FFFF00"/>
                </a:solidFill>
              </a:rPr>
              <a:t>الثاني</a:t>
            </a:r>
            <a:endParaRPr lang="ar-EG" b="1" dirty="0">
              <a:solidFill>
                <a:srgbClr val="FFFF00"/>
              </a:solidFill>
            </a:endParaRPr>
          </a:p>
        </p:txBody>
      </p:sp>
      <p:sp>
        <p:nvSpPr>
          <p:cNvPr id="2" name="Round Diagonal Corner Rectangle 1"/>
          <p:cNvSpPr/>
          <p:nvPr/>
        </p:nvSpPr>
        <p:spPr>
          <a:xfrm>
            <a:off x="7190575" y="764704"/>
            <a:ext cx="1637216" cy="732620"/>
          </a:xfrm>
          <a:prstGeom prst="round2Diag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الزواحـف</a:t>
            </a:r>
            <a:endParaRPr lang="ar-EG"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Round Diagonal Corner Rectangle 18"/>
          <p:cNvSpPr/>
          <p:nvPr/>
        </p:nvSpPr>
        <p:spPr>
          <a:xfrm>
            <a:off x="7205902" y="3645024"/>
            <a:ext cx="1637216" cy="73262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الطيور</a:t>
            </a:r>
            <a:endParaRPr lang="ar-EG"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دبوس زينة 19"/>
          <p:cNvSpPr/>
          <p:nvPr/>
        </p:nvSpPr>
        <p:spPr>
          <a:xfrm>
            <a:off x="0" y="6129050"/>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صـ69</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351042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20"/>
                                        </p:tgtEl>
                                        <p:attrNameLst>
                                          <p:attrName>style.color</p:attrName>
                                        </p:attrNameLst>
                                      </p:cBhvr>
                                      <p:by>
                                        <p:hsl h="-7200000" s="0" l="0"/>
                                      </p:by>
                                    </p:animClr>
                                    <p:animClr clrSpc="hsl" dir="cw">
                                      <p:cBhvr>
                                        <p:cTn id="7" dur="500" fill="hold"/>
                                        <p:tgtEl>
                                          <p:spTgt spid="20"/>
                                        </p:tgtEl>
                                        <p:attrNameLst>
                                          <p:attrName>fillcolor</p:attrName>
                                        </p:attrNameLst>
                                      </p:cBhvr>
                                      <p:by>
                                        <p:hsl h="-7200000" s="0" l="0"/>
                                      </p:by>
                                    </p:animClr>
                                    <p:animClr clrSpc="hsl" dir="cw">
                                      <p:cBhvr>
                                        <p:cTn id="8" dur="500" fill="hold"/>
                                        <p:tgtEl>
                                          <p:spTgt spid="20"/>
                                        </p:tgtEl>
                                        <p:attrNameLst>
                                          <p:attrName>stroke.color</p:attrName>
                                        </p:attrNameLst>
                                      </p:cBhvr>
                                      <p:by>
                                        <p:hsl h="-7200000" s="0" l="0"/>
                                      </p:by>
                                    </p:animClr>
                                    <p:set>
                                      <p:cBhvr>
                                        <p:cTn id="9" dur="500" fill="hold"/>
                                        <p:tgtEl>
                                          <p:spTgt spid="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10000"/>
                                  </p:iterate>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iterate type="lt">
                                    <p:tmPct val="10000"/>
                                  </p:iterate>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10000"/>
                                  </p:iterate>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iterate type="lt">
                                    <p:tmPct val="10000"/>
                                  </p:iterate>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1+#ppt_w/2"/>
                                          </p:val>
                                        </p:tav>
                                        <p:tav tm="100000">
                                          <p:val>
                                            <p:strVal val="#ppt_x"/>
                                          </p:val>
                                        </p:tav>
                                      </p:tavLst>
                                    </p:anim>
                                    <p:anim calcmode="lin" valueType="num">
                                      <p:cBhvr additive="base">
                                        <p:cTn id="4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nodeType="clickEffect">
                                  <p:stCondLst>
                                    <p:cond delay="0"/>
                                  </p:stCondLst>
                                  <p:childTnLst>
                                    <p:set>
                                      <p:cBhvr>
                                        <p:cTn id="48" dur="1" fill="hold">
                                          <p:stCondLst>
                                            <p:cond delay="0"/>
                                          </p:stCondLst>
                                        </p:cTn>
                                        <p:tgtEl>
                                          <p:spTgt spid="1027"/>
                                        </p:tgtEl>
                                        <p:attrNameLst>
                                          <p:attrName>style.visibility</p:attrName>
                                        </p:attrNameLst>
                                      </p:cBhvr>
                                      <p:to>
                                        <p:strVal val="visible"/>
                                      </p:to>
                                    </p:set>
                                    <p:anim to="" calcmode="lin" valueType="num">
                                      <p:cBhvr>
                                        <p:cTn id="49" dur="1" fill="hold"/>
                                        <p:tgtEl>
                                          <p:spTgt spid="1027"/>
                                        </p:tgtEl>
                                        <p:attrNameLst>
                                          <p:attrName/>
                                        </p:attrNameLst>
                                      </p:cBhvr>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iterate type="lt">
                                    <p:tmPct val="10000"/>
                                  </p:iterate>
                                  <p:childTnLst>
                                    <p:set>
                                      <p:cBhvr>
                                        <p:cTn id="53" dur="1" fill="hold">
                                          <p:stCondLst>
                                            <p:cond delay="0"/>
                                          </p:stCondLst>
                                        </p:cTn>
                                        <p:tgtEl>
                                          <p:spTgt spid="6"/>
                                        </p:tgtEl>
                                        <p:attrNameLst>
                                          <p:attrName>style.visibility</p:attrName>
                                        </p:attrNameLst>
                                      </p:cBhvr>
                                      <p:to>
                                        <p:strVal val="visible"/>
                                      </p:to>
                                    </p:set>
                                    <p:anim calcmode="lin" valueType="num">
                                      <p:cBhvr additive="base">
                                        <p:cTn id="54" dur="500" fill="hold"/>
                                        <p:tgtEl>
                                          <p:spTgt spid="6"/>
                                        </p:tgtEl>
                                        <p:attrNameLst>
                                          <p:attrName>ppt_x</p:attrName>
                                        </p:attrNameLst>
                                      </p:cBhvr>
                                      <p:tavLst>
                                        <p:tav tm="0">
                                          <p:val>
                                            <p:strVal val="#ppt_x"/>
                                          </p:val>
                                        </p:tav>
                                        <p:tav tm="100000">
                                          <p:val>
                                            <p:strVal val="#ppt_x"/>
                                          </p:val>
                                        </p:tav>
                                      </p:tavLst>
                                    </p:anim>
                                    <p:anim calcmode="lin" valueType="num">
                                      <p:cBhvr additive="base">
                                        <p:cTn id="5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iterate type="lt">
                                    <p:tmPct val="10000"/>
                                  </p:iterate>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1+#ppt_w/2"/>
                                          </p:val>
                                        </p:tav>
                                        <p:tav tm="100000">
                                          <p:val>
                                            <p:strVal val="#ppt_x"/>
                                          </p:val>
                                        </p:tav>
                                      </p:tavLst>
                                    </p:anim>
                                    <p:anim calcmode="lin" valueType="num">
                                      <p:cBhvr additive="base">
                                        <p:cTn id="61" dur="500" fill="hold"/>
                                        <p:tgtEl>
                                          <p:spTgt spid="19"/>
                                        </p:tgtEl>
                                        <p:attrNameLst>
                                          <p:attrName>ppt_y</p:attrName>
                                        </p:attrNameLst>
                                      </p:cBhvr>
                                      <p:tavLst>
                                        <p:tav tm="0">
                                          <p:val>
                                            <p:strVal val="#ppt_y"/>
                                          </p:val>
                                        </p:tav>
                                        <p:tav tm="100000">
                                          <p:val>
                                            <p:strVal val="#ppt_y"/>
                                          </p:val>
                                        </p:tav>
                                      </p:tavLst>
                                    </p:anim>
                                  </p:childTnLst>
                                </p:cTn>
                              </p:par>
                              <p:par>
                                <p:cTn id="62" presetID="24" presetClass="entr" presetSubtype="0" fill="hold" nodeType="withEffect">
                                  <p:stCondLst>
                                    <p:cond delay="0"/>
                                  </p:stCondLst>
                                  <p:childTnLst>
                                    <p:set>
                                      <p:cBhvr>
                                        <p:cTn id="63" dur="1" fill="hold">
                                          <p:stCondLst>
                                            <p:cond delay="0"/>
                                          </p:stCondLst>
                                        </p:cTn>
                                        <p:tgtEl>
                                          <p:spTgt spid="1029"/>
                                        </p:tgtEl>
                                        <p:attrNameLst>
                                          <p:attrName>style.visibility</p:attrName>
                                        </p:attrNameLst>
                                      </p:cBhvr>
                                      <p:to>
                                        <p:strVal val="visible"/>
                                      </p:to>
                                    </p:set>
                                    <p:anim to="" calcmode="lin" valueType="num">
                                      <p:cBhvr>
                                        <p:cTn id="64" dur="1" fill="hold"/>
                                        <p:tgtEl>
                                          <p:spTgt spid="1029"/>
                                        </p:tgtEl>
                                        <p:attrNameLst>
                                          <p:attrName/>
                                        </p:attrNameLst>
                                      </p:cBhvr>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iterate type="lt">
                                    <p:tmPct val="10000"/>
                                  </p:iterate>
                                  <p:childTnLst>
                                    <p:set>
                                      <p:cBhvr>
                                        <p:cTn id="68" dur="1" fill="hold">
                                          <p:stCondLst>
                                            <p:cond delay="0"/>
                                          </p:stCondLst>
                                        </p:cTn>
                                        <p:tgtEl>
                                          <p:spTgt spid="13"/>
                                        </p:tgtEl>
                                        <p:attrNameLst>
                                          <p:attrName>style.visibility</p:attrName>
                                        </p:attrNameLst>
                                      </p:cBhvr>
                                      <p:to>
                                        <p:strVal val="visible"/>
                                      </p:to>
                                    </p:set>
                                    <p:anim calcmode="lin" valueType="num">
                                      <p:cBhvr additive="base">
                                        <p:cTn id="69" dur="500" fill="hold"/>
                                        <p:tgtEl>
                                          <p:spTgt spid="13"/>
                                        </p:tgtEl>
                                        <p:attrNameLst>
                                          <p:attrName>ppt_x</p:attrName>
                                        </p:attrNameLst>
                                      </p:cBhvr>
                                      <p:tavLst>
                                        <p:tav tm="0">
                                          <p:val>
                                            <p:strVal val="#ppt_x"/>
                                          </p:val>
                                        </p:tav>
                                        <p:tav tm="100000">
                                          <p:val>
                                            <p:strVal val="#ppt_x"/>
                                          </p:val>
                                        </p:tav>
                                      </p:tavLst>
                                    </p:anim>
                                    <p:anim calcmode="lin" valueType="num">
                                      <p:cBhvr additive="base">
                                        <p:cTn id="7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3" grpId="0"/>
      <p:bldP spid="15" grpId="0" animBg="1"/>
      <p:bldP spid="2"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مربع نص 3"/>
          <p:cNvSpPr txBox="1"/>
          <p:nvPr/>
        </p:nvSpPr>
        <p:spPr>
          <a:xfrm>
            <a:off x="6742733" y="621774"/>
            <a:ext cx="2071702" cy="646986"/>
          </a:xfrm>
          <a:prstGeom prst="round2DiagRect">
            <a:avLst/>
          </a:prstGeom>
        </p:spPr>
        <p:style>
          <a:lnRef idx="0">
            <a:schemeClr val="accent5"/>
          </a:lnRef>
          <a:fillRef idx="3">
            <a:schemeClr val="accent5"/>
          </a:fillRef>
          <a:effectRef idx="3">
            <a:schemeClr val="accent5"/>
          </a:effectRef>
          <a:fontRef idx="minor">
            <a:schemeClr val="lt1"/>
          </a:fontRef>
        </p:style>
        <p:txBody>
          <a:bodyPr wrap="square" rtlCol="1">
            <a:spAutoFit/>
          </a:bodyPr>
          <a:lstStyle/>
          <a:p>
            <a:pPr algn="ctr"/>
            <a:r>
              <a:rPr lang="ar-SA" sz="3200" b="1" dirty="0" smtClean="0"/>
              <a:t>الثدييات</a:t>
            </a:r>
            <a:endParaRPr lang="ar-EG" sz="3200" b="1" dirty="0"/>
          </a:p>
        </p:txBody>
      </p:sp>
      <p:pic>
        <p:nvPicPr>
          <p:cNvPr id="2052" name="Picture 4"/>
          <p:cNvPicPr>
            <a:picLocks noChangeAspect="1" noChangeArrowheads="1"/>
          </p:cNvPicPr>
          <p:nvPr/>
        </p:nvPicPr>
        <p:blipFill>
          <a:blip r:embed="rId2"/>
          <a:srcRect/>
          <a:stretch>
            <a:fillRect/>
          </a:stretch>
        </p:blipFill>
        <p:spPr bwMode="auto">
          <a:xfrm>
            <a:off x="899592" y="4725144"/>
            <a:ext cx="2103119" cy="2142138"/>
          </a:xfrm>
          <a:prstGeom prst="rect">
            <a:avLst/>
          </a:prstGeom>
          <a:ln>
            <a:noFill/>
          </a:ln>
          <a:effectLst>
            <a:softEdge rad="112500"/>
          </a:effectLst>
        </p:spPr>
      </p:pic>
      <p:sp>
        <p:nvSpPr>
          <p:cNvPr id="14" name="شريط إلى الأعلى 8"/>
          <p:cNvSpPr/>
          <p:nvPr/>
        </p:nvSpPr>
        <p:spPr>
          <a:xfrm>
            <a:off x="2483768" y="45760"/>
            <a:ext cx="4191828" cy="574928"/>
          </a:xfrm>
          <a:prstGeom prst="ribbon2">
            <a:avLst>
              <a:gd name="adj1" fmla="val 16667"/>
              <a:gd name="adj2" fmla="val 58776"/>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dvertisingExtraBold" pitchFamily="2" charset="-78"/>
              </a:rPr>
              <a:t>الحيوانات الفقارية</a:t>
            </a:r>
            <a:endParaRPr lang="ar-SA" sz="32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dvertisingExtraBold" pitchFamily="2" charset="-78"/>
            </a:endParaRPr>
          </a:p>
        </p:txBody>
      </p:sp>
      <p:sp>
        <p:nvSpPr>
          <p:cNvPr id="15" name="مربع نص 7"/>
          <p:cNvSpPr txBox="1"/>
          <p:nvPr/>
        </p:nvSpPr>
        <p:spPr>
          <a:xfrm>
            <a:off x="-36512" y="-27384"/>
            <a:ext cx="2392911"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fontAlgn="auto">
              <a:spcBef>
                <a:spcPts val="0"/>
              </a:spcBef>
              <a:spcAft>
                <a:spcPts val="0"/>
              </a:spcAft>
              <a:defRPr/>
            </a:pPr>
            <a:r>
              <a:rPr lang="ar-EG" sz="2400" b="1" dirty="0">
                <a:solidFill>
                  <a:srgbClr val="FFFF00"/>
                </a:solidFill>
              </a:rPr>
              <a:t>الفصل </a:t>
            </a:r>
            <a:r>
              <a:rPr lang="ar-SA" sz="2400" b="1" dirty="0" smtClean="0">
                <a:solidFill>
                  <a:srgbClr val="FFFF00"/>
                </a:solidFill>
              </a:rPr>
              <a:t>الثاني </a:t>
            </a:r>
            <a:endParaRPr lang="ar-SA" sz="2400" b="1" dirty="0">
              <a:solidFill>
                <a:srgbClr val="FFFF00"/>
              </a:solidFill>
            </a:endParaRPr>
          </a:p>
        </p:txBody>
      </p:sp>
      <p:sp>
        <p:nvSpPr>
          <p:cNvPr id="16"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fontAlgn="auto">
              <a:spcBef>
                <a:spcPts val="0"/>
              </a:spcBef>
              <a:spcAft>
                <a:spcPts val="0"/>
              </a:spcAft>
              <a:defRPr/>
            </a:pPr>
            <a:r>
              <a:rPr lang="ar-EG" sz="2400" b="1" dirty="0">
                <a:solidFill>
                  <a:srgbClr val="FFFF00"/>
                </a:solidFill>
              </a:rPr>
              <a:t>الوحدة الأولى </a:t>
            </a:r>
          </a:p>
        </p:txBody>
      </p:sp>
      <p:sp>
        <p:nvSpPr>
          <p:cNvPr id="17" name="شكل بيضاوي 23"/>
          <p:cNvSpPr/>
          <p:nvPr/>
        </p:nvSpPr>
        <p:spPr>
          <a:xfrm>
            <a:off x="107504" y="476672"/>
            <a:ext cx="1865368" cy="571504"/>
          </a:xfrm>
          <a:prstGeom prst="ellipse">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ar-EG" b="1" dirty="0">
                <a:solidFill>
                  <a:srgbClr val="FFFF00"/>
                </a:solidFill>
              </a:rPr>
              <a:t>الدرس </a:t>
            </a:r>
            <a:r>
              <a:rPr lang="ar-SA" b="1" dirty="0" smtClean="0">
                <a:solidFill>
                  <a:srgbClr val="FFFF00"/>
                </a:solidFill>
              </a:rPr>
              <a:t>الثاني</a:t>
            </a:r>
            <a:endParaRPr lang="ar-EG" b="1" dirty="0">
              <a:solidFill>
                <a:srgbClr val="FFFF00"/>
              </a:solidFill>
            </a:endParaRPr>
          </a:p>
        </p:txBody>
      </p:sp>
      <p:sp>
        <p:nvSpPr>
          <p:cNvPr id="2" name="TextBox 1"/>
          <p:cNvSpPr txBox="1"/>
          <p:nvPr/>
        </p:nvSpPr>
        <p:spPr>
          <a:xfrm>
            <a:off x="900989" y="1268760"/>
            <a:ext cx="7876553" cy="830997"/>
          </a:xfrm>
          <a:prstGeom prst="rect">
            <a:avLst/>
          </a:prstGeom>
          <a:noFill/>
        </p:spPr>
        <p:txBody>
          <a:bodyPr wrap="square" rtlCol="1">
            <a:spAutoFit/>
          </a:bodyPr>
          <a:lstStyle/>
          <a:p>
            <a:r>
              <a:rPr lang="ar-SA" sz="2400" b="1" dirty="0" smtClean="0">
                <a:solidFill>
                  <a:srgbClr val="0070C0"/>
                </a:solidFill>
              </a:rPr>
              <a:t>فقاريات ثابتة درجة الحرارة . لها شعر أو فرو يكسو جسمها ، وتعيش في معظم البيئات على اليابسة وفي الماء وبين الأشجار ، كما أنها ترع</a:t>
            </a:r>
            <a:r>
              <a:rPr lang="ar-EG" sz="2400" b="1" smtClean="0">
                <a:solidFill>
                  <a:srgbClr val="0070C0"/>
                </a:solidFill>
              </a:rPr>
              <a:t>ى</a:t>
            </a:r>
            <a:r>
              <a:rPr lang="ar-SA" sz="2400" b="1" smtClean="0">
                <a:solidFill>
                  <a:srgbClr val="0070C0"/>
                </a:solidFill>
              </a:rPr>
              <a:t> </a:t>
            </a:r>
            <a:r>
              <a:rPr lang="ar-SA" sz="2400" b="1" dirty="0" smtClean="0">
                <a:solidFill>
                  <a:srgbClr val="0070C0"/>
                </a:solidFill>
              </a:rPr>
              <a:t>صغارها .</a:t>
            </a:r>
            <a:endParaRPr lang="ar-SA" sz="2400" b="1" dirty="0">
              <a:solidFill>
                <a:srgbClr val="0070C0"/>
              </a:solidFill>
            </a:endParaRPr>
          </a:p>
        </p:txBody>
      </p:sp>
      <p:sp>
        <p:nvSpPr>
          <p:cNvPr id="3" name="TextBox 2"/>
          <p:cNvSpPr txBox="1"/>
          <p:nvPr/>
        </p:nvSpPr>
        <p:spPr>
          <a:xfrm>
            <a:off x="2783293" y="2236367"/>
            <a:ext cx="6064475" cy="3970318"/>
          </a:xfrm>
          <a:prstGeom prst="rect">
            <a:avLst/>
          </a:prstGeom>
          <a:noFill/>
        </p:spPr>
        <p:txBody>
          <a:bodyPr wrap="square" rtlCol="1">
            <a:spAutoFit/>
          </a:bodyPr>
          <a:lstStyle/>
          <a:p>
            <a:r>
              <a:rPr lang="ar-SA" sz="2800" b="1" dirty="0" smtClean="0">
                <a:solidFill>
                  <a:srgbClr val="7030A0"/>
                </a:solidFill>
              </a:rPr>
              <a:t>تصنف الثدييات إل</a:t>
            </a:r>
            <a:r>
              <a:rPr lang="ar-EG" sz="2800" b="1" dirty="0" smtClean="0">
                <a:solidFill>
                  <a:srgbClr val="7030A0"/>
                </a:solidFill>
              </a:rPr>
              <a:t>ى</a:t>
            </a:r>
            <a:r>
              <a:rPr lang="ar-SA" sz="2800" b="1" dirty="0" smtClean="0">
                <a:solidFill>
                  <a:srgbClr val="7030A0"/>
                </a:solidFill>
              </a:rPr>
              <a:t> ثلاث مجموعات حسب طريقة ولادة صغارها  :- </a:t>
            </a:r>
          </a:p>
          <a:p>
            <a:r>
              <a:rPr lang="ar-SA" sz="2800" b="1" dirty="0" smtClean="0">
                <a:solidFill>
                  <a:srgbClr val="7030A0"/>
                </a:solidFill>
              </a:rPr>
              <a:t>معظم الثدييات تلد صغارها ، وبعضها يضع بيضا</a:t>
            </a:r>
            <a:r>
              <a:rPr lang="ar-EG" sz="2800" b="1" dirty="0" smtClean="0">
                <a:solidFill>
                  <a:srgbClr val="7030A0"/>
                </a:solidFill>
              </a:rPr>
              <a:t>ً</a:t>
            </a:r>
            <a:r>
              <a:rPr lang="ar-SA" sz="2800" b="1" dirty="0" smtClean="0">
                <a:solidFill>
                  <a:srgbClr val="7030A0"/>
                </a:solidFill>
              </a:rPr>
              <a:t> . </a:t>
            </a:r>
            <a:endParaRPr lang="ar-EG" sz="2800" b="1" dirty="0" smtClean="0">
              <a:solidFill>
                <a:srgbClr val="7030A0"/>
              </a:solidFill>
            </a:endParaRPr>
          </a:p>
          <a:p>
            <a:r>
              <a:rPr lang="ar-SA" sz="2800" b="1" dirty="0" smtClean="0">
                <a:solidFill>
                  <a:srgbClr val="7030A0"/>
                </a:solidFill>
              </a:rPr>
              <a:t>وإناث الثدييات تنتج الحليب لإرضاع صغارها . </a:t>
            </a:r>
          </a:p>
          <a:p>
            <a:r>
              <a:rPr lang="ar-SA" sz="2800" b="1" dirty="0" smtClean="0">
                <a:solidFill>
                  <a:srgbClr val="7030A0"/>
                </a:solidFill>
              </a:rPr>
              <a:t>ونحن نتناول حليب بعض الثدييات ؛ فهو شراب لذيذ وغذاء مفيد تتجل</a:t>
            </a:r>
            <a:r>
              <a:rPr lang="ar-EG" sz="2800" b="1" dirty="0" smtClean="0">
                <a:solidFill>
                  <a:srgbClr val="7030A0"/>
                </a:solidFill>
              </a:rPr>
              <a:t>ى </a:t>
            </a:r>
            <a:r>
              <a:rPr lang="ar-SA" sz="2800" b="1" dirty="0" smtClean="0">
                <a:solidFill>
                  <a:srgbClr val="7030A0"/>
                </a:solidFill>
              </a:rPr>
              <a:t>في تكوينه ونقاوته عظم</a:t>
            </a:r>
            <a:r>
              <a:rPr lang="ar-EG" sz="2800" b="1" dirty="0" smtClean="0">
                <a:solidFill>
                  <a:srgbClr val="7030A0"/>
                </a:solidFill>
              </a:rPr>
              <a:t>ة</a:t>
            </a:r>
            <a:r>
              <a:rPr lang="ar-SA" sz="2800" b="1" dirty="0" smtClean="0">
                <a:solidFill>
                  <a:srgbClr val="7030A0"/>
                </a:solidFill>
              </a:rPr>
              <a:t> الخالق سبحانه وتعال</a:t>
            </a:r>
            <a:r>
              <a:rPr lang="ar-EG" sz="2800" b="1" dirty="0" smtClean="0">
                <a:solidFill>
                  <a:srgbClr val="7030A0"/>
                </a:solidFill>
              </a:rPr>
              <a:t>ى</a:t>
            </a:r>
            <a:r>
              <a:rPr lang="ar-SA" sz="2800" b="1" dirty="0" smtClean="0">
                <a:solidFill>
                  <a:srgbClr val="7030A0"/>
                </a:solidFill>
              </a:rPr>
              <a:t> وحكمته . قال تعا</a:t>
            </a:r>
            <a:r>
              <a:rPr lang="ar-EG" sz="2800" b="1" dirty="0" smtClean="0">
                <a:solidFill>
                  <a:srgbClr val="7030A0"/>
                </a:solidFill>
              </a:rPr>
              <a:t>لى</a:t>
            </a:r>
            <a:r>
              <a:rPr lang="ar-SA" sz="2800" b="1" dirty="0" smtClean="0">
                <a:solidFill>
                  <a:srgbClr val="7030A0"/>
                </a:solidFill>
              </a:rPr>
              <a:t> : ( وإن لكم في الأنعام لعبرة نسقيكم مما في بطونه من بين فرث</a:t>
            </a:r>
            <a:r>
              <a:rPr lang="ar-EG" sz="2800" b="1" dirty="0" smtClean="0">
                <a:solidFill>
                  <a:srgbClr val="7030A0"/>
                </a:solidFill>
              </a:rPr>
              <a:t>ٍ</a:t>
            </a:r>
            <a:r>
              <a:rPr lang="ar-SA" sz="2800" b="1" dirty="0" smtClean="0">
                <a:solidFill>
                  <a:srgbClr val="7030A0"/>
                </a:solidFill>
              </a:rPr>
              <a:t> ودم</a:t>
            </a:r>
            <a:r>
              <a:rPr lang="ar-EG" sz="2800" b="1" dirty="0">
                <a:solidFill>
                  <a:srgbClr val="7030A0"/>
                </a:solidFill>
              </a:rPr>
              <a:t>ٍ</a:t>
            </a:r>
            <a:r>
              <a:rPr lang="ar-SA" sz="2800" b="1" dirty="0" smtClean="0">
                <a:solidFill>
                  <a:srgbClr val="7030A0"/>
                </a:solidFill>
              </a:rPr>
              <a:t> لبنا</a:t>
            </a:r>
            <a:r>
              <a:rPr lang="ar-EG" sz="2800" b="1" dirty="0" smtClean="0">
                <a:solidFill>
                  <a:srgbClr val="7030A0"/>
                </a:solidFill>
              </a:rPr>
              <a:t>ً</a:t>
            </a:r>
            <a:r>
              <a:rPr lang="ar-SA" sz="2800" b="1" dirty="0" smtClean="0">
                <a:solidFill>
                  <a:srgbClr val="7030A0"/>
                </a:solidFill>
              </a:rPr>
              <a:t> خالصا</a:t>
            </a:r>
            <a:r>
              <a:rPr lang="ar-EG" sz="2800" b="1" dirty="0" smtClean="0">
                <a:solidFill>
                  <a:srgbClr val="7030A0"/>
                </a:solidFill>
              </a:rPr>
              <a:t>ً</a:t>
            </a:r>
            <a:r>
              <a:rPr lang="ar-SA" sz="2800" b="1" dirty="0" smtClean="0">
                <a:solidFill>
                  <a:srgbClr val="7030A0"/>
                </a:solidFill>
              </a:rPr>
              <a:t> صائغا</a:t>
            </a:r>
            <a:r>
              <a:rPr lang="ar-EG" sz="2800" b="1" dirty="0" smtClean="0">
                <a:solidFill>
                  <a:srgbClr val="7030A0"/>
                </a:solidFill>
              </a:rPr>
              <a:t>ً</a:t>
            </a:r>
            <a:r>
              <a:rPr lang="ar-SA" sz="2800" b="1" dirty="0" smtClean="0">
                <a:solidFill>
                  <a:srgbClr val="7030A0"/>
                </a:solidFill>
              </a:rPr>
              <a:t> للش</a:t>
            </a:r>
            <a:r>
              <a:rPr lang="ar-EG" sz="2800" b="1" dirty="0" smtClean="0">
                <a:solidFill>
                  <a:srgbClr val="7030A0"/>
                </a:solidFill>
              </a:rPr>
              <a:t>ار</a:t>
            </a:r>
            <a:r>
              <a:rPr lang="ar-SA" sz="2800" b="1" dirty="0" smtClean="0">
                <a:solidFill>
                  <a:srgbClr val="7030A0"/>
                </a:solidFill>
              </a:rPr>
              <a:t>بين ) النحل</a:t>
            </a:r>
          </a:p>
        </p:txBody>
      </p:sp>
      <p:sp>
        <p:nvSpPr>
          <p:cNvPr id="18" name="دبوس زينة 17"/>
          <p:cNvSpPr/>
          <p:nvPr/>
        </p:nvSpPr>
        <p:spPr>
          <a:xfrm>
            <a:off x="0" y="6129050"/>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صـ71</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801" y="2338270"/>
            <a:ext cx="2341271" cy="188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486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8"/>
                                        </p:tgtEl>
                                        <p:attrNameLst>
                                          <p:attrName>style.color</p:attrName>
                                        </p:attrNameLst>
                                      </p:cBhvr>
                                      <p:by>
                                        <p:hsl h="-7200000" s="0" l="0"/>
                                      </p:by>
                                    </p:animClr>
                                    <p:animClr clrSpc="hsl" dir="cw">
                                      <p:cBhvr>
                                        <p:cTn id="7" dur="500" fill="hold"/>
                                        <p:tgtEl>
                                          <p:spTgt spid="18"/>
                                        </p:tgtEl>
                                        <p:attrNameLst>
                                          <p:attrName>fillcolor</p:attrName>
                                        </p:attrNameLst>
                                      </p:cBhvr>
                                      <p:by>
                                        <p:hsl h="-7200000" s="0" l="0"/>
                                      </p:by>
                                    </p:animClr>
                                    <p:animClr clrSpc="hsl" dir="cw">
                                      <p:cBhvr>
                                        <p:cTn id="8" dur="500" fill="hold"/>
                                        <p:tgtEl>
                                          <p:spTgt spid="18"/>
                                        </p:tgtEl>
                                        <p:attrNameLst>
                                          <p:attrName>stroke.color</p:attrName>
                                        </p:attrNameLst>
                                      </p:cBhvr>
                                      <p:by>
                                        <p:hsl h="-7200000" s="0" l="0"/>
                                      </p:by>
                                    </p:animClr>
                                    <p:set>
                                      <p:cBhvr>
                                        <p:cTn id="9" dur="500" fill="hold"/>
                                        <p:tgtEl>
                                          <p:spTgt spid="1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iterate type="lt">
                                    <p:tmPct val="10000"/>
                                  </p:iterate>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iterate type="lt">
                                    <p:tmPct val="10000"/>
                                  </p:iterate>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barn(inVertical)">
                                      <p:cBhvr>
                                        <p:cTn id="43" dur="500"/>
                                        <p:tgtEl>
                                          <p:spTgt spid="10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down)">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4" presetClass="entr" presetSubtype="0" fill="hold" nodeType="clickEffect">
                                  <p:stCondLst>
                                    <p:cond delay="0"/>
                                  </p:stCondLst>
                                  <p:childTnLst>
                                    <p:set>
                                      <p:cBhvr>
                                        <p:cTn id="52" dur="1" fill="hold">
                                          <p:stCondLst>
                                            <p:cond delay="0"/>
                                          </p:stCondLst>
                                        </p:cTn>
                                        <p:tgtEl>
                                          <p:spTgt spid="2052"/>
                                        </p:tgtEl>
                                        <p:attrNameLst>
                                          <p:attrName>style.visibility</p:attrName>
                                        </p:attrNameLst>
                                      </p:cBhvr>
                                      <p:to>
                                        <p:strVal val="visible"/>
                                      </p:to>
                                    </p:set>
                                    <p:anim to="" calcmode="lin" valueType="num">
                                      <p:cBhvr>
                                        <p:cTn id="53" dur="1" fill="hold"/>
                                        <p:tgtEl>
                                          <p:spTgt spid="2052"/>
                                        </p:tgtEl>
                                        <p:attrNameLst>
                                          <p:attrName/>
                                        </p:attrNameLst>
                                      </p:cBhvr>
                                    </p:anim>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3">
                                            <p:txEl>
                                              <p:pRg st="0" end="0"/>
                                            </p:txEl>
                                          </p:spTgt>
                                        </p:tgtEl>
                                        <p:attrNameLst>
                                          <p:attrName>style.visibility</p:attrName>
                                        </p:attrNameLst>
                                      </p:cBhvr>
                                      <p:to>
                                        <p:strVal val="visible"/>
                                      </p:to>
                                    </p:set>
                                    <p:animEffect transition="in" filter="wipe(right)">
                                      <p:cBhvr>
                                        <p:cTn id="58" dur="500"/>
                                        <p:tgtEl>
                                          <p:spTgt spid="3">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grpId="0" nodeType="clickEffect">
                                  <p:stCondLst>
                                    <p:cond delay="0"/>
                                  </p:stCondLst>
                                  <p:childTnLst>
                                    <p:set>
                                      <p:cBhvr>
                                        <p:cTn id="62" dur="1" fill="hold">
                                          <p:stCondLst>
                                            <p:cond delay="0"/>
                                          </p:stCondLst>
                                        </p:cTn>
                                        <p:tgtEl>
                                          <p:spTgt spid="3">
                                            <p:txEl>
                                              <p:pRg st="1" end="1"/>
                                            </p:txEl>
                                          </p:spTgt>
                                        </p:tgtEl>
                                        <p:attrNameLst>
                                          <p:attrName>style.visibility</p:attrName>
                                        </p:attrNameLst>
                                      </p:cBhvr>
                                      <p:to>
                                        <p:strVal val="visible"/>
                                      </p:to>
                                    </p:set>
                                    <p:animEffect transition="in" filter="wipe(right)">
                                      <p:cBhvr>
                                        <p:cTn id="63" dur="500"/>
                                        <p:tgtEl>
                                          <p:spTgt spid="3">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3">
                                            <p:txEl>
                                              <p:pRg st="2" end="2"/>
                                            </p:txEl>
                                          </p:spTgt>
                                        </p:tgtEl>
                                        <p:attrNameLst>
                                          <p:attrName>style.visibility</p:attrName>
                                        </p:attrNameLst>
                                      </p:cBhvr>
                                      <p:to>
                                        <p:strVal val="visible"/>
                                      </p:to>
                                    </p:set>
                                    <p:animEffect transition="in" filter="wipe(right)">
                                      <p:cBhvr>
                                        <p:cTn id="68" dur="500"/>
                                        <p:tgtEl>
                                          <p:spTgt spid="3">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3">
                                            <p:txEl>
                                              <p:pRg st="3" end="3"/>
                                            </p:txEl>
                                          </p:spTgt>
                                        </p:tgtEl>
                                        <p:attrNameLst>
                                          <p:attrName>style.visibility</p:attrName>
                                        </p:attrNameLst>
                                      </p:cBhvr>
                                      <p:to>
                                        <p:strVal val="visible"/>
                                      </p:to>
                                    </p:set>
                                    <p:animEffect transition="in" filter="wipe(right)">
                                      <p:cBhvr>
                                        <p:cTn id="7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2" grpId="0"/>
      <p:bldP spid="3" grpId="0" build="p"/>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مربع نص 7"/>
          <p:cNvSpPr txBox="1"/>
          <p:nvPr/>
        </p:nvSpPr>
        <p:spPr>
          <a:xfrm>
            <a:off x="1314993" y="9940"/>
            <a:ext cx="1528815" cy="510778"/>
          </a:xfrm>
          <a:prstGeom prst="round2Diag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fontAlgn="auto">
              <a:spcBef>
                <a:spcPts val="0"/>
              </a:spcBef>
              <a:spcAft>
                <a:spcPts val="0"/>
              </a:spcAft>
              <a:defRPr/>
            </a:pPr>
            <a:r>
              <a:rPr lang="ar-EG" sz="2400" b="1" dirty="0">
                <a:solidFill>
                  <a:srgbClr val="FFFF00"/>
                </a:solidFill>
              </a:rPr>
              <a:t>الفصل </a:t>
            </a:r>
            <a:r>
              <a:rPr lang="ar-SA" sz="2400" b="1" dirty="0" smtClean="0">
                <a:solidFill>
                  <a:srgbClr val="FFFF00"/>
                </a:solidFill>
              </a:rPr>
              <a:t>الثاني </a:t>
            </a:r>
            <a:endParaRPr lang="ar-SA" sz="2400" b="1" dirty="0">
              <a:solidFill>
                <a:srgbClr val="FFFF00"/>
              </a:solidFill>
            </a:endParaRPr>
          </a:p>
        </p:txBody>
      </p:sp>
      <p:sp>
        <p:nvSpPr>
          <p:cNvPr id="9" name="مربع نص 21"/>
          <p:cNvSpPr txBox="1"/>
          <p:nvPr/>
        </p:nvSpPr>
        <p:spPr>
          <a:xfrm>
            <a:off x="6749626" y="19271"/>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fontAlgn="auto">
              <a:spcBef>
                <a:spcPts val="0"/>
              </a:spcBef>
              <a:spcAft>
                <a:spcPts val="0"/>
              </a:spcAft>
              <a:defRPr/>
            </a:pPr>
            <a:r>
              <a:rPr lang="ar-EG" sz="2400" b="1" dirty="0">
                <a:solidFill>
                  <a:srgbClr val="FFFF00"/>
                </a:solidFill>
              </a:rPr>
              <a:t>الوحدة الأولى </a:t>
            </a:r>
          </a:p>
        </p:txBody>
      </p:sp>
      <p:sp>
        <p:nvSpPr>
          <p:cNvPr id="11" name="مربع نص 17"/>
          <p:cNvSpPr txBox="1"/>
          <p:nvPr/>
        </p:nvSpPr>
        <p:spPr>
          <a:xfrm>
            <a:off x="3635896" y="554638"/>
            <a:ext cx="1890712" cy="579437"/>
          </a:xfrm>
          <a:prstGeom prst="roundRect">
            <a:avLst/>
          </a:prstGeom>
          <a:solidFill>
            <a:schemeClr val="accent4">
              <a:lumMod val="40000"/>
              <a:lumOff val="60000"/>
            </a:schemeClr>
          </a:solidFill>
          <a:ln>
            <a:solidFill>
              <a:srgbClr val="7030A0"/>
            </a:solidFill>
          </a:ln>
        </p:spPr>
        <p:style>
          <a:lnRef idx="2">
            <a:schemeClr val="accent2"/>
          </a:lnRef>
          <a:fillRef idx="1">
            <a:schemeClr val="lt1"/>
          </a:fillRef>
          <a:effectRef idx="0">
            <a:schemeClr val="accent2"/>
          </a:effectRef>
          <a:fontRef idx="minor">
            <a:schemeClr val="dk1"/>
          </a:fontRef>
        </p:style>
        <p:txBody>
          <a:bodyPr>
            <a:spAutoFit/>
          </a:bodyPr>
          <a:lstStyle/>
          <a:p>
            <a:pPr>
              <a:defRPr/>
            </a:pPr>
            <a:r>
              <a:rPr lang="ar-EG" sz="2800" b="1" dirty="0"/>
              <a:t>ملخص مصور </a:t>
            </a:r>
            <a:endParaRPr lang="en-US" sz="2800" b="1" dirty="0"/>
          </a:p>
        </p:txBody>
      </p:sp>
      <p:sp>
        <p:nvSpPr>
          <p:cNvPr id="12" name="مربع نص 16"/>
          <p:cNvSpPr txBox="1"/>
          <p:nvPr/>
        </p:nvSpPr>
        <p:spPr>
          <a:xfrm>
            <a:off x="3203848" y="9512"/>
            <a:ext cx="2773362" cy="511175"/>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1">
            <a:spAutoFit/>
          </a:bodyPr>
          <a:lstStyle/>
          <a:p>
            <a:pPr algn="ctr" fontAlgn="auto">
              <a:spcBef>
                <a:spcPts val="0"/>
              </a:spcBef>
              <a:spcAft>
                <a:spcPts val="0"/>
              </a:spcAft>
              <a:defRPr/>
            </a:pPr>
            <a:r>
              <a:rPr lang="ar-SA" sz="2400" b="1" dirty="0">
                <a:solidFill>
                  <a:schemeClr val="bg1"/>
                </a:solidFill>
              </a:rPr>
              <a:t>مراجعة الدرس </a:t>
            </a:r>
            <a:r>
              <a:rPr lang="ar-SA" sz="2400" b="1" dirty="0" smtClean="0">
                <a:solidFill>
                  <a:schemeClr val="bg1"/>
                </a:solidFill>
              </a:rPr>
              <a:t>الثاني</a:t>
            </a:r>
            <a:endParaRPr lang="ar-EG" sz="2400" b="1" dirty="0">
              <a:solidFill>
                <a:schemeClr val="bg1"/>
              </a:solidFill>
            </a:endParaRPr>
          </a:p>
        </p:txBody>
      </p:sp>
      <p:sp>
        <p:nvSpPr>
          <p:cNvPr id="14" name="TextBox 13"/>
          <p:cNvSpPr txBox="1"/>
          <p:nvPr/>
        </p:nvSpPr>
        <p:spPr>
          <a:xfrm>
            <a:off x="2123728" y="1178749"/>
            <a:ext cx="6768752" cy="954107"/>
          </a:xfrm>
          <a:prstGeom prst="rect">
            <a:avLst/>
          </a:prstGeom>
          <a:noFill/>
        </p:spPr>
        <p:txBody>
          <a:bodyPr wrap="square" rtlCol="1">
            <a:spAutoFit/>
          </a:bodyPr>
          <a:lstStyle/>
          <a:p>
            <a:r>
              <a:rPr lang="ar-SA" sz="2800" b="1" dirty="0" smtClean="0">
                <a:solidFill>
                  <a:srgbClr val="7030A0"/>
                </a:solidFill>
              </a:rPr>
              <a:t>الفقاريات لها عمود فقري ، وتضم </a:t>
            </a:r>
            <a:r>
              <a:rPr lang="ar-SA" sz="2800" b="1" dirty="0" err="1" smtClean="0">
                <a:solidFill>
                  <a:srgbClr val="7030A0"/>
                </a:solidFill>
              </a:rPr>
              <a:t>الفقارياات</a:t>
            </a:r>
            <a:r>
              <a:rPr lang="ar-SA" sz="2800" b="1" dirty="0" smtClean="0">
                <a:solidFill>
                  <a:srgbClr val="7030A0"/>
                </a:solidFill>
              </a:rPr>
              <a:t> س</a:t>
            </a:r>
            <a:r>
              <a:rPr lang="ar-EG" sz="2800" b="1" dirty="0" smtClean="0">
                <a:solidFill>
                  <a:srgbClr val="7030A0"/>
                </a:solidFill>
              </a:rPr>
              <a:t>ب</a:t>
            </a:r>
            <a:r>
              <a:rPr lang="ar-SA" sz="2800" b="1" dirty="0" smtClean="0">
                <a:solidFill>
                  <a:srgbClr val="7030A0"/>
                </a:solidFill>
              </a:rPr>
              <a:t>ع طوائف ، منها: الثدييات ، الطيور ، والزواحف .</a:t>
            </a:r>
            <a:endParaRPr lang="ar-SA" sz="2800" b="1" dirty="0">
              <a:solidFill>
                <a:srgbClr val="7030A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389" y="1358702"/>
            <a:ext cx="1912347" cy="149423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835696" y="2620524"/>
            <a:ext cx="7056784" cy="1384995"/>
          </a:xfrm>
          <a:prstGeom prst="rect">
            <a:avLst/>
          </a:prstGeom>
          <a:noFill/>
        </p:spPr>
        <p:txBody>
          <a:bodyPr wrap="square" rtlCol="1">
            <a:spAutoFit/>
          </a:bodyPr>
          <a:lstStyle/>
          <a:p>
            <a:r>
              <a:rPr lang="ar-SA" sz="2800" b="1" dirty="0" smtClean="0">
                <a:solidFill>
                  <a:srgbClr val="0070C0"/>
                </a:solidFill>
              </a:rPr>
              <a:t>الأسماك والبرمائيات والزواحف فقاريات متغيرة درجة الحرارة . والطيور فقاريات ثابتة درجة الحرارة ويغطي جسمها ريش .</a:t>
            </a:r>
          </a:p>
        </p:txBody>
      </p:sp>
      <p:sp>
        <p:nvSpPr>
          <p:cNvPr id="16" name="TextBox 15"/>
          <p:cNvSpPr txBox="1"/>
          <p:nvPr/>
        </p:nvSpPr>
        <p:spPr>
          <a:xfrm>
            <a:off x="1943708" y="4114757"/>
            <a:ext cx="6984776" cy="1049518"/>
          </a:xfrm>
          <a:prstGeom prst="rect">
            <a:avLst/>
          </a:prstGeom>
          <a:noFill/>
        </p:spPr>
        <p:txBody>
          <a:bodyPr wrap="square" rtlCol="1">
            <a:spAutoFit/>
          </a:bodyPr>
          <a:lstStyle/>
          <a:p>
            <a:r>
              <a:rPr lang="ar-SA" sz="2800" b="1" dirty="0" smtClean="0">
                <a:solidFill>
                  <a:srgbClr val="7030A0"/>
                </a:solidFill>
              </a:rPr>
              <a:t>الثدييات فقاريات ثابتة درجة الحرارة ، ويغطي جسمها الشعر أو الفرو ، وهي تضع صغارها بثلاث طرائق .</a:t>
            </a:r>
            <a:endParaRPr lang="ar-SA" sz="2800" b="1" dirty="0">
              <a:solidFill>
                <a:srgbClr val="7030A0"/>
              </a:solidFill>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871103"/>
            <a:ext cx="1944216" cy="14279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4"/>
          <a:srcRect/>
          <a:stretch>
            <a:fillRect/>
          </a:stretch>
        </p:blipFill>
        <p:spPr bwMode="auto">
          <a:xfrm>
            <a:off x="251520" y="4469863"/>
            <a:ext cx="1872208" cy="1728192"/>
          </a:xfrm>
          <a:prstGeom prst="rect">
            <a:avLst/>
          </a:prstGeom>
          <a:ln>
            <a:noFill/>
          </a:ln>
          <a:effectLst>
            <a:softEdge rad="112500"/>
          </a:effectLst>
        </p:spPr>
      </p:pic>
      <p:sp>
        <p:nvSpPr>
          <p:cNvPr id="17" name="دبوس زينة 16"/>
          <p:cNvSpPr/>
          <p:nvPr/>
        </p:nvSpPr>
        <p:spPr>
          <a:xfrm>
            <a:off x="0" y="652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صـ72</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222543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7"/>
                                        </p:tgtEl>
                                        <p:attrNameLst>
                                          <p:attrName>style.color</p:attrName>
                                        </p:attrNameLst>
                                      </p:cBhvr>
                                      <p:by>
                                        <p:hsl h="-7200000" s="0" l="0"/>
                                      </p:by>
                                    </p:animClr>
                                    <p:animClr clrSpc="hsl" dir="cw">
                                      <p:cBhvr>
                                        <p:cTn id="7" dur="500" fill="hold"/>
                                        <p:tgtEl>
                                          <p:spTgt spid="17"/>
                                        </p:tgtEl>
                                        <p:attrNameLst>
                                          <p:attrName>fillcolor</p:attrName>
                                        </p:attrNameLst>
                                      </p:cBhvr>
                                      <p:by>
                                        <p:hsl h="-7200000" s="0" l="0"/>
                                      </p:by>
                                    </p:animClr>
                                    <p:animClr clrSpc="hsl" dir="cw">
                                      <p:cBhvr>
                                        <p:cTn id="8" dur="500" fill="hold"/>
                                        <p:tgtEl>
                                          <p:spTgt spid="17"/>
                                        </p:tgtEl>
                                        <p:attrNameLst>
                                          <p:attrName>stroke.color</p:attrName>
                                        </p:attrNameLst>
                                      </p:cBhvr>
                                      <p:by>
                                        <p:hsl h="-7200000" s="0" l="0"/>
                                      </p:by>
                                    </p:animClr>
                                    <p:set>
                                      <p:cBhvr>
                                        <p:cTn id="9" dur="500" fill="hold"/>
                                        <p:tgtEl>
                                          <p:spTgt spid="1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10000"/>
                                  </p:iterate>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iterate type="lt">
                                    <p:tmPct val="10000"/>
                                  </p:iterate>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iterate type="lt">
                                    <p:tmPct val="10000"/>
                                  </p:iterate>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098"/>
                                        </p:tgtEl>
                                        <p:attrNameLst>
                                          <p:attrName>style.visibility</p:attrName>
                                        </p:attrNameLst>
                                      </p:cBhvr>
                                      <p:to>
                                        <p:strVal val="visible"/>
                                      </p:to>
                                    </p:set>
                                    <p:animEffect transition="in" filter="wipe(down)">
                                      <p:cBhvr>
                                        <p:cTn id="42" dur="500"/>
                                        <p:tgtEl>
                                          <p:spTgt spid="409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iterate type="lt">
                                    <p:tmPct val="10000"/>
                                  </p:iterate>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100"/>
                                        </p:tgtEl>
                                        <p:attrNameLst>
                                          <p:attrName>style.visibility</p:attrName>
                                        </p:attrNameLst>
                                      </p:cBhvr>
                                      <p:to>
                                        <p:strVal val="visible"/>
                                      </p:to>
                                    </p:set>
                                    <p:animEffect transition="in" filter="wipe(down)">
                                      <p:cBhvr>
                                        <p:cTn id="52" dur="500"/>
                                        <p:tgtEl>
                                          <p:spTgt spid="410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iterate type="lt">
                                    <p:tmPct val="10000"/>
                                  </p:iterate>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 to="" calcmode="lin" valueType="num">
                                      <p:cBhvr>
                                        <p:cTn id="62" dur="1" fill="hold"/>
                                        <p:tgtEl>
                                          <p:spTgt spid="2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p:bldP spid="15" grpId="0"/>
      <p:bldP spid="16"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مربع نص 18"/>
          <p:cNvSpPr txBox="1">
            <a:spLocks noChangeArrowheads="1"/>
          </p:cNvSpPr>
          <p:nvPr/>
        </p:nvSpPr>
        <p:spPr bwMode="auto">
          <a:xfrm>
            <a:off x="4283968" y="2298700"/>
            <a:ext cx="456138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ar-EG" altLang="en-US" sz="3200" b="1" dirty="0">
                <a:solidFill>
                  <a:srgbClr val="6600CC"/>
                </a:solidFill>
              </a:rPr>
              <a:t>أعمل مطوية كالمبينة في الشكل ، ألخص فيها ما تعلمته </a:t>
            </a:r>
            <a:r>
              <a:rPr lang="ar-EG" altLang="en-US" sz="3200" b="1" dirty="0" smtClean="0">
                <a:solidFill>
                  <a:srgbClr val="6600CC"/>
                </a:solidFill>
              </a:rPr>
              <a:t>عن</a:t>
            </a:r>
            <a:r>
              <a:rPr lang="ar-SA" altLang="en-US" sz="3200" b="1" dirty="0" smtClean="0">
                <a:solidFill>
                  <a:srgbClr val="6600CC"/>
                </a:solidFill>
              </a:rPr>
              <a:t> الحيوانات الفقارية .</a:t>
            </a:r>
            <a:endParaRPr lang="en-US" altLang="en-US" sz="3200" b="1" dirty="0">
              <a:solidFill>
                <a:srgbClr val="6600CC"/>
              </a:solidFill>
            </a:endParaRPr>
          </a:p>
        </p:txBody>
      </p:sp>
      <p:sp>
        <p:nvSpPr>
          <p:cNvPr id="9" name="موجة مزدوجة 16"/>
          <p:cNvSpPr/>
          <p:nvPr/>
        </p:nvSpPr>
        <p:spPr>
          <a:xfrm>
            <a:off x="6397080" y="778037"/>
            <a:ext cx="2448272" cy="1367358"/>
          </a:xfrm>
          <a:prstGeom prst="doubleWave">
            <a:avLst/>
          </a:prstGeom>
          <a:ln/>
        </p:spPr>
        <p:style>
          <a:lnRef idx="0">
            <a:schemeClr val="accent5"/>
          </a:lnRef>
          <a:fillRef idx="3">
            <a:schemeClr val="accent5"/>
          </a:fillRef>
          <a:effectRef idx="3">
            <a:schemeClr val="accent5"/>
          </a:effectRef>
          <a:fontRef idx="minor">
            <a:schemeClr val="lt1"/>
          </a:fontRef>
        </p:style>
        <p:txBody>
          <a:bodyPr rtlCol="1" anchor="ctr"/>
          <a:lstStyle/>
          <a:p>
            <a:pPr algn="ctr">
              <a:defRPr/>
            </a:pPr>
            <a:r>
              <a:rPr lang="ar-EG" sz="4400" b="1" dirty="0">
                <a:solidFill>
                  <a:srgbClr val="FF0000"/>
                </a:solidFill>
                <a:effectLst>
                  <a:glow rad="63500">
                    <a:schemeClr val="accent2">
                      <a:satMod val="175000"/>
                      <a:alpha val="40000"/>
                    </a:schemeClr>
                  </a:glow>
                </a:effectLst>
              </a:rPr>
              <a:t>المطويات</a:t>
            </a:r>
            <a:endParaRPr lang="en-US" sz="4400" b="1" dirty="0">
              <a:solidFill>
                <a:srgbClr val="FF0000"/>
              </a:solidFill>
              <a:effectLst>
                <a:glow rad="63500">
                  <a:schemeClr val="accent2">
                    <a:satMod val="175000"/>
                    <a:alpha val="40000"/>
                  </a:schemeClr>
                </a:glow>
              </a:effectLst>
            </a:endParaRPr>
          </a:p>
        </p:txBody>
      </p:sp>
      <p:sp>
        <p:nvSpPr>
          <p:cNvPr id="10" name="مربع نص 17"/>
          <p:cNvSpPr txBox="1">
            <a:spLocks noChangeArrowheads="1"/>
          </p:cNvSpPr>
          <p:nvPr/>
        </p:nvSpPr>
        <p:spPr bwMode="auto">
          <a:xfrm>
            <a:off x="3175855" y="1124769"/>
            <a:ext cx="28076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r" rtl="1" eaLnBrk="0" hangingPunct="0">
              <a:defRPr>
                <a:solidFill>
                  <a:schemeClr val="tx1"/>
                </a:solidFill>
                <a:latin typeface="Calibri" pitchFamily="34" charset="0"/>
                <a:cs typeface="Arial" pitchFamily="34" charset="0"/>
              </a:defRPr>
            </a:lvl1pPr>
            <a:lvl2pPr marL="742950" indent="-285750" algn="r" rtl="1" eaLnBrk="0" hangingPunct="0">
              <a:defRPr>
                <a:solidFill>
                  <a:schemeClr val="tx1"/>
                </a:solidFill>
                <a:latin typeface="Calibri" pitchFamily="34" charset="0"/>
                <a:cs typeface="Arial" pitchFamily="34" charset="0"/>
              </a:defRPr>
            </a:lvl2pPr>
            <a:lvl3pPr marL="1143000" indent="-228600" algn="r" rtl="1" eaLnBrk="0" hangingPunct="0">
              <a:defRPr>
                <a:solidFill>
                  <a:schemeClr val="tx1"/>
                </a:solidFill>
                <a:latin typeface="Calibri" pitchFamily="34" charset="0"/>
                <a:cs typeface="Arial" pitchFamily="34" charset="0"/>
              </a:defRPr>
            </a:lvl3pPr>
            <a:lvl4pPr marL="1600200" indent="-228600" algn="r" rtl="1" eaLnBrk="0" hangingPunct="0">
              <a:defRPr>
                <a:solidFill>
                  <a:schemeClr val="tx1"/>
                </a:solidFill>
                <a:latin typeface="Calibri" pitchFamily="34" charset="0"/>
                <a:cs typeface="Arial" pitchFamily="34" charset="0"/>
              </a:defRPr>
            </a:lvl4pPr>
            <a:lvl5pPr marL="2057400" indent="-228600" algn="r" rtl="1"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ar-EG" alt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أنظم أفكاري </a:t>
            </a:r>
            <a:endParaRPr lang="en-US" alt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مربع نص 7"/>
          <p:cNvSpPr txBox="1"/>
          <p:nvPr/>
        </p:nvSpPr>
        <p:spPr>
          <a:xfrm>
            <a:off x="1187625" y="-28153"/>
            <a:ext cx="1656184" cy="510778"/>
          </a:xfrm>
          <a:prstGeom prst="round2Diag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fontAlgn="auto">
              <a:spcBef>
                <a:spcPts val="0"/>
              </a:spcBef>
              <a:spcAft>
                <a:spcPts val="0"/>
              </a:spcAft>
              <a:defRPr/>
            </a:pPr>
            <a:r>
              <a:rPr lang="ar-EG" sz="2400" b="1" dirty="0">
                <a:solidFill>
                  <a:srgbClr val="FFFF00"/>
                </a:solidFill>
              </a:rPr>
              <a:t>الفصل </a:t>
            </a:r>
            <a:r>
              <a:rPr lang="ar-EG" sz="2400" b="1" dirty="0" smtClean="0">
                <a:solidFill>
                  <a:srgbClr val="FFFF00"/>
                </a:solidFill>
              </a:rPr>
              <a:t>الثاني</a:t>
            </a:r>
            <a:endParaRPr lang="ar-SA" sz="2400" b="1" dirty="0">
              <a:solidFill>
                <a:srgbClr val="FFFF00"/>
              </a:solidFill>
            </a:endParaRPr>
          </a:p>
        </p:txBody>
      </p:sp>
      <p:sp>
        <p:nvSpPr>
          <p:cNvPr id="12" name="مربع نص 21"/>
          <p:cNvSpPr txBox="1"/>
          <p:nvPr/>
        </p:nvSpPr>
        <p:spPr>
          <a:xfrm>
            <a:off x="6757055" y="-28153"/>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fontAlgn="auto">
              <a:spcBef>
                <a:spcPts val="0"/>
              </a:spcBef>
              <a:spcAft>
                <a:spcPts val="0"/>
              </a:spcAft>
              <a:defRPr/>
            </a:pPr>
            <a:r>
              <a:rPr lang="ar-EG" sz="2400" b="1" dirty="0">
                <a:solidFill>
                  <a:srgbClr val="FFFF00"/>
                </a:solidFill>
              </a:rPr>
              <a:t>الوحدة الأولى </a:t>
            </a:r>
          </a:p>
        </p:txBody>
      </p:sp>
      <p:sp>
        <p:nvSpPr>
          <p:cNvPr id="13" name="مربع نص 16"/>
          <p:cNvSpPr txBox="1"/>
          <p:nvPr/>
        </p:nvSpPr>
        <p:spPr>
          <a:xfrm>
            <a:off x="3203848" y="18843"/>
            <a:ext cx="2773362" cy="511175"/>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1">
            <a:spAutoFit/>
          </a:bodyPr>
          <a:lstStyle/>
          <a:p>
            <a:pPr algn="ctr" fontAlgn="auto">
              <a:spcBef>
                <a:spcPts val="0"/>
              </a:spcBef>
              <a:spcAft>
                <a:spcPts val="0"/>
              </a:spcAft>
              <a:defRPr/>
            </a:pPr>
            <a:r>
              <a:rPr lang="ar-SA" sz="2400" b="1" dirty="0">
                <a:solidFill>
                  <a:schemeClr val="bg1"/>
                </a:solidFill>
              </a:rPr>
              <a:t>مراجعة الدرس </a:t>
            </a:r>
            <a:r>
              <a:rPr lang="ar-SA" sz="2400" b="1" dirty="0" smtClean="0">
                <a:solidFill>
                  <a:schemeClr val="bg1"/>
                </a:solidFill>
              </a:rPr>
              <a:t>الثاني </a:t>
            </a:r>
            <a:endParaRPr lang="ar-EG" sz="2400" b="1" dirty="0">
              <a:solidFill>
                <a:schemeClr val="bg1"/>
              </a:solidFill>
            </a:endParaRPr>
          </a:p>
        </p:txBody>
      </p:sp>
      <p:sp>
        <p:nvSpPr>
          <p:cNvPr id="14" name="دبوس زينة 13"/>
          <p:cNvSpPr/>
          <p:nvPr/>
        </p:nvSpPr>
        <p:spPr>
          <a:xfrm>
            <a:off x="0" y="652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صـ72</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51" y="2298700"/>
            <a:ext cx="377190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4171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4"/>
                                        </p:tgtEl>
                                        <p:attrNameLst>
                                          <p:attrName>style.color</p:attrName>
                                        </p:attrNameLst>
                                      </p:cBhvr>
                                      <p:by>
                                        <p:hsl h="-7200000" s="0" l="0"/>
                                      </p:by>
                                    </p:animClr>
                                    <p:animClr clrSpc="hsl" dir="cw">
                                      <p:cBhvr>
                                        <p:cTn id="7" dur="500" fill="hold"/>
                                        <p:tgtEl>
                                          <p:spTgt spid="14"/>
                                        </p:tgtEl>
                                        <p:attrNameLst>
                                          <p:attrName>fillcolor</p:attrName>
                                        </p:attrNameLst>
                                      </p:cBhvr>
                                      <p:by>
                                        <p:hsl h="-7200000" s="0" l="0"/>
                                      </p:by>
                                    </p:animClr>
                                    <p:animClr clrSpc="hsl" dir="cw">
                                      <p:cBhvr>
                                        <p:cTn id="8" dur="500" fill="hold"/>
                                        <p:tgtEl>
                                          <p:spTgt spid="14"/>
                                        </p:tgtEl>
                                        <p:attrNameLst>
                                          <p:attrName>stroke.color</p:attrName>
                                        </p:attrNameLst>
                                      </p:cBhvr>
                                      <p:by>
                                        <p:hsl h="-7200000" s="0" l="0"/>
                                      </p:by>
                                    </p:animClr>
                                    <p:set>
                                      <p:cBhvr>
                                        <p:cTn id="9" dur="500" fill="hold"/>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10000"/>
                                  </p:iterate>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iterate type="lt">
                                    <p:tmPct val="10000"/>
                                  </p:iterate>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iterate type="lt">
                                    <p:tmPct val="10000"/>
                                  </p:iterate>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050"/>
                                        </p:tgtEl>
                                        <p:attrNameLst>
                                          <p:attrName>style.visibility</p:attrName>
                                        </p:attrNameLst>
                                      </p:cBhvr>
                                      <p:to>
                                        <p:strVal val="visible"/>
                                      </p:to>
                                    </p:set>
                                    <p:animEffect transition="in" filter="barn(inVertical)">
                                      <p:cBhvr>
                                        <p:cTn id="4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18"/>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4181</TotalTime>
  <Words>901</Words>
  <Application>Microsoft Office PowerPoint</Application>
  <PresentationFormat>عرض على الشاشة (3:4)‏</PresentationFormat>
  <Paragraphs>158</Paragraphs>
  <Slides>15</Slides>
  <Notes>0</Notes>
  <HiddenSlides>0</HiddenSlides>
  <MMClips>0</MMClips>
  <ScaleCrop>false</ScaleCrop>
  <HeadingPairs>
    <vt:vector size="4" baseType="variant">
      <vt:variant>
        <vt:lpstr>نسق</vt:lpstr>
      </vt:variant>
      <vt:variant>
        <vt:i4>1</vt:i4>
      </vt:variant>
      <vt:variant>
        <vt:lpstr>عناوين الشرائح</vt:lpstr>
      </vt:variant>
      <vt:variant>
        <vt:i4>15</vt:i4>
      </vt:variant>
    </vt:vector>
  </HeadingPairs>
  <TitlesOfParts>
    <vt:vector size="16"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عمرو و محمد نور عيني</dc:creator>
  <cp:lastModifiedBy>hp</cp:lastModifiedBy>
  <cp:revision>349</cp:revision>
  <dcterms:created xsi:type="dcterms:W3CDTF">2011-03-17T07:07:04Z</dcterms:created>
  <dcterms:modified xsi:type="dcterms:W3CDTF">2019-03-19T17:07:21Z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C89ED302-8AE5-4756-8AAD-B36EBC6E1DAB</vt:lpwstr>
  </property>
  <property fmtid="{D5CDD505-2E9C-101B-9397-08002B2CF9AE}" pid="3" name="ArticulatePath">
    <vt:lpwstr>1</vt:lpwstr>
  </property>
</Properties>
</file>