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4" r:id="rId1"/>
  </p:sldMasterIdLst>
  <p:notesMasterIdLst>
    <p:notesMasterId r:id="rId10"/>
  </p:notes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7" r:id="rId9"/>
  </p:sldIdLst>
  <p:sldSz cx="9144000" cy="6858000" type="screen4x3"/>
  <p:notesSz cx="6858000" cy="9144000"/>
  <p:custDataLst>
    <p:tags r:id="rId11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87" autoAdjust="0"/>
    <p:restoredTop sz="91103" autoAdjust="0"/>
  </p:normalViewPr>
  <p:slideViewPr>
    <p:cSldViewPr>
      <p:cViewPr varScale="1">
        <p:scale>
          <a:sx n="67" d="100"/>
          <a:sy n="67" d="100"/>
        </p:scale>
        <p:origin x="-7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13/10/1438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4960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5733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5823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4523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9071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474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393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1790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6322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0576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6676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7/7/2017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2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audio" Target="../media/audio2.wav"/><Relationship Id="rId12" Type="http://schemas.openxmlformats.org/officeDocument/2006/relationships/audio" Target="../media/audio5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audio" Target="../media/audio4.wav"/><Relationship Id="rId5" Type="http://schemas.openxmlformats.org/officeDocument/2006/relationships/audio" Target="../media/audio1.wav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الثاني 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6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7" name="شكل بيضاوي 23"/>
          <p:cNvSpPr/>
          <p:nvPr/>
        </p:nvSpPr>
        <p:spPr>
          <a:xfrm>
            <a:off x="107504" y="476672"/>
            <a:ext cx="1606425" cy="57150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b="1" dirty="0">
                <a:solidFill>
                  <a:srgbClr val="FFFF00"/>
                </a:solidFill>
              </a:rPr>
              <a:t>الدرس الأول </a:t>
            </a:r>
          </a:p>
        </p:txBody>
      </p:sp>
      <p:sp>
        <p:nvSpPr>
          <p:cNvPr id="8" name="مربع نص 17"/>
          <p:cNvSpPr txBox="1"/>
          <p:nvPr/>
        </p:nvSpPr>
        <p:spPr>
          <a:xfrm>
            <a:off x="3635896" y="545307"/>
            <a:ext cx="1890712" cy="5794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prstClr val="black"/>
                </a:solidFill>
              </a:rPr>
              <a:t>ملخص مصور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9" name="مربع نص 16"/>
          <p:cNvSpPr txBox="1"/>
          <p:nvPr/>
        </p:nvSpPr>
        <p:spPr>
          <a:xfrm>
            <a:off x="3192143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8344" y="1982118"/>
            <a:ext cx="1296144" cy="51077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white"/>
                </a:solidFill>
              </a:rPr>
              <a:t>اللافقاريات 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1962954"/>
            <a:ext cx="42484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حيوانات ليس لها عمود فقري .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6336" y="3807043"/>
            <a:ext cx="1296144" cy="51077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white"/>
                </a:solidFill>
              </a:rPr>
              <a:t>المفصليات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3645024"/>
            <a:ext cx="42484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أكبر مجموعة في اللافقاريات ،  لها أرجل مفصلية ، وأجسامها مقسمة .</a:t>
            </a:r>
            <a:endParaRPr lang="ar-SA" sz="2800" b="1" dirty="0">
              <a:solidFill>
                <a:srgbClr val="7030A0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53" y="1169919"/>
            <a:ext cx="2416803" cy="1892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53" y="2996952"/>
            <a:ext cx="2416802" cy="2009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0" y="4941168"/>
            <a:ext cx="2416802" cy="1728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47864" y="5301208"/>
            <a:ext cx="42116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تتفرع إلي مجموعات عديدة ، منها المسطحة والأسطوانية والحلقية .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68344" y="5438502"/>
            <a:ext cx="1296144" cy="51077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prstClr val="white"/>
                </a:solidFill>
              </a:rPr>
              <a:t>الديدان</a:t>
            </a:r>
            <a:endParaRPr lang="ar-SA" sz="2400" b="1" dirty="0">
              <a:solidFill>
                <a:prstClr val="white"/>
              </a:solidFill>
            </a:endParaRPr>
          </a:p>
        </p:txBody>
      </p:sp>
      <p:pic>
        <p:nvPicPr>
          <p:cNvPr id="21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5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22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7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23" name="شكل بيضاوي 21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6" descr="http://www.gp4arab.com/jm/modules/fisheye_menu/images/exit.png">
            <a:hlinkClick r:id="" action="ppaction://hlinkshowjump?jump=endshow" highlightClick="1">
              <a:snd r:embed="rId11" name="الترجمة من Google#en-ar-lu hgsgh.wav"/>
            </a:hlinkClick>
            <a:hlinkHover r:id="" action="ppaction://noaction" highlightClick="1">
              <a:snd r:embed="rId1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  <p:sp>
        <p:nvSpPr>
          <p:cNvPr id="25" name="دبوس زينة 24"/>
          <p:cNvSpPr/>
          <p:nvPr/>
        </p:nvSpPr>
        <p:spPr>
          <a:xfrm>
            <a:off x="7984951" y="609252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ص61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/>
      <p:bldP spid="13" grpId="0" animBg="1"/>
      <p:bldP spid="14" grpId="0"/>
      <p:bldP spid="10" grpId="0"/>
      <p:bldP spid="20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الثاني 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5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6" name="شكل بيضاوي 23"/>
          <p:cNvSpPr/>
          <p:nvPr/>
        </p:nvSpPr>
        <p:spPr>
          <a:xfrm>
            <a:off x="107504" y="476672"/>
            <a:ext cx="1606425" cy="57150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b="1" dirty="0">
                <a:solidFill>
                  <a:srgbClr val="FFFF00"/>
                </a:solidFill>
              </a:rPr>
              <a:t>الدرس الأول </a:t>
            </a:r>
          </a:p>
        </p:txBody>
      </p:sp>
      <p:sp>
        <p:nvSpPr>
          <p:cNvPr id="7" name="مربع نص 16"/>
          <p:cNvSpPr txBox="1"/>
          <p:nvPr/>
        </p:nvSpPr>
        <p:spPr>
          <a:xfrm>
            <a:off x="3192143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</a:t>
            </a:r>
            <a:endParaRPr lang="ar-EG" sz="2400" b="1" dirty="0">
              <a:solidFill>
                <a:prstClr val="white"/>
              </a:solidFill>
            </a:endParaRPr>
          </a:p>
        </p:txBody>
      </p:sp>
      <p:pic>
        <p:nvPicPr>
          <p:cNvPr id="8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9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10" name="شكل بيضاوي 21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  <p:sp>
        <p:nvSpPr>
          <p:cNvPr id="12" name="مربع نص 18"/>
          <p:cNvSpPr txBox="1">
            <a:spLocks noChangeArrowheads="1"/>
          </p:cNvSpPr>
          <p:nvPr/>
        </p:nvSpPr>
        <p:spPr bwMode="auto">
          <a:xfrm>
            <a:off x="586680" y="22987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EG" altLang="en-US" sz="2800" b="1" dirty="0">
                <a:solidFill>
                  <a:srgbClr val="6600CC"/>
                </a:solidFill>
                <a:cs typeface="Sakkal Majalla"/>
              </a:rPr>
              <a:t>أعمل مطوية كالمبينة في الشكل ، ألخص فيها ما تعلمته عن </a:t>
            </a:r>
            <a:r>
              <a:rPr lang="ar-SA" altLang="en-US" sz="2800" b="1" dirty="0" smtClean="0">
                <a:solidFill>
                  <a:srgbClr val="6600CC"/>
                </a:solidFill>
                <a:cs typeface="Sakkal Majalla"/>
              </a:rPr>
              <a:t>الحيوانات اللافقارية .</a:t>
            </a:r>
            <a:endParaRPr lang="en-US" altLang="en-US" sz="2800" b="1" dirty="0">
              <a:solidFill>
                <a:srgbClr val="6600CC"/>
              </a:solidFill>
              <a:cs typeface="Sakkal Majalla"/>
            </a:endParaRPr>
          </a:p>
        </p:txBody>
      </p:sp>
      <p:sp>
        <p:nvSpPr>
          <p:cNvPr id="13" name="موجة مزدوجة 16"/>
          <p:cNvSpPr/>
          <p:nvPr/>
        </p:nvSpPr>
        <p:spPr>
          <a:xfrm>
            <a:off x="6386836" y="853270"/>
            <a:ext cx="2448272" cy="1367358"/>
          </a:xfrm>
          <a:prstGeom prst="double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solidFill>
                  <a:srgbClr val="FF0000"/>
                </a:solidFill>
                <a:effectLst>
                  <a:glow rad="63500">
                    <a:srgbClr val="EA157A">
                      <a:satMod val="175000"/>
                      <a:alpha val="40000"/>
                    </a:srgbClr>
                  </a:glow>
                </a:effectLst>
              </a:rPr>
              <a:t>المطويات</a:t>
            </a:r>
            <a:endParaRPr lang="en-US" sz="4400" b="1" dirty="0">
              <a:solidFill>
                <a:srgbClr val="FF0000"/>
              </a:solidFill>
              <a:effectLst>
                <a:glow rad="63500">
                  <a:srgbClr val="EA157A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4" name="مربع نص 17"/>
          <p:cNvSpPr txBox="1">
            <a:spLocks noChangeArrowheads="1"/>
          </p:cNvSpPr>
          <p:nvPr/>
        </p:nvSpPr>
        <p:spPr bwMode="auto">
          <a:xfrm>
            <a:off x="3185186" y="1138113"/>
            <a:ext cx="2807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EG" altLang="en-US" sz="48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Sakkal Majalla"/>
              </a:rPr>
              <a:t>أنظم أفكاري </a:t>
            </a:r>
            <a:endParaRPr lang="en-US" altLang="en-US" sz="4800" b="1" spc="50" dirty="0" smtClean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Sakkal Majall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09" y="3111825"/>
            <a:ext cx="2633328" cy="321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دبوس زينة 14"/>
          <p:cNvSpPr/>
          <p:nvPr/>
        </p:nvSpPr>
        <p:spPr>
          <a:xfrm>
            <a:off x="7984951" y="609252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ص61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501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الثاني 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5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6" name="شكل بيضاوي 23"/>
          <p:cNvSpPr/>
          <p:nvPr/>
        </p:nvSpPr>
        <p:spPr>
          <a:xfrm>
            <a:off x="107504" y="476672"/>
            <a:ext cx="1606425" cy="57150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b="1" dirty="0">
                <a:solidFill>
                  <a:srgbClr val="FFFF00"/>
                </a:solidFill>
              </a:rPr>
              <a:t>الدرس الأول </a:t>
            </a:r>
          </a:p>
        </p:txBody>
      </p:sp>
      <p:sp>
        <p:nvSpPr>
          <p:cNvPr id="7" name="مربع نص 16"/>
          <p:cNvSpPr txBox="1"/>
          <p:nvPr/>
        </p:nvSpPr>
        <p:spPr>
          <a:xfrm>
            <a:off x="3185186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</a:t>
            </a:r>
            <a:endParaRPr lang="ar-EG" sz="2400" b="1" dirty="0">
              <a:solidFill>
                <a:prstClr val="white"/>
              </a:solidFill>
            </a:endParaRPr>
          </a:p>
        </p:txBody>
      </p:sp>
      <p:pic>
        <p:nvPicPr>
          <p:cNvPr id="8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9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10" name="شكل بيضاوي 21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  <p:sp>
        <p:nvSpPr>
          <p:cNvPr id="12" name="مربع نص 21"/>
          <p:cNvSpPr txBox="1"/>
          <p:nvPr/>
        </p:nvSpPr>
        <p:spPr>
          <a:xfrm>
            <a:off x="2349083" y="527229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6588224" y="620688"/>
            <a:ext cx="2276213" cy="79664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black"/>
                </a:solidFill>
              </a:rPr>
              <a:t>1- المفردات :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1484784"/>
            <a:ext cx="81003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prstClr val="black"/>
                </a:solidFill>
              </a:rPr>
              <a:t>لشوك</a:t>
            </a:r>
            <a:r>
              <a:rPr lang="ar-EG" sz="3200" b="1" dirty="0" smtClean="0">
                <a:solidFill>
                  <a:prstClr val="black"/>
                </a:solidFill>
              </a:rPr>
              <a:t>ي</a:t>
            </a:r>
            <a:r>
              <a:rPr lang="ar-SA" sz="3200" b="1" dirty="0" smtClean="0">
                <a:solidFill>
                  <a:prstClr val="black"/>
                </a:solidFill>
              </a:rPr>
              <a:t>ات الجلد دعامة داخلية تسم</a:t>
            </a:r>
            <a:r>
              <a:rPr lang="ar-EG" sz="3200" b="1" dirty="0" smtClean="0">
                <a:solidFill>
                  <a:prstClr val="black"/>
                </a:solidFill>
              </a:rPr>
              <a:t>ى</a:t>
            </a:r>
            <a:r>
              <a:rPr lang="ar-SA" sz="3200" b="1" dirty="0" smtClean="0">
                <a:solidFill>
                  <a:prstClr val="black"/>
                </a:solidFill>
              </a:rPr>
              <a:t> </a:t>
            </a:r>
            <a:r>
              <a:rPr lang="ar-SA" sz="1600" b="1" dirty="0" smtClean="0">
                <a:solidFill>
                  <a:prstClr val="black"/>
                </a:solidFill>
              </a:rPr>
              <a:t>...................................  </a:t>
            </a:r>
            <a:r>
              <a:rPr lang="ar-SA" sz="3200" b="1" dirty="0" smtClean="0">
                <a:solidFill>
                  <a:prstClr val="black"/>
                </a:solidFill>
              </a:rPr>
              <a:t> .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1425557"/>
            <a:ext cx="24482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70C0"/>
                </a:solidFill>
              </a:rPr>
              <a:t>الهيكل الداخلي 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4283968" y="2060848"/>
            <a:ext cx="4457128" cy="79664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black"/>
                </a:solidFill>
              </a:rPr>
              <a:t>2- الفكرة الرئيسة والتفاصيل:  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0716" y="2996952"/>
            <a:ext cx="78377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ما فوائد ومضار الهيكل الخارجي  ؟</a:t>
            </a:r>
            <a:endParaRPr lang="ar-SA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656116"/>
              </p:ext>
            </p:extLst>
          </p:nvPr>
        </p:nvGraphicFramePr>
        <p:xfrm>
          <a:off x="1006284" y="3624416"/>
          <a:ext cx="7131794" cy="2468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65897"/>
                <a:gridCol w="356589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الفكرة الرئيسة</a:t>
                      </a:r>
                      <a:r>
                        <a:rPr lang="ar-SA" sz="2400" b="1" baseline="0" dirty="0" smtClean="0"/>
                        <a:t> </a:t>
                      </a:r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التفاصيل </a:t>
                      </a:r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70C0"/>
                          </a:solidFill>
                        </a:rPr>
                        <a:t>كل المفصليات لها هيكل خارجي </a:t>
                      </a:r>
                      <a:endParaRPr lang="ar-SA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rgbClr val="00B050"/>
                          </a:solidFill>
                        </a:rPr>
                        <a:t>الهياكل الخارجية</a:t>
                      </a:r>
                      <a:r>
                        <a:rPr lang="ar-SA" sz="2400" b="1" baseline="0" dirty="0" smtClean="0">
                          <a:solidFill>
                            <a:srgbClr val="00B050"/>
                          </a:solidFill>
                        </a:rPr>
                        <a:t> قوية ، وتحمي الجسم ، وتحافظ على الرطوبة ، لذا لا يجف الحيوان .</a:t>
                      </a:r>
                      <a:endParaRPr lang="ar-SA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rgbClr val="7030A0"/>
                          </a:solidFill>
                        </a:rPr>
                        <a:t>الهيكل الخارجي يجعل من الصعب على الحيوانات</a:t>
                      </a:r>
                      <a:r>
                        <a:rPr lang="ar-SA" sz="2400" b="1" baseline="0" dirty="0" smtClean="0">
                          <a:solidFill>
                            <a:srgbClr val="7030A0"/>
                          </a:solidFill>
                        </a:rPr>
                        <a:t> أن تنمو .</a:t>
                      </a:r>
                      <a:endParaRPr lang="ar-SA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دبوس زينة 18"/>
          <p:cNvSpPr/>
          <p:nvPr/>
        </p:nvSpPr>
        <p:spPr>
          <a:xfrm>
            <a:off x="7984951" y="609252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ص61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41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/>
      <p:bldP spid="15" grpId="0"/>
      <p:bldP spid="17" grpId="0" animBg="1"/>
      <p:bldP spid="16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الثاني 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5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6" name="شكل بيضاوي 23"/>
          <p:cNvSpPr/>
          <p:nvPr/>
        </p:nvSpPr>
        <p:spPr>
          <a:xfrm>
            <a:off x="107504" y="476672"/>
            <a:ext cx="1606425" cy="57150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b="1" dirty="0">
                <a:solidFill>
                  <a:srgbClr val="FFFF00"/>
                </a:solidFill>
              </a:rPr>
              <a:t>الدرس الأول </a:t>
            </a:r>
          </a:p>
        </p:txBody>
      </p:sp>
      <p:sp>
        <p:nvSpPr>
          <p:cNvPr id="7" name="مربع نص 16"/>
          <p:cNvSpPr txBox="1"/>
          <p:nvPr/>
        </p:nvSpPr>
        <p:spPr>
          <a:xfrm>
            <a:off x="3192143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</a:t>
            </a:r>
            <a:endParaRPr lang="ar-EG" sz="2400" b="1" dirty="0">
              <a:solidFill>
                <a:prstClr val="white"/>
              </a:solidFill>
            </a:endParaRPr>
          </a:p>
        </p:txBody>
      </p:sp>
      <p:pic>
        <p:nvPicPr>
          <p:cNvPr id="8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9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10" name="شكل بيضاوي 21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  <p:sp>
        <p:nvSpPr>
          <p:cNvPr id="13" name="Round Diagonal Corner Rectangle 12"/>
          <p:cNvSpPr/>
          <p:nvPr/>
        </p:nvSpPr>
        <p:spPr>
          <a:xfrm>
            <a:off x="6372200" y="764704"/>
            <a:ext cx="2736304" cy="796648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3- التفكير الناقد :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5686" y="1628800"/>
            <a:ext cx="806489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لماذا لا تعيش بعض الحيوانات ذات الأجسام اللينة – ومنها اللاسعات على اليابسة ؟</a:t>
            </a:r>
          </a:p>
        </p:txBody>
      </p:sp>
      <p:sp>
        <p:nvSpPr>
          <p:cNvPr id="15" name="Horizontal Scroll 14"/>
          <p:cNvSpPr/>
          <p:nvPr/>
        </p:nvSpPr>
        <p:spPr>
          <a:xfrm>
            <a:off x="1003874" y="2706018"/>
            <a:ext cx="7588520" cy="3712021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الإجابة : </a:t>
            </a:r>
          </a:p>
          <a:p>
            <a:r>
              <a:rPr lang="ar-SA" sz="3200" b="1" dirty="0" smtClean="0">
                <a:solidFill>
                  <a:prstClr val="black"/>
                </a:solidFill>
              </a:rPr>
              <a:t>هي طرية جدا ، لا تقدر عل</a:t>
            </a:r>
            <a:r>
              <a:rPr lang="ar-EG" sz="3200" b="1" dirty="0" smtClean="0">
                <a:solidFill>
                  <a:prstClr val="black"/>
                </a:solidFill>
              </a:rPr>
              <a:t>ى</a:t>
            </a:r>
            <a:r>
              <a:rPr lang="ar-SA" sz="3200" b="1" dirty="0" smtClean="0">
                <a:solidFill>
                  <a:prstClr val="black"/>
                </a:solidFill>
              </a:rPr>
              <a:t> دعم وزنها من دون عظام ، لذا سوف تنهار من دون عظام .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7984951" y="609252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ص61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2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الثاني 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6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7" name="شكل بيضاوي 23"/>
          <p:cNvSpPr/>
          <p:nvPr/>
        </p:nvSpPr>
        <p:spPr>
          <a:xfrm>
            <a:off x="107504" y="476672"/>
            <a:ext cx="1606425" cy="57150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b="1" dirty="0">
                <a:solidFill>
                  <a:srgbClr val="FFFF00"/>
                </a:solidFill>
              </a:rPr>
              <a:t>الدرس الأول </a:t>
            </a:r>
          </a:p>
        </p:txBody>
      </p:sp>
      <p:sp>
        <p:nvSpPr>
          <p:cNvPr id="8" name="مربع نص 16"/>
          <p:cNvSpPr txBox="1"/>
          <p:nvPr/>
        </p:nvSpPr>
        <p:spPr>
          <a:xfrm>
            <a:off x="3185186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</a:t>
            </a:r>
            <a:endParaRPr lang="ar-EG" sz="2400" b="1" dirty="0">
              <a:solidFill>
                <a:prstClr val="white"/>
              </a:solidFill>
            </a:endParaRPr>
          </a:p>
        </p:txBody>
      </p:sp>
      <p:pic>
        <p:nvPicPr>
          <p:cNvPr id="9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864096" cy="1263848"/>
          </a:xfrm>
          <a:prstGeom prst="rect">
            <a:avLst/>
          </a:prstGeom>
          <a:noFill/>
        </p:spPr>
      </p:pic>
      <p:pic>
        <p:nvPicPr>
          <p:cNvPr id="10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827584" cy="1068412"/>
          </a:xfrm>
          <a:prstGeom prst="rect">
            <a:avLst/>
          </a:prstGeom>
          <a:noFill/>
        </p:spPr>
      </p:pic>
      <p:sp>
        <p:nvSpPr>
          <p:cNvPr id="11" name="شكل بيضاوي 21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2895800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085184"/>
            <a:ext cx="886544" cy="886545"/>
          </a:xfrm>
          <a:prstGeom prst="rect">
            <a:avLst/>
          </a:prstGeom>
          <a:noFill/>
        </p:spPr>
      </p:pic>
      <p:sp>
        <p:nvSpPr>
          <p:cNvPr id="13" name="Round Diagonal Corner Rectangle 12"/>
          <p:cNvSpPr/>
          <p:nvPr/>
        </p:nvSpPr>
        <p:spPr>
          <a:xfrm>
            <a:off x="5508104" y="697061"/>
            <a:ext cx="3312368" cy="796648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أختار الإجابة الصحيحة 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80528" y="1707773"/>
            <a:ext cx="8784976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b="1" dirty="0" smtClean="0">
                <a:solidFill>
                  <a:srgbClr val="FF0000"/>
                </a:solidFill>
              </a:rPr>
              <a:t>4- أي الحيوانات التالية من اللافقاريات ؟ </a:t>
            </a:r>
          </a:p>
          <a:p>
            <a:pPr marL="342900" indent="-342900">
              <a:lnSpc>
                <a:spcPct val="150000"/>
              </a:lnSpc>
              <a:buFontTx/>
              <a:buAutoNum type="arabic1Minus"/>
            </a:pPr>
            <a:r>
              <a:rPr lang="ar-SA" sz="3600" b="1" dirty="0" smtClean="0">
                <a:solidFill>
                  <a:srgbClr val="7030A0"/>
                </a:solidFill>
              </a:rPr>
              <a:t>النسر .        ب- السمكة.</a:t>
            </a:r>
          </a:p>
          <a:p>
            <a:pPr>
              <a:lnSpc>
                <a:spcPct val="150000"/>
              </a:lnSpc>
            </a:pPr>
            <a:r>
              <a:rPr lang="ar-SA" sz="3600" b="1" dirty="0" smtClean="0">
                <a:solidFill>
                  <a:srgbClr val="7030A0"/>
                </a:solidFill>
              </a:rPr>
              <a:t>ج- الروبيان .         د- الحية ( الثعبان ) .</a:t>
            </a:r>
            <a:endParaRPr lang="ar-SA" sz="36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242" y="4156045"/>
            <a:ext cx="8446206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rgbClr val="FF0000"/>
                </a:solidFill>
              </a:rPr>
              <a:t>5-ما الخاصية التي تشترك فيها الرخويات والمفصليات :</a:t>
            </a:r>
            <a:endParaRPr lang="ar-SA" sz="32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1Minus"/>
            </a:pPr>
            <a:r>
              <a:rPr lang="ar-SA" sz="3600" b="1" dirty="0" smtClean="0">
                <a:solidFill>
                  <a:srgbClr val="7030A0"/>
                </a:solidFill>
              </a:rPr>
              <a:t>لها عمود فقري .       ب- ليس لها عمود فقري  .</a:t>
            </a:r>
          </a:p>
          <a:p>
            <a:pPr>
              <a:lnSpc>
                <a:spcPct val="150000"/>
              </a:lnSpc>
            </a:pPr>
            <a:r>
              <a:rPr lang="ar-SA" sz="3600" b="1" dirty="0" smtClean="0">
                <a:solidFill>
                  <a:srgbClr val="7030A0"/>
                </a:solidFill>
              </a:rPr>
              <a:t>ج- لها هياكل خارجية   . د- غير قادرة على الحركة .</a:t>
            </a:r>
            <a:endParaRPr lang="ar-SA" sz="3600" b="1" dirty="0">
              <a:solidFill>
                <a:srgbClr val="7030A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00192" y="3501008"/>
            <a:ext cx="244827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19672" y="5013176"/>
            <a:ext cx="345638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2729" y="609252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ص61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0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/>
      <p:bldP spid="15" grpId="0"/>
      <p:bldP spid="16" grpId="0" animBg="1"/>
      <p:bldP spid="18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الثاني 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6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7" name="شكل بيضاوي 23"/>
          <p:cNvSpPr/>
          <p:nvPr/>
        </p:nvSpPr>
        <p:spPr>
          <a:xfrm>
            <a:off x="107504" y="476672"/>
            <a:ext cx="1606425" cy="57150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b="1" dirty="0">
                <a:solidFill>
                  <a:srgbClr val="FFFF00"/>
                </a:solidFill>
              </a:rPr>
              <a:t>الدرس الأول </a:t>
            </a:r>
          </a:p>
        </p:txBody>
      </p:sp>
      <p:sp>
        <p:nvSpPr>
          <p:cNvPr id="8" name="مربع نص 16"/>
          <p:cNvSpPr txBox="1"/>
          <p:nvPr/>
        </p:nvSpPr>
        <p:spPr>
          <a:xfrm>
            <a:off x="3194517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</a:t>
            </a:r>
            <a:endParaRPr lang="ar-EG" sz="2400" b="1" dirty="0">
              <a:solidFill>
                <a:prstClr val="white"/>
              </a:solidFill>
            </a:endParaRPr>
          </a:p>
        </p:txBody>
      </p:sp>
      <p:pic>
        <p:nvPicPr>
          <p:cNvPr id="9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864096" cy="1263848"/>
          </a:xfrm>
          <a:prstGeom prst="rect">
            <a:avLst/>
          </a:prstGeom>
          <a:noFill/>
        </p:spPr>
      </p:pic>
      <p:pic>
        <p:nvPicPr>
          <p:cNvPr id="10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827584" cy="1068412"/>
          </a:xfrm>
          <a:prstGeom prst="rect">
            <a:avLst/>
          </a:prstGeom>
          <a:noFill/>
        </p:spPr>
      </p:pic>
      <p:sp>
        <p:nvSpPr>
          <p:cNvPr id="11" name="شكل بيضاوي 21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2895800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013176"/>
            <a:ext cx="886544" cy="886545"/>
          </a:xfrm>
          <a:prstGeom prst="rect">
            <a:avLst/>
          </a:prstGeom>
          <a:noFill/>
        </p:spPr>
      </p:pic>
      <p:sp>
        <p:nvSpPr>
          <p:cNvPr id="13" name="Round Diagonal Corner Rectangle 12"/>
          <p:cNvSpPr/>
          <p:nvPr/>
        </p:nvSpPr>
        <p:spPr>
          <a:xfrm>
            <a:off x="5455897" y="689877"/>
            <a:ext cx="3312368" cy="796648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6- السؤال الأساسي :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1630541"/>
            <a:ext cx="73448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كيف أقارن الحيوانات بعضها ببعض ؟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159943" y="2564905"/>
            <a:ext cx="7588520" cy="3528392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الإجابة : </a:t>
            </a:r>
          </a:p>
          <a:p>
            <a:endParaRPr lang="ar-SA" sz="3200" b="1" dirty="0" smtClean="0">
              <a:solidFill>
                <a:srgbClr val="FF0000"/>
              </a:solidFill>
            </a:endParaRPr>
          </a:p>
          <a:p>
            <a:r>
              <a:rPr lang="ar-SA" sz="3200" b="1" dirty="0" smtClean="0">
                <a:solidFill>
                  <a:prstClr val="black"/>
                </a:solidFill>
              </a:rPr>
              <a:t>أنواع مختلفة من الحيوانات لها أشكال وتراكيب مختلفة . فبعض الحيوانات لها عمود فقري وبعضها الآخر ليس له عمود فقري . 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2729" y="609252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ص61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95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الثاني 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5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6" name="شكل بيضاوي 23"/>
          <p:cNvSpPr/>
          <p:nvPr/>
        </p:nvSpPr>
        <p:spPr>
          <a:xfrm>
            <a:off x="107504" y="476672"/>
            <a:ext cx="1606425" cy="57150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b="1" dirty="0">
                <a:solidFill>
                  <a:srgbClr val="FFFF00"/>
                </a:solidFill>
              </a:rPr>
              <a:t>الدرس الأول </a:t>
            </a:r>
          </a:p>
        </p:txBody>
      </p:sp>
      <p:sp>
        <p:nvSpPr>
          <p:cNvPr id="7" name="مربع نص 16"/>
          <p:cNvSpPr txBox="1"/>
          <p:nvPr/>
        </p:nvSpPr>
        <p:spPr>
          <a:xfrm>
            <a:off x="3194517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</a:t>
            </a:r>
            <a:endParaRPr lang="ar-EG" sz="2400" b="1" dirty="0">
              <a:solidFill>
                <a:prstClr val="white"/>
              </a:solidFill>
            </a:endParaRPr>
          </a:p>
        </p:txBody>
      </p:sp>
      <p:pic>
        <p:nvPicPr>
          <p:cNvPr id="8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864096" cy="1263848"/>
          </a:xfrm>
          <a:prstGeom prst="rect">
            <a:avLst/>
          </a:prstGeom>
          <a:noFill/>
        </p:spPr>
      </p:pic>
      <p:pic>
        <p:nvPicPr>
          <p:cNvPr id="9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827584" cy="1068412"/>
          </a:xfrm>
          <a:prstGeom prst="rect">
            <a:avLst/>
          </a:prstGeom>
          <a:noFill/>
        </p:spPr>
      </p:pic>
      <p:sp>
        <p:nvSpPr>
          <p:cNvPr id="10" name="شكل بيضاوي 21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2895800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085184"/>
            <a:ext cx="886544" cy="886545"/>
          </a:xfrm>
          <a:prstGeom prst="rect">
            <a:avLst/>
          </a:prstGeom>
          <a:noFill/>
        </p:spPr>
      </p:pic>
      <p:sp>
        <p:nvSpPr>
          <p:cNvPr id="12" name="Round Diagonal Corner Rectangle 11"/>
          <p:cNvSpPr/>
          <p:nvPr/>
        </p:nvSpPr>
        <p:spPr>
          <a:xfrm>
            <a:off x="6156176" y="762424"/>
            <a:ext cx="2664296" cy="796648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black"/>
                </a:solidFill>
              </a:rPr>
              <a:t>العلوم والكتابة :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286" y="1980487"/>
            <a:ext cx="864096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أكتب قصة </a:t>
            </a:r>
          </a:p>
          <a:p>
            <a:r>
              <a:rPr lang="ar-SA" sz="3200" b="1" dirty="0" smtClean="0">
                <a:solidFill>
                  <a:srgbClr val="7030A0"/>
                </a:solidFill>
              </a:rPr>
              <a:t>أختار حيوانا </a:t>
            </a:r>
            <a:r>
              <a:rPr lang="ar-SA" sz="3200" b="1" dirty="0" err="1" smtClean="0">
                <a:solidFill>
                  <a:srgbClr val="7030A0"/>
                </a:solidFill>
              </a:rPr>
              <a:t>لافقارياً</a:t>
            </a:r>
            <a:r>
              <a:rPr lang="ar-SA" sz="3200" b="1" dirty="0" smtClean="0">
                <a:solidFill>
                  <a:srgbClr val="7030A0"/>
                </a:solidFill>
              </a:rPr>
              <a:t> ، وأكتب قصة على لسانه أصف فيها كيف يعيش .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6185603" y="3682424"/>
            <a:ext cx="2664296" cy="796648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black"/>
                </a:solidFill>
              </a:rPr>
              <a:t>العلوم والفن :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159" y="4743626"/>
            <a:ext cx="864096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أكتب قصة </a:t>
            </a:r>
          </a:p>
          <a:p>
            <a:r>
              <a:rPr lang="ar-SA" sz="3200" b="1" dirty="0" smtClean="0">
                <a:solidFill>
                  <a:srgbClr val="7030A0"/>
                </a:solidFill>
              </a:rPr>
              <a:t>أعمل ملصقا أوضح فيه مجموعات اللافقاريات ، واكتب أسماءها مستخدما</a:t>
            </a:r>
            <a:r>
              <a:rPr lang="ar-EG" sz="3200" b="1" dirty="0" smtClean="0">
                <a:solidFill>
                  <a:srgbClr val="7030A0"/>
                </a:solidFill>
              </a:rPr>
              <a:t>ً</a:t>
            </a:r>
            <a:r>
              <a:rPr lang="ar-SA" sz="3200" b="1" dirty="0" smtClean="0">
                <a:solidFill>
                  <a:srgbClr val="7030A0"/>
                </a:solidFill>
              </a:rPr>
              <a:t> الصور والرسومات .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2729" y="609252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ص61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23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16"/>
          <p:cNvSpPr txBox="1"/>
          <p:nvPr/>
        </p:nvSpPr>
        <p:spPr>
          <a:xfrm>
            <a:off x="3192143" y="-27384"/>
            <a:ext cx="2773362" cy="646986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3200" b="1" dirty="0" smtClean="0">
                <a:solidFill>
                  <a:schemeClr val="tx1"/>
                </a:solidFill>
              </a:rPr>
              <a:t>الواجب</a:t>
            </a:r>
            <a:endParaRPr lang="ar-EG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9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10" name="شكل بيضاوي 21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  <p:sp>
        <p:nvSpPr>
          <p:cNvPr id="2" name="مستطيل 1"/>
          <p:cNvSpPr/>
          <p:nvPr/>
        </p:nvSpPr>
        <p:spPr>
          <a:xfrm>
            <a:off x="2039190" y="707212"/>
            <a:ext cx="67236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/>
              <a:t> </a:t>
            </a:r>
            <a:endParaRPr lang="en-US" sz="2400" b="1" dirty="0"/>
          </a:p>
          <a:p>
            <a:r>
              <a:rPr lang="ar-SA" sz="2400" b="1" dirty="0"/>
              <a:t> </a:t>
            </a:r>
            <a:r>
              <a:rPr lang="ar-SA" sz="2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س: اختر الإجابة الصحيحة من بين الإجابات المعطاة فيما يأتي؟</a:t>
            </a:r>
            <a:endParaRPr lang="en-US" sz="2400" b="1" dirty="0"/>
          </a:p>
          <a:p>
            <a:r>
              <a:rPr lang="ar-SA" sz="2400" b="1" dirty="0"/>
              <a:t> </a:t>
            </a:r>
            <a:endParaRPr lang="en-US" sz="2400" b="1" dirty="0"/>
          </a:p>
          <a:p>
            <a:r>
              <a:rPr lang="en-US" sz="2400" b="1" dirty="0"/>
              <a:t> 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81760" y="1856712"/>
            <a:ext cx="71556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</a:rPr>
              <a:t>1) أي الحيوانات التالية من اللافقاريات ؟ 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ar-SA" sz="2800" b="1" dirty="0">
                <a:solidFill>
                  <a:srgbClr val="C00000"/>
                </a:solidFill>
              </a:rPr>
              <a:t>أـ النسر .           </a:t>
            </a:r>
            <a:r>
              <a:rPr lang="ar-SA" sz="2800" b="1" dirty="0" smtClean="0">
                <a:solidFill>
                  <a:srgbClr val="C00000"/>
                </a:solidFill>
              </a:rPr>
              <a:t>	ب- </a:t>
            </a:r>
            <a:r>
              <a:rPr lang="ar-SA" sz="2800" b="1" dirty="0">
                <a:solidFill>
                  <a:srgbClr val="C00000"/>
                </a:solidFill>
              </a:rPr>
              <a:t>السمكة.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ar-SA" sz="2800" b="1" dirty="0">
                <a:solidFill>
                  <a:srgbClr val="C00000"/>
                </a:solidFill>
              </a:rPr>
              <a:t>ج- الروبيان .         د- الحية ( الثعبان ) .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ar-SA" sz="2800" b="1" dirty="0">
                <a:solidFill>
                  <a:srgbClr val="002060"/>
                </a:solidFill>
              </a:rPr>
              <a:t>2) ما الخاصية التي تشترك فيها الرخويات والمفصليات :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ar-SA" sz="2800" b="1" dirty="0">
                <a:solidFill>
                  <a:srgbClr val="C00000"/>
                </a:solidFill>
              </a:rPr>
              <a:t>أـ لها عمود فقري .             </a:t>
            </a:r>
            <a:r>
              <a:rPr lang="ar-SA" sz="2800" b="1" dirty="0" smtClean="0">
                <a:solidFill>
                  <a:srgbClr val="C00000"/>
                </a:solidFill>
              </a:rPr>
              <a:t>	 </a:t>
            </a:r>
            <a:r>
              <a:rPr lang="ar-SA" sz="2800" b="1" dirty="0">
                <a:solidFill>
                  <a:srgbClr val="C00000"/>
                </a:solidFill>
              </a:rPr>
              <a:t>ب- ليس لها عمود فقري  .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ar-SA" sz="2800" b="1" dirty="0">
                <a:solidFill>
                  <a:srgbClr val="C00000"/>
                </a:solidFill>
              </a:rPr>
              <a:t>ج- لها هياكل خارجية   .          د- غير قادرة على الحركة 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4158</TotalTime>
  <Words>381</Words>
  <Application>Microsoft Office PowerPoint</Application>
  <PresentationFormat>عرض على الشاشة (3:4)‏</PresentationFormat>
  <Paragraphs>97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User</cp:lastModifiedBy>
  <cp:revision>351</cp:revision>
  <dcterms:created xsi:type="dcterms:W3CDTF">2011-03-17T07:07:04Z</dcterms:created>
  <dcterms:modified xsi:type="dcterms:W3CDTF">2017-07-07T04:01:29Z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