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1" r:id="rId11"/>
    <p:sldId id="272" r:id="rId12"/>
    <p:sldId id="264" r:id="rId13"/>
    <p:sldId id="270" r:id="rId14"/>
    <p:sldId id="273" r:id="rId15"/>
    <p:sldId id="274" r:id="rId16"/>
    <p:sldId id="275" r:id="rId17"/>
    <p:sldId id="265" r:id="rId18"/>
    <p:sldId id="276" r:id="rId19"/>
    <p:sldId id="277" r:id="rId20"/>
    <p:sldId id="278" r:id="rId21"/>
    <p:sldId id="279" r:id="rId22"/>
    <p:sldId id="266" r:id="rId23"/>
    <p:sldId id="281" r:id="rId24"/>
    <p:sldId id="282" r:id="rId25"/>
    <p:sldId id="280" r:id="rId26"/>
    <p:sldId id="283" r:id="rId27"/>
    <p:sldId id="284" r:id="rId28"/>
    <p:sldId id="267" r:id="rId29"/>
    <p:sldId id="286" r:id="rId30"/>
    <p:sldId id="287" r:id="rId31"/>
    <p:sldId id="285" r:id="rId32"/>
    <p:sldId id="288" r:id="rId33"/>
    <p:sldId id="289" r:id="rId34"/>
    <p:sldId id="268" r:id="rId35"/>
    <p:sldId id="290" r:id="rId36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3333FF"/>
    <a:srgbClr val="0000FF"/>
    <a:srgbClr val="9933FF"/>
    <a:srgbClr val="FF7C80"/>
    <a:srgbClr val="CC0066"/>
    <a:srgbClr val="00FF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نمط فاتح 3 - تميي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8FB837D-C827-4EFA-A057-4D05807E0F7C}" styleName="نمط ذو سمات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4211" autoAdjust="0"/>
    <p:restoredTop sz="94660"/>
  </p:normalViewPr>
  <p:slideViewPr>
    <p:cSldViewPr>
      <p:cViewPr varScale="1">
        <p:scale>
          <a:sx n="66" d="100"/>
          <a:sy n="66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02E2C3-09D4-43D7-99E4-DD546E28CCD3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1C23C4-81ED-4001-8798-EC127D017C5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891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8C8815-4B56-4F5B-99FA-56898DFB54B8}" type="slidenum">
              <a:rPr lang="ar-EG" smtClean="0"/>
              <a:pPr/>
              <a:t>12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7D6B6-6E04-486F-97A1-D639C131F97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10281-8966-4AED-B248-FBC6BA98894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E152-746D-43EE-8161-08CC3F2A40F3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8063D-E31F-41D0-9106-3F8D6DFC5F0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7486F-AD97-4D8A-9FED-B2BC9A8DE28C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FF227-C33A-4EF2-A465-46785C6308B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9385-326E-4745-810D-3AE1407F96FA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3C59-6BD0-499B-AE9D-ADFB957AEFF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D1295-A12D-4CA6-BD30-25601426CF9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F569-A663-4B87-8A04-5DF3534ED64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AB-D4C9-49BC-8221-92AD53BC996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CABE2-93D1-4332-9531-1F07CE9B2D3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18FA1-B45D-4526-A861-372AA4F72DC9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FC67-4626-404C-82A2-1A7E4A3D42E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3B681-9A01-41DB-9B3D-0467DAC917A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0DF4-3D77-4B83-9960-A71F1B648A9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77DF5-9D02-4A84-A7B4-60ADE923844A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A87D-B8BC-4044-BF29-E58EFD73FE2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4D13-21E9-47C4-B66E-14C96AF9EA34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0EFF9-4F1E-4D5D-BF1A-D8A7434F3DA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6305-CF09-4FA1-B586-749605D1459C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381FE-A8CC-4FF6-B0BA-B66AEFAA394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randomBar/>
    <p:sndAc>
      <p:stSnd>
        <p:snd r:embed="rId1" name="hammer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DA254C-1651-4EF4-8FC2-120CAB4073FD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A4C30C-5D55-4FC5-AB4A-631B4C862DF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/>
    <p:sndAc>
      <p:stSnd>
        <p:snd r:embed="rId13" name="hammer.wav" builtIn="1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audio" Target="../media/audio42.wav"/><Relationship Id="rId7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4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3" Type="http://schemas.openxmlformats.org/officeDocument/2006/relationships/audio" Target="../media/audio42.wav"/><Relationship Id="rId7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5" Type="http://schemas.openxmlformats.org/officeDocument/2006/relationships/audio" Target="../media/audio51.wav"/><Relationship Id="rId10" Type="http://schemas.openxmlformats.org/officeDocument/2006/relationships/audio" Target="../media/audio56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../media/audio5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0.wav"/><Relationship Id="rId5" Type="http://schemas.openxmlformats.org/officeDocument/2006/relationships/audio" Target="../media/audio58.wav"/><Relationship Id="rId4" Type="http://schemas.openxmlformats.org/officeDocument/2006/relationships/audio" Target="../media/audio4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3" Type="http://schemas.openxmlformats.org/officeDocument/2006/relationships/audio" Target="../media/audio42.wav"/><Relationship Id="rId7" Type="http://schemas.openxmlformats.org/officeDocument/2006/relationships/audio" Target="../media/audio6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1.wav"/><Relationship Id="rId5" Type="http://schemas.openxmlformats.org/officeDocument/2006/relationships/audio" Target="../media/audio46.wav"/><Relationship Id="rId4" Type="http://schemas.openxmlformats.org/officeDocument/2006/relationships/audio" Target="../media/audio5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3" Type="http://schemas.openxmlformats.org/officeDocument/2006/relationships/audio" Target="../media/audio42.wav"/><Relationship Id="rId7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10" Type="http://schemas.openxmlformats.org/officeDocument/2006/relationships/audio" Target="../media/audio69.wav"/><Relationship Id="rId4" Type="http://schemas.openxmlformats.org/officeDocument/2006/relationships/audio" Target="../media/audio50.wav"/><Relationship Id="rId9" Type="http://schemas.openxmlformats.org/officeDocument/2006/relationships/audio" Target="../media/audio6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7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2.wav"/><Relationship Id="rId5" Type="http://schemas.openxmlformats.org/officeDocument/2006/relationships/audio" Target="../media/audio71.wav"/><Relationship Id="rId4" Type="http://schemas.openxmlformats.org/officeDocument/2006/relationships/audio" Target="../media/audio7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74.wav"/><Relationship Id="rId7" Type="http://schemas.openxmlformats.org/officeDocument/2006/relationships/image" Target="../media/image6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7.wav"/><Relationship Id="rId5" Type="http://schemas.openxmlformats.org/officeDocument/2006/relationships/audio" Target="../media/audio76.wav"/><Relationship Id="rId4" Type="http://schemas.openxmlformats.org/officeDocument/2006/relationships/audio" Target="../media/audio7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7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0.wav"/><Relationship Id="rId5" Type="http://schemas.openxmlformats.org/officeDocument/2006/relationships/audio" Target="../media/audio79.wav"/><Relationship Id="rId4" Type="http://schemas.openxmlformats.org/officeDocument/2006/relationships/audio" Target="../media/audio7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5.wav"/><Relationship Id="rId13" Type="http://schemas.openxmlformats.org/officeDocument/2006/relationships/audio" Target="../media/audio90.wav"/><Relationship Id="rId18" Type="http://schemas.openxmlformats.org/officeDocument/2006/relationships/audio" Target="../media/audio95.wav"/><Relationship Id="rId3" Type="http://schemas.openxmlformats.org/officeDocument/2006/relationships/audio" Target="../media/audio82.wav"/><Relationship Id="rId7" Type="http://schemas.openxmlformats.org/officeDocument/2006/relationships/audio" Target="../media/audio84.wav"/><Relationship Id="rId12" Type="http://schemas.openxmlformats.org/officeDocument/2006/relationships/audio" Target="../media/audio89.wav"/><Relationship Id="rId17" Type="http://schemas.openxmlformats.org/officeDocument/2006/relationships/audio" Target="../media/audio94.wav"/><Relationship Id="rId2" Type="http://schemas.openxmlformats.org/officeDocument/2006/relationships/audio" Target="../media/audio8.wav"/><Relationship Id="rId16" Type="http://schemas.openxmlformats.org/officeDocument/2006/relationships/audio" Target="../media/audio9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11" Type="http://schemas.openxmlformats.org/officeDocument/2006/relationships/audio" Target="../media/audio88.wav"/><Relationship Id="rId5" Type="http://schemas.openxmlformats.org/officeDocument/2006/relationships/audio" Target="../media/audio83.wav"/><Relationship Id="rId15" Type="http://schemas.openxmlformats.org/officeDocument/2006/relationships/audio" Target="../media/audio92.wav"/><Relationship Id="rId10" Type="http://schemas.openxmlformats.org/officeDocument/2006/relationships/audio" Target="../media/audio87.wav"/><Relationship Id="rId19" Type="http://schemas.openxmlformats.org/officeDocument/2006/relationships/audio" Target="../media/audio96.wav"/><Relationship Id="rId4" Type="http://schemas.openxmlformats.org/officeDocument/2006/relationships/audio" Target="../media/audio64.wav"/><Relationship Id="rId9" Type="http://schemas.openxmlformats.org/officeDocument/2006/relationships/audio" Target="../media/audio86.wav"/><Relationship Id="rId14" Type="http://schemas.openxmlformats.org/officeDocument/2006/relationships/audio" Target="../media/audio9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8.wav"/><Relationship Id="rId5" Type="http://schemas.openxmlformats.org/officeDocument/2006/relationships/audio" Target="../media/audio97.wav"/><Relationship Id="rId4" Type="http://schemas.openxmlformats.org/officeDocument/2006/relationships/audio" Target="../media/audio7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7" Type="http://schemas.openxmlformats.org/officeDocument/2006/relationships/audio" Target="../media/audio10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0.wav"/><Relationship Id="rId5" Type="http://schemas.openxmlformats.org/officeDocument/2006/relationships/audio" Target="../media/audio99.wav"/><Relationship Id="rId4" Type="http://schemas.openxmlformats.org/officeDocument/2006/relationships/audio" Target="../media/audio7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audio" Target="../media/audio109.wav"/><Relationship Id="rId18" Type="http://schemas.openxmlformats.org/officeDocument/2006/relationships/audio" Target="../media/audio114.wav"/><Relationship Id="rId3" Type="http://schemas.openxmlformats.org/officeDocument/2006/relationships/audio" Target="../media/audio42.wav"/><Relationship Id="rId21" Type="http://schemas.openxmlformats.org/officeDocument/2006/relationships/audio" Target="../media/audio117.wav"/><Relationship Id="rId7" Type="http://schemas.openxmlformats.org/officeDocument/2006/relationships/audio" Target="../media/audio104.wav"/><Relationship Id="rId12" Type="http://schemas.openxmlformats.org/officeDocument/2006/relationships/audio" Target="../media/audio108.wav"/><Relationship Id="rId17" Type="http://schemas.openxmlformats.org/officeDocument/2006/relationships/audio" Target="../media/audio113.wav"/><Relationship Id="rId2" Type="http://schemas.openxmlformats.org/officeDocument/2006/relationships/audio" Target="../media/audio8.wav"/><Relationship Id="rId16" Type="http://schemas.openxmlformats.org/officeDocument/2006/relationships/audio" Target="../media/audio112.wav"/><Relationship Id="rId20" Type="http://schemas.openxmlformats.org/officeDocument/2006/relationships/audio" Target="../media/audio1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3.wav"/><Relationship Id="rId11" Type="http://schemas.openxmlformats.org/officeDocument/2006/relationships/audio" Target="../media/audio107.wav"/><Relationship Id="rId5" Type="http://schemas.openxmlformats.org/officeDocument/2006/relationships/audio" Target="../media/audio78.wav"/><Relationship Id="rId15" Type="http://schemas.openxmlformats.org/officeDocument/2006/relationships/audio" Target="../media/audio111.wav"/><Relationship Id="rId10" Type="http://schemas.openxmlformats.org/officeDocument/2006/relationships/audio" Target="../media/audio106.wav"/><Relationship Id="rId19" Type="http://schemas.openxmlformats.org/officeDocument/2006/relationships/audio" Target="../media/audio115.wav"/><Relationship Id="rId4" Type="http://schemas.openxmlformats.org/officeDocument/2006/relationships/audio" Target="../media/audio50.wav"/><Relationship Id="rId9" Type="http://schemas.openxmlformats.org/officeDocument/2006/relationships/audio" Target="../media/audio105.wav"/><Relationship Id="rId14" Type="http://schemas.openxmlformats.org/officeDocument/2006/relationships/audio" Target="../media/audio110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9.wav"/><Relationship Id="rId3" Type="http://schemas.openxmlformats.org/officeDocument/2006/relationships/audio" Target="../media/audio42.wav"/><Relationship Id="rId7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5" Type="http://schemas.openxmlformats.org/officeDocument/2006/relationships/audio" Target="../media/audio70.wav"/><Relationship Id="rId4" Type="http://schemas.openxmlformats.org/officeDocument/2006/relationships/audio" Target="../media/audio5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0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3" Type="http://schemas.openxmlformats.org/officeDocument/2006/relationships/audio" Target="../media/audio42.wav"/><Relationship Id="rId7" Type="http://schemas.openxmlformats.org/officeDocument/2006/relationships/audio" Target="../media/audio1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1.wav"/><Relationship Id="rId11" Type="http://schemas.openxmlformats.org/officeDocument/2006/relationships/audio" Target="../media/audio124.wav"/><Relationship Id="rId5" Type="http://schemas.openxmlformats.org/officeDocument/2006/relationships/audio" Target="../media/audio78.wav"/><Relationship Id="rId10" Type="http://schemas.openxmlformats.org/officeDocument/2006/relationships/audio" Target="../media/audio66.wav"/><Relationship Id="rId4" Type="http://schemas.openxmlformats.org/officeDocument/2006/relationships/audio" Target="../media/audio50.wav"/><Relationship Id="rId9" Type="http://schemas.openxmlformats.org/officeDocument/2006/relationships/audio" Target="../media/audio12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7.wav"/><Relationship Id="rId3" Type="http://schemas.openxmlformats.org/officeDocument/2006/relationships/audio" Target="../media/audio42.wav"/><Relationship Id="rId7" Type="http://schemas.openxmlformats.org/officeDocument/2006/relationships/audio" Target="../media/audio1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5.wav"/><Relationship Id="rId5" Type="http://schemas.openxmlformats.org/officeDocument/2006/relationships/audio" Target="../media/audio70.wav"/><Relationship Id="rId10" Type="http://schemas.openxmlformats.org/officeDocument/2006/relationships/audio" Target="../media/audio128.wav"/><Relationship Id="rId4" Type="http://schemas.openxmlformats.org/officeDocument/2006/relationships/audio" Target="../media/audio50.wav"/><Relationship Id="rId9" Type="http://schemas.openxmlformats.org/officeDocument/2006/relationships/audio" Target="../media/audio7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9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3" Type="http://schemas.openxmlformats.org/officeDocument/2006/relationships/audio" Target="../media/audio42.wav"/><Relationship Id="rId7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11" Type="http://schemas.openxmlformats.org/officeDocument/2006/relationships/audio" Target="../media/audio133.wav"/><Relationship Id="rId5" Type="http://schemas.openxmlformats.org/officeDocument/2006/relationships/audio" Target="../media/audio78.wav"/><Relationship Id="rId10" Type="http://schemas.openxmlformats.org/officeDocument/2006/relationships/audio" Target="../media/audio66.wav"/><Relationship Id="rId4" Type="http://schemas.openxmlformats.org/officeDocument/2006/relationships/audio" Target="../media/audio50.wav"/><Relationship Id="rId9" Type="http://schemas.openxmlformats.org/officeDocument/2006/relationships/audio" Target="../media/audio13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5.wav"/><Relationship Id="rId3" Type="http://schemas.openxmlformats.org/officeDocument/2006/relationships/audio" Target="../media/audio42.wav"/><Relationship Id="rId7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4.wav"/><Relationship Id="rId5" Type="http://schemas.openxmlformats.org/officeDocument/2006/relationships/audio" Target="../media/audio70.wav"/><Relationship Id="rId4" Type="http://schemas.openxmlformats.org/officeDocument/2006/relationships/audio" Target="../media/audio5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audio" Target="../media/audio136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8.wav"/><Relationship Id="rId3" Type="http://schemas.openxmlformats.org/officeDocument/2006/relationships/audio" Target="../media/audio42.wav"/><Relationship Id="rId7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7.wav"/><Relationship Id="rId5" Type="http://schemas.openxmlformats.org/officeDocument/2006/relationships/audio" Target="../media/audio46.wav"/><Relationship Id="rId10" Type="http://schemas.openxmlformats.org/officeDocument/2006/relationships/audio" Target="../media/audio139.wav"/><Relationship Id="rId4" Type="http://schemas.openxmlformats.org/officeDocument/2006/relationships/audio" Target="../media/audio50.wav"/><Relationship Id="rId9" Type="http://schemas.openxmlformats.org/officeDocument/2006/relationships/audio" Target="../media/audio66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2.wav"/><Relationship Id="rId3" Type="http://schemas.openxmlformats.org/officeDocument/2006/relationships/audio" Target="../media/audio42.wav"/><Relationship Id="rId7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5" Type="http://schemas.openxmlformats.org/officeDocument/2006/relationships/audio" Target="../media/audio70.wav"/><Relationship Id="rId10" Type="http://schemas.openxmlformats.org/officeDocument/2006/relationships/audio" Target="../media/audio143.wav"/><Relationship Id="rId4" Type="http://schemas.openxmlformats.org/officeDocument/2006/relationships/audio" Target="../media/audio50.wav"/><Relationship Id="rId9" Type="http://schemas.openxmlformats.org/officeDocument/2006/relationships/audio" Target="../media/audio7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audio" Target="../media/audio145.wav"/><Relationship Id="rId4" Type="http://schemas.openxmlformats.org/officeDocument/2006/relationships/audio" Target="../media/audio144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9.wav"/><Relationship Id="rId3" Type="http://schemas.openxmlformats.org/officeDocument/2006/relationships/audio" Target="../media/audio42.wav"/><Relationship Id="rId7" Type="http://schemas.openxmlformats.org/officeDocument/2006/relationships/audio" Target="../media/audio1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7.wav"/><Relationship Id="rId5" Type="http://schemas.openxmlformats.org/officeDocument/2006/relationships/audio" Target="../media/audio146.wav"/><Relationship Id="rId4" Type="http://schemas.openxmlformats.org/officeDocument/2006/relationships/audio" Target="../media/audio50.wav"/><Relationship Id="rId9" Type="http://schemas.openxmlformats.org/officeDocument/2006/relationships/audio" Target="../media/audio15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4.wav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7429520" y="714356"/>
            <a:ext cx="1037905" cy="1030431"/>
            <a:chOff x="7820375" y="4500570"/>
            <a:chExt cx="1037905" cy="1030431"/>
          </a:xfrm>
          <a:gradFill flip="none" rotWithShape="1">
            <a:gsLst>
              <a:gs pos="0">
                <a:srgbClr val="00FF00"/>
              </a:gs>
              <a:gs pos="35001">
                <a:srgbClr val="FFFF00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scene3d>
            <a:camera prst="perspectiveLeft"/>
            <a:lightRig rig="threePt" dir="t"/>
          </a:scene3d>
        </p:grpSpPr>
        <p:sp>
          <p:nvSpPr>
            <p:cNvPr id="13" name="Curved Left Arrow 12"/>
            <p:cNvSpPr/>
            <p:nvPr/>
          </p:nvSpPr>
          <p:spPr>
            <a:xfrm rot="3282498">
              <a:off x="8007146" y="4812247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8001024" y="4500570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143000" y="1500188"/>
            <a:ext cx="6286500" cy="3046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 1- سعر تذكرة الدخول للأطفال 12 ريالاً.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 2- ثمن تذكرة الكبار يزيد 8 ريالات عن ثمن تذكرة الأطفال.</a:t>
            </a:r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ما المطلوب؟ 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إجمالي ثمن التذاكر لدخول ثلاثة من الكبار.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هم ما معطيات المسألة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هم ما معطيات المسألة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عر تذكرة الدخول للأطفال 12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ن تذكرة الكبار يزيد 8 ريالات عن ثمن تذكرة الأطف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َا المطلوب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جمالي ثمن التذاكر لدخول ثلاثة من الك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7429520" y="714356"/>
            <a:ext cx="1037905" cy="1030431"/>
            <a:chOff x="7820375" y="4500570"/>
            <a:chExt cx="1037905" cy="1030431"/>
          </a:xfrm>
          <a:gradFill flip="none" rotWithShape="1">
            <a:gsLst>
              <a:gs pos="0">
                <a:srgbClr val="00FF00"/>
              </a:gs>
              <a:gs pos="35001">
                <a:srgbClr val="FFFF00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scene3d>
            <a:camera prst="perspectiveLeft"/>
            <a:lightRig rig="threePt" dir="t"/>
          </a:scene3d>
        </p:grpSpPr>
        <p:sp>
          <p:nvSpPr>
            <p:cNvPr id="13" name="Curved Left Arrow 12"/>
            <p:cNvSpPr/>
            <p:nvPr/>
          </p:nvSpPr>
          <p:spPr>
            <a:xfrm rot="3282498">
              <a:off x="8007146" y="4812247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8001024" y="4500570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143000" y="1500188"/>
            <a:ext cx="6286500" cy="452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أخطط: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ثمن تذكرة الكبار = ثمن تذكرة الأطفال + 8</a:t>
            </a:r>
          </a:p>
          <a:p>
            <a:pPr algn="r" rtl="1">
              <a:defRPr/>
            </a:pPr>
            <a:r>
              <a:rPr lang="ar-EG" sz="3200" b="1" dirty="0"/>
              <a:t>إذن ثمن تذكرة الكبار = 12+ 8 = 20 ريالاً.</a:t>
            </a:r>
            <a:endParaRPr lang="en-US" sz="3200" dirty="0"/>
          </a:p>
          <a:p>
            <a:pPr algn="r" rtl="1">
              <a:defRPr/>
            </a:pP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أحل: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ثمن تذاكر الدخول لثلاثة من الكبار =  3 × 20 = 60 ريالاً.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20 + 20 + 20 = 60 إذن الإجابة صحيحة.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ن تذكرة الكبار = ثمن تذكرة الأطفال +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ثمن تذكرة الكبار = 12+ 8 = 2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من تذاكر الدخول لثلاثة من الك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0 + 20 + 20 = 60 إذن 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4338" y="1285875"/>
            <a:ext cx="6872287" cy="1714500"/>
            <a:chOff x="1357291" y="1285845"/>
            <a:chExt cx="5929353" cy="1714527"/>
          </a:xfrm>
        </p:grpSpPr>
        <p:sp>
          <p:nvSpPr>
            <p:cNvPr id="10" name="Down Arrow Callout 9"/>
            <p:cNvSpPr/>
            <p:nvPr/>
          </p:nvSpPr>
          <p:spPr>
            <a:xfrm>
              <a:off x="1357291" y="1285845"/>
              <a:ext cx="5929353" cy="1714527"/>
            </a:xfrm>
            <a:prstGeom prst="downArrowCallout">
              <a:avLst/>
            </a:prstGeom>
            <a:gradFill flip="none" rotWithShape="1">
              <a:gsLst>
                <a:gs pos="0">
                  <a:srgbClr val="800000">
                    <a:shade val="30000"/>
                    <a:satMod val="115000"/>
                  </a:srgbClr>
                </a:gs>
                <a:gs pos="50000">
                  <a:srgbClr val="FF0000"/>
                </a:gs>
                <a:gs pos="100000">
                  <a:srgbClr val="80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554525" y="1285845"/>
              <a:ext cx="5528037" cy="10779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اِرجِعْ إلى السُّؤالِ 2، </a:t>
              </a:r>
              <a:r>
                <a:rPr lang="ar-SA" sz="3200" b="1" dirty="0">
                  <a:solidFill>
                    <a:schemeClr val="bg1"/>
                  </a:solidFill>
                  <a:latin typeface="+mn-lt"/>
                  <a:cs typeface="+mn-cs"/>
                </a:rPr>
                <a:t>ثم </a:t>
              </a: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ارسُمْ نموذجًا للتأكُّدِ مِن الإجابةِ، وفسِّرْ كيفَ يبيِّنُ النموذجُ صحَّةَ إجابتِكَ.</a:t>
              </a: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7500958" y="714356"/>
            <a:ext cx="1001104" cy="1030431"/>
            <a:chOff x="7571424" y="1428736"/>
            <a:chExt cx="1001104" cy="1030431"/>
          </a:xfr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6200000" scaled="0"/>
          </a:gradFill>
        </p:grpSpPr>
        <p:sp>
          <p:nvSpPr>
            <p:cNvPr id="6" name="Curved Left Arrow 5"/>
            <p:cNvSpPr/>
            <p:nvPr/>
          </p:nvSpPr>
          <p:spPr>
            <a:xfrm rot="3282498">
              <a:off x="7758195" y="1740413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4" name="32-Point Star 3"/>
            <p:cNvSpPr/>
            <p:nvPr/>
          </p:nvSpPr>
          <p:spPr>
            <a:xfrm>
              <a:off x="7715272" y="1428736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3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857250" y="5929313"/>
            <a:ext cx="7366000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200" b="1" dirty="0"/>
              <a:t>3 × 20 = 60, إذن الإجابة صحيحة.</a:t>
            </a:r>
            <a:endParaRPr lang="en-US" sz="3200" dirty="0"/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/>
        </p:nvGraphicFramePr>
        <p:xfrm>
          <a:off x="1214418" y="3786188"/>
          <a:ext cx="7715270" cy="1643073"/>
        </p:xfrm>
        <a:graphic>
          <a:graphicData uri="http://schemas.openxmlformats.org/drawingml/2006/table">
            <a:tbl>
              <a:tblPr rtl="1"/>
              <a:tblGrid>
                <a:gridCol w="385265"/>
                <a:gridCol w="385265"/>
                <a:gridCol w="385265"/>
                <a:gridCol w="385265"/>
                <a:gridCol w="385265"/>
                <a:gridCol w="385265"/>
                <a:gridCol w="385265"/>
                <a:gridCol w="385265"/>
                <a:gridCol w="385265"/>
                <a:gridCol w="385265"/>
                <a:gridCol w="386262"/>
                <a:gridCol w="386262"/>
                <a:gridCol w="386262"/>
                <a:gridCol w="386262"/>
                <a:gridCol w="386262"/>
                <a:gridCol w="386262"/>
                <a:gridCol w="386262"/>
                <a:gridCol w="386262"/>
                <a:gridCol w="386262"/>
                <a:gridCol w="386262"/>
              </a:tblGrid>
              <a:tr h="54769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4769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4769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857625" y="3071813"/>
            <a:ext cx="1793875" cy="584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SA" sz="3200" b="1" dirty="0"/>
              <a:t>20 ريال</a:t>
            </a:r>
            <a:endParaRPr lang="en-US" sz="320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06375" y="3857625"/>
            <a:ext cx="1008063" cy="10779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SA" sz="3200" b="1" dirty="0"/>
              <a:t>3 أفراد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3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ِرجِعْ إلى السُّؤال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× 20 = 60, إذن 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28688" y="2428875"/>
            <a:ext cx="7215187" cy="3714750"/>
            <a:chOff x="1681188" y="3714752"/>
            <a:chExt cx="5534018" cy="2500330"/>
          </a:xfrm>
        </p:grpSpPr>
        <p:sp>
          <p:nvSpPr>
            <p:cNvPr id="12" name="Flowchart: Terminator 11"/>
            <p:cNvSpPr/>
            <p:nvPr/>
          </p:nvSpPr>
          <p:spPr>
            <a:xfrm rot="5400000">
              <a:off x="3214470" y="2214345"/>
              <a:ext cx="2500330" cy="5501143"/>
            </a:xfrm>
            <a:prstGeom prst="flowChartTerminator">
              <a:avLst/>
            </a:prstGeom>
            <a:gradFill>
              <a:gsLst>
                <a:gs pos="0">
                  <a:srgbClr val="00FF00"/>
                </a:gs>
                <a:gs pos="50000">
                  <a:srgbClr val="FF0000"/>
                </a:gs>
                <a:gs pos="100000">
                  <a:srgbClr val="00FF00"/>
                </a:gs>
              </a:gsLst>
              <a:lin ang="13500000" scaled="1"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341" name="Rectangle 2"/>
            <p:cNvSpPr>
              <a:spLocks noChangeArrowheads="1"/>
            </p:cNvSpPr>
            <p:nvPr/>
          </p:nvSpPr>
          <p:spPr bwMode="auto">
            <a:xfrm>
              <a:off x="1681188" y="4143380"/>
              <a:ext cx="5534018" cy="1553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600" b="1">
                  <a:latin typeface="Calibri" pitchFamily="34" charset="0"/>
                </a:rPr>
                <a:t>إذَا أرادَ ثلاثةٌ مِنَ الكِبارِ الذَّهابَ معَ خالدٍ</a:t>
              </a:r>
            </a:p>
            <a:p>
              <a:pPr algn="ctr" rtl="1"/>
              <a:r>
                <a:rPr lang="ar-EG" sz="3600" b="1">
                  <a:latin typeface="Calibri" pitchFamily="34" charset="0"/>
                </a:rPr>
                <a:t>وأصدقائِه الخَمْسةِ إلى مدِينةِ الألعابِ، فمَا</a:t>
              </a:r>
            </a:p>
            <a:p>
              <a:pPr algn="ctr" rtl="1"/>
              <a:r>
                <a:rPr lang="ar-EG" sz="3600" b="1">
                  <a:latin typeface="Calibri" pitchFamily="34" charset="0"/>
                </a:rPr>
                <a:t>إجمالِيُّ ثمنِ تذاكِرِهِمْ جميعًا؟ فسِّرْ كيفَ</a:t>
              </a:r>
            </a:p>
            <a:p>
              <a:pPr algn="ctr" rtl="1"/>
              <a:r>
                <a:rPr lang="ar-EG" sz="3600" b="1">
                  <a:latin typeface="Calibri" pitchFamily="34" charset="0"/>
                </a:rPr>
                <a:t>توصَّلتَ إلى الجَوَابِ.</a:t>
              </a: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7358060" y="1357298"/>
            <a:ext cx="929666" cy="1073188"/>
            <a:chOff x="7642862" y="3357562"/>
            <a:chExt cx="929666" cy="1073188"/>
          </a:xfr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829633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4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َا أرادَ ثلاثةٌ مِنَ الكِبار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358060" y="1643052"/>
            <a:ext cx="929666" cy="1073188"/>
            <a:chOff x="7642862" y="3357562"/>
            <a:chExt cx="929666" cy="1073188"/>
          </a:xfr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829633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4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1563" y="2357438"/>
            <a:ext cx="6143625" cy="25542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1- ثمن التذكرة للأطفال 12 ريالاً.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2- ثمن التذكرة للكبار 20 ريالاً.</a:t>
            </a:r>
            <a:endParaRPr lang="en-US" sz="3200" dirty="0"/>
          </a:p>
          <a:p>
            <a:pPr algn="r" rtl="1">
              <a:defRPr/>
            </a:pPr>
            <a:r>
              <a:rPr lang="en-US" sz="3200" b="1" dirty="0"/>
              <a:t> </a:t>
            </a:r>
            <a:r>
              <a:rPr lang="ar-EG" sz="3200" b="1" dirty="0"/>
              <a:t>3- عدد من أراد الذهاب إلى مدينة الألعاب: ثلاثة من الكبار وخالد و5 أصدقائه.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فهم ما معطيات المسألة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ن التذكر للأطفال 12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ن التذكرة للكبار 2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من أراد الذهاب إلى مدينة الأطف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286644" y="714356"/>
            <a:ext cx="929666" cy="1073188"/>
            <a:chOff x="7642862" y="3357562"/>
            <a:chExt cx="929666" cy="1073188"/>
          </a:xfr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829633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4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28688" y="1428750"/>
            <a:ext cx="6143625" cy="5016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ما المطلوب؟</a:t>
            </a:r>
          </a:p>
          <a:p>
            <a:pPr algn="r" rtl="1">
              <a:defRPr/>
            </a:pPr>
            <a:r>
              <a:rPr lang="ar-EG" sz="3200" b="1" dirty="0"/>
              <a:t>إجمالي ثمن التذاكر لثلاثة من الكبار وخالد و 5 من أصدقائه.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أخطط: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rgbClr val="0000FF"/>
                </a:solidFill>
              </a:rPr>
              <a:t>إجمالي ثمن التذكرة للثلاثة الكبار</a:t>
            </a:r>
          </a:p>
          <a:p>
            <a:pPr algn="r" rtl="1">
              <a:defRPr/>
            </a:pPr>
            <a:r>
              <a:rPr lang="ar-EG" sz="3200" b="1" dirty="0"/>
              <a:t> = 20 × 3 = 60ريالاً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0000FF"/>
                </a:solidFill>
              </a:rPr>
              <a:t>إجمالي ثمن التذكرة لخالد وأصدقائه </a:t>
            </a:r>
          </a:p>
          <a:p>
            <a:pPr algn="r" rtl="1">
              <a:defRPr/>
            </a:pPr>
            <a:r>
              <a:rPr lang="ar-EG" sz="3200" b="1" dirty="0"/>
              <a:t>=  6 × 12 = 72ريالأ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لإيجاد إجمالي ثمن تذاكرهم جميعاً نقوم بعملية الجمع.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جمالي ثمن التذاكر لثلاثة من الكبار وخالد و 5 من أصدقائ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خطط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جمالي ثمن التذكرة للثلاثة الك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جمالي ثمن التذكرة للثلاثة الك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جمالي ثمن التذكرة لخالد و أصدقائ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جمالي ثمن التذكرة لخالد و أصدقائ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لإيجاد إجمالي ثمن تذاكرهم جميعاً نقوم بعم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215206" y="857232"/>
            <a:ext cx="929666" cy="1073188"/>
            <a:chOff x="7642862" y="3357562"/>
            <a:chExt cx="929666" cy="1073188"/>
          </a:xfr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829633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4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28688" y="1428750"/>
            <a:ext cx="6143625" cy="3046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أحل: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إجمالي ثمن تذاكرهم جميعاً = 72 +60 = 132 ريالاً.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20 + 20 + 20 + 12 +12 + 12 + 12 + 12 +12 = 132 </a:t>
            </a:r>
            <a:r>
              <a:rPr lang="ar-EG" sz="3200" b="1" dirty="0">
                <a:solidFill>
                  <a:srgbClr val="0000FF"/>
                </a:solidFill>
              </a:rPr>
              <a:t>إذن الإجابة صحيحة.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ل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مالي ثمن تذاكرهم جميعاً = 72 +60 = 132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 + 20 + 20 + 12 +12 + 12 + 12 + 12 +12 = 1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143375" y="428625"/>
            <a:ext cx="4729163" cy="928688"/>
            <a:chOff x="4143372" y="428604"/>
            <a:chExt cx="4729191" cy="928694"/>
          </a:xfrm>
        </p:grpSpPr>
        <p:sp>
          <p:nvSpPr>
            <p:cNvPr id="2" name="Plaque 1"/>
            <p:cNvSpPr/>
            <p:nvPr/>
          </p:nvSpPr>
          <p:spPr>
            <a:xfrm>
              <a:off x="4143372" y="428604"/>
              <a:ext cx="4429151" cy="928694"/>
            </a:xfrm>
            <a:prstGeom prst="plaque">
              <a:avLst/>
            </a:prstGeom>
            <a:ln w="57150">
              <a:solidFill>
                <a:srgbClr val="6600CC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تدرب على المهارة</a:t>
              </a:r>
            </a:p>
          </p:txBody>
        </p:sp>
        <p:pic>
          <p:nvPicPr>
            <p:cNvPr id="18443" name="Picture 2" descr="9ar01a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72462" y="571480"/>
              <a:ext cx="800101" cy="60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571625" y="1857375"/>
            <a:ext cx="6572250" cy="785813"/>
            <a:chOff x="1571604" y="1857364"/>
            <a:chExt cx="6572296" cy="785818"/>
          </a:xfrm>
        </p:grpSpPr>
        <p:sp>
          <p:nvSpPr>
            <p:cNvPr id="10" name="Parallelogram 9"/>
            <p:cNvSpPr/>
            <p:nvPr/>
          </p:nvSpPr>
          <p:spPr>
            <a:xfrm>
              <a:off x="1571604" y="1857364"/>
              <a:ext cx="6572296" cy="785818"/>
            </a:xfrm>
            <a:prstGeom prst="parallelogram">
              <a:avLst/>
            </a:prstGeom>
            <a:solidFill>
              <a:srgbClr val="3366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57356" y="1928802"/>
              <a:ext cx="6045242" cy="584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rgbClr val="FFFF00"/>
                  </a:solidFill>
                  <a:latin typeface="+mn-lt"/>
                  <a:cs typeface="+mn-cs"/>
                </a:rPr>
                <a:t>اِستعملِ الخُطواتِ الأربعَ لحَلِّ المسائلِ التَّاليةِ:</a:t>
              </a:r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571625" y="2928938"/>
            <a:ext cx="5286375" cy="2786062"/>
            <a:chOff x="1928794" y="2857496"/>
            <a:chExt cx="5286412" cy="2786082"/>
          </a:xfrm>
        </p:grpSpPr>
        <p:sp>
          <p:nvSpPr>
            <p:cNvPr id="12" name="Flowchart: Card 11"/>
            <p:cNvSpPr/>
            <p:nvPr/>
          </p:nvSpPr>
          <p:spPr>
            <a:xfrm>
              <a:off x="1928794" y="2857496"/>
              <a:ext cx="5286412" cy="2786082"/>
            </a:xfrm>
            <a:prstGeom prst="flowChartPunchedCard">
              <a:avLst/>
            </a:prstGeom>
            <a:blipFill>
              <a:blip r:embed="rId8" cstate="print"/>
              <a:stretch>
                <a:fillRect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1670" y="3071810"/>
              <a:ext cx="5000660" cy="2246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في </a:t>
              </a:r>
              <a:r>
                <a:rPr lang="ar-SA" sz="2800" b="1" dirty="0">
                  <a:latin typeface="+mn-lt"/>
                  <a:cs typeface="+mn-cs"/>
                </a:rPr>
                <a:t>مسابقة الألغاز,</a:t>
              </a:r>
              <a:r>
                <a:rPr lang="ar-EG" sz="2800" b="1" dirty="0">
                  <a:latin typeface="+mn-lt"/>
                  <a:cs typeface="+mn-cs"/>
                </a:rPr>
                <a:t> يحصُلُ الفريقُ على 5 نِقاطٍ عندمَا يُجيبُ إجابةً صحيحةً</a:t>
              </a:r>
              <a:r>
                <a:rPr lang="ar-SA" sz="2800" b="1" dirty="0">
                  <a:latin typeface="+mn-lt"/>
                  <a:cs typeface="+mn-cs"/>
                </a:rPr>
                <a:t>.</a:t>
              </a:r>
              <a:r>
                <a:rPr lang="ar-EG" sz="2800" b="1" dirty="0">
                  <a:latin typeface="+mn-lt"/>
                  <a:cs typeface="+mn-cs"/>
                </a:rPr>
                <a:t> فإِذا حصلَ الفريقُ </a:t>
              </a:r>
              <a:r>
                <a:rPr lang="ar-SA" sz="2800" b="1" dirty="0">
                  <a:latin typeface="+mn-lt"/>
                  <a:cs typeface="+mn-cs"/>
                </a:rPr>
                <a:t>الأول </a:t>
              </a:r>
              <a:r>
                <a:rPr lang="ar-EG" sz="2800" b="1" dirty="0">
                  <a:latin typeface="+mn-lt"/>
                  <a:cs typeface="+mn-cs"/>
                </a:rPr>
                <a:t>على 55 نقطةً، بينَما أجابَ الفريقُ </a:t>
              </a:r>
              <a:r>
                <a:rPr lang="ar-SA" sz="2800" b="1" dirty="0" err="1">
                  <a:latin typeface="+mn-lt"/>
                  <a:cs typeface="+mn-cs"/>
                </a:rPr>
                <a:t>الثان</a:t>
              </a:r>
              <a:r>
                <a:rPr lang="ar-EG" sz="2800" b="1" dirty="0">
                  <a:latin typeface="+mn-lt"/>
                  <a:cs typeface="+mn-cs"/>
                </a:rPr>
                <a:t>ي</a:t>
              </a:r>
              <a:r>
                <a:rPr lang="ar-SA" sz="2800" b="1" dirty="0">
                  <a:latin typeface="+mn-lt"/>
                  <a:cs typeface="+mn-cs"/>
                </a:rPr>
                <a:t> </a:t>
              </a:r>
              <a:r>
                <a:rPr lang="ar-EG" sz="2800" b="1" dirty="0">
                  <a:latin typeface="+mn-lt"/>
                  <a:cs typeface="+mn-cs"/>
                </a:rPr>
                <a:t>12 إجابةً صحيحةً، فأيُّ الفريقينِ كانتْ إجاباتُه الصحيحةُ أكثرَ؟</a:t>
              </a:r>
            </a:p>
          </p:txBody>
        </p:sp>
      </p:grpSp>
      <p:grpSp>
        <p:nvGrpSpPr>
          <p:cNvPr id="11" name="Group 8"/>
          <p:cNvGrpSpPr/>
          <p:nvPr/>
        </p:nvGrpSpPr>
        <p:grpSpPr>
          <a:xfrm>
            <a:off x="7358082" y="3786190"/>
            <a:ext cx="1001104" cy="1073188"/>
            <a:chOff x="7571424" y="3357562"/>
            <a:chExt cx="1001104" cy="1073188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4064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على المه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ِستعملِ الخُطواتِ الأربعَ لحَلِّ المسائلِ التَّالي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 مسابقة الألغاز يحصُلُ الفريق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286644" y="1285860"/>
            <a:ext cx="1001104" cy="1073188"/>
            <a:chOff x="7571424" y="3357562"/>
            <a:chExt cx="1001104" cy="1073188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4064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214438" y="3143250"/>
            <a:ext cx="6572250" cy="20621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1- يحصل الفريق على 5 نقاط للإجابة الصحيحة.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2- الفريق الأول حصل على 55 نقطة.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3- الفريق الثاني أجاب 12 إجابة صحيحة.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هم ما معطيات المسأل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حصل الفرق على 5 نقاط للإجابة ال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فريق الأول حصل على 55 نق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فريق الثاني أجاب 12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143768" y="714356"/>
            <a:ext cx="1001104" cy="1073188"/>
            <a:chOff x="7571424" y="3357562"/>
            <a:chExt cx="1001104" cy="1073188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4064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000125" y="2071688"/>
            <a:ext cx="6572250" cy="1570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ما المطلوب؟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أي الفريقين كانت إجاباته الصحيحة أكثر؟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خطط: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357188" y="4214813"/>
          <a:ext cx="8572500" cy="1371600"/>
        </p:xfrm>
        <a:graphic>
          <a:graphicData uri="http://schemas.openxmlformats.org/drawingml/2006/table">
            <a:tbl>
              <a:tblPr rtl="1"/>
              <a:tblGrid>
                <a:gridCol w="2455863"/>
                <a:gridCol w="515937"/>
                <a:gridCol w="519113"/>
                <a:gridCol w="512762"/>
                <a:gridCol w="515938"/>
                <a:gridCol w="515937"/>
                <a:gridCol w="542925"/>
                <a:gridCol w="519113"/>
                <a:gridCol w="579437"/>
                <a:gridCol w="512763"/>
                <a:gridCol w="674687"/>
                <a:gridCol w="7080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8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8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8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7429500" y="5202238"/>
            <a:ext cx="649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000" b="1"/>
              <a:t>النقاط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643688" y="4286250"/>
            <a:ext cx="2227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000" b="1"/>
              <a:t>عدد الإجابات الصحيحة للفريق الأول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000750" y="4357688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500688" y="4357688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2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929188" y="4357688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3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500563" y="4357688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4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4000500" y="4357688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3429000" y="4357688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6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928938" y="4357688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7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428875" y="4357688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8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857375" y="4357688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9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214438" y="4357688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71500" y="4357688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11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957888" y="5143500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5429250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4857750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4429125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20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3929063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25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3357563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30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2857500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35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2357438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40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1785938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45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1143000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500063" y="514350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مطلوب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ي الفريقين كانت إجاباته الصحيحة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إجابات الصحيحة للفريق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 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 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      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      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     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     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 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 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7      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7      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8       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8       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          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          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0            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0            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1         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1         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allAtOnce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tored Data 1"/>
          <p:cNvSpPr/>
          <p:nvPr/>
        </p:nvSpPr>
        <p:spPr>
          <a:xfrm>
            <a:off x="2786063" y="571500"/>
            <a:ext cx="5643562" cy="1643063"/>
          </a:xfrm>
          <a:prstGeom prst="flowChartOnlineStorag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/>
              <a:t>الدرس </a:t>
            </a:r>
            <a:r>
              <a:rPr lang="ar-EG" sz="4800" b="1" dirty="0" err="1"/>
              <a:t>ال</a:t>
            </a:r>
            <a:r>
              <a:rPr lang="ar-SA" sz="4800" b="1" dirty="0"/>
              <a:t>ثالث</a:t>
            </a:r>
            <a:r>
              <a:rPr lang="ar-EG" sz="4800" b="1" dirty="0"/>
              <a:t/>
            </a:r>
            <a:br>
              <a:rPr lang="ar-EG" sz="4800" b="1" dirty="0"/>
            </a:br>
            <a:r>
              <a:rPr lang="ar-EG" sz="4800" b="1" dirty="0"/>
              <a:t>     </a:t>
            </a:r>
            <a:r>
              <a:rPr lang="ar-EG" sz="4800" b="1" dirty="0">
                <a:solidFill>
                  <a:srgbClr val="FF0000"/>
                </a:solidFill>
                <a:sym typeface="Wingdings" pitchFamily="2" charset="2"/>
              </a:rPr>
              <a:t>(1 – 3)</a:t>
            </a:r>
            <a:endParaRPr lang="ar-EG" sz="4800" b="1" dirty="0">
              <a:solidFill>
                <a:srgbClr val="FF0000"/>
              </a:solidFill>
            </a:endParaRPr>
          </a:p>
        </p:txBody>
      </p:sp>
      <p:sp>
        <p:nvSpPr>
          <p:cNvPr id="3" name="Wave 2"/>
          <p:cNvSpPr/>
          <p:nvPr/>
        </p:nvSpPr>
        <p:spPr>
          <a:xfrm>
            <a:off x="642910" y="3571876"/>
            <a:ext cx="7786742" cy="2714644"/>
          </a:xfrm>
          <a:prstGeom prst="wav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dirty="0">
                <a:ln>
                  <a:solidFill>
                    <a:srgbClr val="00FF00"/>
                  </a:solidFill>
                </a:ln>
                <a:solidFill>
                  <a:srgbClr val="7030A0"/>
                </a:solidFill>
              </a:rPr>
              <a:t>مهارة حل المسألة</a:t>
            </a: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ل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215206" y="1000108"/>
            <a:ext cx="1001104" cy="1073188"/>
            <a:chOff x="7571424" y="3357562"/>
            <a:chExt cx="1001104" cy="1073188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4064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285875" y="2286000"/>
            <a:ext cx="6572250" cy="3046413"/>
          </a:xfrm>
          <a:prstGeom prst="rect">
            <a:avLst/>
          </a:prstGeom>
          <a:solidFill>
            <a:srgbClr val="9933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ar-EG" sz="3200" b="1" dirty="0">
                <a:solidFill>
                  <a:srgbClr val="FFFF00"/>
                </a:solidFill>
              </a:rPr>
              <a:t>أحل:</a:t>
            </a:r>
            <a:endParaRPr lang="en-US" sz="3200" dirty="0">
              <a:solidFill>
                <a:srgbClr val="FFFF00"/>
              </a:solidFill>
            </a:endParaRPr>
          </a:p>
          <a:p>
            <a:pPr algn="ctr" rtl="1">
              <a:defRPr/>
            </a:pPr>
            <a:r>
              <a:rPr lang="ar-EG" sz="3200" b="1" dirty="0"/>
              <a:t>من الشكل يتبين أن الفريق الأول أجاب على 11 إجابة صحيحة.</a:t>
            </a:r>
            <a:endParaRPr lang="en-US" sz="3200" dirty="0"/>
          </a:p>
          <a:p>
            <a:pPr algn="ctr" rtl="1">
              <a:defRPr/>
            </a:pPr>
            <a:r>
              <a:rPr lang="ar-EG" sz="3200" b="1" dirty="0">
                <a:solidFill>
                  <a:srgbClr val="FFFF00"/>
                </a:solidFill>
              </a:rPr>
              <a:t>بما أن الفريق الثاني أجاب على 12 إجابة صحيحة, إذن الفريق الثاني كانت إجاباته الصحيحة أكثر من الفريق الأول.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ل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 الشكل يتبين أن الفريق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ما أن الفريق الثاني أجاب على 12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929454" y="1142984"/>
            <a:ext cx="1001104" cy="1073188"/>
            <a:chOff x="7571424" y="3357562"/>
            <a:chExt cx="1001104" cy="1073188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3711996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7715272" y="335756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4064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428750" y="2857500"/>
            <a:ext cx="6572250" cy="25542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 الفريق الأول:  11 × 5 = 55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الفريق الثاني: 12 × 5 = 60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3333FF"/>
                </a:solidFill>
              </a:rPr>
              <a:t>إذن الإجابة صحيحة وإجابات الفريق الثاني الصحيحة كانت أكثر.</a:t>
            </a:r>
            <a:endParaRPr lang="en-US" sz="32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فريق الأول   11 × 5 = 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فريق الثاني  12 × 5 = 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الإجابة صحيحة وإجابات الفر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28688" y="2357438"/>
            <a:ext cx="7072312" cy="2714625"/>
            <a:chOff x="357158" y="500042"/>
            <a:chExt cx="7072362" cy="2714644"/>
          </a:xfrm>
        </p:grpSpPr>
        <p:sp>
          <p:nvSpPr>
            <p:cNvPr id="10" name="Flowchart: Preparation 9"/>
            <p:cNvSpPr/>
            <p:nvPr/>
          </p:nvSpPr>
          <p:spPr>
            <a:xfrm>
              <a:off x="357158" y="500042"/>
              <a:ext cx="7072362" cy="2714644"/>
            </a:xfrm>
            <a:prstGeom prst="flowChartPreparation">
              <a:avLst/>
            </a:prstGeom>
            <a:gradFill>
              <a:gsLst>
                <a:gs pos="0">
                  <a:srgbClr val="FF0000"/>
                </a:gs>
                <a:gs pos="50000">
                  <a:srgbClr val="FF7C80"/>
                </a:gs>
                <a:gs pos="100000">
                  <a:srgbClr val="CC0066"/>
                </a:gs>
              </a:gsLst>
              <a:lin ang="13500000" scaled="1"/>
            </a:gra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28662" y="785794"/>
              <a:ext cx="5500726" cy="1692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  <a:latin typeface="+mn-lt"/>
                  <a:cs typeface="+mn-cs"/>
                </a:rPr>
                <a:t>القياس: </a:t>
              </a:r>
              <a:r>
                <a:rPr lang="ar-SA" sz="3200" b="1" dirty="0">
                  <a:latin typeface="+mn-lt"/>
                  <a:cs typeface="+mn-cs"/>
                </a:rPr>
                <a:t>تستغرق مريم 5 دقا</a:t>
              </a:r>
              <a:r>
                <a:rPr lang="ar-EG" sz="3200" b="1" dirty="0">
                  <a:latin typeface="+mn-lt"/>
                  <a:cs typeface="+mn-cs"/>
                </a:rPr>
                <a:t>ئ</a:t>
              </a:r>
              <a:r>
                <a:rPr lang="ar-SA" sz="3200" b="1" dirty="0">
                  <a:latin typeface="+mn-lt"/>
                  <a:cs typeface="+mn-cs"/>
                </a:rPr>
                <a:t>ق لتغليف هدية. كم دقيقة تستغرقها لتغليف 10 هدايا</a:t>
              </a:r>
              <a:r>
                <a:rPr lang="ar-EG" sz="3200" b="1" dirty="0">
                  <a:latin typeface="+mn-lt"/>
                  <a:cs typeface="+mn-cs"/>
                </a:rPr>
                <a:t>؟</a:t>
              </a: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7571424" y="1214422"/>
            <a:ext cx="1001104" cy="1030431"/>
            <a:chOff x="7571424" y="1214422"/>
            <a:chExt cx="1001104" cy="1030431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6" name="Curved Left Arrow 5"/>
            <p:cNvSpPr/>
            <p:nvPr/>
          </p:nvSpPr>
          <p:spPr>
            <a:xfrm rot="3282498">
              <a:off x="7758195" y="152609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715272" y="121442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6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اس تستغرق مريم 5 دقا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7500958" y="642918"/>
            <a:ext cx="1001104" cy="1030431"/>
            <a:chOff x="7571424" y="1214422"/>
            <a:chExt cx="1001104" cy="1030431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6" name="Curved Left Arrow 5"/>
            <p:cNvSpPr/>
            <p:nvPr/>
          </p:nvSpPr>
          <p:spPr>
            <a:xfrm rot="3282498">
              <a:off x="7758195" y="152609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715272" y="121442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1563" y="1500188"/>
            <a:ext cx="6380162" cy="25542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1- المدة التي تستغرقها مريم لتغليف الهدية 5 دقائق.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2- عدد الهدايا المراد تغليفها 10 هدايا.</a:t>
            </a:r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أخطط: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9" name="جدول 8"/>
          <p:cNvGraphicFramePr>
            <a:graphicFrameLocks noGrp="1"/>
          </p:cNvGraphicFramePr>
          <p:nvPr/>
        </p:nvGraphicFramePr>
        <p:xfrm>
          <a:off x="714375" y="4609166"/>
          <a:ext cx="7358063" cy="1463040"/>
        </p:xfrm>
        <a:graphic>
          <a:graphicData uri="http://schemas.openxmlformats.org/drawingml/2006/table">
            <a:tbl>
              <a:tblPr rtl="1">
                <a:tableStyleId>{08FB837D-C827-4EFA-A057-4D05807E0F7C}</a:tableStyleId>
              </a:tblPr>
              <a:tblGrid>
                <a:gridCol w="1363663"/>
                <a:gridCol w="696912"/>
                <a:gridCol w="593725"/>
                <a:gridCol w="698500"/>
                <a:gridCol w="531813"/>
                <a:gridCol w="631825"/>
                <a:gridCol w="596900"/>
                <a:gridCol w="528637"/>
                <a:gridCol w="566738"/>
                <a:gridCol w="623887"/>
                <a:gridCol w="525463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143750" y="5524500"/>
            <a:ext cx="54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b="1"/>
              <a:t>المدة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357938" y="4748213"/>
            <a:ext cx="2227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/>
              <a:t>عدد الهدايا 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215063" y="4679950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572125" y="4679950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2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929188" y="4679950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3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314825" y="4679950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4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3714750" y="4679950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3143250" y="4679950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6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500313" y="4679950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7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000250" y="4679950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8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428750" y="4679950"/>
            <a:ext cx="32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9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785813" y="4679950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6215063" y="5465763"/>
            <a:ext cx="328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429250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4857750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15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4170363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20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3643313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25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3071813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30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2428875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35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1928813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40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1357313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45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714375" y="5465763"/>
            <a:ext cx="47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tabLst>
                <a:tab pos="334963" algn="l"/>
              </a:tabLst>
            </a:pPr>
            <a:r>
              <a:rPr lang="ar-EG" sz="2000" b="1"/>
              <a:t>50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فهم ما معطيات المسأل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دة التي تستغرقها مريم لتغليف الهدية 5 دقائ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هدايا المراد تغليفها 10 هد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عدد الهدا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     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   1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   1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           15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           15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       2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       2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           2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           2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        3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        3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7           3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7           3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8       4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8       4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       4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       45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10         5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10         50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7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7072330" y="857232"/>
            <a:ext cx="1001104" cy="1030431"/>
            <a:chOff x="7571424" y="1214422"/>
            <a:chExt cx="1001104" cy="1030431"/>
          </a:xfr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grpSpPr>
        <p:sp>
          <p:nvSpPr>
            <p:cNvPr id="6" name="Curved Left Arrow 5"/>
            <p:cNvSpPr/>
            <p:nvPr/>
          </p:nvSpPr>
          <p:spPr>
            <a:xfrm rot="3282498">
              <a:off x="7758195" y="152609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715272" y="121442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1563" y="2428875"/>
            <a:ext cx="6380162" cy="3046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أحل: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chemeClr val="tx1"/>
                </a:solidFill>
              </a:rPr>
              <a:t>من الشكل يتبين أن المدة التي تستغرقها مريم لتغليف 10 هدايا = 50 دقيقة.</a:t>
            </a:r>
            <a:endParaRPr lang="en-US" sz="3200" dirty="0">
              <a:solidFill>
                <a:schemeClr val="tx1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chemeClr val="tx1"/>
                </a:solidFill>
              </a:rPr>
              <a:t>5 × 10 = 50</a:t>
            </a:r>
            <a:endParaRPr lang="en-US" sz="3200" dirty="0">
              <a:solidFill>
                <a:schemeClr val="tx1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إذن الإجابة صحيحة.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ن الشكل يتبين أن المدة التي تستغرقها مريم لتغليف 10 هدايا = 50 دق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 × 10 =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 × 10 =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8750" y="2786063"/>
            <a:ext cx="6072188" cy="1500187"/>
            <a:chOff x="1142976" y="4357694"/>
            <a:chExt cx="6072230" cy="1500198"/>
          </a:xfrm>
        </p:grpSpPr>
        <p:sp>
          <p:nvSpPr>
            <p:cNvPr id="12" name="Flowchart: Terminator 11"/>
            <p:cNvSpPr/>
            <p:nvPr/>
          </p:nvSpPr>
          <p:spPr>
            <a:xfrm>
              <a:off x="1142976" y="4357694"/>
              <a:ext cx="6072230" cy="1500198"/>
            </a:xfrm>
            <a:prstGeom prst="flowChartTerminator">
              <a:avLst/>
            </a:prstGeom>
            <a:gradFill flip="none" rotWithShape="1">
              <a:gsLst>
                <a:gs pos="0">
                  <a:srgbClr val="3333FF">
                    <a:shade val="30000"/>
                    <a:satMod val="115000"/>
                  </a:srgbClr>
                </a:gs>
                <a:gs pos="50000">
                  <a:srgbClr val="3333FF">
                    <a:shade val="67500"/>
                    <a:satMod val="115000"/>
                  </a:srgbClr>
                </a:gs>
                <a:gs pos="100000">
                  <a:srgbClr val="3333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rgbClr val="CC0066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428728" y="4565658"/>
              <a:ext cx="5357850" cy="10779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rgbClr val="FFFF00"/>
                  </a:solidFill>
                  <a:latin typeface="+mn-lt"/>
                  <a:cs typeface="+mn-cs"/>
                </a:rPr>
                <a:t>دَفعتْ سعادُ 50 ريالاً ثمنًا لـ 10 أساوِرَ، فمَا ثمنُ السِّوارِ الواحدِ؟</a:t>
              </a: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7429520" y="1571618"/>
            <a:ext cx="1001104" cy="1030431"/>
            <a:chOff x="7571424" y="4429132"/>
            <a:chExt cx="1001104" cy="1030431"/>
          </a:xfrm>
          <a:solidFill>
            <a:srgbClr val="0000FF"/>
          </a:soli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474080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442913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7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َفعتْ سعادُ 50 ريالاً ثمنًا لـ 10 أساوِر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286644" y="857232"/>
            <a:ext cx="1001104" cy="1030431"/>
            <a:chOff x="7571424" y="4429132"/>
            <a:chExt cx="1001104" cy="1030431"/>
          </a:xfrm>
          <a:solidFill>
            <a:srgbClr val="0000FF"/>
          </a:soli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474080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442913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7</a:t>
              </a:r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57313" y="2143125"/>
            <a:ext cx="5786437" cy="3540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1- المبلغ الذي دفعته سعاد 50 ريالاً.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2- عدد الأساور يساوي 10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ما المطلوب؟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ثمن السوار الواحد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أخطط: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ثمن السوار الواحد × عدد الأساور = 50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فهم ما معطيات المسأل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بلغ الذي دفعته سعاد 5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أساور يساوي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 المطلوب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من السوار ال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خطط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ثمن السوار الواحد × عدد الأساور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7429520" y="785794"/>
            <a:ext cx="1001104" cy="1030431"/>
            <a:chOff x="7571424" y="4429132"/>
            <a:chExt cx="1001104" cy="1030431"/>
          </a:xfrm>
          <a:solidFill>
            <a:srgbClr val="0000FF"/>
          </a:solidFill>
        </p:grpSpPr>
        <p:sp>
          <p:nvSpPr>
            <p:cNvPr id="8" name="Curved Left Arrow 7"/>
            <p:cNvSpPr/>
            <p:nvPr/>
          </p:nvSpPr>
          <p:spPr>
            <a:xfrm rot="3282498">
              <a:off x="7758195" y="474080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5" name="32-Point Star 4"/>
            <p:cNvSpPr/>
            <p:nvPr/>
          </p:nvSpPr>
          <p:spPr>
            <a:xfrm>
              <a:off x="7715272" y="442913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7</a:t>
              </a:r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57250" y="2000250"/>
            <a:ext cx="7643813" cy="4032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أحل: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ثمن السوار الواحد × 10 = 50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ثمن السوار الواحد =      × 10 = 50</a:t>
            </a:r>
          </a:p>
          <a:p>
            <a:pPr algn="r" rtl="1">
              <a:defRPr/>
            </a:pPr>
            <a:r>
              <a:rPr lang="ar-EG" sz="3200" b="1" dirty="0"/>
              <a:t>5 إذن ثمن السوار الواحد = 5ريالات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 5 + 5 + 5 + 5 + 5 + 5 + 5 + 5 + 5 + 5 = 50 ريالاً.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6600CC"/>
                </a:solidFill>
              </a:rPr>
              <a:t>إذن الإجابة صحيحة.</a:t>
            </a:r>
            <a:endParaRPr lang="en-US" sz="3200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ن السوار الواحد × 10 =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ن السوار الواحد =      × 10 =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 إذن ثمن السوار الواحد= 5ريالاً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 + 5 + 5 + 5 + 5 + 5 + 5 + 5 + 5 + 5 = 5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 + 5 + 5 + 5 + 5 + 5 + 5 + 5 + 5 + 5 = 50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000125" y="2500313"/>
            <a:ext cx="7000875" cy="2786062"/>
            <a:chOff x="1643042" y="857232"/>
            <a:chExt cx="5286412" cy="2286016"/>
          </a:xfrm>
        </p:grpSpPr>
        <p:sp>
          <p:nvSpPr>
            <p:cNvPr id="10" name="Snip Diagonal Corner Rectangle 9"/>
            <p:cNvSpPr/>
            <p:nvPr/>
          </p:nvSpPr>
          <p:spPr>
            <a:xfrm>
              <a:off x="1643042" y="857232"/>
              <a:ext cx="5286412" cy="2286016"/>
            </a:xfrm>
            <a:prstGeom prst="snip2DiagRect">
              <a:avLst/>
            </a:prstGeom>
            <a:solidFill>
              <a:srgbClr val="9933FF"/>
            </a:solidFill>
            <a:ln w="76200">
              <a:solidFill>
                <a:schemeClr val="tx1"/>
              </a:solidFill>
            </a:ln>
            <a:effectLst>
              <a:innerShdw blurRad="1066800">
                <a:srgbClr val="66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>
                <a:solidFill>
                  <a:schemeClr val="tx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749730" y="1072156"/>
              <a:ext cx="5071838" cy="18939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600" b="1" dirty="0">
                  <a:solidFill>
                    <a:srgbClr val="FFFF00"/>
                  </a:solidFill>
                  <a:latin typeface="+mn-lt"/>
                  <a:cs typeface="+mn-cs"/>
                </a:rPr>
                <a:t>تنظم هيفاء 4 عقود في الساعة. وإذا ساعدتها أختها فإنهما تنظمان هذا العدد ومثله في ساعة واحدةٍ. فكم عقداً تنظم هيفاء وأختها إذا عملتا ساعتين؟</a:t>
              </a:r>
              <a:endParaRPr lang="ar-EG" sz="3600" b="1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7429520" y="1285860"/>
            <a:ext cx="1374165" cy="1379884"/>
            <a:chOff x="7412677" y="1000108"/>
            <a:chExt cx="1374165" cy="1379884"/>
          </a:xfr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grpSpPr>
        <p:sp>
          <p:nvSpPr>
            <p:cNvPr id="11" name="Curved Left Arrow 10"/>
            <p:cNvSpPr/>
            <p:nvPr/>
          </p:nvSpPr>
          <p:spPr>
            <a:xfrm rot="3282498">
              <a:off x="7633637" y="1470969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572396" y="1000108"/>
              <a:ext cx="1214446" cy="1000132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8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ظم هيفاء 4 عقود في السا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7429520" y="1285860"/>
            <a:ext cx="1374165" cy="1379884"/>
            <a:chOff x="7412677" y="1000108"/>
            <a:chExt cx="1374165" cy="1379884"/>
          </a:xfr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grpSpPr>
        <p:sp>
          <p:nvSpPr>
            <p:cNvPr id="11" name="Curved Left Arrow 10"/>
            <p:cNvSpPr/>
            <p:nvPr/>
          </p:nvSpPr>
          <p:spPr>
            <a:xfrm rot="3282498">
              <a:off x="7633637" y="1470969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572396" y="1000108"/>
              <a:ext cx="1214446" cy="1000132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8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143000" y="1357313"/>
            <a:ext cx="6000750" cy="4524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 1- تنظم هيفاء 4 عقود في الساعة.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 2- إذا ساعدتها أختها فإنهما تنظمان هذا العدد ومثله في ساعة واحدة.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ما المطلوب؟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كم عقداً تنظم هيفاء وأختها في ساعتين؟</a:t>
            </a:r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أخطط: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عدد العقود التي تنظمها هيفاء وأختها في ساعة = 4 + 4 = 8 عقود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فهم ما معطيات المسأل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نظم هيفاء 4 عقود في الساعة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ا ساعدتها أختها فإنهما تنظمان هذا العدد ومثله في ساعة 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 المطلوب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كم عقداً تنظم هيفاء وأختها في ساع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خطط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عدد العقود التي تنظمها هيفاء وأختها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/>
          <p:cNvSpPr/>
          <p:nvPr/>
        </p:nvSpPr>
        <p:spPr>
          <a:xfrm>
            <a:off x="5072066" y="214290"/>
            <a:ext cx="3571900" cy="1285884"/>
          </a:xfrm>
          <a:prstGeom prst="flowChartOffpageConnector">
            <a:avLst/>
          </a:prstGeom>
          <a:solidFill>
            <a:srgbClr val="FF0000"/>
          </a:solidFill>
          <a:ln w="117475" cmpd="tri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/>
              <a:t>فكرة الدرس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785786" y="1785926"/>
            <a:ext cx="8001056" cy="1285884"/>
            <a:chOff x="857224" y="1785926"/>
            <a:chExt cx="7715304" cy="1285884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" name="Decagon 5"/>
            <p:cNvSpPr/>
            <p:nvPr/>
          </p:nvSpPr>
          <p:spPr>
            <a:xfrm>
              <a:off x="857224" y="1785926"/>
              <a:ext cx="7715304" cy="1285884"/>
            </a:xfrm>
            <a:prstGeom prst="decagon">
              <a:avLst/>
            </a:prstGeom>
            <a:solidFill>
              <a:srgbClr val="0000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43042" y="2071678"/>
              <a:ext cx="6286544" cy="70788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00FF00"/>
                  </a:solidFill>
                  <a:latin typeface="+mn-lt"/>
                  <a:cs typeface="+mn-cs"/>
                </a:rPr>
                <a:t>أستعمل الخطوات الأربع</a:t>
              </a:r>
              <a:r>
                <a:rPr lang="ar-SA" sz="4000" b="1" dirty="0">
                  <a:solidFill>
                    <a:srgbClr val="00FF00"/>
                  </a:solidFill>
                  <a:latin typeface="+mn-lt"/>
                  <a:cs typeface="+mn-cs"/>
                </a:rPr>
                <a:t> ل</a:t>
              </a:r>
              <a:r>
                <a:rPr lang="ar-EG" sz="4000" b="1" dirty="0">
                  <a:solidFill>
                    <a:srgbClr val="00FF00"/>
                  </a:solidFill>
                  <a:latin typeface="+mn-lt"/>
                  <a:cs typeface="+mn-cs"/>
                </a:rPr>
                <a:t>أ</a:t>
              </a:r>
              <a:r>
                <a:rPr lang="ar-SA" sz="4000" b="1" dirty="0">
                  <a:solidFill>
                    <a:srgbClr val="00FF00"/>
                  </a:solidFill>
                  <a:latin typeface="+mn-lt"/>
                  <a:cs typeface="+mn-cs"/>
                </a:rPr>
                <a:t>حل المسائل</a:t>
              </a:r>
              <a:endParaRPr lang="ar-EG" sz="4000" b="1" dirty="0">
                <a:solidFill>
                  <a:srgbClr val="00FF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57625" y="3214688"/>
            <a:ext cx="5072063" cy="3429000"/>
            <a:chOff x="3857620" y="3214686"/>
            <a:chExt cx="5072098" cy="3429024"/>
          </a:xfrm>
        </p:grpSpPr>
        <p:sp>
          <p:nvSpPr>
            <p:cNvPr id="8" name="Cloud 7"/>
            <p:cNvSpPr/>
            <p:nvPr/>
          </p:nvSpPr>
          <p:spPr>
            <a:xfrm>
              <a:off x="3857620" y="3214686"/>
              <a:ext cx="5072098" cy="3429024"/>
            </a:xfrm>
            <a:prstGeom prst="cloud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  <a:effectLst>
              <a:innerShdw blurRad="355600">
                <a:srgbClr val="00FF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107" name="Rectangle 4"/>
            <p:cNvSpPr>
              <a:spLocks noChangeArrowheads="1"/>
            </p:cNvSpPr>
            <p:nvPr/>
          </p:nvSpPr>
          <p:spPr bwMode="auto">
            <a:xfrm>
              <a:off x="4286305" y="3682561"/>
              <a:ext cx="3929058" cy="267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2800" b="1">
                  <a:latin typeface="Calibri" pitchFamily="34" charset="0"/>
                </a:rPr>
                <a:t>قامَ خالدٌ وأصدقاؤُه الخمسةُ بزيارةِ مدينةِ الألعابِ التَّرفيهيَّةِ. فإذَا كانَ ثمنُ تذكرةِ الدُّخولِ 12 ريالاً، فمَا إِجماليُّ ثمنِ تذاكرِ دُخولِهمْ جميعاً إلى مدينةِ الألعابِ؟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4282" y="3672436"/>
            <a:ext cx="3429024" cy="250873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الخطوات الأربع لأ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امَ خالدٌ وأصدقاؤُه الخمس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7429520" y="1285860"/>
            <a:ext cx="1374165" cy="1379884"/>
            <a:chOff x="7412677" y="1000108"/>
            <a:chExt cx="1374165" cy="1379884"/>
          </a:xfr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grpSpPr>
        <p:sp>
          <p:nvSpPr>
            <p:cNvPr id="11" name="Curved Left Arrow 10"/>
            <p:cNvSpPr/>
            <p:nvPr/>
          </p:nvSpPr>
          <p:spPr>
            <a:xfrm rot="3282498">
              <a:off x="7633637" y="1470969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572396" y="1000108"/>
              <a:ext cx="1214446" cy="1000132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8</a:t>
              </a:r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428750" y="2643188"/>
            <a:ext cx="6000750" cy="3046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أحل: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عدد العقود التي تنظمها هيفاء وأختها في ساعتين = 2 × 8 = 16 عقداً 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(4 + 4) + (4 + 4) = 16</a:t>
            </a:r>
            <a:br>
              <a:rPr lang="ar-EG" sz="3200" b="1" dirty="0"/>
            </a:br>
            <a:r>
              <a:rPr lang="ar-EG" sz="3200" b="1" dirty="0">
                <a:solidFill>
                  <a:srgbClr val="7030A0"/>
                </a:solidFill>
              </a:rPr>
              <a:t>إذن الإجابة صحيحة.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عقود التي تنظمها هيفاء وأختها في ساع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 + 4  + 4 + 4 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5750" y="2714625"/>
            <a:ext cx="6643688" cy="2928938"/>
            <a:chOff x="428596" y="4357694"/>
            <a:chExt cx="6643734" cy="2071702"/>
          </a:xfrm>
        </p:grpSpPr>
        <p:sp>
          <p:nvSpPr>
            <p:cNvPr id="16" name="Teardrop 15"/>
            <p:cNvSpPr/>
            <p:nvPr/>
          </p:nvSpPr>
          <p:spPr>
            <a:xfrm>
              <a:off x="428596" y="4357694"/>
              <a:ext cx="6643734" cy="2071702"/>
            </a:xfrm>
            <a:prstGeom prst="teardrop">
              <a:avLst>
                <a:gd name="adj" fmla="val 111613"/>
              </a:avLst>
            </a:prstGeom>
            <a:blipFill dpi="0" rotWithShape="1">
              <a:blip r:embed="rId5" cstate="print"/>
              <a:srcRect/>
              <a:stretch>
                <a:fillRect l="-1000" r="-3000" b="-8000"/>
              </a:stretch>
            </a:blip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2775" name="Rectangle 3"/>
            <p:cNvSpPr>
              <a:spLocks noChangeArrowheads="1"/>
            </p:cNvSpPr>
            <p:nvPr/>
          </p:nvSpPr>
          <p:spPr bwMode="auto">
            <a:xfrm>
              <a:off x="1500166" y="4613501"/>
              <a:ext cx="4926814" cy="1815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2800" b="1">
                  <a:latin typeface="Calibri" pitchFamily="34" charset="0"/>
                </a:rPr>
                <a:t>صُنِعَتْ أوَّلُ سيَّارةٍ تعملُ بالبنزِينِ عامَ 1885م (1306 هـ ) قَدِّرْ كَمْ سنةً مَضَتْ على صُنْعِ أوَّلِ سيَّارةٍ مِن هذَا النَّوعِ</a:t>
              </a:r>
              <a:r>
                <a:rPr lang="ar-SA" sz="2800" b="1">
                  <a:latin typeface="Calibri" pitchFamily="34" charset="0"/>
                </a:rPr>
                <a:t> حتى هذه السنة.</a:t>
              </a:r>
              <a:endParaRPr lang="ar-EG" sz="2800" b="1">
                <a:latin typeface="Calibri" pitchFamily="34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7500958" y="1357304"/>
            <a:ext cx="1405270" cy="1379881"/>
            <a:chOff x="7453010" y="3071810"/>
            <a:chExt cx="1405270" cy="1379881"/>
          </a:xfrm>
          <a:solidFill>
            <a:srgbClr val="C00000"/>
          </a:solidFill>
        </p:grpSpPr>
        <p:sp>
          <p:nvSpPr>
            <p:cNvPr id="13" name="Curved Left Arrow 12"/>
            <p:cNvSpPr/>
            <p:nvPr/>
          </p:nvSpPr>
          <p:spPr>
            <a:xfrm rot="3282498">
              <a:off x="7673970" y="3542668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6" name="32-Point Star 5"/>
            <p:cNvSpPr/>
            <p:nvPr/>
          </p:nvSpPr>
          <p:spPr>
            <a:xfrm>
              <a:off x="7643834" y="3071810"/>
              <a:ext cx="1214446" cy="1000132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9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ُنِعَتْ أوَّلُ سيَّارةٍ تعملُ بالبنزِين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7286644" y="357166"/>
            <a:ext cx="1405270" cy="1379881"/>
            <a:chOff x="7453010" y="3071810"/>
            <a:chExt cx="1405270" cy="1379881"/>
          </a:xfrm>
          <a:solidFill>
            <a:srgbClr val="C00000"/>
          </a:solidFill>
        </p:grpSpPr>
        <p:sp>
          <p:nvSpPr>
            <p:cNvPr id="13" name="Curved Left Arrow 12"/>
            <p:cNvSpPr/>
            <p:nvPr/>
          </p:nvSpPr>
          <p:spPr>
            <a:xfrm rot="3282498">
              <a:off x="7673970" y="3542668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6" name="32-Point Star 5"/>
            <p:cNvSpPr/>
            <p:nvPr/>
          </p:nvSpPr>
          <p:spPr>
            <a:xfrm>
              <a:off x="7643834" y="3071810"/>
              <a:ext cx="1214446" cy="1000132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9</a:t>
              </a:r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000125" y="1714500"/>
            <a:ext cx="6858000" cy="4032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أفهم ما معطيات المسألة؟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أول سيارة تعمل بالبنزين صنعت عام 1885م.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ما المطلوب؟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كم سنة مضت على صنع أول سيارة حتى هذه السنة؟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أخطط: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لتقدير كم عام مر على صنع أول سيارة تعمل بالبنزين نستخدم الطرح.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فهم ما معطيات المسألة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ل سيارة تعمل بالبنزين صنع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 المطلوب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كم سنة مضت على صنع أول سيارة حتى هذه الس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خطط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لتقدير كم عام مر على صنع 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7500958" y="500042"/>
            <a:ext cx="1405270" cy="1379881"/>
            <a:chOff x="7453010" y="3071810"/>
            <a:chExt cx="1405270" cy="1379881"/>
          </a:xfrm>
          <a:solidFill>
            <a:srgbClr val="C00000"/>
          </a:solidFill>
        </p:grpSpPr>
        <p:sp>
          <p:nvSpPr>
            <p:cNvPr id="13" name="Curved Left Arrow 12"/>
            <p:cNvSpPr/>
            <p:nvPr/>
          </p:nvSpPr>
          <p:spPr>
            <a:xfrm rot="3282498">
              <a:off x="7673970" y="3542668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6" name="32-Point Star 5"/>
            <p:cNvSpPr/>
            <p:nvPr/>
          </p:nvSpPr>
          <p:spPr>
            <a:xfrm>
              <a:off x="7643834" y="3071810"/>
              <a:ext cx="1214446" cy="1000132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9</a:t>
              </a:r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57250" y="2000250"/>
            <a:ext cx="6858000" cy="4032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أحل: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عدد الأعوام التي مضت على صنع أول سيارة تعمل بالبنزين = 1436 – 1306                                                              </a:t>
            </a:r>
          </a:p>
          <a:p>
            <a:pPr algn="r" rtl="1">
              <a:defRPr/>
            </a:pPr>
            <a:r>
              <a:rPr lang="ar-EG" sz="3200" b="1" dirty="0"/>
              <a:t>= 130 عام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130 عام  ≈ 100 عام 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أتحقق:</a:t>
            </a: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/>
              <a:t>1306 + 130= 1436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إذن الإجابة صحيحة.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أعوام التي مضت على صنع أول س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130 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30  ≈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تحقق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306 + 130= 14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306 + 130= 14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928662" y="1857364"/>
            <a:ext cx="5929354" cy="3500462"/>
            <a:chOff x="2000232" y="2428868"/>
            <a:chExt cx="5929354" cy="35004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9" name="Heart 8"/>
            <p:cNvSpPr/>
            <p:nvPr/>
          </p:nvSpPr>
          <p:spPr>
            <a:xfrm>
              <a:off x="2000232" y="2428868"/>
              <a:ext cx="5929354" cy="3500462"/>
            </a:xfrm>
            <a:prstGeom prst="heart">
              <a:avLst/>
            </a:prstGeom>
            <a:solidFill>
              <a:srgbClr val="CC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43174" y="3443117"/>
              <a:ext cx="4500594" cy="120032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bg1"/>
                  </a:solidFill>
                  <a:latin typeface="+mn-lt"/>
                  <a:cs typeface="+mn-cs"/>
                </a:rPr>
                <a:t>اختر إحدى المسائل السابقة 5 – 9، وفسر كيف حللتها.</a:t>
              </a:r>
            </a:p>
          </p:txBody>
        </p:sp>
      </p:grpSp>
      <p:grpSp>
        <p:nvGrpSpPr>
          <p:cNvPr id="5" name="Group 7"/>
          <p:cNvGrpSpPr/>
          <p:nvPr/>
        </p:nvGrpSpPr>
        <p:grpSpPr>
          <a:xfrm>
            <a:off x="7000892" y="2049116"/>
            <a:ext cx="1405270" cy="1522760"/>
            <a:chOff x="7310134" y="714356"/>
            <a:chExt cx="1405270" cy="1522760"/>
          </a:xfrm>
          <a:solidFill>
            <a:srgbClr val="003300"/>
          </a:solidFill>
        </p:grpSpPr>
        <p:sp>
          <p:nvSpPr>
            <p:cNvPr id="7" name="Curved Left Arrow 6"/>
            <p:cNvSpPr/>
            <p:nvPr/>
          </p:nvSpPr>
          <p:spPr>
            <a:xfrm rot="3282498">
              <a:off x="7531094" y="1328093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358082" y="714356"/>
              <a:ext cx="1357322" cy="114300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254000">
                <a:srgbClr val="00FF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10</a:t>
              </a: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572000" y="928688"/>
            <a:ext cx="3000375" cy="1865312"/>
            <a:chOff x="6174528" y="4929197"/>
            <a:chExt cx="1540744" cy="1540744"/>
          </a:xfrm>
        </p:grpSpPr>
        <p:pic>
          <p:nvPicPr>
            <p:cNvPr id="35845" name="Picture 4" descr="anotacion.png"/>
            <p:cNvPicPr>
              <a:picLocks noChangeAspect="1"/>
            </p:cNvPicPr>
            <p:nvPr/>
          </p:nvPicPr>
          <p:blipFill>
            <a:blip r:embed="rId6">
              <a:lum bright="-24000"/>
            </a:blip>
            <a:srcRect/>
            <a:stretch>
              <a:fillRect/>
            </a:stretch>
          </p:blipFill>
          <p:spPr bwMode="auto">
            <a:xfrm>
              <a:off x="6174528" y="4929197"/>
              <a:ext cx="1540744" cy="1540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6" name="TextBox 5"/>
            <p:cNvSpPr txBox="1">
              <a:spLocks noChangeArrowheads="1"/>
            </p:cNvSpPr>
            <p:nvPr/>
          </p:nvSpPr>
          <p:spPr bwMode="auto">
            <a:xfrm rot="-580781">
              <a:off x="6314662" y="5548007"/>
              <a:ext cx="857256" cy="686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4800" b="1">
                  <a:latin typeface="Calibri" pitchFamily="34" charset="0"/>
                </a:rPr>
                <a:t>اكتب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ختر إحدى المسائل ال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7358082" y="500042"/>
            <a:ext cx="1405270" cy="1522760"/>
            <a:chOff x="7310134" y="714356"/>
            <a:chExt cx="1405270" cy="1522760"/>
          </a:xfrm>
          <a:solidFill>
            <a:srgbClr val="003300"/>
          </a:solidFill>
        </p:grpSpPr>
        <p:sp>
          <p:nvSpPr>
            <p:cNvPr id="7" name="Curved Left Arrow 6"/>
            <p:cNvSpPr/>
            <p:nvPr/>
          </p:nvSpPr>
          <p:spPr>
            <a:xfrm rot="3282498">
              <a:off x="7531094" y="1328093"/>
              <a:ext cx="688063" cy="1129983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" name="32-Point Star 2"/>
            <p:cNvSpPr/>
            <p:nvPr/>
          </p:nvSpPr>
          <p:spPr>
            <a:xfrm>
              <a:off x="7358082" y="714356"/>
              <a:ext cx="1357322" cy="114300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  <a:effectLst>
              <a:innerShdw blurRad="254000">
                <a:srgbClr val="00FF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/>
                <a:t>10</a:t>
              </a: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00188" y="2214563"/>
            <a:ext cx="6000750" cy="4032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rgbClr val="7030A0"/>
                </a:solidFill>
              </a:rPr>
              <a:t>أختار المسألة رقم 7</a:t>
            </a:r>
          </a:p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أولاً: </a:t>
            </a:r>
            <a:r>
              <a:rPr lang="ar-EG" sz="3200" b="1" dirty="0"/>
              <a:t>قمت بفهم معطيات المسألة؛ وهي أن سعاد دفعت 50 ريالاً ثمناً لـ 10 أساور.</a:t>
            </a:r>
            <a:endParaRPr lang="en-US" sz="3200" dirty="0"/>
          </a:p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ثانياً: </a:t>
            </a:r>
            <a:r>
              <a:rPr lang="ar-EG" sz="3200" b="1" dirty="0"/>
              <a:t>حددت ما المطلوب؛ وهو ثمن السوار الواحد.</a:t>
            </a:r>
          </a:p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ثالثاً: </a:t>
            </a:r>
            <a:r>
              <a:rPr lang="ar-EG" sz="3200" b="1" dirty="0"/>
              <a:t>قمت بالتخطيط للحل.</a:t>
            </a:r>
            <a:endParaRPr lang="en-US" sz="3200" dirty="0"/>
          </a:p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رابعاً: </a:t>
            </a:r>
            <a:r>
              <a:rPr lang="ar-EG" sz="3200" b="1" dirty="0"/>
              <a:t>قمت بحل المسألة باستخدام القسمة, ثم التحقق من الناتج.  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تار المسألة رقم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لاً  قمت بفهم معطيات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انياً حددت ما المطلو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ثالثاً  قمت بالتخطيط لل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رابعاً قمت بحل المسألة باستخدام القس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 rot="20721066">
            <a:off x="5814964" y="348949"/>
            <a:ext cx="3071834" cy="2428892"/>
            <a:chOff x="5715008" y="214290"/>
            <a:chExt cx="3071834" cy="242889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8" name="Left-Up Arrow 7"/>
            <p:cNvSpPr/>
            <p:nvPr/>
          </p:nvSpPr>
          <p:spPr>
            <a:xfrm>
              <a:off x="7358082" y="1000108"/>
              <a:ext cx="1143008" cy="1643074"/>
            </a:xfrm>
            <a:prstGeom prst="leftUpArrow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715008" y="214290"/>
              <a:ext cx="3071834" cy="1714512"/>
              <a:chOff x="5715008" y="214290"/>
              <a:chExt cx="3071834" cy="1714512"/>
            </a:xfrm>
          </p:grpSpPr>
          <p:sp>
            <p:nvSpPr>
              <p:cNvPr id="6" name="Cloud 5"/>
              <p:cNvSpPr/>
              <p:nvPr/>
            </p:nvSpPr>
            <p:spPr>
              <a:xfrm>
                <a:off x="5715008" y="214290"/>
                <a:ext cx="3071834" cy="1714512"/>
              </a:xfrm>
              <a:prstGeom prst="cloud">
                <a:avLst/>
              </a:prstGeom>
              <a:solidFill>
                <a:srgbClr val="80008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" name="Cloud 1"/>
              <p:cNvSpPr/>
              <p:nvPr/>
            </p:nvSpPr>
            <p:spPr>
              <a:xfrm>
                <a:off x="6000760" y="357166"/>
                <a:ext cx="2571768" cy="1357322"/>
              </a:xfrm>
              <a:prstGeom prst="cloud">
                <a:avLst/>
              </a:prstGeom>
              <a:solidFill>
                <a:srgbClr val="FF66FF"/>
              </a:solidFill>
              <a:ln>
                <a:solidFill>
                  <a:schemeClr val="tx1"/>
                </a:solidFill>
              </a:ln>
              <a:effectLst>
                <a:innerShdw blurRad="495300">
                  <a:srgbClr val="FF0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7200" dirty="0">
                    <a:ln w="18415" cmpd="sng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افهم</a:t>
                </a:r>
              </a:p>
            </p:txBody>
          </p:sp>
        </p:grpSp>
      </p:grpSp>
      <p:sp>
        <p:nvSpPr>
          <p:cNvPr id="4" name="Round Single Corner Rectangle 3"/>
          <p:cNvSpPr/>
          <p:nvPr/>
        </p:nvSpPr>
        <p:spPr bwMode="auto">
          <a:xfrm>
            <a:off x="714375" y="2428875"/>
            <a:ext cx="6643688" cy="3500438"/>
          </a:xfrm>
          <a:prstGeom prst="round1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Rectangle 2"/>
          <p:cNvSpPr/>
          <p:nvPr/>
        </p:nvSpPr>
        <p:spPr bwMode="auto">
          <a:xfrm>
            <a:off x="857250" y="2571750"/>
            <a:ext cx="6215063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FF00"/>
                </a:solidFill>
                <a:latin typeface="+mn-lt"/>
                <a:cs typeface="+mn-cs"/>
              </a:rPr>
              <a:t>مَا معطياتُ المسألةِ؟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• عددُ الَّذين يريدونَ الذَّهابَ إلى مدينةِ الألعابِ سِتَّةٌ.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• ثمنُ تذكرةِ الدُّخولِ لكلِّ واحدٍ هوَ 12 ريالاً.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FF00"/>
                </a:solidFill>
                <a:latin typeface="+mn-lt"/>
                <a:cs typeface="+mn-cs"/>
              </a:rPr>
              <a:t>مَا المطلوبُ؟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• إجماليُّ ثمنِ تذاكرِ الدُّخولِ للأصدقاءِ السِّتَّةِ.</a:t>
            </a: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َا معطياتُ المسأل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ُ الَّذين يريدونَ الذَّهابَ إلى مدينةِ الألعاب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نُ تذكرةِ الدُّخولِ لكلِّ واحدٍ هو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َا المطلوب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جماليُّ ثمنِ تذاكرِ الدُّخولِ للأصدقاءِ السِّت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 rot="20744234">
            <a:off x="5572132" y="428604"/>
            <a:ext cx="3071834" cy="2357454"/>
            <a:chOff x="5572132" y="428604"/>
            <a:chExt cx="3071834" cy="235745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6" name="Left-Up Arrow 5"/>
            <p:cNvSpPr/>
            <p:nvPr/>
          </p:nvSpPr>
          <p:spPr>
            <a:xfrm>
              <a:off x="7358082" y="1142984"/>
              <a:ext cx="1143008" cy="1643074"/>
            </a:xfrm>
            <a:prstGeom prst="leftUpArrow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4"/>
            <p:cNvGrpSpPr/>
            <p:nvPr/>
          </p:nvGrpSpPr>
          <p:grpSpPr>
            <a:xfrm>
              <a:off x="5572132" y="428604"/>
              <a:ext cx="3071834" cy="1714512"/>
              <a:chOff x="5929322" y="428604"/>
              <a:chExt cx="3071834" cy="1714512"/>
            </a:xfrm>
          </p:grpSpPr>
          <p:sp>
            <p:nvSpPr>
              <p:cNvPr id="4" name="Cloud 3"/>
              <p:cNvSpPr/>
              <p:nvPr/>
            </p:nvSpPr>
            <p:spPr>
              <a:xfrm>
                <a:off x="5929322" y="428604"/>
                <a:ext cx="3071834" cy="1714512"/>
              </a:xfrm>
              <a:prstGeom prst="cloud">
                <a:avLst/>
              </a:prstGeom>
              <a:solidFill>
                <a:srgbClr val="80008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" name="Cloud 1"/>
              <p:cNvSpPr/>
              <p:nvPr/>
            </p:nvSpPr>
            <p:spPr>
              <a:xfrm>
                <a:off x="6143636" y="571480"/>
                <a:ext cx="2643206" cy="1428760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dirty="0">
                    <a:ln w="18415" cmpd="sng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خطط</a:t>
                </a:r>
              </a:p>
            </p:txBody>
          </p:sp>
        </p:grpSp>
      </p:grpSp>
      <p:sp>
        <p:nvSpPr>
          <p:cNvPr id="8" name="Snip Diagonal Corner Rectangle 7"/>
          <p:cNvSpPr/>
          <p:nvPr/>
        </p:nvSpPr>
        <p:spPr bwMode="auto">
          <a:xfrm>
            <a:off x="1357313" y="2643188"/>
            <a:ext cx="5572125" cy="2571750"/>
          </a:xfrm>
          <a:prstGeom prst="snip2DiagRect">
            <a:avLst/>
          </a:prstGeom>
          <a:solidFill>
            <a:srgbClr val="CC006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Rectangle 2"/>
          <p:cNvSpPr/>
          <p:nvPr/>
        </p:nvSpPr>
        <p:spPr bwMode="auto">
          <a:xfrm>
            <a:off x="1500188" y="2857500"/>
            <a:ext cx="5286375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  <a:latin typeface="+mn-lt"/>
                <a:cs typeface="+mn-cs"/>
              </a:rPr>
              <a:t>لإيجادِ إِجمالِيِّ ثمنِ التَّذاكرِ نستعملُ الجَمعَ. نحتاجُ إلى 6 تذاكرَ، ثمنُ الواحدةِ 12 ريالاً.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  <a:latin typeface="+mn-lt"/>
                <a:cs typeface="+mn-cs"/>
              </a:rPr>
              <a:t>إذنْ، نجمعُ 12 ستَّ مرَّاتٍ.</a:t>
            </a: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إيجادِ إِجمالِيِّ ثمنِ التَّذاكرِ نستعمل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ْ  نجمعُ 12 ستَّ مرَّات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/>
        </p:nvGrpSpPr>
        <p:grpSpPr>
          <a:xfrm rot="20706431">
            <a:off x="5715008" y="272426"/>
            <a:ext cx="3071834" cy="2428892"/>
            <a:chOff x="5715008" y="214290"/>
            <a:chExt cx="3071834" cy="242889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6" name="Left-Up Arrow 5"/>
            <p:cNvSpPr/>
            <p:nvPr/>
          </p:nvSpPr>
          <p:spPr>
            <a:xfrm>
              <a:off x="7358082" y="1000108"/>
              <a:ext cx="1143008" cy="1643074"/>
            </a:xfrm>
            <a:prstGeom prst="leftUpArrow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4"/>
            <p:cNvGrpSpPr/>
            <p:nvPr/>
          </p:nvGrpSpPr>
          <p:grpSpPr>
            <a:xfrm>
              <a:off x="5715008" y="214290"/>
              <a:ext cx="3071834" cy="1714512"/>
              <a:chOff x="5715008" y="214290"/>
              <a:chExt cx="3071834" cy="1714512"/>
            </a:xfrm>
          </p:grpSpPr>
          <p:sp>
            <p:nvSpPr>
              <p:cNvPr id="4" name="Cloud 3"/>
              <p:cNvSpPr/>
              <p:nvPr/>
            </p:nvSpPr>
            <p:spPr>
              <a:xfrm>
                <a:off x="5715008" y="214290"/>
                <a:ext cx="3071834" cy="1714512"/>
              </a:xfrm>
              <a:prstGeom prst="cloud">
                <a:avLst/>
              </a:prstGeom>
              <a:solidFill>
                <a:srgbClr val="80008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" name="Cloud 1"/>
              <p:cNvSpPr/>
              <p:nvPr/>
            </p:nvSpPr>
            <p:spPr>
              <a:xfrm>
                <a:off x="6072198" y="428604"/>
                <a:ext cx="2357454" cy="1285884"/>
              </a:xfrm>
              <a:prstGeom prst="cloud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dirty="0">
                    <a:ln w="18415" cmpd="sng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حل</a:t>
                </a:r>
              </a:p>
            </p:txBody>
          </p:sp>
        </p:grpSp>
      </p:grpSp>
      <p:sp>
        <p:nvSpPr>
          <p:cNvPr id="8" name="Flowchart: Manual Input 7"/>
          <p:cNvSpPr/>
          <p:nvPr/>
        </p:nvSpPr>
        <p:spPr bwMode="auto">
          <a:xfrm>
            <a:off x="428625" y="3000375"/>
            <a:ext cx="8072438" cy="2214563"/>
          </a:xfrm>
          <a:prstGeom prst="flowChartManualInput">
            <a:avLst/>
          </a:prstGeom>
          <a:solidFill>
            <a:srgbClr val="FF33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3" name="Rectangle 2"/>
          <p:cNvSpPr/>
          <p:nvPr/>
        </p:nvSpPr>
        <p:spPr bwMode="auto">
          <a:xfrm>
            <a:off x="469900" y="3502025"/>
            <a:ext cx="7826375" cy="157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12 + 12 + 12 + 12 + 12 + 12 = 72 ريالاً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أو 6 × 12 = 72 ريالاً.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إذنْ، إِجمالِيّ تَكْلِفَةِ الدُّخولِ إلى مدينةِ الألعابِ هوَ 72 ريالاً.</a:t>
            </a:r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 + 12 + 12 + 12 + 12 + 12 = 72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 6 × 12 = 72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ْ  إِجمالِيّ تَكْلِفَةِ الدُّخولِ إلى مدينةِ الألعاب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 rot="21175486">
            <a:off x="5991376" y="108746"/>
            <a:ext cx="3071834" cy="2357454"/>
            <a:chOff x="5715008" y="214290"/>
            <a:chExt cx="3071834" cy="235745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0" name="Left-Up Arrow 9"/>
            <p:cNvSpPr/>
            <p:nvPr/>
          </p:nvSpPr>
          <p:spPr>
            <a:xfrm>
              <a:off x="7358082" y="928670"/>
              <a:ext cx="1143008" cy="1643074"/>
            </a:xfrm>
            <a:prstGeom prst="leftUpArrow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715008" y="214290"/>
              <a:ext cx="3071834" cy="1714512"/>
              <a:chOff x="5715008" y="214290"/>
              <a:chExt cx="3071834" cy="1714512"/>
            </a:xfrm>
          </p:grpSpPr>
          <p:sp>
            <p:nvSpPr>
              <p:cNvPr id="8" name="Cloud 7"/>
              <p:cNvSpPr/>
              <p:nvPr/>
            </p:nvSpPr>
            <p:spPr>
              <a:xfrm>
                <a:off x="5715008" y="214290"/>
                <a:ext cx="3071834" cy="1714512"/>
              </a:xfrm>
              <a:prstGeom prst="cloud">
                <a:avLst/>
              </a:prstGeom>
              <a:solidFill>
                <a:srgbClr val="80008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" name="Cloud 1"/>
              <p:cNvSpPr/>
              <p:nvPr/>
            </p:nvSpPr>
            <p:spPr>
              <a:xfrm>
                <a:off x="6072198" y="428604"/>
                <a:ext cx="2357454" cy="1285884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b="1" dirty="0">
                    <a:ln w="18415" cmpd="sng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تحقق</a:t>
                </a:r>
              </a:p>
            </p:txBody>
          </p:sp>
        </p:grpSp>
      </p:grp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285750" y="2000250"/>
            <a:ext cx="7500938" cy="785813"/>
            <a:chOff x="214282" y="2214554"/>
            <a:chExt cx="7500990" cy="785818"/>
          </a:xfrm>
        </p:grpSpPr>
        <p:sp>
          <p:nvSpPr>
            <p:cNvPr id="12" name="Wave 11"/>
            <p:cNvSpPr/>
            <p:nvPr/>
          </p:nvSpPr>
          <p:spPr>
            <a:xfrm rot="5400000">
              <a:off x="3571868" y="-1143032"/>
              <a:ext cx="785818" cy="7500990"/>
            </a:xfrm>
            <a:prstGeom prst="wave">
              <a:avLst>
                <a:gd name="adj1" fmla="val 1092"/>
                <a:gd name="adj2" fmla="val 0"/>
              </a:avLst>
            </a:prstGeom>
            <a:blipFill>
              <a:blip r:embed="rId8" cstate="print"/>
              <a:stretch>
                <a:fillRect l="-15000" t="-18000" r="-26000" b="-24000"/>
              </a:stretch>
            </a:blipFill>
            <a:ln w="76200">
              <a:solidFill>
                <a:schemeClr val="tx1"/>
              </a:solidFill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 prstMaterial="matte">
              <a:bevelT w="82550" h="44450" prst="relaxedInset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14282" y="2285992"/>
              <a:ext cx="7412089" cy="584204"/>
            </a:xfrm>
            <a:prstGeom prst="rect">
              <a:avLst/>
            </a:prstGeom>
            <a:ln w="38100"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latin typeface="+mn-lt"/>
                  <a:cs typeface="+mn-cs"/>
                </a:rPr>
                <a:t>إحدَى طُرقِ التأكُّدِ مِن صِحَّةِ الإجابةِ هِيَ استعمالُ الرَّسمِ.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14662" y="3500438"/>
          <a:ext cx="3357588" cy="2194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9799"/>
                <a:gridCol w="279799"/>
                <a:gridCol w="279799"/>
                <a:gridCol w="279799"/>
                <a:gridCol w="279799"/>
                <a:gridCol w="279799"/>
                <a:gridCol w="279799"/>
                <a:gridCol w="279799"/>
                <a:gridCol w="279799"/>
                <a:gridCol w="279799"/>
                <a:gridCol w="279799"/>
                <a:gridCol w="279799"/>
              </a:tblGrid>
              <a:tr h="27558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</a:tr>
              <a:tr h="27558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</a:tr>
              <a:tr h="27558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</a:tr>
              <a:tr h="27558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</a:tr>
              <a:tr h="27558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</a:tr>
              <a:tr h="27558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14813" y="2857500"/>
            <a:ext cx="1500187" cy="584200"/>
          </a:xfrm>
          <a:prstGeom prst="rect">
            <a:avLst/>
          </a:prstGeom>
          <a:solidFill>
            <a:srgbClr val="99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86563" y="4143375"/>
            <a:ext cx="500062" cy="646113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600" b="1">
                <a:solidFill>
                  <a:srgbClr val="00FF00"/>
                </a:solidFill>
                <a:latin typeface="Calibri" pitchFamily="34" charset="0"/>
              </a:rPr>
              <a:t>6</a:t>
            </a:r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785813" y="5786438"/>
            <a:ext cx="7429500" cy="857250"/>
            <a:chOff x="785786" y="5786454"/>
            <a:chExt cx="7429552" cy="857256"/>
          </a:xfrm>
        </p:grpSpPr>
        <p:sp>
          <p:nvSpPr>
            <p:cNvPr id="14" name="Rounded Rectangle 13"/>
            <p:cNvSpPr/>
            <p:nvPr/>
          </p:nvSpPr>
          <p:spPr>
            <a:xfrm>
              <a:off x="785786" y="5786454"/>
              <a:ext cx="7429552" cy="857256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rgbClr val="FFFF00"/>
                </a:solidFill>
              </a:endParaRPr>
            </a:p>
          </p:txBody>
        </p:sp>
        <p:sp>
          <p:nvSpPr>
            <p:cNvPr id="8293" name="Rectangle 6"/>
            <p:cNvSpPr>
              <a:spLocks noChangeArrowheads="1"/>
            </p:cNvSpPr>
            <p:nvPr/>
          </p:nvSpPr>
          <p:spPr bwMode="auto">
            <a:xfrm>
              <a:off x="1158541" y="5929330"/>
              <a:ext cx="6942975" cy="646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600" b="1">
                  <a:solidFill>
                    <a:srgbClr val="FFFF00"/>
                  </a:solidFill>
                  <a:latin typeface="Calibri" pitchFamily="34" charset="0"/>
                </a:rPr>
                <a:t>6 × 12 = 72 مربعاً، إذن الإجابة صحيحة.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حدَى طُرقِ التأكُّدِ مِن صِحَّةِ الإجابةِ هِيَ استعمال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× 12 = 72 مربع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14375" y="1500188"/>
            <a:ext cx="8001000" cy="1143000"/>
            <a:chOff x="714348" y="1500174"/>
            <a:chExt cx="8001056" cy="1143008"/>
          </a:xfrm>
        </p:grpSpPr>
        <p:sp>
          <p:nvSpPr>
            <p:cNvPr id="10" name="Horizontal Scroll 9"/>
            <p:cNvSpPr/>
            <p:nvPr/>
          </p:nvSpPr>
          <p:spPr>
            <a:xfrm>
              <a:off x="714348" y="1500174"/>
              <a:ext cx="8001056" cy="1143008"/>
            </a:xfrm>
            <a:prstGeom prst="horizontalScroll">
              <a:avLst/>
            </a:prstGeom>
            <a:solidFill>
              <a:srgbClr val="0066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228" name="Rectangle 2"/>
            <p:cNvSpPr>
              <a:spLocks noChangeArrowheads="1"/>
            </p:cNvSpPr>
            <p:nvPr/>
          </p:nvSpPr>
          <p:spPr bwMode="auto">
            <a:xfrm>
              <a:off x="1000100" y="1785926"/>
              <a:ext cx="752802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اِرجِعْ إِلى المسألةِ السَّابقةِ، ثمَّ أجِبْ عنِ الأسئلةِ 1 – 4:</a:t>
              </a:r>
              <a:endParaRPr lang="ar-EG" sz="3200">
                <a:latin typeface="Calibri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928813" y="3541713"/>
            <a:ext cx="5214937" cy="857250"/>
            <a:chOff x="2143108" y="3214686"/>
            <a:chExt cx="5214974" cy="857256"/>
          </a:xfrm>
        </p:grpSpPr>
        <p:sp>
          <p:nvSpPr>
            <p:cNvPr id="16" name="Plaque 15"/>
            <p:cNvSpPr/>
            <p:nvPr/>
          </p:nvSpPr>
          <p:spPr>
            <a:xfrm>
              <a:off x="2143108" y="3214686"/>
              <a:ext cx="5214974" cy="857256"/>
            </a:xfrm>
            <a:prstGeom prst="plaque">
              <a:avLst/>
            </a:prstGeom>
            <a:solidFill>
              <a:srgbClr val="6600C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226" name="Rectangle 3"/>
            <p:cNvSpPr>
              <a:spLocks noChangeArrowheads="1"/>
            </p:cNvSpPr>
            <p:nvPr/>
          </p:nvSpPr>
          <p:spPr bwMode="auto">
            <a:xfrm>
              <a:off x="2163422" y="3405846"/>
              <a:ext cx="4971268" cy="52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2800" b="1">
                  <a:solidFill>
                    <a:schemeClr val="bg1"/>
                  </a:solidFill>
                  <a:latin typeface="Calibri" pitchFamily="34" charset="0"/>
                </a:rPr>
                <a:t>فسِّرْ. لماذَا استعملْنَا الضرب لحلِّ المسألةِ.</a:t>
              </a:r>
              <a:endParaRPr lang="ar-EG" sz="28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7358064" y="3613015"/>
            <a:ext cx="1118867" cy="1030431"/>
            <a:chOff x="7667975" y="3000372"/>
            <a:chExt cx="1118867" cy="1030431"/>
          </a:xfrm>
          <a:gradFill>
            <a:gsLst>
              <a:gs pos="0">
                <a:srgbClr val="A603AB"/>
              </a:gs>
              <a:gs pos="35001">
                <a:srgbClr val="FF0000"/>
              </a:gs>
              <a:gs pos="73000">
                <a:srgbClr val="FFFF00"/>
              </a:gs>
            </a:gsLst>
            <a:lin ang="13500000" scaled="0"/>
          </a:gradFill>
          <a:scene3d>
            <a:camera prst="perspectiveLeft"/>
            <a:lightRig rig="threePt" dir="t"/>
          </a:scene3d>
        </p:grpSpPr>
        <p:sp>
          <p:nvSpPr>
            <p:cNvPr id="12" name="Curved Left Arrow 11"/>
            <p:cNvSpPr/>
            <p:nvPr/>
          </p:nvSpPr>
          <p:spPr>
            <a:xfrm rot="3282498">
              <a:off x="7854746" y="3312049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6" name="32-Point Star 5"/>
            <p:cNvSpPr/>
            <p:nvPr/>
          </p:nvSpPr>
          <p:spPr>
            <a:xfrm>
              <a:off x="7929586" y="3000372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143375" y="285750"/>
            <a:ext cx="5000625" cy="1000125"/>
            <a:chOff x="4143372" y="285728"/>
            <a:chExt cx="5000628" cy="1000132"/>
          </a:xfrm>
        </p:grpSpPr>
        <p:sp>
          <p:nvSpPr>
            <p:cNvPr id="2" name="Plaque 1"/>
            <p:cNvSpPr/>
            <p:nvPr/>
          </p:nvSpPr>
          <p:spPr>
            <a:xfrm>
              <a:off x="4143372" y="285728"/>
              <a:ext cx="4357691" cy="1000132"/>
            </a:xfrm>
            <a:prstGeom prst="plaque">
              <a:avLst/>
            </a:prstGeom>
            <a:ln w="57150">
              <a:solidFill>
                <a:srgbClr val="00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حلل المهارة</a:t>
              </a:r>
            </a:p>
          </p:txBody>
        </p:sp>
        <p:pic>
          <p:nvPicPr>
            <p:cNvPr id="9224" name="Picture 7" descr="5ar04b.gi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29588" y="357167"/>
              <a:ext cx="1214412" cy="910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28625" y="4787900"/>
            <a:ext cx="8215313" cy="15700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defRPr/>
            </a:pPr>
            <a:r>
              <a:rPr lang="ar-EG" sz="3200" b="1" dirty="0"/>
              <a:t>لأن الضرب يعني تكرار عدد معين في عدد من المرات, لذا لإيجاد إجمالي ثمن تذاكر دخول عدد 6 أشخاص عندما يكون ثمن التذكرة 12 ريالاً يعنى أن العدد 12 تكرر 6 مرات.</a:t>
            </a:r>
            <a:endParaRPr lang="en-US" sz="3200" dirty="0"/>
          </a:p>
        </p:txBody>
      </p: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ل المه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ِرجِعْ إِلى المسألةِ السَّابق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سِّرْ  لماذَا استعملْنَا الضرب لحلِّ المسأل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أن الضرب يعني تكرار عدد معين في 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28688" y="2143125"/>
            <a:ext cx="7215187" cy="4214813"/>
            <a:chOff x="1609954" y="4000497"/>
            <a:chExt cx="5924112" cy="4214842"/>
          </a:xfrm>
        </p:grpSpPr>
        <p:sp>
          <p:nvSpPr>
            <p:cNvPr id="18" name="Double Wave 17"/>
            <p:cNvSpPr/>
            <p:nvPr/>
          </p:nvSpPr>
          <p:spPr>
            <a:xfrm>
              <a:off x="1609954" y="4000497"/>
              <a:ext cx="5924112" cy="4214842"/>
            </a:xfrm>
            <a:prstGeom prst="doubleWave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85917" y="4429125"/>
              <a:ext cx="5428807" cy="3416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لَمْ تُشِرِ المسألةُ إلى ثمنِ تذكرةِ الدُّخولُ للكِبارِ.</a:t>
              </a:r>
            </a:p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افترضْ أنَ سِعرَها يزيدُ 8 ريالاتٍ علَى سِعرِ</a:t>
              </a:r>
            </a:p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تذكرةِ دُّخولِ الصِّغارِ. </a:t>
              </a:r>
              <a:r>
                <a:rPr lang="ar-EG" sz="3600" b="1" dirty="0" err="1">
                  <a:latin typeface="+mn-lt"/>
                  <a:cs typeface="+mn-cs"/>
                </a:rPr>
                <a:t>أ</a:t>
              </a:r>
              <a:r>
                <a:rPr lang="ar-SA" sz="3600" b="1" dirty="0">
                  <a:latin typeface="+mn-lt"/>
                  <a:cs typeface="+mn-cs"/>
                </a:rPr>
                <a:t>و</a:t>
              </a:r>
              <a:r>
                <a:rPr lang="ar-EG" sz="3600" b="1" dirty="0">
                  <a:latin typeface="+mn-lt"/>
                  <a:cs typeface="+mn-cs"/>
                </a:rPr>
                <a:t>جِدْ إجمالِيَّ ثمنِ تذاكر ِالدُّخولِ لثلاثةٍ مِن الْكِبارِ. وفسِّرْ إِجابتكَ.</a:t>
              </a: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6643702" y="857232"/>
            <a:ext cx="1037905" cy="1030431"/>
            <a:chOff x="7820375" y="4500570"/>
            <a:chExt cx="1037905" cy="1030431"/>
          </a:xfrm>
          <a:gradFill flip="none" rotWithShape="1">
            <a:gsLst>
              <a:gs pos="0">
                <a:srgbClr val="00FF00"/>
              </a:gs>
              <a:gs pos="35001">
                <a:srgbClr val="FFFF00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scene3d>
            <a:camera prst="perspectiveLeft"/>
            <a:lightRig rig="threePt" dir="t"/>
          </a:scene3d>
        </p:grpSpPr>
        <p:sp>
          <p:nvSpPr>
            <p:cNvPr id="13" name="Curved Left Arrow 12"/>
            <p:cNvSpPr/>
            <p:nvPr/>
          </p:nvSpPr>
          <p:spPr>
            <a:xfrm rot="3282498">
              <a:off x="8007146" y="4812247"/>
              <a:ext cx="531983" cy="905525"/>
            </a:xfrm>
            <a:prstGeom prst="curved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7" name="32-Point Star 6"/>
            <p:cNvSpPr/>
            <p:nvPr/>
          </p:nvSpPr>
          <p:spPr>
            <a:xfrm>
              <a:off x="8001024" y="4500570"/>
              <a:ext cx="857256" cy="785818"/>
            </a:xfrm>
            <a:prstGeom prst="star3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</p:cSld>
  <p:clrMapOvr>
    <a:masterClrMapping/>
  </p:clrMapOvr>
  <p:transition>
    <p:randomBar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َمْ تُشِرِ المسألةُ إلى ثمنِ تذكرةِ الدُّخول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1223</Words>
  <Application>Microsoft Office PowerPoint</Application>
  <PresentationFormat>عرض على الشاشة (3:4)‏</PresentationFormat>
  <Paragraphs>222</Paragraphs>
  <Slides>35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36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</vt:vector>
  </TitlesOfParts>
  <Company>ffffffff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3- مهارة حل المسألة</dc:subject>
  <dc:creator>أ/ بندر الحازمي</dc:creator>
  <cp:keywords>حقيبة إنجاز المعلم والمعلمة</cp:keywords>
  <cp:lastModifiedBy>Toshiba</cp:lastModifiedBy>
  <cp:revision>74</cp:revision>
  <dcterms:created xsi:type="dcterms:W3CDTF">2009-07-19T17:15:14Z</dcterms:created>
  <dcterms:modified xsi:type="dcterms:W3CDTF">2016-10-26T08:28:27Z</dcterms:modified>
</cp:coreProperties>
</file>