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932" r:id="rId2"/>
    <p:sldId id="970" r:id="rId3"/>
    <p:sldId id="1001" r:id="rId4"/>
    <p:sldId id="1002" r:id="rId5"/>
    <p:sldId id="1003" r:id="rId6"/>
    <p:sldId id="1004" r:id="rId7"/>
    <p:sldId id="1005" r:id="rId8"/>
    <p:sldId id="998" r:id="rId9"/>
    <p:sldId id="937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FF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5" autoAdjust="0"/>
    <p:restoredTop sz="94660"/>
  </p:normalViewPr>
  <p:slideViewPr>
    <p:cSldViewPr snapToGrid="0">
      <p:cViewPr>
        <p:scale>
          <a:sx n="66" d="100"/>
          <a:sy n="66" d="100"/>
        </p:scale>
        <p:origin x="-72" y="-366"/>
      </p:cViewPr>
      <p:guideLst>
        <p:guide orient="horz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03/12/1442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03/12/1442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856868" y="2956271"/>
            <a:ext cx="2448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sz="3200" b="1" dirty="0" smtClean="0">
                <a:solidFill>
                  <a:srgbClr val="FF0000"/>
                </a:solidFill>
                <a:latin typeface="Economica" panose="02000506040000020004" pitchFamily="2" charset="0"/>
              </a:rPr>
              <a:t>الهمزة المتوسّطة</a:t>
            </a:r>
            <a:endParaRPr lang="ar-SY" sz="3200" b="1" dirty="0">
              <a:solidFill>
                <a:srgbClr val="FF0000"/>
              </a:solidFill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60457" y="4206872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923" y="3580450"/>
              <a:ext cx="1276358" cy="30245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22498" y="2812918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236454" y="306665"/>
            <a:ext cx="761157" cy="2629710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16527" y="1637"/>
            <a:ext cx="1005773" cy="2748543"/>
            <a:chOff x="1232840" y="-173220"/>
            <a:chExt cx="1005773" cy="274854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136704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46170" y="-173220"/>
              <a:ext cx="492443" cy="274854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5953836" y="1183469"/>
            <a:ext cx="2072851" cy="5356965"/>
            <a:chOff x="7655636" y="938047"/>
            <a:chExt cx="2072851" cy="5356965"/>
          </a:xfrm>
        </p:grpSpPr>
        <p:grpSp>
          <p:nvGrpSpPr>
            <p:cNvPr id="43" name="Group 61">
              <a:extLst>
                <a:ext uri="{FF2B5EF4-FFF2-40B4-BE49-F238E27FC236}">
                  <a16:creationId xmlns:a16="http://schemas.microsoft.com/office/drawing/2014/main" xmlns="" id="{DD462407-30DC-4BF2-BDF3-B1C1BCA68043}"/>
                </a:ext>
              </a:extLst>
            </p:cNvPr>
            <p:cNvGrpSpPr/>
            <p:nvPr/>
          </p:nvGrpSpPr>
          <p:grpSpPr>
            <a:xfrm>
              <a:off x="7655636" y="938047"/>
              <a:ext cx="2072851" cy="5356965"/>
              <a:chOff x="3718903" y="749708"/>
              <a:chExt cx="1618058" cy="5029389"/>
            </a:xfrm>
          </p:grpSpPr>
          <p:grpSp>
            <p:nvGrpSpPr>
              <p:cNvPr id="44" name="Group 15">
                <a:extLst>
                  <a:ext uri="{FF2B5EF4-FFF2-40B4-BE49-F238E27FC236}">
                    <a16:creationId xmlns:a16="http://schemas.microsoft.com/office/drawing/2014/main" xmlns="" id="{839FD4B1-9CA0-4BB8-A797-0FBFE231C2F4}"/>
                  </a:ext>
                </a:extLst>
              </p:cNvPr>
              <p:cNvGrpSpPr/>
              <p:nvPr/>
            </p:nvGrpSpPr>
            <p:grpSpPr>
              <a:xfrm>
                <a:off x="3718903" y="749708"/>
                <a:ext cx="1618058" cy="5029389"/>
                <a:chOff x="5371514" y="882559"/>
                <a:chExt cx="1618058" cy="5029389"/>
              </a:xfrm>
            </p:grpSpPr>
            <p:sp>
              <p:nvSpPr>
                <p:cNvPr id="49" name="Rectangle: Rounded Corners 27">
                  <a:extLst>
                    <a:ext uri="{FF2B5EF4-FFF2-40B4-BE49-F238E27FC236}">
                      <a16:creationId xmlns:a16="http://schemas.microsoft.com/office/drawing/2014/main" xmlns="" id="{A80AA72C-7A56-4F76-B1D7-1935979909AD}"/>
                    </a:ext>
                  </a:extLst>
                </p:cNvPr>
                <p:cNvSpPr/>
                <p:nvPr/>
              </p:nvSpPr>
              <p:spPr>
                <a:xfrm rot="236669">
                  <a:off x="5540600" y="882559"/>
                  <a:ext cx="1448972" cy="4965896"/>
                </a:xfrm>
                <a:prstGeom prst="roundRect">
                  <a:avLst/>
                </a:prstGeom>
                <a:solidFill>
                  <a:srgbClr val="C1C6CA">
                    <a:alpha val="70000"/>
                  </a:srgbClr>
                </a:solidFill>
                <a:ln w="31750">
                  <a:noFill/>
                </a:ln>
                <a:effectLst>
                  <a:softEdge rad="889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oup 28">
                  <a:extLst>
                    <a:ext uri="{FF2B5EF4-FFF2-40B4-BE49-F238E27FC236}">
                      <a16:creationId xmlns:a16="http://schemas.microsoft.com/office/drawing/2014/main" xmlns="" id="{6369E4ED-BCE4-45DD-98B7-BF13C78D2E1D}"/>
                    </a:ext>
                  </a:extLst>
                </p:cNvPr>
                <p:cNvGrpSpPr/>
                <p:nvPr/>
              </p:nvGrpSpPr>
              <p:grpSpPr>
                <a:xfrm>
                  <a:off x="5371514" y="946052"/>
                  <a:ext cx="1456885" cy="4965896"/>
                  <a:chOff x="5371514" y="946052"/>
                  <a:chExt cx="1456885" cy="4965896"/>
                </a:xfrm>
              </p:grpSpPr>
              <p:sp>
                <p:nvSpPr>
                  <p:cNvPr id="55" name="Rectangle: Rounded Corners 29">
                    <a:extLst>
                      <a:ext uri="{FF2B5EF4-FFF2-40B4-BE49-F238E27FC236}">
                        <a16:creationId xmlns:a16="http://schemas.microsoft.com/office/drawing/2014/main" xmlns="" id="{E816269F-10E2-4E9F-9613-873C2BFB1971}"/>
                      </a:ext>
                    </a:extLst>
                  </p:cNvPr>
                  <p:cNvSpPr/>
                  <p:nvPr/>
                </p:nvSpPr>
                <p:spPr>
                  <a:xfrm>
                    <a:off x="5371514" y="946052"/>
                    <a:ext cx="1448972" cy="496589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FF33CC"/>
                      </a:gs>
                      <a:gs pos="100000">
                        <a:srgbClr val="CC0066"/>
                      </a:gs>
                    </a:gsLst>
                    <a:lin ang="5400000" scaled="1"/>
                  </a:gradFill>
                  <a:ln w="31750">
                    <a:gradFill>
                      <a:gsLst>
                        <a:gs pos="100000">
                          <a:srgbClr val="FF33CC"/>
                        </a:gs>
                        <a:gs pos="0">
                          <a:srgbClr val="CC0066"/>
                        </a:gs>
                      </a:gsLst>
                      <a:lin ang="5400000" scaled="1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Freeform: Shape 30">
                    <a:extLst>
                      <a:ext uri="{FF2B5EF4-FFF2-40B4-BE49-F238E27FC236}">
                        <a16:creationId xmlns:a16="http://schemas.microsoft.com/office/drawing/2014/main" xmlns="" id="{5488E0BF-B2A9-4AB8-B196-CB61923069D0}"/>
                      </a:ext>
                    </a:extLst>
                  </p:cNvPr>
                  <p:cNvSpPr/>
                  <p:nvPr/>
                </p:nvSpPr>
                <p:spPr>
                  <a:xfrm>
                    <a:off x="5387340" y="4368800"/>
                    <a:ext cx="1417320" cy="1543148"/>
                  </a:xfrm>
                  <a:custGeom>
                    <a:avLst/>
                    <a:gdLst>
                      <a:gd name="connsiteX0" fmla="*/ 0 w 1417320"/>
                      <a:gd name="connsiteY0" fmla="*/ 0 h 1543148"/>
                      <a:gd name="connsiteX1" fmla="*/ 1417320 w 1417320"/>
                      <a:gd name="connsiteY1" fmla="*/ 0 h 1543148"/>
                      <a:gd name="connsiteX2" fmla="*/ 1417320 w 1417320"/>
                      <a:gd name="connsiteY2" fmla="*/ 1306923 h 1543148"/>
                      <a:gd name="connsiteX3" fmla="*/ 1181095 w 1417320"/>
                      <a:gd name="connsiteY3" fmla="*/ 1543148 h 1543148"/>
                      <a:gd name="connsiteX4" fmla="*/ 236225 w 1417320"/>
                      <a:gd name="connsiteY4" fmla="*/ 1543148 h 1543148"/>
                      <a:gd name="connsiteX5" fmla="*/ 0 w 1417320"/>
                      <a:gd name="connsiteY5" fmla="*/ 1306923 h 1543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17320" h="1543148">
                        <a:moveTo>
                          <a:pt x="0" y="0"/>
                        </a:moveTo>
                        <a:lnTo>
                          <a:pt x="1417320" y="0"/>
                        </a:lnTo>
                        <a:lnTo>
                          <a:pt x="1417320" y="1306923"/>
                        </a:lnTo>
                        <a:cubicBezTo>
                          <a:pt x="1417320" y="1437386"/>
                          <a:pt x="1311558" y="1543148"/>
                          <a:pt x="1181095" y="1543148"/>
                        </a:cubicBezTo>
                        <a:lnTo>
                          <a:pt x="236225" y="1543148"/>
                        </a:lnTo>
                        <a:cubicBezTo>
                          <a:pt x="105762" y="1543148"/>
                          <a:pt x="0" y="1437386"/>
                          <a:pt x="0" y="1306923"/>
                        </a:cubicBezTo>
                        <a:close/>
                      </a:path>
                    </a:pathLst>
                  </a:custGeom>
                  <a:solidFill>
                    <a:srgbClr val="C1C6CA"/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Freeform: Shape 31">
                    <a:extLst>
                      <a:ext uri="{FF2B5EF4-FFF2-40B4-BE49-F238E27FC236}">
                        <a16:creationId xmlns:a16="http://schemas.microsoft.com/office/drawing/2014/main" xmlns="" id="{AAA5B702-5060-43F4-AD53-FE56996C7401}"/>
                      </a:ext>
                    </a:extLst>
                  </p:cNvPr>
                  <p:cNvSpPr/>
                  <p:nvPr/>
                </p:nvSpPr>
                <p:spPr>
                  <a:xfrm>
                    <a:off x="5479999" y="946052"/>
                    <a:ext cx="1348400" cy="4838912"/>
                  </a:xfrm>
                  <a:custGeom>
                    <a:avLst/>
                    <a:gdLst>
                      <a:gd name="connsiteX0" fmla="*/ 140928 w 1348400"/>
                      <a:gd name="connsiteY0" fmla="*/ 0 h 4838912"/>
                      <a:gd name="connsiteX1" fmla="*/ 1106900 w 1348400"/>
                      <a:gd name="connsiteY1" fmla="*/ 0 h 4838912"/>
                      <a:gd name="connsiteX2" fmla="*/ 1348400 w 1348400"/>
                      <a:gd name="connsiteY2" fmla="*/ 241500 h 4838912"/>
                      <a:gd name="connsiteX3" fmla="*/ 1348400 w 1348400"/>
                      <a:gd name="connsiteY3" fmla="*/ 4724396 h 4838912"/>
                      <a:gd name="connsiteX4" fmla="*/ 1329422 w 1348400"/>
                      <a:gd name="connsiteY4" fmla="*/ 4818399 h 4838912"/>
                      <a:gd name="connsiteX5" fmla="*/ 1318288 w 1348400"/>
                      <a:gd name="connsiteY5" fmla="*/ 4838912 h 4838912"/>
                      <a:gd name="connsiteX6" fmla="*/ 0 w 1348400"/>
                      <a:gd name="connsiteY6" fmla="*/ 50616 h 4838912"/>
                      <a:gd name="connsiteX7" fmla="*/ 46925 w 1348400"/>
                      <a:gd name="connsiteY7" fmla="*/ 18978 h 4838912"/>
                      <a:gd name="connsiteX8" fmla="*/ 140928 w 1348400"/>
                      <a:gd name="connsiteY8" fmla="*/ 0 h 4838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8400" h="4838912">
                        <a:moveTo>
                          <a:pt x="140928" y="0"/>
                        </a:moveTo>
                        <a:lnTo>
                          <a:pt x="1106900" y="0"/>
                        </a:lnTo>
                        <a:cubicBezTo>
                          <a:pt x="1240277" y="0"/>
                          <a:pt x="1348400" y="108123"/>
                          <a:pt x="1348400" y="241500"/>
                        </a:cubicBezTo>
                        <a:lnTo>
                          <a:pt x="1348400" y="4724396"/>
                        </a:lnTo>
                        <a:cubicBezTo>
                          <a:pt x="1348400" y="4757740"/>
                          <a:pt x="1341642" y="4789506"/>
                          <a:pt x="1329422" y="4818399"/>
                        </a:cubicBezTo>
                        <a:lnTo>
                          <a:pt x="1318288" y="4838912"/>
                        </a:lnTo>
                        <a:lnTo>
                          <a:pt x="0" y="50616"/>
                        </a:lnTo>
                        <a:lnTo>
                          <a:pt x="46925" y="18978"/>
                        </a:lnTo>
                        <a:cubicBezTo>
                          <a:pt x="75818" y="6758"/>
                          <a:pt x="107584" y="0"/>
                          <a:pt x="140928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alpha val="18000"/>
                    </a:schemeClr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5" name="TextBox 18">
                <a:extLst>
                  <a:ext uri="{FF2B5EF4-FFF2-40B4-BE49-F238E27FC236}">
                    <a16:creationId xmlns:a16="http://schemas.microsoft.com/office/drawing/2014/main" xmlns="" id="{C36682CC-2E3A-4971-BA18-48FD831CF812}"/>
                  </a:ext>
                </a:extLst>
              </p:cNvPr>
              <p:cNvSpPr txBox="1"/>
              <p:nvPr/>
            </p:nvSpPr>
            <p:spPr>
              <a:xfrm>
                <a:off x="4359597" y="4335407"/>
                <a:ext cx="144200" cy="664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40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6" name="TextBox 25">
                <a:extLst>
                  <a:ext uri="{FF2B5EF4-FFF2-40B4-BE49-F238E27FC236}">
                    <a16:creationId xmlns:a16="http://schemas.microsoft.com/office/drawing/2014/main" xmlns="" id="{4F3CFA07-04DC-4F4C-8240-9544D6BB0253}"/>
                  </a:ext>
                </a:extLst>
              </p:cNvPr>
              <p:cNvSpPr txBox="1"/>
              <p:nvPr/>
            </p:nvSpPr>
            <p:spPr>
              <a:xfrm>
                <a:off x="3893677" y="940185"/>
                <a:ext cx="144200" cy="375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pic>
          <p:nvPicPr>
            <p:cNvPr id="75" name="Picture 161">
              <a:extLst>
                <a:ext uri="{FF2B5EF4-FFF2-40B4-BE49-F238E27FC236}">
                  <a16:creationId xmlns:a16="http://schemas.microsoft.com/office/drawing/2014/main" xmlns="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6152" y="1756677"/>
              <a:ext cx="1767296" cy="24201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58" name="Group 6">
            <a:extLst>
              <a:ext uri="{FF2B5EF4-FFF2-40B4-BE49-F238E27FC236}">
                <a16:creationId xmlns:a16="http://schemas.microsoft.com/office/drawing/2014/main" xmlns="" id="{AB53CC82-BC41-484E-9A4B-A2F5FE268D75}"/>
              </a:ext>
            </a:extLst>
          </p:cNvPr>
          <p:cNvGrpSpPr/>
          <p:nvPr/>
        </p:nvGrpSpPr>
        <p:grpSpPr>
          <a:xfrm>
            <a:off x="5000609" y="4730584"/>
            <a:ext cx="3280228" cy="1872343"/>
            <a:chOff x="2719818" y="4235949"/>
            <a:chExt cx="3280228" cy="1872343"/>
          </a:xfrm>
        </p:grpSpPr>
        <p:sp>
          <p:nvSpPr>
            <p:cNvPr id="60" name="Right Triangle 24">
              <a:extLst>
                <a:ext uri="{FF2B5EF4-FFF2-40B4-BE49-F238E27FC236}">
                  <a16:creationId xmlns:a16="http://schemas.microsoft.com/office/drawing/2014/main" xmlns="" id="{A3B09127-9E66-4DFC-8188-3975872A9764}"/>
                </a:ext>
              </a:extLst>
            </p:cNvPr>
            <p:cNvSpPr/>
            <p:nvPr/>
          </p:nvSpPr>
          <p:spPr>
            <a:xfrm>
              <a:off x="2719818" y="4235949"/>
              <a:ext cx="3280228" cy="1872343"/>
            </a:xfrm>
            <a:prstGeom prst="rtTriangle">
              <a:avLst/>
            </a:prstGeom>
            <a:solidFill>
              <a:srgbClr val="F1F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3">
              <a:extLst>
                <a:ext uri="{FF2B5EF4-FFF2-40B4-BE49-F238E27FC236}">
                  <a16:creationId xmlns:a16="http://schemas.microsoft.com/office/drawing/2014/main" xmlns="" id="{79BD915D-CD38-425B-ABA4-306B6328EA70}"/>
                </a:ext>
              </a:extLst>
            </p:cNvPr>
            <p:cNvSpPr/>
            <p:nvPr/>
          </p:nvSpPr>
          <p:spPr>
            <a:xfrm rot="1727599">
              <a:off x="2923161" y="5127617"/>
              <a:ext cx="2989943" cy="203200"/>
            </a:xfrm>
            <a:prstGeom prst="rect">
              <a:avLst/>
            </a:prstGeom>
            <a:gradFill flip="none" rotWithShape="1">
              <a:gsLst>
                <a:gs pos="17000">
                  <a:schemeClr val="tx1">
                    <a:lumMod val="50000"/>
                    <a:lumOff val="50000"/>
                  </a:schemeClr>
                </a:gs>
                <a:gs pos="100000">
                  <a:srgbClr val="F1F2F4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9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60457" y="4206872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923" y="3580450"/>
              <a:ext cx="1276358" cy="30245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22498" y="2812918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080831" y="209102"/>
            <a:ext cx="761157" cy="2824836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4021" y="89346"/>
            <a:ext cx="1000377" cy="2486186"/>
            <a:chOff x="1192068" y="136705"/>
            <a:chExt cx="1000377" cy="248618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92068" y="317332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00002" y="136705"/>
              <a:ext cx="492443" cy="248618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sp>
        <p:nvSpPr>
          <p:cNvPr id="46" name="TextBox 25">
            <a:extLst>
              <a:ext uri="{FF2B5EF4-FFF2-40B4-BE49-F238E27FC236}">
                <a16:creationId xmlns:a16="http://schemas.microsoft.com/office/drawing/2014/main" xmlns="" id="{4F3CFA07-04DC-4F4C-8240-9544D6BB0253}"/>
              </a:ext>
            </a:extLst>
          </p:cNvPr>
          <p:cNvSpPr txBox="1"/>
          <p:nvPr/>
        </p:nvSpPr>
        <p:spPr>
          <a:xfrm>
            <a:off x="6177735" y="1386353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6387566" y="1292173"/>
            <a:ext cx="5316367" cy="2170029"/>
            <a:chOff x="4863908" y="1980659"/>
            <a:chExt cx="5316367" cy="2170029"/>
          </a:xfrm>
        </p:grpSpPr>
        <p:grpSp>
          <p:nvGrpSpPr>
            <p:cNvPr id="2" name="مجموعة 1"/>
            <p:cNvGrpSpPr/>
            <p:nvPr/>
          </p:nvGrpSpPr>
          <p:grpSpPr>
            <a:xfrm>
              <a:off x="4863908" y="2132823"/>
              <a:ext cx="5316367" cy="2017865"/>
              <a:chOff x="6177735" y="2383093"/>
              <a:chExt cx="1856240" cy="704549"/>
            </a:xfrm>
          </p:grpSpPr>
          <p:sp>
            <p:nvSpPr>
              <p:cNvPr id="55" name="Rectangle: Rounded Corners 29">
                <a:extLst>
                  <a:ext uri="{FF2B5EF4-FFF2-40B4-BE49-F238E27FC236}">
                    <a16:creationId xmlns:a16="http://schemas.microsoft.com/office/drawing/2014/main" xmlns="" id="{E816269F-10E2-4E9F-9613-873C2BFB1971}"/>
                  </a:ext>
                </a:extLst>
              </p:cNvPr>
              <p:cNvSpPr/>
              <p:nvPr/>
            </p:nvSpPr>
            <p:spPr>
              <a:xfrm>
                <a:off x="6177735" y="2383093"/>
                <a:ext cx="1856240" cy="704549"/>
              </a:xfrm>
              <a:prstGeom prst="roundRect">
                <a:avLst/>
              </a:prstGeom>
              <a:gradFill>
                <a:gsLst>
                  <a:gs pos="0">
                    <a:srgbClr val="FF33CC"/>
                  </a:gs>
                  <a:gs pos="100000">
                    <a:srgbClr val="CC0066"/>
                  </a:gs>
                </a:gsLst>
                <a:lin ang="5400000" scaled="1"/>
              </a:gradFill>
              <a:ln w="31750">
                <a:gradFill>
                  <a:gsLst>
                    <a:gs pos="100000">
                      <a:srgbClr val="FF33CC"/>
                    </a:gs>
                    <a:gs pos="0">
                      <a:srgbClr val="CC0066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5" name="Picture 161">
                <a:extLst>
                  <a:ext uri="{FF2B5EF4-FFF2-40B4-BE49-F238E27FC236}">
                    <a16:creationId xmlns:a16="http://schemas.microsoft.com/office/drawing/2014/main" xmlns="" id="{6D79FB35-9FF1-44F6-BB5F-AA70EE5E9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22207" y="2465676"/>
                <a:ext cx="1767296" cy="5364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sp>
          <p:nvSpPr>
            <p:cNvPr id="33" name="Oval 23">
              <a:extLst>
                <a:ext uri="{FF2B5EF4-FFF2-40B4-BE49-F238E27FC236}">
                  <a16:creationId xmlns="" xmlns:a16="http://schemas.microsoft.com/office/drawing/2014/main" id="{44A9A76D-E564-446B-B4C7-E497182CD7F6}"/>
                </a:ext>
              </a:extLst>
            </p:cNvPr>
            <p:cNvSpPr/>
            <p:nvPr/>
          </p:nvSpPr>
          <p:spPr>
            <a:xfrm rot="16200000" flipH="1">
              <a:off x="9032999" y="1626618"/>
              <a:ext cx="718190" cy="1426271"/>
            </a:xfrm>
            <a:prstGeom prst="ellipse">
              <a:avLst/>
            </a:prstGeom>
            <a:solidFill>
              <a:srgbClr val="33CCFF"/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58">
              <a:extLst>
                <a:ext uri="{FF2B5EF4-FFF2-40B4-BE49-F238E27FC236}">
                  <a16:creationId xmlns="" xmlns:a16="http://schemas.microsoft.com/office/drawing/2014/main" id="{376BD576-9AA3-477F-BC86-FC21AE9211AB}"/>
                </a:ext>
              </a:extLst>
            </p:cNvPr>
            <p:cNvSpPr txBox="1"/>
            <p:nvPr/>
          </p:nvSpPr>
          <p:spPr>
            <a:xfrm rot="5400000">
              <a:off x="9141821" y="1865526"/>
              <a:ext cx="413613" cy="83257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 smtClean="0">
                  <a:latin typeface="Oswald" panose="02000503000000000000" pitchFamily="2" charset="0"/>
                </a:rPr>
                <a:t>مثال</a:t>
              </a:r>
              <a:endParaRPr lang="ar-SY" sz="16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7765664" y="78583"/>
            <a:ext cx="3134573" cy="1096781"/>
            <a:chOff x="7765664" y="78583"/>
            <a:chExt cx="3134573" cy="1096781"/>
          </a:xfrm>
        </p:grpSpPr>
        <p:grpSp>
          <p:nvGrpSpPr>
            <p:cNvPr id="38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48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tx1"/>
                    </a:solidFill>
                  </a:rPr>
                  <a:t>أقرأُ و أُلاحظُ :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3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66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9" name="مجموعة 38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40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68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8" t="1849" r="1175"/>
          <a:stretch/>
        </p:blipFill>
        <p:spPr>
          <a:xfrm>
            <a:off x="6387566" y="3882905"/>
            <a:ext cx="5241323" cy="2388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056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075935" y="86855"/>
            <a:ext cx="780017" cy="2931888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30447" y="-147269"/>
            <a:ext cx="968241" cy="2950761"/>
            <a:chOff x="1203812" y="-40881"/>
            <a:chExt cx="968241" cy="2950761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03812" y="4231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79610" y="-40881"/>
              <a:ext cx="492443" cy="29507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5935076" y="1011457"/>
            <a:ext cx="4552861" cy="4536000"/>
            <a:chOff x="5033113" y="652728"/>
            <a:chExt cx="4552861" cy="4536000"/>
          </a:xfrm>
        </p:grpSpPr>
        <p:sp>
          <p:nvSpPr>
            <p:cNvPr id="208" name="Google Shape;241;p2"/>
            <p:cNvSpPr/>
            <p:nvPr/>
          </p:nvSpPr>
          <p:spPr>
            <a:xfrm rot="5400000" flipH="1">
              <a:off x="5374186" y="881862"/>
              <a:ext cx="4440922" cy="3982654"/>
            </a:xfrm>
            <a:prstGeom prst="round2SameRect">
              <a:avLst>
                <a:gd name="adj1" fmla="val 5053"/>
                <a:gd name="adj2" fmla="val 0"/>
              </a:avLst>
            </a:prstGeom>
            <a:solidFill>
              <a:srgbClr val="D8D8D8">
                <a:alpha val="75686"/>
              </a:srgbClr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09" name="Google Shape;242;p2"/>
            <p:cNvGrpSpPr/>
            <p:nvPr/>
          </p:nvGrpSpPr>
          <p:grpSpPr>
            <a:xfrm>
              <a:off x="5603320" y="787989"/>
              <a:ext cx="3764644" cy="4294162"/>
              <a:chOff x="6191002" y="488368"/>
              <a:chExt cx="4361586" cy="5853550"/>
            </a:xfrm>
          </p:grpSpPr>
          <p:sp>
            <p:nvSpPr>
              <p:cNvPr id="210" name="Google Shape;243;p2"/>
              <p:cNvSpPr/>
              <p:nvPr/>
            </p:nvSpPr>
            <p:spPr>
              <a:xfrm rot="5400000" flipH="1">
                <a:off x="5451948" y="1227423"/>
                <a:ext cx="5839694" cy="4361585"/>
              </a:xfrm>
              <a:prstGeom prst="round2SameRect">
                <a:avLst>
                  <a:gd name="adj1" fmla="val 4054"/>
                  <a:gd name="adj2" fmla="val 0"/>
                </a:avLst>
              </a:prstGeom>
              <a:solidFill>
                <a:srgbClr val="F1F1F1"/>
              </a:solidFill>
              <a:ln>
                <a:noFill/>
              </a:ln>
              <a:effectLst>
                <a:outerShdw blurRad="88900" dist="63500" algn="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11" name="Google Shape;244;p2"/>
              <p:cNvCxnSpPr/>
              <p:nvPr/>
            </p:nvCxnSpPr>
            <p:spPr>
              <a:xfrm rot="10800000">
                <a:off x="6689766" y="143394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2" name="Google Shape;245;p2"/>
              <p:cNvCxnSpPr/>
              <p:nvPr/>
            </p:nvCxnSpPr>
            <p:spPr>
              <a:xfrm>
                <a:off x="6689766" y="502223"/>
                <a:ext cx="0" cy="5839695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5050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3" name="Google Shape;246;p2"/>
              <p:cNvCxnSpPr/>
              <p:nvPr/>
            </p:nvCxnSpPr>
            <p:spPr>
              <a:xfrm rot="10800000">
                <a:off x="6689766" y="179415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4" name="Google Shape;247;p2"/>
              <p:cNvCxnSpPr/>
              <p:nvPr/>
            </p:nvCxnSpPr>
            <p:spPr>
              <a:xfrm rot="10800000">
                <a:off x="6689766" y="215437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5" name="Google Shape;248;p2"/>
              <p:cNvCxnSpPr/>
              <p:nvPr/>
            </p:nvCxnSpPr>
            <p:spPr>
              <a:xfrm rot="10800000">
                <a:off x="6689766" y="2514595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6" name="Google Shape;249;p2"/>
              <p:cNvCxnSpPr/>
              <p:nvPr/>
            </p:nvCxnSpPr>
            <p:spPr>
              <a:xfrm rot="10800000">
                <a:off x="6689766" y="2874813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7" name="Google Shape;250;p2"/>
              <p:cNvCxnSpPr/>
              <p:nvPr/>
            </p:nvCxnSpPr>
            <p:spPr>
              <a:xfrm rot="10800000">
                <a:off x="6689766" y="323503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8" name="Google Shape;251;p2"/>
              <p:cNvCxnSpPr/>
              <p:nvPr/>
            </p:nvCxnSpPr>
            <p:spPr>
              <a:xfrm rot="10800000">
                <a:off x="6689766" y="359524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9" name="Google Shape;252;p2"/>
              <p:cNvCxnSpPr/>
              <p:nvPr/>
            </p:nvCxnSpPr>
            <p:spPr>
              <a:xfrm rot="10800000">
                <a:off x="6689766" y="395546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0" name="Google Shape;253;p2"/>
              <p:cNvCxnSpPr/>
              <p:nvPr/>
            </p:nvCxnSpPr>
            <p:spPr>
              <a:xfrm rot="10800000">
                <a:off x="6689766" y="4315685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1" name="Google Shape;254;p2"/>
              <p:cNvCxnSpPr/>
              <p:nvPr/>
            </p:nvCxnSpPr>
            <p:spPr>
              <a:xfrm rot="10800000">
                <a:off x="6689766" y="4675903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2" name="Google Shape;255;p2"/>
              <p:cNvCxnSpPr/>
              <p:nvPr/>
            </p:nvCxnSpPr>
            <p:spPr>
              <a:xfrm rot="10800000">
                <a:off x="6689766" y="503612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3" name="Google Shape;256;p2"/>
              <p:cNvCxnSpPr/>
              <p:nvPr/>
            </p:nvCxnSpPr>
            <p:spPr>
              <a:xfrm rot="10800000">
                <a:off x="6689766" y="539633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4" name="Google Shape;257;p2"/>
              <p:cNvCxnSpPr/>
              <p:nvPr/>
            </p:nvCxnSpPr>
            <p:spPr>
              <a:xfrm rot="10800000">
                <a:off x="6689766" y="575655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41" name="Google Shape;280;p2"/>
            <p:cNvGrpSpPr/>
            <p:nvPr/>
          </p:nvGrpSpPr>
          <p:grpSpPr>
            <a:xfrm>
              <a:off x="5603319" y="680841"/>
              <a:ext cx="3904332" cy="4507887"/>
              <a:chOff x="6191002" y="353399"/>
              <a:chExt cx="4361586" cy="5988519"/>
            </a:xfrm>
          </p:grpSpPr>
          <p:sp>
            <p:nvSpPr>
              <p:cNvPr id="242" name="Google Shape;281;p2"/>
              <p:cNvSpPr/>
              <p:nvPr/>
            </p:nvSpPr>
            <p:spPr>
              <a:xfrm rot="5400000" flipH="1">
                <a:off x="5451948" y="1092453"/>
                <a:ext cx="5839693" cy="4361585"/>
              </a:xfrm>
              <a:prstGeom prst="round2SameRect">
                <a:avLst>
                  <a:gd name="adj1" fmla="val 4054"/>
                  <a:gd name="adj2" fmla="val 0"/>
                </a:avLst>
              </a:prstGeom>
              <a:solidFill>
                <a:srgbClr val="F1F1F1"/>
              </a:solidFill>
              <a:ln w="57150">
                <a:solidFill>
                  <a:srgbClr val="FFFF00"/>
                </a:solidFill>
              </a:ln>
              <a:effectLst>
                <a:outerShdw blurRad="88900" dist="63500" algn="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43" name="Google Shape;282;p2"/>
              <p:cNvCxnSpPr/>
              <p:nvPr/>
            </p:nvCxnSpPr>
            <p:spPr>
              <a:xfrm rot="10800000">
                <a:off x="6689766" y="143394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4" name="Google Shape;283;p2"/>
              <p:cNvCxnSpPr/>
              <p:nvPr/>
            </p:nvCxnSpPr>
            <p:spPr>
              <a:xfrm>
                <a:off x="6689766" y="502223"/>
                <a:ext cx="0" cy="5839695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5050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5" name="Google Shape;284;p2"/>
              <p:cNvCxnSpPr/>
              <p:nvPr/>
            </p:nvCxnSpPr>
            <p:spPr>
              <a:xfrm rot="10800000">
                <a:off x="6689766" y="179415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6" name="Google Shape;285;p2"/>
              <p:cNvCxnSpPr/>
              <p:nvPr/>
            </p:nvCxnSpPr>
            <p:spPr>
              <a:xfrm rot="10800000">
                <a:off x="6689766" y="215437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7" name="Google Shape;286;p2"/>
              <p:cNvCxnSpPr/>
              <p:nvPr/>
            </p:nvCxnSpPr>
            <p:spPr>
              <a:xfrm rot="10800000">
                <a:off x="6689766" y="2514595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8" name="Google Shape;287;p2"/>
              <p:cNvCxnSpPr/>
              <p:nvPr/>
            </p:nvCxnSpPr>
            <p:spPr>
              <a:xfrm rot="10800000">
                <a:off x="6689766" y="2874813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9" name="Google Shape;288;p2"/>
              <p:cNvCxnSpPr/>
              <p:nvPr/>
            </p:nvCxnSpPr>
            <p:spPr>
              <a:xfrm rot="10800000">
                <a:off x="6689766" y="323503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0" name="Google Shape;289;p2"/>
              <p:cNvCxnSpPr/>
              <p:nvPr/>
            </p:nvCxnSpPr>
            <p:spPr>
              <a:xfrm rot="10800000">
                <a:off x="6689766" y="359524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1" name="Google Shape;290;p2"/>
              <p:cNvCxnSpPr/>
              <p:nvPr/>
            </p:nvCxnSpPr>
            <p:spPr>
              <a:xfrm rot="10800000">
                <a:off x="6689766" y="395546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2" name="Google Shape;291;p2"/>
              <p:cNvCxnSpPr/>
              <p:nvPr/>
            </p:nvCxnSpPr>
            <p:spPr>
              <a:xfrm rot="10800000">
                <a:off x="6689766" y="4315685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3" name="Google Shape;292;p2"/>
              <p:cNvCxnSpPr/>
              <p:nvPr/>
            </p:nvCxnSpPr>
            <p:spPr>
              <a:xfrm rot="10800000">
                <a:off x="6689766" y="4675903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4" name="Google Shape;293;p2"/>
              <p:cNvCxnSpPr/>
              <p:nvPr/>
            </p:nvCxnSpPr>
            <p:spPr>
              <a:xfrm rot="10800000">
                <a:off x="6689766" y="5036121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5" name="Google Shape;294;p2"/>
              <p:cNvCxnSpPr/>
              <p:nvPr/>
            </p:nvCxnSpPr>
            <p:spPr>
              <a:xfrm rot="10800000">
                <a:off x="6689766" y="5396339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6" name="Google Shape;295;p2"/>
              <p:cNvCxnSpPr/>
              <p:nvPr/>
            </p:nvCxnSpPr>
            <p:spPr>
              <a:xfrm rot="10800000">
                <a:off x="6689766" y="5756557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57" name="Google Shape;296;p2"/>
            <p:cNvGrpSpPr/>
            <p:nvPr/>
          </p:nvGrpSpPr>
          <p:grpSpPr>
            <a:xfrm>
              <a:off x="5033113" y="652729"/>
              <a:ext cx="969022" cy="4440922"/>
              <a:chOff x="5597236" y="488368"/>
              <a:chExt cx="1122676" cy="5839694"/>
            </a:xfrm>
          </p:grpSpPr>
          <p:sp>
            <p:nvSpPr>
              <p:cNvPr id="258" name="Google Shape;297;p2"/>
              <p:cNvSpPr/>
              <p:nvPr/>
            </p:nvSpPr>
            <p:spPr>
              <a:xfrm>
                <a:off x="5597236" y="488368"/>
                <a:ext cx="1122676" cy="5839694"/>
              </a:xfrm>
              <a:prstGeom prst="rect">
                <a:avLst/>
              </a:prstGeom>
              <a:gradFill>
                <a:gsLst>
                  <a:gs pos="0">
                    <a:srgbClr val="FFFFFF">
                      <a:alpha val="0"/>
                    </a:srgbClr>
                  </a:gs>
                  <a:gs pos="49600">
                    <a:srgbClr val="7F7F7F">
                      <a:alpha val="7294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59" name="Google Shape;298;p2"/>
              <p:cNvGrpSpPr/>
              <p:nvPr/>
            </p:nvGrpSpPr>
            <p:grpSpPr>
              <a:xfrm>
                <a:off x="5847936" y="991929"/>
                <a:ext cx="568696" cy="201168"/>
                <a:chOff x="5868383" y="858579"/>
                <a:chExt cx="568696" cy="201168"/>
              </a:xfrm>
            </p:grpSpPr>
            <p:sp>
              <p:nvSpPr>
                <p:cNvPr id="305" name="Google Shape;299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6" name="Google Shape;300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7" name="Google Shape;301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8" name="Google Shape;302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0" name="Google Shape;303;p2"/>
              <p:cNvGrpSpPr/>
              <p:nvPr/>
            </p:nvGrpSpPr>
            <p:grpSpPr>
              <a:xfrm>
                <a:off x="5847936" y="1507207"/>
                <a:ext cx="568696" cy="201168"/>
                <a:chOff x="5868383" y="858579"/>
                <a:chExt cx="568696" cy="201168"/>
              </a:xfrm>
            </p:grpSpPr>
            <p:sp>
              <p:nvSpPr>
                <p:cNvPr id="301" name="Google Shape;304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2" name="Google Shape;305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3" name="Google Shape;306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4" name="Google Shape;307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1" name="Google Shape;308;p2"/>
              <p:cNvGrpSpPr/>
              <p:nvPr/>
            </p:nvGrpSpPr>
            <p:grpSpPr>
              <a:xfrm>
                <a:off x="5847936" y="2537763"/>
                <a:ext cx="568696" cy="201168"/>
                <a:chOff x="5868383" y="858579"/>
                <a:chExt cx="568696" cy="201168"/>
              </a:xfrm>
            </p:grpSpPr>
            <p:sp>
              <p:nvSpPr>
                <p:cNvPr id="297" name="Google Shape;309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8" name="Google Shape;310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9" name="Google Shape;311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0" name="Google Shape;312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2" name="Google Shape;313;p2"/>
              <p:cNvGrpSpPr/>
              <p:nvPr/>
            </p:nvGrpSpPr>
            <p:grpSpPr>
              <a:xfrm>
                <a:off x="5847936" y="3568319"/>
                <a:ext cx="568696" cy="201168"/>
                <a:chOff x="5868383" y="858579"/>
                <a:chExt cx="568696" cy="201168"/>
              </a:xfrm>
            </p:grpSpPr>
            <p:sp>
              <p:nvSpPr>
                <p:cNvPr id="293" name="Google Shape;314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4" name="Google Shape;315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5" name="Google Shape;316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6" name="Google Shape;317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3" name="Google Shape;318;p2"/>
              <p:cNvGrpSpPr/>
              <p:nvPr/>
            </p:nvGrpSpPr>
            <p:grpSpPr>
              <a:xfrm>
                <a:off x="5847936" y="4083597"/>
                <a:ext cx="568696" cy="201168"/>
                <a:chOff x="5868383" y="858579"/>
                <a:chExt cx="568696" cy="201168"/>
              </a:xfrm>
            </p:grpSpPr>
            <p:sp>
              <p:nvSpPr>
                <p:cNvPr id="289" name="Google Shape;319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0" name="Google Shape;320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1" name="Google Shape;321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2" name="Google Shape;322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4" name="Google Shape;323;p2"/>
              <p:cNvGrpSpPr/>
              <p:nvPr/>
            </p:nvGrpSpPr>
            <p:grpSpPr>
              <a:xfrm>
                <a:off x="5847936" y="5114153"/>
                <a:ext cx="568696" cy="201168"/>
                <a:chOff x="5868383" y="858579"/>
                <a:chExt cx="568696" cy="201168"/>
              </a:xfrm>
            </p:grpSpPr>
            <p:sp>
              <p:nvSpPr>
                <p:cNvPr id="285" name="Google Shape;324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6" name="Google Shape;325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7" name="Google Shape;326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8" name="Google Shape;327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5" name="Google Shape;328;p2"/>
              <p:cNvGrpSpPr/>
              <p:nvPr/>
            </p:nvGrpSpPr>
            <p:grpSpPr>
              <a:xfrm>
                <a:off x="5847936" y="5629431"/>
                <a:ext cx="568696" cy="201168"/>
                <a:chOff x="5868383" y="858579"/>
                <a:chExt cx="568696" cy="201168"/>
              </a:xfrm>
            </p:grpSpPr>
            <p:sp>
              <p:nvSpPr>
                <p:cNvPr id="281" name="Google Shape;329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2" name="Google Shape;330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3" name="Google Shape;331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4" name="Google Shape;332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6" name="Google Shape;333;p2"/>
              <p:cNvGrpSpPr/>
              <p:nvPr/>
            </p:nvGrpSpPr>
            <p:grpSpPr>
              <a:xfrm>
                <a:off x="5847936" y="2022485"/>
                <a:ext cx="568696" cy="201168"/>
                <a:chOff x="5868383" y="858579"/>
                <a:chExt cx="568696" cy="201168"/>
              </a:xfrm>
            </p:grpSpPr>
            <p:sp>
              <p:nvSpPr>
                <p:cNvPr id="277" name="Google Shape;334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8" name="Google Shape;335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9" name="Google Shape;336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0" name="Google Shape;337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7" name="Google Shape;338;p2"/>
              <p:cNvGrpSpPr/>
              <p:nvPr/>
            </p:nvGrpSpPr>
            <p:grpSpPr>
              <a:xfrm>
                <a:off x="5847936" y="3053041"/>
                <a:ext cx="568696" cy="201168"/>
                <a:chOff x="5868383" y="858579"/>
                <a:chExt cx="568696" cy="201168"/>
              </a:xfrm>
            </p:grpSpPr>
            <p:sp>
              <p:nvSpPr>
                <p:cNvPr id="273" name="Google Shape;339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4" name="Google Shape;340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5" name="Google Shape;341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6" name="Google Shape;342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8" name="Google Shape;343;p2"/>
              <p:cNvGrpSpPr/>
              <p:nvPr/>
            </p:nvGrpSpPr>
            <p:grpSpPr>
              <a:xfrm>
                <a:off x="5847936" y="4598875"/>
                <a:ext cx="568696" cy="201168"/>
                <a:chOff x="5868383" y="858579"/>
                <a:chExt cx="568696" cy="201168"/>
              </a:xfrm>
            </p:grpSpPr>
            <p:sp>
              <p:nvSpPr>
                <p:cNvPr id="269" name="Google Shape;344;p2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0" name="Google Shape;345;p2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1" name="Google Shape;346;p2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2" name="Google Shape;347;p2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pic>
          <p:nvPicPr>
            <p:cNvPr id="310" name="Google Shape;349;p2"/>
            <p:cNvPicPr preferRelativeResize="0"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9"/>
            <a:stretch/>
          </p:blipFill>
          <p:spPr>
            <a:xfrm>
              <a:off x="5795351" y="1409079"/>
              <a:ext cx="3712300" cy="334626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43" name="مجموعة 142"/>
          <p:cNvGrpSpPr/>
          <p:nvPr/>
        </p:nvGrpSpPr>
        <p:grpSpPr>
          <a:xfrm>
            <a:off x="7729324" y="-163841"/>
            <a:ext cx="3134573" cy="1096781"/>
            <a:chOff x="7765664" y="78583"/>
            <a:chExt cx="3134573" cy="1096781"/>
          </a:xfrm>
        </p:grpSpPr>
        <p:grpSp>
          <p:nvGrpSpPr>
            <p:cNvPr id="146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150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tx1"/>
                    </a:solidFill>
                  </a:rPr>
                  <a:t>أُحلِّلُ و أفهمُ :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156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4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7" name="مجموعة 146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148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158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" t="6881" r="3238"/>
          <a:stretch/>
        </p:blipFill>
        <p:spPr>
          <a:xfrm>
            <a:off x="6103600" y="5635408"/>
            <a:ext cx="4470406" cy="8547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05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975930" y="411977"/>
            <a:ext cx="785521" cy="2443450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78905" y="-93473"/>
            <a:ext cx="1052548" cy="2937307"/>
            <a:chOff x="1208726" y="75234"/>
            <a:chExt cx="1052548" cy="2937307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08726" y="459719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68831" y="75234"/>
              <a:ext cx="492443" cy="293730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128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435598" y="1569262"/>
            <a:ext cx="5905502" cy="457200"/>
            <a:chOff x="6844962" y="2432390"/>
            <a:chExt cx="5905500" cy="457200"/>
          </a:xfrm>
        </p:grpSpPr>
        <p:sp>
          <p:nvSpPr>
            <p:cNvPr id="12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791215" y="-69655"/>
              <a:ext cx="457200" cy="546128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01495" y="2474819"/>
              <a:ext cx="5448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1- أصل العمود (أ) بما يناسبه من العمود (ب)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مجموعة 151"/>
          <p:cNvGrpSpPr/>
          <p:nvPr/>
        </p:nvGrpSpPr>
        <p:grpSpPr>
          <a:xfrm>
            <a:off x="8585200" y="78583"/>
            <a:ext cx="2315037" cy="1096781"/>
            <a:chOff x="7765664" y="78583"/>
            <a:chExt cx="3134573" cy="1096781"/>
          </a:xfrm>
        </p:grpSpPr>
        <p:grpSp>
          <p:nvGrpSpPr>
            <p:cNvPr id="153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157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tx1"/>
                    </a:solidFill>
                  </a:rPr>
                  <a:t>أُطبِّقُ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0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163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1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4" name="مجموعة 153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155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65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39" y="2915579"/>
            <a:ext cx="2596638" cy="2687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6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6"/>
          <a:stretch/>
        </p:blipFill>
        <p:spPr>
          <a:xfrm>
            <a:off x="4488115" y="2904619"/>
            <a:ext cx="2397633" cy="2687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8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4599050">
            <a:off x="6699954" y="3524768"/>
            <a:ext cx="1470174" cy="1266548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F0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155044">
            <a:off x="6713021" y="3604994"/>
            <a:ext cx="1536408" cy="1224994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386475">
            <a:off x="6752066" y="4245343"/>
            <a:ext cx="1536408" cy="1224994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4666764">
            <a:off x="6688671" y="4118720"/>
            <a:ext cx="1355350" cy="1428268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F0"/>
            </a:solidFill>
            <a:prstDash val="solid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68" grpId="0" animBg="1"/>
      <p:bldP spid="69" grpId="0" animBg="1"/>
      <p:bldP spid="71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46666" y="241240"/>
            <a:ext cx="785521" cy="2784923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87762" y="-144272"/>
            <a:ext cx="1009006" cy="2995362"/>
            <a:chOff x="1208726" y="-40879"/>
            <a:chExt cx="1009006" cy="2995362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08726" y="459719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9" y="-40879"/>
              <a:ext cx="492443" cy="299536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128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997700" y="1569263"/>
            <a:ext cx="4343401" cy="457200"/>
            <a:chOff x="6844962" y="2432391"/>
            <a:chExt cx="4343400" cy="457200"/>
          </a:xfrm>
        </p:grpSpPr>
        <p:sp>
          <p:nvSpPr>
            <p:cNvPr id="12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908566" y="812995"/>
              <a:ext cx="457200" cy="369599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01496" y="2474819"/>
              <a:ext cx="3886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2- أصل حروف كل كلمة من الكلمات الآتية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5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69" b="98357" l="696" r="98144">
                        <a14:foregroundMark x1="35383" y1="13615" x2="9281" y2="80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0" t="5941" r="3375" b="3652"/>
          <a:stretch/>
        </p:blipFill>
        <p:spPr>
          <a:xfrm>
            <a:off x="5011290" y="2749329"/>
            <a:ext cx="6090177" cy="2879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8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26099" y="3186597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يتفاءل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64196" y="3583195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بؤس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76898" y="3991461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تطمئن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64199" y="4416903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هناء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64196" y="4795315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كأس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689598" y="5218704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رؤيا </a:t>
            </a:r>
            <a:endParaRPr lang="en-US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037809" y="350099"/>
            <a:ext cx="785521" cy="2567208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87761" y="-144272"/>
            <a:ext cx="1009006" cy="2995364"/>
            <a:chOff x="1208726" y="-40880"/>
            <a:chExt cx="1009006" cy="2995364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08726" y="459719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9" y="-40880"/>
              <a:ext cx="492443" cy="29953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128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542160" y="538967"/>
            <a:ext cx="4470602" cy="457200"/>
            <a:chOff x="6932046" y="2432391"/>
            <a:chExt cx="4470601" cy="457200"/>
          </a:xfrm>
        </p:grpSpPr>
        <p:sp>
          <p:nvSpPr>
            <p:cNvPr id="12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180001" y="666945"/>
              <a:ext cx="457200" cy="398809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110429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01497" y="2474819"/>
              <a:ext cx="4101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3- أرسمُ الهمزة بشكلها الصحيح في الكلمة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676323" y="1903926"/>
            <a:ext cx="193610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686914" y="1354106"/>
            <a:ext cx="193609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7019692" y="1218426"/>
            <a:ext cx="3468414" cy="457200"/>
            <a:chOff x="1640552" y="2646425"/>
            <a:chExt cx="3468414" cy="457200"/>
          </a:xfrm>
        </p:grpSpPr>
        <p:sp>
          <p:nvSpPr>
            <p:cNvPr id="49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098145" y="1188832"/>
              <a:ext cx="457200" cy="337238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5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1640553" y="2674970"/>
              <a:ext cx="33656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/>
                <a:t>بِئسَ ما يتَّصفُ به البا</a:t>
              </a:r>
              <a:r>
                <a:rPr lang="ar-SY" sz="2000" b="1" dirty="0" smtClean="0">
                  <a:solidFill>
                    <a:srgbClr val="FF0000"/>
                  </a:solidFill>
                </a:rPr>
                <a:t>ئ</a:t>
              </a:r>
              <a:r>
                <a:rPr lang="ar-SY" sz="2000" b="1" dirty="0" smtClean="0"/>
                <a:t>عُ الغِشُّ</a:t>
              </a:r>
              <a:endParaRPr lang="en-US" sz="2000" b="1" dirty="0"/>
            </a:p>
          </p:txBody>
        </p:sp>
      </p:grpSp>
      <p:grpSp>
        <p:nvGrpSpPr>
          <p:cNvPr id="56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7019693" y="1920172"/>
            <a:ext cx="3468415" cy="457200"/>
            <a:chOff x="346507" y="3373094"/>
            <a:chExt cx="4762458" cy="457200"/>
          </a:xfrm>
        </p:grpSpPr>
        <p:sp>
          <p:nvSpPr>
            <p:cNvPr id="57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451122" y="1268479"/>
              <a:ext cx="457200" cy="466643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607620" y="3428237"/>
              <a:ext cx="4240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/>
                <a:t>التفا</a:t>
              </a:r>
              <a:r>
                <a:rPr lang="ar-SY" sz="2000" b="1" dirty="0" smtClean="0">
                  <a:solidFill>
                    <a:srgbClr val="FF0000"/>
                  </a:solidFill>
                </a:rPr>
                <a:t>ؤ</a:t>
              </a:r>
              <a:r>
                <a:rPr lang="ar-SY" sz="2000" b="1" dirty="0" smtClean="0"/>
                <a:t>لُ خيرٌ من التشاؤمِ</a:t>
              </a:r>
              <a:endParaRPr lang="en-US" sz="2000" b="1" dirty="0"/>
            </a:p>
          </p:txBody>
        </p:sp>
      </p:grpSp>
      <p:sp>
        <p:nvSpPr>
          <p:cNvPr id="6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 flipV="1">
            <a:off x="10698711" y="2710736"/>
            <a:ext cx="193610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168571" y="2617493"/>
            <a:ext cx="4346053" cy="457200"/>
            <a:chOff x="-858576" y="3373094"/>
            <a:chExt cx="5967541" cy="457200"/>
          </a:xfrm>
        </p:grpSpPr>
        <p:sp>
          <p:nvSpPr>
            <p:cNvPr id="62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048510" y="865866"/>
              <a:ext cx="457200" cy="54716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3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858576" y="3428237"/>
              <a:ext cx="57064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/>
                <a:t>س</a:t>
              </a:r>
              <a:r>
                <a:rPr lang="ar-SY" sz="2000" b="1" dirty="0" smtClean="0">
                  <a:solidFill>
                    <a:srgbClr val="FF0000"/>
                  </a:solidFill>
                </a:rPr>
                <a:t>أ</a:t>
              </a:r>
              <a:r>
                <a:rPr lang="ar-SY" sz="2000" b="1" dirty="0" smtClean="0"/>
                <a:t>لَ الطَّالبُ المعلِّمَ عن الس</a:t>
              </a:r>
              <a:r>
                <a:rPr lang="ar-SY" sz="2000" b="1" dirty="0" smtClean="0">
                  <a:solidFill>
                    <a:srgbClr val="FF0000"/>
                  </a:solidFill>
                </a:rPr>
                <a:t>ؤ</a:t>
              </a:r>
              <a:r>
                <a:rPr lang="ar-SY" sz="2000" b="1" dirty="0" smtClean="0"/>
                <a:t>الِ الذي لا يعرفه </a:t>
              </a:r>
              <a:endParaRPr lang="en-US" sz="2000" b="1" dirty="0"/>
            </a:p>
          </p:txBody>
        </p:sp>
      </p:grpSp>
      <p:grpSp>
        <p:nvGrpSpPr>
          <p:cNvPr id="87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542160" y="3428778"/>
            <a:ext cx="4431931" cy="457200"/>
            <a:chOff x="6870363" y="2432391"/>
            <a:chExt cx="4799072" cy="457200"/>
          </a:xfrm>
        </p:grpSpPr>
        <p:sp>
          <p:nvSpPr>
            <p:cNvPr id="88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250702" y="470858"/>
              <a:ext cx="457200" cy="438026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00334" y="2434057"/>
              <a:ext cx="193927" cy="45386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5" y="2476463"/>
              <a:ext cx="4279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4-أختارُ الإجابة الصحيحة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7894216" y="4343711"/>
            <a:ext cx="3137263" cy="457200"/>
            <a:chOff x="1971703" y="2646425"/>
            <a:chExt cx="3137263" cy="457200"/>
          </a:xfrm>
        </p:grpSpPr>
        <p:sp>
          <p:nvSpPr>
            <p:cNvPr id="96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263721" y="1354407"/>
              <a:ext cx="457200" cy="304123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97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8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1971704" y="2707446"/>
              <a:ext cx="2902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يشتغلُ أحمدُ بالزراعةِ و يُساعدُه</a:t>
              </a:r>
              <a:endParaRPr lang="en-US" b="1" dirty="0"/>
            </a:p>
          </p:txBody>
        </p:sp>
      </p:grpSp>
      <p:grpSp>
        <p:nvGrpSpPr>
          <p:cNvPr id="99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3982125" y="5260231"/>
            <a:ext cx="3140633" cy="457200"/>
            <a:chOff x="796584" y="3373094"/>
            <a:chExt cx="4312381" cy="457200"/>
          </a:xfrm>
        </p:grpSpPr>
        <p:sp>
          <p:nvSpPr>
            <p:cNvPr id="100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2676161" y="1493517"/>
              <a:ext cx="457200" cy="421635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1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2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1560925" y="3428237"/>
              <a:ext cx="328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للفقراء في ميزان حسناتكم</a:t>
              </a:r>
              <a:endParaRPr lang="en-US" b="1" dirty="0"/>
            </a:p>
          </p:txBody>
        </p:sp>
      </p:grpSp>
      <p:sp>
        <p:nvSpPr>
          <p:cNvPr id="109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6416240" y="4371148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أبناؤُه</a:t>
            </a:r>
            <a:endParaRPr lang="en-US" b="1" dirty="0"/>
          </a:p>
        </p:txBody>
      </p:sp>
      <p:sp>
        <p:nvSpPr>
          <p:cNvPr id="110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10110445" y="5173211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عطاؤُكم </a:t>
            </a:r>
            <a:endParaRPr lang="en-US" b="1" dirty="0"/>
          </a:p>
        </p:txBody>
      </p:sp>
      <p:sp>
        <p:nvSpPr>
          <p:cNvPr id="112" name="شكل بيضاوي 111"/>
          <p:cNvSpPr/>
          <p:nvPr/>
        </p:nvSpPr>
        <p:spPr>
          <a:xfrm>
            <a:off x="6284903" y="4176272"/>
            <a:ext cx="1579026" cy="836422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13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4976759" y="4358912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أبنائِه</a:t>
            </a:r>
            <a:endParaRPr lang="en-US" b="1" dirty="0"/>
          </a:p>
        </p:txBody>
      </p:sp>
      <p:sp>
        <p:nvSpPr>
          <p:cNvPr id="114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3537278" y="4375704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أبناءَه</a:t>
            </a:r>
            <a:endParaRPr lang="en-US" b="1" dirty="0"/>
          </a:p>
        </p:txBody>
      </p:sp>
      <p:sp>
        <p:nvSpPr>
          <p:cNvPr id="115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8694341" y="5215915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عطاءَكم </a:t>
            </a:r>
            <a:endParaRPr lang="en-US" b="1" dirty="0"/>
          </a:p>
        </p:txBody>
      </p:sp>
      <p:sp>
        <p:nvSpPr>
          <p:cNvPr id="116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7209857" y="5230429"/>
            <a:ext cx="1308144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 smtClean="0"/>
              <a:t>عطائِكم </a:t>
            </a:r>
            <a:endParaRPr lang="en-US" b="1" dirty="0"/>
          </a:p>
        </p:txBody>
      </p:sp>
      <p:sp>
        <p:nvSpPr>
          <p:cNvPr id="118" name="شكل بيضاوي 117"/>
          <p:cNvSpPr/>
          <p:nvPr/>
        </p:nvSpPr>
        <p:spPr>
          <a:xfrm>
            <a:off x="9979384" y="4991926"/>
            <a:ext cx="1563699" cy="828303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27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5" grpId="0" animBg="1"/>
      <p:bldP spid="46" grpId="0" animBg="1"/>
      <p:bldP spid="60" grpId="0" animBg="1"/>
      <p:bldP spid="109" grpId="0" animBg="1"/>
      <p:bldP spid="110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الظاهرة الإملائية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017612" y="196940"/>
            <a:ext cx="776192" cy="2733043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28909" y="177543"/>
            <a:ext cx="1024423" cy="2217420"/>
            <a:chOff x="1133857" y="499235"/>
            <a:chExt cx="1024423" cy="2217420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3857" y="58018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5837" y="499235"/>
              <a:ext cx="492443" cy="221742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الهمزة المتوسّطة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7841069" y="78583"/>
            <a:ext cx="3059169" cy="1096781"/>
            <a:chOff x="7765664" y="78583"/>
            <a:chExt cx="3134573" cy="1096781"/>
          </a:xfrm>
        </p:grpSpPr>
        <p:grpSp>
          <p:nvGrpSpPr>
            <p:cNvPr id="30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31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400" b="1" dirty="0" smtClean="0">
                    <a:solidFill>
                      <a:srgbClr val="FF0000"/>
                    </a:solidFill>
                  </a:rPr>
                  <a:t>الواجبُ المنزليُّ</a:t>
                </a:r>
                <a:endParaRPr lang="ar-SA" sz="20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4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38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" name="مجموعة 1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42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4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457369" y="3249308"/>
            <a:ext cx="6327381" cy="457200"/>
            <a:chOff x="6870363" y="2432393"/>
            <a:chExt cx="6327380" cy="457200"/>
          </a:xfrm>
        </p:grpSpPr>
        <p:sp>
          <p:nvSpPr>
            <p:cNvPr id="4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00334" y="2434057"/>
              <a:ext cx="193927" cy="453869"/>
            </a:xfrm>
            <a:prstGeom prst="triangle">
              <a:avLst/>
            </a:prstGeom>
            <a:gradFill flip="none" rotWithShape="1">
              <a:gsLst>
                <a:gs pos="0">
                  <a:srgbClr val="D60093">
                    <a:tint val="66000"/>
                    <a:satMod val="160000"/>
                  </a:srgbClr>
                </a:gs>
                <a:gs pos="50000">
                  <a:srgbClr val="D60093">
                    <a:tint val="44500"/>
                    <a:satMod val="160000"/>
                  </a:srgbClr>
                </a:gs>
                <a:gs pos="100000">
                  <a:srgbClr val="D60093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14856" y="-293292"/>
              <a:ext cx="457200" cy="5908570"/>
            </a:xfrm>
            <a:prstGeom prst="round2SameRect">
              <a:avLst>
                <a:gd name="adj1" fmla="val 0"/>
                <a:gd name="adj2" fmla="val 22582"/>
              </a:avLst>
            </a:prstGeom>
            <a:gradFill flip="none" rotWithShape="1">
              <a:gsLst>
                <a:gs pos="0">
                  <a:srgbClr val="D60093">
                    <a:tint val="66000"/>
                    <a:satMod val="160000"/>
                  </a:srgbClr>
                </a:gs>
                <a:gs pos="50000">
                  <a:srgbClr val="D60093">
                    <a:tint val="44500"/>
                    <a:satMod val="160000"/>
                  </a:srgbClr>
                </a:gs>
                <a:gs pos="100000">
                  <a:srgbClr val="D60093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288797" y="2476463"/>
              <a:ext cx="59089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/>
                <a:t>أُسطِّرُ كلماتٍ للوطنِ تحوي همزةً متوسطةً و أضعُها في ملفِّ تعلُّمي</a:t>
              </a:r>
              <a:endParaRPr lang="en-US" sz="2000" b="1" dirty="0"/>
            </a:p>
          </p:txBody>
        </p:sp>
      </p:grpSp>
      <p:pic>
        <p:nvPicPr>
          <p:cNvPr id="57" name="Picture 161">
            <a:extLst>
              <a:ext uri="{FF2B5EF4-FFF2-40B4-BE49-F238E27FC236}">
                <a16:creationId xmlns="" xmlns:a16="http://schemas.microsoft.com/office/drawing/2014/main" id="{6D79FB35-9FF1-44F6-BB5F-AA70EE5E9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37" y="4591584"/>
            <a:ext cx="6588379" cy="1156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59" name="مجموعة 58"/>
          <p:cNvGrpSpPr/>
          <p:nvPr/>
        </p:nvGrpSpPr>
        <p:grpSpPr>
          <a:xfrm>
            <a:off x="3728241" y="1623636"/>
            <a:ext cx="7829574" cy="1088997"/>
            <a:chOff x="6177735" y="2623483"/>
            <a:chExt cx="1856240" cy="258180"/>
          </a:xfrm>
        </p:grpSpPr>
        <p:sp>
          <p:nvSpPr>
            <p:cNvPr id="62" name="Rectangle: Rounded Corners 29">
              <a:extLst>
                <a:ext uri="{FF2B5EF4-FFF2-40B4-BE49-F238E27FC236}">
                  <a16:creationId xmlns:a16="http://schemas.microsoft.com/office/drawing/2014/main" xmlns="" id="{E816269F-10E2-4E9F-9613-873C2BFB1971}"/>
                </a:ext>
              </a:extLst>
            </p:cNvPr>
            <p:cNvSpPr/>
            <p:nvPr/>
          </p:nvSpPr>
          <p:spPr>
            <a:xfrm>
              <a:off x="6177735" y="2623483"/>
              <a:ext cx="1856240" cy="258180"/>
            </a:xfrm>
            <a:prstGeom prst="roundRect">
              <a:avLst/>
            </a:prstGeom>
            <a:gradFill>
              <a:gsLst>
                <a:gs pos="0">
                  <a:srgbClr val="FF33CC"/>
                </a:gs>
                <a:gs pos="100000">
                  <a:srgbClr val="CC0066"/>
                </a:gs>
              </a:gsLst>
              <a:lin ang="5400000" scaled="1"/>
            </a:gradFill>
            <a:ln w="31750">
              <a:gradFill>
                <a:gsLst>
                  <a:gs pos="100000">
                    <a:srgbClr val="FF33CC"/>
                  </a:gs>
                  <a:gs pos="0">
                    <a:srgbClr val="CC006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161">
              <a:extLst>
                <a:ext uri="{FF2B5EF4-FFF2-40B4-BE49-F238E27FC236}">
                  <a16:creationId xmlns:a16="http://schemas.microsoft.com/office/drawing/2014/main" xmlns="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2207" y="2659734"/>
              <a:ext cx="1767296" cy="16855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65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7398331" y="4591584"/>
            <a:ext cx="3773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وطني الغالي </a:t>
            </a:r>
            <a:r>
              <a:rPr lang="ar-SY" sz="2000" b="1" dirty="0" smtClean="0">
                <a:latin typeface="Century Gothic" panose="020B0502020202020204" pitchFamily="34" charset="0"/>
              </a:rPr>
              <a:t>دوحةُ </a:t>
            </a:r>
            <a:r>
              <a:rPr lang="ar-SY" sz="2000" b="1" dirty="0">
                <a:latin typeface="Century Gothic" panose="020B0502020202020204" pitchFamily="34" charset="0"/>
              </a:rPr>
              <a:t>الوئام </a:t>
            </a:r>
            <a:r>
              <a:rPr lang="ar-SY" sz="2000" b="1" dirty="0" smtClean="0">
                <a:latin typeface="Century Gothic" panose="020B0502020202020204" pitchFamily="34" charset="0"/>
              </a:rPr>
              <a:t>وراحةُ </a:t>
            </a:r>
            <a:r>
              <a:rPr lang="ar-SY" sz="2000" b="1" dirty="0">
                <a:latin typeface="Century Gothic" panose="020B0502020202020204" pitchFamily="34" charset="0"/>
              </a:rPr>
              <a:t>الاطمئنان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81">
            <a:extLst>
              <a:ext uri="{FF2B5EF4-FFF2-40B4-BE49-F238E27FC236}">
                <a16:creationId xmlns="" xmlns:a16="http://schemas.microsoft.com/office/drawing/2014/main" id="{BD126DD9-336E-4BE1-9D9D-62D5FE7CB40C}"/>
              </a:ext>
            </a:extLst>
          </p:cNvPr>
          <p:cNvSpPr txBox="1"/>
          <p:nvPr/>
        </p:nvSpPr>
        <p:spPr>
          <a:xfrm flipH="1">
            <a:off x="5020564" y="4991694"/>
            <a:ext cx="625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وطني </a:t>
            </a:r>
            <a:r>
              <a:rPr lang="ar-SY" sz="2000" b="1" dirty="0" smtClean="0">
                <a:latin typeface="Century Gothic" panose="020B0502020202020204" pitchFamily="34" charset="0"/>
              </a:rPr>
              <a:t>مكَّة المكرَّمَة </a:t>
            </a:r>
            <a:r>
              <a:rPr lang="ar-SY" sz="2000" b="1" dirty="0">
                <a:latin typeface="Century Gothic" panose="020B0502020202020204" pitchFamily="34" charset="0"/>
              </a:rPr>
              <a:t>مهوى </a:t>
            </a:r>
            <a:r>
              <a:rPr lang="ar-SY" sz="2000" b="1" dirty="0" smtClean="0">
                <a:latin typeface="Century Gothic" panose="020B0502020202020204" pitchFamily="34" charset="0"/>
              </a:rPr>
              <a:t>أفئدةِ </a:t>
            </a:r>
            <a:r>
              <a:rPr lang="ar-SY" sz="2000" b="1" dirty="0">
                <a:latin typeface="Century Gothic" panose="020B0502020202020204" pitchFamily="34" charset="0"/>
              </a:rPr>
              <a:t>المسلمين يتوافدون إليها ملتجئين إلى الله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5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60163" y="2967335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11185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10182</TotalTime>
  <Words>181</Words>
  <Application>Microsoft Office PowerPoint</Application>
  <PresentationFormat>مخصص</PresentationFormat>
  <Paragraphs>66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7497</cp:revision>
  <dcterms:created xsi:type="dcterms:W3CDTF">2020-10-10T04:32:51Z</dcterms:created>
  <dcterms:modified xsi:type="dcterms:W3CDTF">2021-07-12T06:49:36Z</dcterms:modified>
</cp:coreProperties>
</file>