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1741CB-F60C-412D-9899-9780CFD4333B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976845-7AE4-4153-AACE-71EE55A780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865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الضر ب في ( الصفر ) وفي ( الواحد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4-8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667000" y="685800"/>
            <a:ext cx="5638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اشترت ليلي 4 أحواض ، وزرعت في كل منها نبتة . فكم نبتة زرعت في الأحواض جميعها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6" y="838200"/>
            <a:ext cx="1801814" cy="1076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ربع نص 9"/>
          <p:cNvSpPr txBox="1"/>
          <p:nvPr/>
        </p:nvSpPr>
        <p:spPr>
          <a:xfrm>
            <a:off x="990600" y="1824335"/>
            <a:ext cx="7279052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للضرب في 1 وفي الصفر خواص تميزهما : </a:t>
            </a:r>
          </a:p>
          <a:p>
            <a:r>
              <a:rPr lang="ar-SA" sz="2800" b="1" dirty="0" smtClean="0"/>
              <a:t>عند ضرب أي عدد في 1 يكون النتاج هو العدد نفسه .</a:t>
            </a:r>
          </a:p>
          <a:p>
            <a:r>
              <a:rPr lang="ar-SA" sz="2800" b="1" dirty="0" smtClean="0"/>
              <a:t>تسمي هذه الخاصية </a:t>
            </a:r>
            <a:r>
              <a:rPr lang="ar-SA" sz="2800" b="1" dirty="0" smtClean="0">
                <a:solidFill>
                  <a:srgbClr val="FF0000"/>
                </a:solidFill>
              </a:rPr>
              <a:t>بخاصية العنصر المحايد </a:t>
            </a:r>
            <a:r>
              <a:rPr lang="ar-SA" sz="2800" b="1" dirty="0" smtClean="0"/>
              <a:t>لعملية الضرب . </a:t>
            </a:r>
          </a:p>
        </p:txBody>
      </p:sp>
      <p:sp>
        <p:nvSpPr>
          <p:cNvPr id="11" name="مخطط انسيابي: محطة طرفية 10"/>
          <p:cNvSpPr/>
          <p:nvPr/>
        </p:nvSpPr>
        <p:spPr>
          <a:xfrm>
            <a:off x="7772400" y="3465493"/>
            <a:ext cx="12954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838200" y="3313093"/>
            <a:ext cx="6934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لمعرفة عدد النبتات في الأحواض جميعها ، أجد ناتج 4×1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أستعمل قطع العد كما هو موضح : </a:t>
            </a:r>
          </a:p>
        </p:txBody>
      </p:sp>
      <p:grpSp>
        <p:nvGrpSpPr>
          <p:cNvPr id="3" name="مجموعة 2"/>
          <p:cNvGrpSpPr/>
          <p:nvPr/>
        </p:nvGrpSpPr>
        <p:grpSpPr>
          <a:xfrm>
            <a:off x="6248400" y="4267200"/>
            <a:ext cx="762000" cy="722293"/>
            <a:chOff x="7086600" y="3925907"/>
            <a:chExt cx="762000" cy="722293"/>
          </a:xfrm>
        </p:grpSpPr>
        <p:sp>
          <p:nvSpPr>
            <p:cNvPr id="2" name="شكل بيضاوي 1"/>
            <p:cNvSpPr/>
            <p:nvPr/>
          </p:nvSpPr>
          <p:spPr>
            <a:xfrm>
              <a:off x="7086600" y="3925907"/>
              <a:ext cx="762000" cy="7222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" name="مخطط انسيابي: رابط 14"/>
            <p:cNvSpPr/>
            <p:nvPr/>
          </p:nvSpPr>
          <p:spPr>
            <a:xfrm>
              <a:off x="7258050" y="4114800"/>
              <a:ext cx="381000" cy="363322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مجموعة 16"/>
          <p:cNvGrpSpPr/>
          <p:nvPr/>
        </p:nvGrpSpPr>
        <p:grpSpPr>
          <a:xfrm>
            <a:off x="5334000" y="4267200"/>
            <a:ext cx="762000" cy="722293"/>
            <a:chOff x="7086600" y="3925907"/>
            <a:chExt cx="762000" cy="722293"/>
          </a:xfrm>
        </p:grpSpPr>
        <p:sp>
          <p:nvSpPr>
            <p:cNvPr id="18" name="شكل بيضاوي 17"/>
            <p:cNvSpPr/>
            <p:nvPr/>
          </p:nvSpPr>
          <p:spPr>
            <a:xfrm>
              <a:off x="7086600" y="3925907"/>
              <a:ext cx="762000" cy="7222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9" name="مخطط انسيابي: رابط 18"/>
            <p:cNvSpPr/>
            <p:nvPr/>
          </p:nvSpPr>
          <p:spPr>
            <a:xfrm>
              <a:off x="7258050" y="4114800"/>
              <a:ext cx="381000" cy="363322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مجموعة 19"/>
          <p:cNvGrpSpPr/>
          <p:nvPr/>
        </p:nvGrpSpPr>
        <p:grpSpPr>
          <a:xfrm>
            <a:off x="4419600" y="4267200"/>
            <a:ext cx="762000" cy="722293"/>
            <a:chOff x="7086600" y="3925907"/>
            <a:chExt cx="762000" cy="722293"/>
          </a:xfrm>
        </p:grpSpPr>
        <p:sp>
          <p:nvSpPr>
            <p:cNvPr id="21" name="شكل بيضاوي 20"/>
            <p:cNvSpPr/>
            <p:nvPr/>
          </p:nvSpPr>
          <p:spPr>
            <a:xfrm>
              <a:off x="7086600" y="3925907"/>
              <a:ext cx="762000" cy="7222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" name="مخطط انسيابي: رابط 21"/>
            <p:cNvSpPr/>
            <p:nvPr/>
          </p:nvSpPr>
          <p:spPr>
            <a:xfrm>
              <a:off x="7258050" y="4114800"/>
              <a:ext cx="381000" cy="363322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3505200" y="4267200"/>
            <a:ext cx="762000" cy="722293"/>
            <a:chOff x="7086600" y="3925907"/>
            <a:chExt cx="762000" cy="722293"/>
          </a:xfrm>
        </p:grpSpPr>
        <p:sp>
          <p:nvSpPr>
            <p:cNvPr id="24" name="شكل بيضاوي 23"/>
            <p:cNvSpPr/>
            <p:nvPr/>
          </p:nvSpPr>
          <p:spPr>
            <a:xfrm>
              <a:off x="7086600" y="3925907"/>
              <a:ext cx="762000" cy="72229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رابط 24"/>
            <p:cNvSpPr/>
            <p:nvPr/>
          </p:nvSpPr>
          <p:spPr>
            <a:xfrm>
              <a:off x="7258050" y="4114800"/>
              <a:ext cx="381000" cy="363322"/>
            </a:xfrm>
            <a:prstGeom prst="flowChartConnector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533400" y="5141893"/>
            <a:ext cx="727905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؛ 4 مجموعات في كل منها قطعة واحدة .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لذلك    4 × 1 = 4 </a:t>
            </a:r>
          </a:p>
        </p:txBody>
      </p:sp>
      <p:sp>
        <p:nvSpPr>
          <p:cNvPr id="27" name="Teardrop 8"/>
          <p:cNvSpPr/>
          <p:nvPr/>
        </p:nvSpPr>
        <p:spPr>
          <a:xfrm>
            <a:off x="70685" y="56467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129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4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2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( 2 )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153400" y="1905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</a:t>
            </a:r>
            <a:endParaRPr lang="ar-SA" dirty="0"/>
          </a:p>
        </p:txBody>
      </p:sp>
      <p:sp>
        <p:nvSpPr>
          <p:cNvPr id="25" name="مستطيل 24"/>
          <p:cNvSpPr/>
          <p:nvPr/>
        </p:nvSpPr>
        <p:spPr>
          <a:xfrm>
            <a:off x="914400" y="762000"/>
            <a:ext cx="7772400" cy="5429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600" b="1" dirty="0" smtClean="0">
                <a:solidFill>
                  <a:srgbClr val="FFC000"/>
                </a:solidFill>
              </a:rPr>
              <a:t>تدريبات علي حقائق الضرب</a:t>
            </a:r>
            <a:endParaRPr lang="ar-SA" sz="3600" b="1" dirty="0">
              <a:solidFill>
                <a:srgbClr val="FFC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800600" y="1371600"/>
            <a:ext cx="3780792" cy="2714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chemeClr val="tx1"/>
                </a:solidFill>
              </a:rPr>
              <a:t>أجد ناتج الضرب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6324600" y="18669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</a:t>
            </a:r>
            <a:endParaRPr lang="ar-SA" dirty="0"/>
          </a:p>
        </p:txBody>
      </p:sp>
      <p:sp>
        <p:nvSpPr>
          <p:cNvPr id="23" name="شكل بيضاوي 22"/>
          <p:cNvSpPr/>
          <p:nvPr/>
        </p:nvSpPr>
        <p:spPr>
          <a:xfrm>
            <a:off x="3962400" y="18669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</a:t>
            </a:r>
            <a:endParaRPr lang="ar-SA" dirty="0"/>
          </a:p>
        </p:txBody>
      </p:sp>
      <p:sp>
        <p:nvSpPr>
          <p:cNvPr id="24" name="شكل بيضاوي 23"/>
          <p:cNvSpPr/>
          <p:nvPr/>
        </p:nvSpPr>
        <p:spPr>
          <a:xfrm>
            <a:off x="1905000" y="1828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28800"/>
            <a:ext cx="69120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1"/>
            <a:ext cx="114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84" y="1752600"/>
            <a:ext cx="775716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102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شكل بيضاوي 25"/>
          <p:cNvSpPr/>
          <p:nvPr/>
        </p:nvSpPr>
        <p:spPr>
          <a:xfrm>
            <a:off x="8229600" y="3048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5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92" y="2819401"/>
            <a:ext cx="71978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شكل بيضاوي 27"/>
          <p:cNvSpPr/>
          <p:nvPr/>
        </p:nvSpPr>
        <p:spPr>
          <a:xfrm>
            <a:off x="6386196" y="3176589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6</a:t>
            </a:r>
            <a:endParaRPr lang="ar-SA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86100"/>
            <a:ext cx="74833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شكل بيضاوي 29"/>
          <p:cNvSpPr/>
          <p:nvPr/>
        </p:nvSpPr>
        <p:spPr>
          <a:xfrm>
            <a:off x="3999892" y="3276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7</a:t>
            </a:r>
            <a:endParaRPr lang="ar-SA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84" y="3181350"/>
            <a:ext cx="928116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شكل بيضاوي 31"/>
          <p:cNvSpPr/>
          <p:nvPr/>
        </p:nvSpPr>
        <p:spPr>
          <a:xfrm>
            <a:off x="1981200" y="33147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8</a:t>
            </a: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106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شكل بيضاوي 33"/>
          <p:cNvSpPr/>
          <p:nvPr/>
        </p:nvSpPr>
        <p:spPr>
          <a:xfrm>
            <a:off x="8276592" y="4114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9</a:t>
            </a:r>
            <a:endParaRPr lang="ar-SA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792" y="3886200"/>
            <a:ext cx="805508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شكل بيضاوي 35"/>
          <p:cNvSpPr/>
          <p:nvPr/>
        </p:nvSpPr>
        <p:spPr>
          <a:xfrm>
            <a:off x="6409692" y="4191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10</a:t>
            </a:r>
            <a:endParaRPr lang="ar-SA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962400"/>
            <a:ext cx="64709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شكل بيضاوي 37"/>
          <p:cNvSpPr/>
          <p:nvPr/>
        </p:nvSpPr>
        <p:spPr>
          <a:xfrm>
            <a:off x="4038600" y="4343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11</a:t>
            </a:r>
            <a:endParaRPr lang="ar-SA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4267200"/>
            <a:ext cx="11715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شكل بيضاوي 39"/>
          <p:cNvSpPr/>
          <p:nvPr/>
        </p:nvSpPr>
        <p:spPr>
          <a:xfrm>
            <a:off x="1981200" y="4419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12</a:t>
            </a:r>
            <a:endParaRPr lang="ar-SA" dirty="0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11715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شكل بيضاوي 41"/>
          <p:cNvSpPr/>
          <p:nvPr/>
        </p:nvSpPr>
        <p:spPr>
          <a:xfrm>
            <a:off x="8229600" y="5181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13</a:t>
            </a:r>
            <a:endParaRPr lang="ar-SA" dirty="0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966" y="4983480"/>
            <a:ext cx="99123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شكل بيضاوي 43"/>
          <p:cNvSpPr/>
          <p:nvPr/>
        </p:nvSpPr>
        <p:spPr>
          <a:xfrm>
            <a:off x="6386196" y="520065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14</a:t>
            </a:r>
            <a:endParaRPr lang="ar-SA" dirty="0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5000625"/>
            <a:ext cx="8382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شكل بيضاوي 45"/>
          <p:cNvSpPr/>
          <p:nvPr/>
        </p:nvSpPr>
        <p:spPr>
          <a:xfrm>
            <a:off x="4038600" y="5257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15</a:t>
            </a:r>
            <a:endParaRPr lang="ar-SA" dirty="0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884" y="5181600"/>
            <a:ext cx="1070991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شكل بيضاوي 47"/>
          <p:cNvSpPr/>
          <p:nvPr/>
        </p:nvSpPr>
        <p:spPr>
          <a:xfrm>
            <a:off x="1905000" y="527685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16</a:t>
            </a:r>
            <a:endParaRPr lang="ar-SA" dirty="0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81600"/>
            <a:ext cx="1171574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مربع نص 26"/>
          <p:cNvSpPr txBox="1"/>
          <p:nvPr/>
        </p:nvSpPr>
        <p:spPr>
          <a:xfrm>
            <a:off x="7268198" y="236220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3" name="مربع نص 26"/>
          <p:cNvSpPr txBox="1"/>
          <p:nvPr/>
        </p:nvSpPr>
        <p:spPr>
          <a:xfrm>
            <a:off x="5107633" y="259080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50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5" name="مربع نص 26"/>
          <p:cNvSpPr txBox="1"/>
          <p:nvPr/>
        </p:nvSpPr>
        <p:spPr>
          <a:xfrm>
            <a:off x="2895600" y="260098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7" name="مربع نص 26"/>
          <p:cNvSpPr txBox="1"/>
          <p:nvPr/>
        </p:nvSpPr>
        <p:spPr>
          <a:xfrm>
            <a:off x="685800" y="2564873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18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1" name="مربع نص 26"/>
          <p:cNvSpPr txBox="1"/>
          <p:nvPr/>
        </p:nvSpPr>
        <p:spPr>
          <a:xfrm>
            <a:off x="7340904" y="354839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32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2" name="مربع نص 26"/>
          <p:cNvSpPr txBox="1"/>
          <p:nvPr/>
        </p:nvSpPr>
        <p:spPr>
          <a:xfrm>
            <a:off x="5297475" y="3649326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6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3" name="مربع نص 26"/>
          <p:cNvSpPr txBox="1"/>
          <p:nvPr/>
        </p:nvSpPr>
        <p:spPr>
          <a:xfrm>
            <a:off x="2819400" y="3744008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80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4" name="مربع نص 26"/>
          <p:cNvSpPr txBox="1"/>
          <p:nvPr/>
        </p:nvSpPr>
        <p:spPr>
          <a:xfrm>
            <a:off x="838200" y="3805833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5" name="مربع نص 26"/>
          <p:cNvSpPr txBox="1"/>
          <p:nvPr/>
        </p:nvSpPr>
        <p:spPr>
          <a:xfrm>
            <a:off x="7340904" y="4518899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9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6" name="مربع نص 26"/>
          <p:cNvSpPr txBox="1"/>
          <p:nvPr/>
        </p:nvSpPr>
        <p:spPr>
          <a:xfrm>
            <a:off x="5566358" y="4676179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25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7" name="مربع نص 26"/>
          <p:cNvSpPr txBox="1"/>
          <p:nvPr/>
        </p:nvSpPr>
        <p:spPr>
          <a:xfrm>
            <a:off x="2845104" y="481288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8" name="مربع نص 26"/>
          <p:cNvSpPr txBox="1"/>
          <p:nvPr/>
        </p:nvSpPr>
        <p:spPr>
          <a:xfrm>
            <a:off x="787704" y="4910792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14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9" name="مربع نص 26"/>
          <p:cNvSpPr txBox="1"/>
          <p:nvPr/>
        </p:nvSpPr>
        <p:spPr>
          <a:xfrm>
            <a:off x="7143750" y="5724853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0" name="مربع نص 26"/>
          <p:cNvSpPr txBox="1"/>
          <p:nvPr/>
        </p:nvSpPr>
        <p:spPr>
          <a:xfrm>
            <a:off x="5301973" y="5724853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15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1" name="مربع نص 26"/>
          <p:cNvSpPr txBox="1"/>
          <p:nvPr/>
        </p:nvSpPr>
        <p:spPr>
          <a:xfrm>
            <a:off x="2984017" y="5665367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6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2" name="مربع نص 26"/>
          <p:cNvSpPr txBox="1"/>
          <p:nvPr/>
        </p:nvSpPr>
        <p:spPr>
          <a:xfrm>
            <a:off x="656027" y="5906651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20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01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25" grpId="0" animBg="1"/>
      <p:bldP spid="18" grpId="0" animBg="1"/>
      <p:bldP spid="21" grpId="0" animBg="1"/>
      <p:bldP spid="23" grpId="0" animBg="1"/>
      <p:bldP spid="24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41" grpId="0"/>
      <p:bldP spid="43" grpId="0"/>
      <p:bldP spid="45" grpId="0"/>
      <p:bldP spid="47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( 2 )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077200" y="1143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17</a:t>
            </a:r>
            <a:endParaRPr lang="ar-SA" dirty="0"/>
          </a:p>
        </p:txBody>
      </p:sp>
      <p:sp>
        <p:nvSpPr>
          <p:cNvPr id="21" name="شكل بيضاوي 20"/>
          <p:cNvSpPr/>
          <p:nvPr/>
        </p:nvSpPr>
        <p:spPr>
          <a:xfrm>
            <a:off x="6172200" y="1066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18</a:t>
            </a:r>
            <a:endParaRPr lang="ar-SA" dirty="0"/>
          </a:p>
        </p:txBody>
      </p:sp>
      <p:sp>
        <p:nvSpPr>
          <p:cNvPr id="23" name="شكل بيضاوي 22"/>
          <p:cNvSpPr/>
          <p:nvPr/>
        </p:nvSpPr>
        <p:spPr>
          <a:xfrm>
            <a:off x="3962400" y="1219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19</a:t>
            </a:r>
            <a:endParaRPr lang="ar-SA" dirty="0"/>
          </a:p>
        </p:txBody>
      </p:sp>
      <p:sp>
        <p:nvSpPr>
          <p:cNvPr id="24" name="شكل بيضاوي 23"/>
          <p:cNvSpPr/>
          <p:nvPr/>
        </p:nvSpPr>
        <p:spPr>
          <a:xfrm>
            <a:off x="1905000" y="1219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20</a:t>
            </a:r>
            <a:endParaRPr lang="ar-SA" dirty="0"/>
          </a:p>
        </p:txBody>
      </p:sp>
      <p:sp>
        <p:nvSpPr>
          <p:cNvPr id="26" name="شكل بيضاوي 25"/>
          <p:cNvSpPr/>
          <p:nvPr/>
        </p:nvSpPr>
        <p:spPr>
          <a:xfrm>
            <a:off x="8077200" y="2438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21</a:t>
            </a:r>
            <a:endParaRPr lang="ar-SA" dirty="0"/>
          </a:p>
        </p:txBody>
      </p:sp>
      <p:sp>
        <p:nvSpPr>
          <p:cNvPr id="28" name="شكل بيضاوي 27"/>
          <p:cNvSpPr/>
          <p:nvPr/>
        </p:nvSpPr>
        <p:spPr>
          <a:xfrm>
            <a:off x="6172200" y="2514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22</a:t>
            </a:r>
            <a:endParaRPr lang="ar-SA" dirty="0"/>
          </a:p>
        </p:txBody>
      </p:sp>
      <p:sp>
        <p:nvSpPr>
          <p:cNvPr id="30" name="شكل بيضاوي 29"/>
          <p:cNvSpPr/>
          <p:nvPr/>
        </p:nvSpPr>
        <p:spPr>
          <a:xfrm>
            <a:off x="3962400" y="2590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23</a:t>
            </a:r>
            <a:endParaRPr lang="ar-SA" dirty="0"/>
          </a:p>
        </p:txBody>
      </p:sp>
      <p:sp>
        <p:nvSpPr>
          <p:cNvPr id="32" name="شكل بيضاوي 31"/>
          <p:cNvSpPr/>
          <p:nvPr/>
        </p:nvSpPr>
        <p:spPr>
          <a:xfrm>
            <a:off x="1905000" y="2590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24</a:t>
            </a:r>
            <a:endParaRPr lang="ar-SA" dirty="0"/>
          </a:p>
        </p:txBody>
      </p:sp>
      <p:sp>
        <p:nvSpPr>
          <p:cNvPr id="34" name="شكل بيضاوي 33"/>
          <p:cNvSpPr/>
          <p:nvPr/>
        </p:nvSpPr>
        <p:spPr>
          <a:xfrm>
            <a:off x="8077200" y="3886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25</a:t>
            </a:r>
            <a:endParaRPr lang="ar-SA" dirty="0"/>
          </a:p>
        </p:txBody>
      </p:sp>
      <p:sp>
        <p:nvSpPr>
          <p:cNvPr id="36" name="شكل بيضاوي 35"/>
          <p:cNvSpPr/>
          <p:nvPr/>
        </p:nvSpPr>
        <p:spPr>
          <a:xfrm>
            <a:off x="6096000" y="3962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26</a:t>
            </a:r>
            <a:endParaRPr lang="ar-SA" dirty="0"/>
          </a:p>
        </p:txBody>
      </p:sp>
      <p:sp>
        <p:nvSpPr>
          <p:cNvPr id="38" name="شكل بيضاوي 37"/>
          <p:cNvSpPr/>
          <p:nvPr/>
        </p:nvSpPr>
        <p:spPr>
          <a:xfrm>
            <a:off x="3810000" y="3962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27</a:t>
            </a:r>
            <a:endParaRPr lang="ar-SA" dirty="0"/>
          </a:p>
        </p:txBody>
      </p:sp>
      <p:sp>
        <p:nvSpPr>
          <p:cNvPr id="40" name="شكل بيضاوي 39"/>
          <p:cNvSpPr/>
          <p:nvPr/>
        </p:nvSpPr>
        <p:spPr>
          <a:xfrm>
            <a:off x="1828800" y="4038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28</a:t>
            </a:r>
            <a:endParaRPr lang="ar-SA" dirty="0"/>
          </a:p>
        </p:txBody>
      </p:sp>
      <p:sp>
        <p:nvSpPr>
          <p:cNvPr id="42" name="شكل بيضاوي 41"/>
          <p:cNvSpPr/>
          <p:nvPr/>
        </p:nvSpPr>
        <p:spPr>
          <a:xfrm>
            <a:off x="8077200" y="5181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29</a:t>
            </a:r>
            <a:endParaRPr lang="ar-SA" dirty="0"/>
          </a:p>
        </p:txBody>
      </p:sp>
      <p:sp>
        <p:nvSpPr>
          <p:cNvPr id="44" name="شكل بيضاوي 43"/>
          <p:cNvSpPr/>
          <p:nvPr/>
        </p:nvSpPr>
        <p:spPr>
          <a:xfrm>
            <a:off x="6019800" y="520065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30</a:t>
            </a:r>
            <a:endParaRPr lang="ar-SA" dirty="0"/>
          </a:p>
        </p:txBody>
      </p:sp>
      <p:sp>
        <p:nvSpPr>
          <p:cNvPr id="46" name="شكل بيضاوي 45"/>
          <p:cNvSpPr/>
          <p:nvPr/>
        </p:nvSpPr>
        <p:spPr>
          <a:xfrm>
            <a:off x="3733800" y="5181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31</a:t>
            </a:r>
            <a:endParaRPr lang="ar-SA" dirty="0"/>
          </a:p>
        </p:txBody>
      </p:sp>
      <p:sp>
        <p:nvSpPr>
          <p:cNvPr id="48" name="شكل بيضاوي 47"/>
          <p:cNvSpPr/>
          <p:nvPr/>
        </p:nvSpPr>
        <p:spPr>
          <a:xfrm>
            <a:off x="1752600" y="5181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32</a:t>
            </a: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990600"/>
            <a:ext cx="914400" cy="7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95375"/>
            <a:ext cx="9906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19200"/>
            <a:ext cx="11144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11144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419350"/>
            <a:ext cx="7620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59627"/>
            <a:ext cx="1143000" cy="56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990600" cy="51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1081087" cy="589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5" y="4038600"/>
            <a:ext cx="11715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493" y="3905250"/>
            <a:ext cx="1334108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3962400"/>
            <a:ext cx="1000125" cy="553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1219200" cy="71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257800"/>
            <a:ext cx="10953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5314950"/>
            <a:ext cx="1257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280808"/>
            <a:ext cx="1114425" cy="434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257800"/>
            <a:ext cx="1200150" cy="542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مربع نص 26"/>
          <p:cNvSpPr txBox="1"/>
          <p:nvPr/>
        </p:nvSpPr>
        <p:spPr>
          <a:xfrm>
            <a:off x="7188504" y="156210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12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1" name="مربع نص 26"/>
          <p:cNvSpPr txBox="1"/>
          <p:nvPr/>
        </p:nvSpPr>
        <p:spPr>
          <a:xfrm>
            <a:off x="5182056" y="160020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10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3" name="مربع نص 26"/>
          <p:cNvSpPr txBox="1"/>
          <p:nvPr/>
        </p:nvSpPr>
        <p:spPr>
          <a:xfrm>
            <a:off x="2756508" y="160020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5" name="مربع نص 26"/>
          <p:cNvSpPr txBox="1"/>
          <p:nvPr/>
        </p:nvSpPr>
        <p:spPr>
          <a:xfrm>
            <a:off x="824369" y="1656484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36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7" name="مربع نص 26"/>
          <p:cNvSpPr txBox="1"/>
          <p:nvPr/>
        </p:nvSpPr>
        <p:spPr>
          <a:xfrm>
            <a:off x="5208022" y="292992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70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9" name="مربع نص 26"/>
          <p:cNvSpPr txBox="1"/>
          <p:nvPr/>
        </p:nvSpPr>
        <p:spPr>
          <a:xfrm>
            <a:off x="2892704" y="3044488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0" name="مربع نص 26"/>
          <p:cNvSpPr txBox="1"/>
          <p:nvPr/>
        </p:nvSpPr>
        <p:spPr>
          <a:xfrm>
            <a:off x="838200" y="305818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12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1" name="مربع نص 26"/>
          <p:cNvSpPr txBox="1"/>
          <p:nvPr/>
        </p:nvSpPr>
        <p:spPr>
          <a:xfrm>
            <a:off x="7140879" y="446279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50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2" name="مربع نص 26"/>
          <p:cNvSpPr txBox="1"/>
          <p:nvPr/>
        </p:nvSpPr>
        <p:spPr>
          <a:xfrm>
            <a:off x="4978704" y="442978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3" name="مربع نص 26"/>
          <p:cNvSpPr txBox="1"/>
          <p:nvPr/>
        </p:nvSpPr>
        <p:spPr>
          <a:xfrm>
            <a:off x="2907017" y="4375341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4" name="مربع نص 26"/>
          <p:cNvSpPr txBox="1"/>
          <p:nvPr/>
        </p:nvSpPr>
        <p:spPr>
          <a:xfrm>
            <a:off x="807244" y="442978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60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5" name="مربع نص 26"/>
          <p:cNvSpPr txBox="1"/>
          <p:nvPr/>
        </p:nvSpPr>
        <p:spPr>
          <a:xfrm>
            <a:off x="7123721" y="5658505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28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6" name="مربع نص 26"/>
          <p:cNvSpPr txBox="1"/>
          <p:nvPr/>
        </p:nvSpPr>
        <p:spPr>
          <a:xfrm>
            <a:off x="4902504" y="568199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30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7" name="مربع نص 26"/>
          <p:cNvSpPr txBox="1"/>
          <p:nvPr/>
        </p:nvSpPr>
        <p:spPr>
          <a:xfrm>
            <a:off x="2768904" y="5638800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30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58" name="مربع نص 26"/>
          <p:cNvSpPr txBox="1"/>
          <p:nvPr/>
        </p:nvSpPr>
        <p:spPr>
          <a:xfrm>
            <a:off x="781506" y="5651808"/>
            <a:ext cx="8886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0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4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21" grpId="0" animBg="1"/>
      <p:bldP spid="23" grpId="0" animBg="1"/>
      <p:bldP spid="24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39" grpId="0"/>
      <p:bldP spid="41" grpId="0"/>
      <p:bldP spid="43" grpId="0"/>
      <p:bldP spid="45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الضر ب في ( الصفر ) وفي ( الواحد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4-8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990600" y="838200"/>
            <a:ext cx="727905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وتنص خاصية الضرب في الصفر على أنه عند ضرب أي عدد في صفر يكون الناتج صفرا . </a:t>
            </a: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772400" y="2017693"/>
            <a:ext cx="12954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038600" y="2514600"/>
            <a:ext cx="37338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أجد ناتج الضرب 6 × صفر .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1 × 0 = 0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2 × 0 = 0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3 × 0 = 0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4 × 0 = 0 </a:t>
            </a: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281684" y="3218904"/>
            <a:ext cx="3200399" cy="1121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prstClr val="black"/>
                </a:solidFill>
              </a:rPr>
              <a:t>عند ضرب أي عدد في الصفر يكون الناتج صفرا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352800" y="5191780"/>
            <a:ext cx="31413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؛     6 × 0 = 0 </a:t>
            </a:r>
          </a:p>
        </p:txBody>
      </p:sp>
      <p:sp>
        <p:nvSpPr>
          <p:cNvPr id="14" name="Teardrop 8"/>
          <p:cNvSpPr/>
          <p:nvPr/>
        </p:nvSpPr>
        <p:spPr>
          <a:xfrm>
            <a:off x="70685" y="56467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129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99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الضر ب في ( الصفر ) وفي ( الواحد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4-8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762000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الضرب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106776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342057" y="22098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292755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93731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1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257800" y="2234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343400" y="13716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144376" y="13671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5 × 0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3429000" y="17526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265824" y="1438364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066800" y="1433899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8 × 1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1351424" y="1819364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990600" y="2819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شكل بيضاوي 23"/>
          <p:cNvSpPr/>
          <p:nvPr/>
        </p:nvSpPr>
        <p:spPr>
          <a:xfrm>
            <a:off x="8273955" y="312671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838200" y="2895600"/>
            <a:ext cx="73914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في أحد فصول المدرسة 9 طاولات . فإذا جلس طالب واحد على كل طاولة منها ، فما عدد الطلاب الذين جلسوا على الطاولات جميعها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680895" y="3972580"/>
            <a:ext cx="422460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9 × 1 = 9 طلاب .</a:t>
            </a:r>
          </a:p>
        </p:txBody>
      </p:sp>
      <p:cxnSp>
        <p:nvCxnSpPr>
          <p:cNvPr id="27" name="رابط مستقيم 26"/>
          <p:cNvCxnSpPr/>
          <p:nvPr/>
        </p:nvCxnSpPr>
        <p:spPr>
          <a:xfrm flipH="1">
            <a:off x="914400" y="4648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شكل بيضاوي 27"/>
          <p:cNvSpPr/>
          <p:nvPr/>
        </p:nvSpPr>
        <p:spPr>
          <a:xfrm>
            <a:off x="8273955" y="47483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9" name="وسيلة شرح بيضاوية 28"/>
          <p:cNvSpPr/>
          <p:nvPr/>
        </p:nvSpPr>
        <p:spPr>
          <a:xfrm>
            <a:off x="7024092" y="4724400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762000" y="4876800"/>
            <a:ext cx="61722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ysClr val="windowText" lastClr="000000"/>
                </a:solidFill>
              </a:rPr>
              <a:t>ما ناتج ضرب 100 في العدد صفر ؟ أبين السبب ؟ </a:t>
            </a:r>
            <a:endParaRPr lang="ar-SA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1371600" y="5486400"/>
            <a:ext cx="57115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0 ؛ أستعمل خاصية الضرب في الصفر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2" name="Teardrop 8"/>
          <p:cNvSpPr/>
          <p:nvPr/>
        </p:nvSpPr>
        <p:spPr>
          <a:xfrm>
            <a:off x="70685" y="56467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50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4" grpId="0" animBg="1"/>
      <p:bldP spid="25" grpId="0"/>
      <p:bldP spid="26" grpId="0"/>
      <p:bldP spid="28" grpId="0" animBg="1"/>
      <p:bldP spid="29" grpId="0" animBg="1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الضر ب في ( الصفر ) وفي ( الواحد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4-8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Teardrop 8"/>
          <p:cNvSpPr/>
          <p:nvPr/>
        </p:nvSpPr>
        <p:spPr>
          <a:xfrm>
            <a:off x="70685" y="56467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مخطط انسيابي: محطة طرفية 32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4640238" y="762000"/>
            <a:ext cx="23701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الضرب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8305800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7</a:t>
            </a:r>
            <a:endParaRPr lang="ar-SA" sz="2400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7106776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  7</a:t>
            </a:r>
          </a:p>
          <a:p>
            <a:r>
              <a:rPr lang="ar-SA" sz="2400" b="1" dirty="0" smtClean="0"/>
              <a:t>× 1</a:t>
            </a:r>
          </a:p>
          <a:p>
            <a:r>
              <a:rPr lang="ar-SA" sz="2400" b="1" dirty="0" smtClean="0"/>
              <a:t>ــــــــــــ</a:t>
            </a:r>
            <a:endParaRPr lang="ar-SA" sz="2400" b="1" dirty="0"/>
          </a:p>
        </p:txBody>
      </p:sp>
      <p:sp>
        <p:nvSpPr>
          <p:cNvPr id="37" name="شكل بيضاوي 36"/>
          <p:cNvSpPr/>
          <p:nvPr/>
        </p:nvSpPr>
        <p:spPr>
          <a:xfrm>
            <a:off x="6292755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8</a:t>
            </a:r>
            <a:endParaRPr lang="ar-SA" sz="24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5093731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  9</a:t>
            </a:r>
          </a:p>
          <a:p>
            <a:r>
              <a:rPr lang="ar-SA" sz="2400" b="1" dirty="0" smtClean="0"/>
              <a:t>× 0</a:t>
            </a:r>
          </a:p>
          <a:p>
            <a:r>
              <a:rPr lang="ar-SA" sz="2400" b="1" dirty="0" smtClean="0"/>
              <a:t>ــــــــــــ</a:t>
            </a:r>
            <a:endParaRPr lang="ar-SA" sz="2400" b="1" dirty="0"/>
          </a:p>
        </p:txBody>
      </p:sp>
      <p:sp>
        <p:nvSpPr>
          <p:cNvPr id="39" name="شكل بيضاوي 38"/>
          <p:cNvSpPr/>
          <p:nvPr/>
        </p:nvSpPr>
        <p:spPr>
          <a:xfrm>
            <a:off x="4648200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9</a:t>
            </a:r>
            <a:endParaRPr lang="ar-SA" sz="2400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3276600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10 </a:t>
            </a:r>
          </a:p>
          <a:p>
            <a:r>
              <a:rPr lang="ar-SA" sz="2400" b="1" dirty="0" smtClean="0"/>
              <a:t>× 1</a:t>
            </a:r>
          </a:p>
          <a:p>
            <a:r>
              <a:rPr lang="ar-SA" sz="2400" b="1" dirty="0" smtClean="0"/>
              <a:t>ــــــــــــ</a:t>
            </a:r>
            <a:endParaRPr lang="ar-SA" sz="2400" b="1" dirty="0"/>
          </a:p>
        </p:txBody>
      </p:sp>
      <p:sp>
        <p:nvSpPr>
          <p:cNvPr id="41" name="شكل بيضاوي 40"/>
          <p:cNvSpPr/>
          <p:nvPr/>
        </p:nvSpPr>
        <p:spPr>
          <a:xfrm>
            <a:off x="2514600" y="13955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10</a:t>
            </a:r>
            <a:endParaRPr lang="ar-SA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1295400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   10</a:t>
            </a:r>
          </a:p>
          <a:p>
            <a:r>
              <a:rPr lang="ar-SA" sz="2400" b="1" dirty="0" smtClean="0"/>
              <a:t>× 0</a:t>
            </a:r>
          </a:p>
          <a:p>
            <a:r>
              <a:rPr lang="ar-SA" sz="2400" b="1" dirty="0" smtClean="0"/>
              <a:t>ــــــــــــ</a:t>
            </a:r>
            <a:endParaRPr lang="ar-SA" sz="24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7342057" y="2234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5360857" y="22860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3684457" y="22860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1627057" y="22860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47" name="رابط مستقيم 46"/>
          <p:cNvCxnSpPr/>
          <p:nvPr/>
        </p:nvCxnSpPr>
        <p:spPr>
          <a:xfrm flipH="1">
            <a:off x="990600" y="27432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شكل بيضاوي 47"/>
          <p:cNvSpPr/>
          <p:nvPr/>
        </p:nvSpPr>
        <p:spPr>
          <a:xfrm>
            <a:off x="8229600" y="31242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11</a:t>
            </a:r>
            <a:endParaRPr lang="ar-SA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7106776" y="31959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 × 0</a:t>
            </a:r>
          </a:p>
        </p:txBody>
      </p:sp>
      <p:sp>
        <p:nvSpPr>
          <p:cNvPr id="50" name="شكل بيضاوي 49"/>
          <p:cNvSpPr/>
          <p:nvPr/>
        </p:nvSpPr>
        <p:spPr>
          <a:xfrm>
            <a:off x="6292755" y="3204865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12</a:t>
            </a:r>
            <a:endParaRPr lang="ar-SA" dirty="0"/>
          </a:p>
        </p:txBody>
      </p:sp>
      <p:sp>
        <p:nvSpPr>
          <p:cNvPr id="51" name="شكل بيضاوي 50"/>
          <p:cNvSpPr/>
          <p:nvPr/>
        </p:nvSpPr>
        <p:spPr>
          <a:xfrm>
            <a:off x="4308946" y="31481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13</a:t>
            </a:r>
            <a:endParaRPr lang="ar-SA" dirty="0"/>
          </a:p>
        </p:txBody>
      </p:sp>
      <p:sp>
        <p:nvSpPr>
          <p:cNvPr id="52" name="شكل بيضاوي 51"/>
          <p:cNvSpPr/>
          <p:nvPr/>
        </p:nvSpPr>
        <p:spPr>
          <a:xfrm>
            <a:off x="2286000" y="3173846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14</a:t>
            </a:r>
            <a:endParaRPr lang="ar-SA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5037708" y="31959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1× 2</a:t>
            </a:r>
          </a:p>
        </p:txBody>
      </p:sp>
      <p:sp>
        <p:nvSpPr>
          <p:cNvPr id="54" name="مربع نص 53"/>
          <p:cNvSpPr txBox="1"/>
          <p:nvPr/>
        </p:nvSpPr>
        <p:spPr>
          <a:xfrm>
            <a:off x="3068176" y="3200400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 × 1</a:t>
            </a:r>
          </a:p>
        </p:txBody>
      </p:sp>
      <p:sp>
        <p:nvSpPr>
          <p:cNvPr id="55" name="مربع نص 54"/>
          <p:cNvSpPr txBox="1"/>
          <p:nvPr/>
        </p:nvSpPr>
        <p:spPr>
          <a:xfrm>
            <a:off x="934576" y="31959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0× 2</a:t>
            </a:r>
          </a:p>
        </p:txBody>
      </p:sp>
      <p:sp>
        <p:nvSpPr>
          <p:cNvPr id="56" name="مربع نص 55"/>
          <p:cNvSpPr txBox="1"/>
          <p:nvPr/>
        </p:nvSpPr>
        <p:spPr>
          <a:xfrm>
            <a:off x="7467600" y="35814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5481412" y="3665987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3628246" y="3665987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1297585" y="3505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60" name="رابط مستقيم 59"/>
          <p:cNvCxnSpPr/>
          <p:nvPr/>
        </p:nvCxnSpPr>
        <p:spPr>
          <a:xfrm flipH="1">
            <a:off x="1121243" y="41148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1" name="مربع نص 60"/>
          <p:cNvSpPr txBox="1"/>
          <p:nvPr/>
        </p:nvSpPr>
        <p:spPr>
          <a:xfrm>
            <a:off x="1178847" y="4267200"/>
            <a:ext cx="69745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B050"/>
                </a:solidFill>
              </a:rPr>
              <a:t>أحل المسائل الآتية ، وأستعمل النماذج إذا لزم الأمر : </a:t>
            </a:r>
          </a:p>
        </p:txBody>
      </p:sp>
      <p:sp>
        <p:nvSpPr>
          <p:cNvPr id="62" name="شكل بيضاوي 61"/>
          <p:cNvSpPr/>
          <p:nvPr/>
        </p:nvSpPr>
        <p:spPr>
          <a:xfrm>
            <a:off x="8396796" y="450976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15</a:t>
            </a:r>
            <a:endParaRPr lang="ar-SA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1066800" y="4648200"/>
            <a:ext cx="7162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كم رجلا لثماني حيات ؟ </a:t>
            </a:r>
            <a:endParaRPr lang="ar-SA" sz="28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4010167" y="4724400"/>
            <a:ext cx="109523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صفر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8466708" y="528063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16</a:t>
            </a:r>
            <a:endParaRPr lang="ar-SA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1066800" y="5141893"/>
            <a:ext cx="7162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وجد قبطان 3 صناديق فارغة من المجوهرات . كم جوهرة في هذه الصناديق ؟ </a:t>
            </a:r>
            <a:endParaRPr lang="ar-SA" sz="28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4419600" y="5638800"/>
            <a:ext cx="109523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صفر 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6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/>
      <p:bldP spid="44" grpId="0"/>
      <p:bldP spid="45" grpId="0"/>
      <p:bldP spid="46" grpId="0"/>
      <p:bldP spid="48" grpId="0" animBg="1"/>
      <p:bldP spid="49" grpId="0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1" grpId="0"/>
      <p:bldP spid="62" grpId="0" animBg="1"/>
      <p:bldP spid="63" grpId="0"/>
      <p:bldP spid="64" grpId="0"/>
      <p:bldP spid="65" grpId="0" animBg="1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الضر ب في ( الصفر ) وفي ( الواحد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4-8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314308" y="12431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066800" y="1103293"/>
            <a:ext cx="7162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شاهد عبد الله ثماني سحال ، على ظهر كل منها بقعة سوداء . ما عدد البقع السوداء كلها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895600" y="2209800"/>
            <a:ext cx="422460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8× 1 =  8 بقع .</a:t>
            </a:r>
          </a:p>
        </p:txBody>
      </p:sp>
      <p:cxnSp>
        <p:nvCxnSpPr>
          <p:cNvPr id="12" name="رابط مستقيم 11"/>
          <p:cNvCxnSpPr/>
          <p:nvPr/>
        </p:nvCxnSpPr>
        <p:spPr>
          <a:xfrm flipH="1">
            <a:off x="990600" y="3200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" name="مجموعة 2"/>
          <p:cNvGrpSpPr/>
          <p:nvPr/>
        </p:nvGrpSpPr>
        <p:grpSpPr>
          <a:xfrm>
            <a:off x="3581401" y="3286780"/>
            <a:ext cx="4648200" cy="523220"/>
            <a:chOff x="3581401" y="3286780"/>
            <a:chExt cx="4648200" cy="523220"/>
          </a:xfrm>
        </p:grpSpPr>
        <p:sp>
          <p:nvSpPr>
            <p:cNvPr id="13" name="مربع نص 12"/>
            <p:cNvSpPr txBox="1"/>
            <p:nvPr/>
          </p:nvSpPr>
          <p:spPr>
            <a:xfrm>
              <a:off x="3581401" y="3286780"/>
              <a:ext cx="46482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srgbClr val="FF0000"/>
                  </a:solidFill>
                </a:rPr>
                <a:t>جبر : أكتب العدد المناسب في        :</a:t>
              </a:r>
            </a:p>
          </p:txBody>
        </p:sp>
        <p:sp>
          <p:nvSpPr>
            <p:cNvPr id="2" name="مستطيل 1"/>
            <p:cNvSpPr/>
            <p:nvPr/>
          </p:nvSpPr>
          <p:spPr>
            <a:xfrm>
              <a:off x="4053384" y="3330054"/>
              <a:ext cx="594815" cy="4799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5" name="شكل بيضاوي 14"/>
          <p:cNvSpPr/>
          <p:nvPr/>
        </p:nvSpPr>
        <p:spPr>
          <a:xfrm>
            <a:off x="8305800" y="4154269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18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16" name="مجموعة 15"/>
          <p:cNvGrpSpPr/>
          <p:nvPr/>
        </p:nvGrpSpPr>
        <p:grpSpPr>
          <a:xfrm>
            <a:off x="5895833" y="4130331"/>
            <a:ext cx="2323969" cy="523220"/>
            <a:chOff x="5895833" y="3810000"/>
            <a:chExt cx="2323969" cy="523220"/>
          </a:xfrm>
        </p:grpSpPr>
        <p:sp>
          <p:nvSpPr>
            <p:cNvPr id="14" name="مربع نص 13"/>
            <p:cNvSpPr txBox="1"/>
            <p:nvPr/>
          </p:nvSpPr>
          <p:spPr>
            <a:xfrm>
              <a:off x="5895833" y="3810000"/>
              <a:ext cx="2323969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       × 7 = 7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7" name="مستطيل 16"/>
            <p:cNvSpPr/>
            <p:nvPr/>
          </p:nvSpPr>
          <p:spPr>
            <a:xfrm>
              <a:off x="7602940" y="3870278"/>
              <a:ext cx="550460" cy="4151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9" name="مربع نص 18"/>
          <p:cNvSpPr txBox="1"/>
          <p:nvPr/>
        </p:nvSpPr>
        <p:spPr>
          <a:xfrm>
            <a:off x="7620000" y="4078069"/>
            <a:ext cx="4679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4351908" y="4078069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19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22" name="مجموعة 21"/>
          <p:cNvGrpSpPr/>
          <p:nvPr/>
        </p:nvGrpSpPr>
        <p:grpSpPr>
          <a:xfrm>
            <a:off x="1941941" y="4054131"/>
            <a:ext cx="2323969" cy="523220"/>
            <a:chOff x="5895833" y="3810000"/>
            <a:chExt cx="2323969" cy="523220"/>
          </a:xfrm>
        </p:grpSpPr>
        <p:sp>
          <p:nvSpPr>
            <p:cNvPr id="23" name="مربع نص 22"/>
            <p:cNvSpPr txBox="1"/>
            <p:nvPr/>
          </p:nvSpPr>
          <p:spPr>
            <a:xfrm>
              <a:off x="5895833" y="3810000"/>
              <a:ext cx="2323969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       × 8 = 0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4" name="مستطيل 23"/>
            <p:cNvSpPr/>
            <p:nvPr/>
          </p:nvSpPr>
          <p:spPr>
            <a:xfrm>
              <a:off x="7602940" y="3870278"/>
              <a:ext cx="550460" cy="4151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5" name="مربع نص 24"/>
          <p:cNvSpPr txBox="1"/>
          <p:nvPr/>
        </p:nvSpPr>
        <p:spPr>
          <a:xfrm>
            <a:off x="3666108" y="4001869"/>
            <a:ext cx="4679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0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8305800" y="52578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20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5895833" y="5233862"/>
            <a:ext cx="2323969" cy="523220"/>
            <a:chOff x="5895833" y="3810000"/>
            <a:chExt cx="2323969" cy="523220"/>
          </a:xfrm>
        </p:grpSpPr>
        <p:sp>
          <p:nvSpPr>
            <p:cNvPr id="28" name="مربع نص 27"/>
            <p:cNvSpPr txBox="1"/>
            <p:nvPr/>
          </p:nvSpPr>
          <p:spPr>
            <a:xfrm>
              <a:off x="5895833" y="3810000"/>
              <a:ext cx="2323969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9 ×       = 9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9" name="مستطيل 28"/>
            <p:cNvSpPr/>
            <p:nvPr/>
          </p:nvSpPr>
          <p:spPr>
            <a:xfrm>
              <a:off x="7010400" y="3870278"/>
              <a:ext cx="550460" cy="4151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0" name="مربع نص 29"/>
          <p:cNvSpPr txBox="1"/>
          <p:nvPr/>
        </p:nvSpPr>
        <p:spPr>
          <a:xfrm>
            <a:off x="7010400" y="5181600"/>
            <a:ext cx="4679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4391167" y="52578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21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32" name="مجموعة 31"/>
          <p:cNvGrpSpPr/>
          <p:nvPr/>
        </p:nvGrpSpPr>
        <p:grpSpPr>
          <a:xfrm>
            <a:off x="1981200" y="5233862"/>
            <a:ext cx="2323969" cy="523220"/>
            <a:chOff x="5895833" y="3810000"/>
            <a:chExt cx="2323969" cy="523220"/>
          </a:xfrm>
        </p:grpSpPr>
        <p:sp>
          <p:nvSpPr>
            <p:cNvPr id="33" name="مربع نص 32"/>
            <p:cNvSpPr txBox="1"/>
            <p:nvPr/>
          </p:nvSpPr>
          <p:spPr>
            <a:xfrm>
              <a:off x="5895833" y="3810000"/>
              <a:ext cx="2323969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1 ×       = 0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مستطيل 33"/>
            <p:cNvSpPr/>
            <p:nvPr/>
          </p:nvSpPr>
          <p:spPr>
            <a:xfrm>
              <a:off x="7010400" y="3870278"/>
              <a:ext cx="550460" cy="4151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5" name="مربع نص 34"/>
          <p:cNvSpPr txBox="1"/>
          <p:nvPr/>
        </p:nvSpPr>
        <p:spPr>
          <a:xfrm>
            <a:off x="3095767" y="5181600"/>
            <a:ext cx="4679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0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6" name="Teardrop 8"/>
          <p:cNvSpPr/>
          <p:nvPr/>
        </p:nvSpPr>
        <p:spPr>
          <a:xfrm>
            <a:off x="70685" y="56467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7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5" grpId="0" animBg="1"/>
      <p:bldP spid="19" grpId="0"/>
      <p:bldP spid="21" grpId="0" animBg="1"/>
      <p:bldP spid="25" grpId="0"/>
      <p:bldP spid="26" grpId="0" animBg="1"/>
      <p:bldP spid="30" grpId="0"/>
      <p:bldP spid="31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الضر ب في ( الصفر ) وفي ( الواحد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4-8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390508" y="12192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52946" y="1219200"/>
            <a:ext cx="785285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92D050"/>
                </a:solidFill>
              </a:rPr>
              <a:t> مسالة مفتوحة : </a:t>
            </a:r>
            <a:r>
              <a:rPr lang="ar-SA" sz="3200" b="1" dirty="0" smtClean="0"/>
              <a:t>أكتب مسألة استعمل فيها </a:t>
            </a:r>
            <a:r>
              <a:rPr lang="ar-SA" sz="3200" b="1" dirty="0" err="1" smtClean="0"/>
              <a:t>إحدي</a:t>
            </a:r>
            <a:r>
              <a:rPr lang="ar-SA" sz="3200" b="1" dirty="0" smtClean="0"/>
              <a:t> خصائص  الضرب التي تعلمتها ، واشرح كيف أجد الإجابة.</a:t>
            </a:r>
            <a:endParaRPr lang="ar-SA" sz="3200" b="1" dirty="0"/>
          </a:p>
        </p:txBody>
      </p:sp>
      <p:sp>
        <p:nvSpPr>
          <p:cNvPr id="15" name="شكل بيضاوي 14"/>
          <p:cNvSpPr/>
          <p:nvPr/>
        </p:nvSpPr>
        <p:spPr>
          <a:xfrm>
            <a:off x="8458200" y="26670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8382000" y="38100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6" name="Teardrop 8"/>
          <p:cNvSpPr/>
          <p:nvPr/>
        </p:nvSpPr>
        <p:spPr>
          <a:xfrm>
            <a:off x="70685" y="56467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130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514600" y="685800"/>
            <a:ext cx="5878116" cy="561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 مسائل ومهارات التفكير العليا</a:t>
            </a:r>
            <a:endParaRPr lang="ar-SA" sz="40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452946" y="2234625"/>
            <a:ext cx="846245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 أكتب العدد المناسب في: </a:t>
            </a:r>
            <a:r>
              <a:rPr lang="ar-SA" sz="3200" b="1" dirty="0" smtClean="0">
                <a:solidFill>
                  <a:srgbClr val="FF0000"/>
                </a:solidFill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</a:rPr>
              <a:t>X</a:t>
            </a:r>
            <a:r>
              <a:rPr lang="ar-SA" sz="3200" b="1" dirty="0" smtClean="0">
                <a:solidFill>
                  <a:srgbClr val="FF0000"/>
                </a:solidFill>
              </a:rPr>
              <a:t> 0 =0 ، خاصية الضرب في صفر</a:t>
            </a:r>
            <a:endParaRPr lang="ar-SA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14672"/>
            <a:ext cx="2286142" cy="638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شكل بيضاوي 37"/>
          <p:cNvSpPr/>
          <p:nvPr/>
        </p:nvSpPr>
        <p:spPr>
          <a:xfrm>
            <a:off x="5190108" y="28194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24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2743200"/>
            <a:ext cx="2114550" cy="7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شكل بيضاوي 39"/>
          <p:cNvSpPr/>
          <p:nvPr/>
        </p:nvSpPr>
        <p:spPr>
          <a:xfrm>
            <a:off x="2294508" y="28956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25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9" y="2734461"/>
            <a:ext cx="2105321" cy="694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93" y="3914775"/>
            <a:ext cx="181990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مربع نص 42"/>
          <p:cNvSpPr txBox="1"/>
          <p:nvPr/>
        </p:nvSpPr>
        <p:spPr>
          <a:xfrm>
            <a:off x="883674" y="3758625"/>
            <a:ext cx="518311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 أوضح خاصية الضرب في الواحد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6934200" y="3352800"/>
            <a:ext cx="5349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3200401" y="3377625"/>
            <a:ext cx="114299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139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533400" y="3352800"/>
            <a:ext cx="5349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04479" y="4444425"/>
            <a:ext cx="8654267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 إجابة ممكنة: عند ضرب أي عدد في واحد يكون الناتج </a:t>
            </a:r>
          </a:p>
          <a:p>
            <a:r>
              <a:rPr lang="ar-SA" sz="3200" b="1" dirty="0" smtClean="0">
                <a:solidFill>
                  <a:srgbClr val="FF0000"/>
                </a:solidFill>
              </a:rPr>
              <a:t>العدد نفسه . مثال: عند ضرب 6 في 1 يكون الناتج 6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5" grpId="0" animBg="1"/>
      <p:bldP spid="26" grpId="0" animBg="1"/>
      <p:bldP spid="18" grpId="0" animBg="1"/>
      <p:bldP spid="37" grpId="0"/>
      <p:bldP spid="38" grpId="0" animBg="1"/>
      <p:bldP spid="40" grpId="0" animBg="1"/>
      <p:bldP spid="43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2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153400" y="990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27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1039577" y="1148045"/>
            <a:ext cx="7037623" cy="375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تحفظ ليلي 10 آيات من القرآن الكريم يومياً ، اكتب الجملة العددية الي تبين عدد الآيات التي حفظتها ليلي خلال 5 أيام </a:t>
            </a:r>
            <a:endParaRPr lang="ar-SA" sz="2800" b="1" dirty="0">
              <a:solidFill>
                <a:srgbClr val="00B0F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8156448" y="3581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28</a:t>
            </a:r>
            <a:endParaRPr lang="ar-SA" dirty="0"/>
          </a:p>
        </p:txBody>
      </p:sp>
      <p:sp>
        <p:nvSpPr>
          <p:cNvPr id="16" name="مستطيل 15"/>
          <p:cNvSpPr/>
          <p:nvPr/>
        </p:nvSpPr>
        <p:spPr>
          <a:xfrm>
            <a:off x="1219200" y="3510245"/>
            <a:ext cx="6858000" cy="756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00B0F0"/>
                </a:solidFill>
              </a:rPr>
              <a:t>أحدد العدد الذي يمكن ضربه في العدد 3859 ، للحصول على العدد 3859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3477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800600"/>
            <a:ext cx="57150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شكل بيضاوي 1"/>
          <p:cNvSpPr/>
          <p:nvPr/>
        </p:nvSpPr>
        <p:spPr>
          <a:xfrm>
            <a:off x="4451253" y="2336019"/>
            <a:ext cx="2940147" cy="6357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3" name="شكل بيضاوي 1"/>
          <p:cNvSpPr/>
          <p:nvPr/>
        </p:nvSpPr>
        <p:spPr>
          <a:xfrm>
            <a:off x="5334000" y="5357812"/>
            <a:ext cx="2940147" cy="6357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4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0" grpId="0" animBg="1"/>
      <p:bldP spid="14" grpId="0" animBg="1"/>
      <p:bldP spid="16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( 2 )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1066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29</a:t>
            </a:r>
            <a:endParaRPr lang="ar-SA" dirty="0"/>
          </a:p>
        </p:txBody>
      </p:sp>
      <p:sp>
        <p:nvSpPr>
          <p:cNvPr id="25" name="مستطيل 24"/>
          <p:cNvSpPr/>
          <p:nvPr/>
        </p:nvSpPr>
        <p:spPr>
          <a:xfrm>
            <a:off x="609600" y="838200"/>
            <a:ext cx="7543800" cy="1000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/>
              <a:t> يجمع عبد المحسن 9 </a:t>
            </a:r>
            <a:r>
              <a:rPr lang="ar-SA" sz="2400" b="1" dirty="0" err="1" smtClean="0"/>
              <a:t>صدفات</a:t>
            </a:r>
            <a:r>
              <a:rPr lang="ar-SA" sz="2400" b="1" dirty="0" smtClean="0"/>
              <a:t> بحرية من علي الشاطئ يومياً ، فكم صدفة يجمع في 10 أيام؟</a:t>
            </a:r>
            <a:endParaRPr lang="ar-SA" sz="2400" b="1" dirty="0"/>
          </a:p>
        </p:txBody>
      </p:sp>
      <p:sp>
        <p:nvSpPr>
          <p:cNvPr id="19" name="شكل بيضاوي 18"/>
          <p:cNvSpPr/>
          <p:nvPr/>
        </p:nvSpPr>
        <p:spPr>
          <a:xfrm>
            <a:off x="8229600" y="3429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30</a:t>
            </a:r>
            <a:endParaRPr lang="ar-SA" dirty="0"/>
          </a:p>
        </p:txBody>
      </p:sp>
      <p:sp>
        <p:nvSpPr>
          <p:cNvPr id="23" name="مستطيل 22"/>
          <p:cNvSpPr/>
          <p:nvPr/>
        </p:nvSpPr>
        <p:spPr>
          <a:xfrm>
            <a:off x="457200" y="2124075"/>
            <a:ext cx="8229600" cy="1000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/>
              <a:t> يبين الجدول المجاور الهويات المائية لعدد من الأشخاص ، أستعمل هذه البيانات للإجابة عن الأسئلة التالية ، وأكتب جملة الضرب المناسبة </a:t>
            </a:r>
            <a:endParaRPr lang="ar-SA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9" y="3168308"/>
            <a:ext cx="2791047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مستطيل 23"/>
          <p:cNvSpPr/>
          <p:nvPr/>
        </p:nvSpPr>
        <p:spPr>
          <a:xfrm>
            <a:off x="3415284" y="3295651"/>
            <a:ext cx="4738116" cy="742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/>
              <a:t> أحدد عدد الأشخاص الذين يمارسون رياضة ركوب الأمواج</a:t>
            </a:r>
            <a:endParaRPr lang="ar-SA" sz="2400" b="1" dirty="0"/>
          </a:p>
        </p:txBody>
      </p:sp>
      <p:sp>
        <p:nvSpPr>
          <p:cNvPr id="26" name="شكل بيضاوي 25"/>
          <p:cNvSpPr/>
          <p:nvPr/>
        </p:nvSpPr>
        <p:spPr>
          <a:xfrm>
            <a:off x="8191500" y="4724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31</a:t>
            </a:r>
            <a:endParaRPr lang="ar-SA" dirty="0"/>
          </a:p>
        </p:txBody>
      </p:sp>
      <p:sp>
        <p:nvSpPr>
          <p:cNvPr id="27" name="مستطيل 26"/>
          <p:cNvSpPr/>
          <p:nvPr/>
        </p:nvSpPr>
        <p:spPr>
          <a:xfrm>
            <a:off x="3262884" y="4667251"/>
            <a:ext cx="4738116" cy="742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/>
              <a:t> أحدد عدد الأشخاص الذين يفضلون السباحة</a:t>
            </a:r>
            <a:endParaRPr lang="ar-SA" sz="2400" b="1" dirty="0"/>
          </a:p>
        </p:txBody>
      </p:sp>
      <p:sp>
        <p:nvSpPr>
          <p:cNvPr id="14" name="مربع نص 26"/>
          <p:cNvSpPr txBox="1"/>
          <p:nvPr/>
        </p:nvSpPr>
        <p:spPr>
          <a:xfrm>
            <a:off x="4410075" y="1563229"/>
            <a:ext cx="8886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90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5" name="مربع نص 26"/>
          <p:cNvSpPr txBox="1"/>
          <p:nvPr/>
        </p:nvSpPr>
        <p:spPr>
          <a:xfrm>
            <a:off x="5298771" y="4235108"/>
            <a:ext cx="8886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6" name="مربع نص 26"/>
          <p:cNvSpPr txBox="1"/>
          <p:nvPr/>
        </p:nvSpPr>
        <p:spPr>
          <a:xfrm>
            <a:off x="5339994" y="5362575"/>
            <a:ext cx="8886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8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25" grpId="0" animBg="1"/>
      <p:bldP spid="19" grpId="0" animBg="1"/>
      <p:bldP spid="23" grpId="0" animBg="1"/>
      <p:bldP spid="24" grpId="0"/>
      <p:bldP spid="26" grpId="0" animBg="1"/>
      <p:bldP spid="27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( 2 )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077200" y="1981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32</a:t>
            </a:r>
            <a:endParaRPr lang="ar-SA" dirty="0"/>
          </a:p>
        </p:txBody>
      </p:sp>
      <p:sp>
        <p:nvSpPr>
          <p:cNvPr id="25" name="مستطيل 24"/>
          <p:cNvSpPr/>
          <p:nvPr/>
        </p:nvSpPr>
        <p:spPr>
          <a:xfrm>
            <a:off x="914400" y="1057275"/>
            <a:ext cx="7772400" cy="5429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الجبر: أقارن بوضع الإشارة المناسبة ( &gt; ، &lt; ،= ) في </a:t>
            </a:r>
            <a:endParaRPr lang="ar-SA" sz="2800" dirty="0"/>
          </a:p>
        </p:txBody>
      </p:sp>
      <p:sp>
        <p:nvSpPr>
          <p:cNvPr id="19" name="شكل بيضاوي 18"/>
          <p:cNvSpPr/>
          <p:nvPr/>
        </p:nvSpPr>
        <p:spPr>
          <a:xfrm>
            <a:off x="8153400" y="2971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33</a:t>
            </a:r>
            <a:endParaRPr lang="ar-SA" dirty="0"/>
          </a:p>
        </p:txBody>
      </p:sp>
      <p:sp>
        <p:nvSpPr>
          <p:cNvPr id="16" name="مستطيل 15"/>
          <p:cNvSpPr/>
          <p:nvPr/>
        </p:nvSpPr>
        <p:spPr>
          <a:xfrm>
            <a:off x="5638801" y="2057400"/>
            <a:ext cx="23622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2</a:t>
            </a:r>
            <a:r>
              <a:rPr lang="en-US" sz="2800" dirty="0" smtClean="0"/>
              <a:t>X</a:t>
            </a:r>
            <a:r>
              <a:rPr lang="ar-SA" sz="2800" dirty="0" smtClean="0"/>
              <a:t>7             8</a:t>
            </a:r>
            <a:endParaRPr lang="ar-SA" sz="2800" dirty="0"/>
          </a:p>
        </p:txBody>
      </p:sp>
      <p:sp>
        <p:nvSpPr>
          <p:cNvPr id="2" name="شكل بيضاوي 1"/>
          <p:cNvSpPr/>
          <p:nvPr/>
        </p:nvSpPr>
        <p:spPr>
          <a:xfrm>
            <a:off x="1371600" y="1143000"/>
            <a:ext cx="515651" cy="4238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شكل بيضاوي 12"/>
          <p:cNvSpPr/>
          <p:nvPr/>
        </p:nvSpPr>
        <p:spPr>
          <a:xfrm>
            <a:off x="6494749" y="2133600"/>
            <a:ext cx="515651" cy="4238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5647693" y="3337560"/>
            <a:ext cx="23622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8</a:t>
            </a:r>
            <a:r>
              <a:rPr lang="en-US" sz="2800" dirty="0" smtClean="0"/>
              <a:t>X</a:t>
            </a:r>
            <a:r>
              <a:rPr lang="ar-SA" sz="2800" dirty="0" smtClean="0"/>
              <a:t>5          18</a:t>
            </a:r>
            <a:endParaRPr lang="ar-SA" sz="2800" dirty="0"/>
          </a:p>
        </p:txBody>
      </p:sp>
      <p:sp>
        <p:nvSpPr>
          <p:cNvPr id="15" name="شكل بيضاوي 14"/>
          <p:cNvSpPr/>
          <p:nvPr/>
        </p:nvSpPr>
        <p:spPr>
          <a:xfrm>
            <a:off x="6562075" y="3386137"/>
            <a:ext cx="515651" cy="4238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/>
          <p:cNvSpPr/>
          <p:nvPr/>
        </p:nvSpPr>
        <p:spPr>
          <a:xfrm>
            <a:off x="8153400" y="41910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34</a:t>
            </a:r>
            <a:endParaRPr lang="ar-SA" dirty="0"/>
          </a:p>
        </p:txBody>
      </p:sp>
      <p:sp>
        <p:nvSpPr>
          <p:cNvPr id="20" name="مستطيل 19"/>
          <p:cNvSpPr/>
          <p:nvPr/>
        </p:nvSpPr>
        <p:spPr>
          <a:xfrm>
            <a:off x="5292080" y="4171950"/>
            <a:ext cx="270892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dirty="0" smtClean="0"/>
              <a:t> </a:t>
            </a:r>
            <a:r>
              <a:rPr lang="ar-SA" sz="2800" dirty="0" smtClean="0"/>
              <a:t>10</a:t>
            </a:r>
            <a:r>
              <a:rPr lang="en-US" sz="2800" dirty="0" smtClean="0"/>
              <a:t>X</a:t>
            </a:r>
            <a:r>
              <a:rPr lang="ar-SA" sz="2800" dirty="0" smtClean="0"/>
              <a:t>2          20</a:t>
            </a:r>
            <a:endParaRPr lang="ar-SA" sz="2800" dirty="0"/>
          </a:p>
        </p:txBody>
      </p:sp>
      <p:sp>
        <p:nvSpPr>
          <p:cNvPr id="22" name="شكل بيضاوي 21"/>
          <p:cNvSpPr/>
          <p:nvPr/>
        </p:nvSpPr>
        <p:spPr>
          <a:xfrm>
            <a:off x="6444208" y="4226718"/>
            <a:ext cx="515651" cy="4238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26"/>
          <p:cNvSpPr txBox="1"/>
          <p:nvPr/>
        </p:nvSpPr>
        <p:spPr>
          <a:xfrm>
            <a:off x="6274104" y="2057400"/>
            <a:ext cx="8886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&gt;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1" name="مربع نص 26"/>
          <p:cNvSpPr txBox="1"/>
          <p:nvPr/>
        </p:nvSpPr>
        <p:spPr>
          <a:xfrm>
            <a:off x="6324600" y="3301425"/>
            <a:ext cx="8886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&gt;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3" name="مربع نص 26"/>
          <p:cNvSpPr txBox="1"/>
          <p:nvPr/>
        </p:nvSpPr>
        <p:spPr>
          <a:xfrm>
            <a:off x="6257685" y="4146261"/>
            <a:ext cx="8886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=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7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25" grpId="0" animBg="1"/>
      <p:bldP spid="19" grpId="0" animBg="1"/>
      <p:bldP spid="16" grpId="0" animBg="1"/>
      <p:bldP spid="2" grpId="0" animBg="1"/>
      <p:bldP spid="13" grpId="0" animBg="1"/>
      <p:bldP spid="14" grpId="0" animBg="1"/>
      <p:bldP spid="15" grpId="0" animBg="1"/>
      <p:bldP spid="17" grpId="0" animBg="1"/>
      <p:bldP spid="20" grpId="0" animBg="1"/>
      <p:bldP spid="22" grpId="0" animBg="1"/>
      <p:bldP spid="18" grpId="0"/>
      <p:bldP spid="21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788</Words>
  <Application>Microsoft Office PowerPoint</Application>
  <PresentationFormat>On-screen Show (4:3)</PresentationFormat>
  <Paragraphs>281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17</cp:revision>
  <dcterms:created xsi:type="dcterms:W3CDTF">2015-10-06T14:56:54Z</dcterms:created>
  <dcterms:modified xsi:type="dcterms:W3CDTF">2019-04-20T10:48:33Z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