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66" r:id="rId7"/>
    <p:sldId id="267" r:id="rId8"/>
    <p:sldId id="270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13/08/1434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0425" y="142852"/>
            <a:ext cx="2343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285728"/>
            <a:ext cx="800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785794"/>
            <a:ext cx="279559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20" y="642918"/>
            <a:ext cx="385765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52545" y="1785926"/>
            <a:ext cx="2910495" cy="72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2714620"/>
            <a:ext cx="282416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0" y="3786190"/>
            <a:ext cx="531971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4643446"/>
            <a:ext cx="3314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40" y="5643578"/>
            <a:ext cx="571024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مربع نص 10"/>
          <p:cNvSpPr txBox="1"/>
          <p:nvPr/>
        </p:nvSpPr>
        <p:spPr>
          <a:xfrm>
            <a:off x="1971656" y="2373864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 × 9</a:t>
            </a:r>
            <a:endParaRPr lang="ar-SA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828648" y="2386006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18</a:t>
            </a:r>
            <a:endParaRPr lang="ar-SA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1971656" y="2761774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3 × 9</a:t>
            </a:r>
            <a:endParaRPr lang="ar-SA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828648" y="2773916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27</a:t>
            </a:r>
            <a:endParaRPr lang="ar-SA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1971656" y="3118964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4 × 9</a:t>
            </a:r>
            <a:endParaRPr lang="ar-SA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828648" y="3131106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36</a:t>
            </a:r>
            <a:endParaRPr lang="ar-SA" b="1" dirty="0"/>
          </a:p>
        </p:txBody>
      </p:sp>
      <p:grpSp>
        <p:nvGrpSpPr>
          <p:cNvPr id="20" name="مجموعة 19"/>
          <p:cNvGrpSpPr/>
          <p:nvPr/>
        </p:nvGrpSpPr>
        <p:grpSpPr>
          <a:xfrm>
            <a:off x="371444" y="2185980"/>
            <a:ext cx="716112" cy="395161"/>
            <a:chOff x="528606" y="3914776"/>
            <a:chExt cx="716112" cy="395161"/>
          </a:xfrm>
        </p:grpSpPr>
        <p:sp>
          <p:nvSpPr>
            <p:cNvPr id="18" name="شكل حر 17"/>
            <p:cNvSpPr/>
            <p:nvPr/>
          </p:nvSpPr>
          <p:spPr>
            <a:xfrm rot="16504933">
              <a:off x="944674" y="4009893"/>
              <a:ext cx="371475" cy="228613"/>
            </a:xfrm>
            <a:custGeom>
              <a:avLst/>
              <a:gdLst>
                <a:gd name="connsiteX0" fmla="*/ 371475 w 371475"/>
                <a:gd name="connsiteY0" fmla="*/ 566738 h 566738"/>
                <a:gd name="connsiteX1" fmla="*/ 214313 w 371475"/>
                <a:gd name="connsiteY1" fmla="*/ 9525 h 566738"/>
                <a:gd name="connsiteX2" fmla="*/ 0 w 371475"/>
                <a:gd name="connsiteY2" fmla="*/ 509588 h 5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566738">
                  <a:moveTo>
                    <a:pt x="371475" y="566738"/>
                  </a:moveTo>
                  <a:cubicBezTo>
                    <a:pt x="323850" y="292894"/>
                    <a:pt x="276226" y="19050"/>
                    <a:pt x="214313" y="9525"/>
                  </a:cubicBezTo>
                  <a:cubicBezTo>
                    <a:pt x="152401" y="0"/>
                    <a:pt x="40481" y="419101"/>
                    <a:pt x="0" y="509588"/>
                  </a:cubicBezTo>
                </a:path>
              </a:pathLst>
            </a:cu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528606" y="3914776"/>
              <a:ext cx="5286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>
                  <a:solidFill>
                    <a:srgbClr val="FF0000"/>
                  </a:solidFill>
                </a:rPr>
                <a:t>+ 9</a:t>
              </a:r>
              <a:endParaRPr lang="ar-SA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" name="مجموعة 20"/>
          <p:cNvGrpSpPr/>
          <p:nvPr/>
        </p:nvGrpSpPr>
        <p:grpSpPr>
          <a:xfrm>
            <a:off x="371444" y="2590925"/>
            <a:ext cx="716112" cy="395161"/>
            <a:chOff x="528606" y="3914776"/>
            <a:chExt cx="716112" cy="395161"/>
          </a:xfrm>
        </p:grpSpPr>
        <p:sp>
          <p:nvSpPr>
            <p:cNvPr id="22" name="شكل حر 21"/>
            <p:cNvSpPr/>
            <p:nvPr/>
          </p:nvSpPr>
          <p:spPr>
            <a:xfrm rot="16504933">
              <a:off x="944674" y="4009893"/>
              <a:ext cx="371475" cy="228613"/>
            </a:xfrm>
            <a:custGeom>
              <a:avLst/>
              <a:gdLst>
                <a:gd name="connsiteX0" fmla="*/ 371475 w 371475"/>
                <a:gd name="connsiteY0" fmla="*/ 566738 h 566738"/>
                <a:gd name="connsiteX1" fmla="*/ 214313 w 371475"/>
                <a:gd name="connsiteY1" fmla="*/ 9525 h 566738"/>
                <a:gd name="connsiteX2" fmla="*/ 0 w 371475"/>
                <a:gd name="connsiteY2" fmla="*/ 509588 h 5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566738">
                  <a:moveTo>
                    <a:pt x="371475" y="566738"/>
                  </a:moveTo>
                  <a:cubicBezTo>
                    <a:pt x="323850" y="292894"/>
                    <a:pt x="276226" y="19050"/>
                    <a:pt x="214313" y="9525"/>
                  </a:cubicBezTo>
                  <a:cubicBezTo>
                    <a:pt x="152401" y="0"/>
                    <a:pt x="40481" y="419101"/>
                    <a:pt x="0" y="509588"/>
                  </a:cubicBezTo>
                </a:path>
              </a:pathLst>
            </a:cu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3" name="مربع نص 22"/>
            <p:cNvSpPr txBox="1"/>
            <p:nvPr/>
          </p:nvSpPr>
          <p:spPr>
            <a:xfrm>
              <a:off x="528606" y="3914776"/>
              <a:ext cx="5286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>
                  <a:solidFill>
                    <a:srgbClr val="FF0000"/>
                  </a:solidFill>
                </a:rPr>
                <a:t>+ 9</a:t>
              </a:r>
              <a:endParaRPr lang="ar-SA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مجموعة 27"/>
          <p:cNvGrpSpPr/>
          <p:nvPr/>
        </p:nvGrpSpPr>
        <p:grpSpPr>
          <a:xfrm>
            <a:off x="357158" y="2976689"/>
            <a:ext cx="716112" cy="395161"/>
            <a:chOff x="528606" y="3914776"/>
            <a:chExt cx="716112" cy="395161"/>
          </a:xfrm>
        </p:grpSpPr>
        <p:sp>
          <p:nvSpPr>
            <p:cNvPr id="29" name="شكل حر 28"/>
            <p:cNvSpPr/>
            <p:nvPr/>
          </p:nvSpPr>
          <p:spPr>
            <a:xfrm rot="16504933">
              <a:off x="944674" y="4009893"/>
              <a:ext cx="371475" cy="228613"/>
            </a:xfrm>
            <a:custGeom>
              <a:avLst/>
              <a:gdLst>
                <a:gd name="connsiteX0" fmla="*/ 371475 w 371475"/>
                <a:gd name="connsiteY0" fmla="*/ 566738 h 566738"/>
                <a:gd name="connsiteX1" fmla="*/ 214313 w 371475"/>
                <a:gd name="connsiteY1" fmla="*/ 9525 h 566738"/>
                <a:gd name="connsiteX2" fmla="*/ 0 w 371475"/>
                <a:gd name="connsiteY2" fmla="*/ 509588 h 5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566738">
                  <a:moveTo>
                    <a:pt x="371475" y="566738"/>
                  </a:moveTo>
                  <a:cubicBezTo>
                    <a:pt x="323850" y="292894"/>
                    <a:pt x="276226" y="19050"/>
                    <a:pt x="214313" y="9525"/>
                  </a:cubicBezTo>
                  <a:cubicBezTo>
                    <a:pt x="152401" y="0"/>
                    <a:pt x="40481" y="419101"/>
                    <a:pt x="0" y="509588"/>
                  </a:cubicBezTo>
                </a:path>
              </a:pathLst>
            </a:cu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28606" y="3914776"/>
              <a:ext cx="5286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>
                  <a:solidFill>
                    <a:srgbClr val="FF0000"/>
                  </a:solidFill>
                </a:rPr>
                <a:t>+ 9</a:t>
              </a:r>
              <a:endParaRPr lang="ar-SA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مربع نص 30"/>
          <p:cNvSpPr txBox="1"/>
          <p:nvPr/>
        </p:nvSpPr>
        <p:spPr>
          <a:xfrm>
            <a:off x="4357686" y="2643182"/>
            <a:ext cx="1857388" cy="92333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يزيد </a:t>
            </a:r>
            <a:r>
              <a:rPr lang="ar-SA" b="1" dirty="0" smtClean="0">
                <a:solidFill>
                  <a:srgbClr val="FF0000"/>
                </a:solidFill>
              </a:rPr>
              <a:t>ثمن المجلات </a:t>
            </a:r>
            <a:r>
              <a:rPr lang="ar-SA" b="1" dirty="0" smtClean="0">
                <a:solidFill>
                  <a:srgbClr val="FF0000"/>
                </a:solidFill>
              </a:rPr>
              <a:t>بمبلغ 9 ريالات كلما زاد عددها بمقدار 1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2" name="وسيلة شرح مستطيلة مستديرة الزوايا 31"/>
          <p:cNvSpPr/>
          <p:nvPr/>
        </p:nvSpPr>
        <p:spPr>
          <a:xfrm>
            <a:off x="3114664" y="285728"/>
            <a:ext cx="1071570" cy="928694"/>
          </a:xfrm>
          <a:prstGeom prst="wedgeRoundRectCallout">
            <a:avLst>
              <a:gd name="adj1" fmla="val -23500"/>
              <a:gd name="adj2" fmla="val 1009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مدخلات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33" name="وسيلة شرح مستطيلة مستديرة الزوايا 32"/>
          <p:cNvSpPr/>
          <p:nvPr/>
        </p:nvSpPr>
        <p:spPr>
          <a:xfrm>
            <a:off x="1900218" y="285728"/>
            <a:ext cx="1071570" cy="928694"/>
          </a:xfrm>
          <a:prstGeom prst="wedgeRoundRectCallout">
            <a:avLst>
              <a:gd name="adj1" fmla="val -12833"/>
              <a:gd name="adj2" fmla="val 1009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قاعدة الدالة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34" name="وسيلة شرح مستطيلة مستديرة الزوايا 33"/>
          <p:cNvSpPr/>
          <p:nvPr/>
        </p:nvSpPr>
        <p:spPr>
          <a:xfrm>
            <a:off x="685772" y="285728"/>
            <a:ext cx="1071570" cy="928694"/>
          </a:xfrm>
          <a:prstGeom prst="wedgeRoundRectCallout">
            <a:avLst>
              <a:gd name="adj1" fmla="val -833"/>
              <a:gd name="adj2" fmla="val 9942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مخرجات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35" name="وسيلة شرح مستطيلة مستديرة الزوايا 34"/>
          <p:cNvSpPr/>
          <p:nvPr/>
        </p:nvSpPr>
        <p:spPr>
          <a:xfrm>
            <a:off x="3114664" y="285728"/>
            <a:ext cx="1071570" cy="928694"/>
          </a:xfrm>
          <a:prstGeom prst="wedgeRoundRectCallout">
            <a:avLst>
              <a:gd name="adj1" fmla="val -23500"/>
              <a:gd name="adj2" fmla="val 1009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المجال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37" name="وسيلة شرح مستطيلة مستديرة الزوايا 36"/>
          <p:cNvSpPr/>
          <p:nvPr/>
        </p:nvSpPr>
        <p:spPr>
          <a:xfrm>
            <a:off x="685772" y="285728"/>
            <a:ext cx="1071570" cy="928694"/>
          </a:xfrm>
          <a:prstGeom prst="wedgeRoundRectCallout">
            <a:avLst>
              <a:gd name="adj1" fmla="val -833"/>
              <a:gd name="adj2" fmla="val 9942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المدى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38" name="مجموعة 37"/>
          <p:cNvGrpSpPr/>
          <p:nvPr/>
        </p:nvGrpSpPr>
        <p:grpSpPr>
          <a:xfrm flipH="1">
            <a:off x="3686168" y="2128828"/>
            <a:ext cx="842732" cy="395161"/>
            <a:chOff x="594890" y="3914776"/>
            <a:chExt cx="649828" cy="395161"/>
          </a:xfrm>
        </p:grpSpPr>
        <p:sp>
          <p:nvSpPr>
            <p:cNvPr id="39" name="شكل حر 38"/>
            <p:cNvSpPr/>
            <p:nvPr/>
          </p:nvSpPr>
          <p:spPr>
            <a:xfrm rot="16504933">
              <a:off x="944674" y="4009893"/>
              <a:ext cx="371475" cy="228613"/>
            </a:xfrm>
            <a:custGeom>
              <a:avLst/>
              <a:gdLst>
                <a:gd name="connsiteX0" fmla="*/ 371475 w 371475"/>
                <a:gd name="connsiteY0" fmla="*/ 566738 h 566738"/>
                <a:gd name="connsiteX1" fmla="*/ 214313 w 371475"/>
                <a:gd name="connsiteY1" fmla="*/ 9525 h 566738"/>
                <a:gd name="connsiteX2" fmla="*/ 0 w 371475"/>
                <a:gd name="connsiteY2" fmla="*/ 509588 h 5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566738">
                  <a:moveTo>
                    <a:pt x="371475" y="566738"/>
                  </a:moveTo>
                  <a:cubicBezTo>
                    <a:pt x="323850" y="292894"/>
                    <a:pt x="276226" y="19050"/>
                    <a:pt x="214313" y="9525"/>
                  </a:cubicBezTo>
                  <a:cubicBezTo>
                    <a:pt x="152401" y="0"/>
                    <a:pt x="40481" y="419101"/>
                    <a:pt x="0" y="509588"/>
                  </a:cubicBezTo>
                </a:path>
              </a:pathLst>
            </a:cu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مربع نص 39"/>
            <p:cNvSpPr txBox="1"/>
            <p:nvPr/>
          </p:nvSpPr>
          <p:spPr>
            <a:xfrm>
              <a:off x="594890" y="3914776"/>
              <a:ext cx="52864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>
                  <a:solidFill>
                    <a:srgbClr val="FF0000"/>
                  </a:solidFill>
                </a:rPr>
                <a:t>+ 1</a:t>
              </a:r>
              <a:endParaRPr lang="ar-SA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مجموعة 40"/>
          <p:cNvGrpSpPr/>
          <p:nvPr/>
        </p:nvGrpSpPr>
        <p:grpSpPr>
          <a:xfrm flipH="1">
            <a:off x="3686168" y="2519485"/>
            <a:ext cx="842732" cy="395161"/>
            <a:chOff x="594890" y="3914776"/>
            <a:chExt cx="649828" cy="395161"/>
          </a:xfrm>
        </p:grpSpPr>
        <p:sp>
          <p:nvSpPr>
            <p:cNvPr id="42" name="شكل حر 41"/>
            <p:cNvSpPr/>
            <p:nvPr/>
          </p:nvSpPr>
          <p:spPr>
            <a:xfrm rot="16504933">
              <a:off x="944674" y="4009893"/>
              <a:ext cx="371475" cy="228613"/>
            </a:xfrm>
            <a:custGeom>
              <a:avLst/>
              <a:gdLst>
                <a:gd name="connsiteX0" fmla="*/ 371475 w 371475"/>
                <a:gd name="connsiteY0" fmla="*/ 566738 h 566738"/>
                <a:gd name="connsiteX1" fmla="*/ 214313 w 371475"/>
                <a:gd name="connsiteY1" fmla="*/ 9525 h 566738"/>
                <a:gd name="connsiteX2" fmla="*/ 0 w 371475"/>
                <a:gd name="connsiteY2" fmla="*/ 509588 h 5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566738">
                  <a:moveTo>
                    <a:pt x="371475" y="566738"/>
                  </a:moveTo>
                  <a:cubicBezTo>
                    <a:pt x="323850" y="292894"/>
                    <a:pt x="276226" y="19050"/>
                    <a:pt x="214313" y="9525"/>
                  </a:cubicBezTo>
                  <a:cubicBezTo>
                    <a:pt x="152401" y="0"/>
                    <a:pt x="40481" y="419101"/>
                    <a:pt x="0" y="509588"/>
                  </a:cubicBezTo>
                </a:path>
              </a:pathLst>
            </a:cu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مربع نص 42"/>
            <p:cNvSpPr txBox="1"/>
            <p:nvPr/>
          </p:nvSpPr>
          <p:spPr>
            <a:xfrm>
              <a:off x="594890" y="3914776"/>
              <a:ext cx="52864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>
                  <a:solidFill>
                    <a:srgbClr val="FF0000"/>
                  </a:solidFill>
                </a:rPr>
                <a:t>+ 1</a:t>
              </a:r>
              <a:endParaRPr lang="ar-SA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مجموعة 43"/>
          <p:cNvGrpSpPr/>
          <p:nvPr/>
        </p:nvGrpSpPr>
        <p:grpSpPr>
          <a:xfrm flipH="1">
            <a:off x="3686168" y="2914646"/>
            <a:ext cx="842732" cy="395161"/>
            <a:chOff x="594890" y="3914776"/>
            <a:chExt cx="649828" cy="395161"/>
          </a:xfrm>
        </p:grpSpPr>
        <p:sp>
          <p:nvSpPr>
            <p:cNvPr id="45" name="شكل حر 44"/>
            <p:cNvSpPr/>
            <p:nvPr/>
          </p:nvSpPr>
          <p:spPr>
            <a:xfrm rot="16504933">
              <a:off x="944674" y="4009893"/>
              <a:ext cx="371475" cy="228613"/>
            </a:xfrm>
            <a:custGeom>
              <a:avLst/>
              <a:gdLst>
                <a:gd name="connsiteX0" fmla="*/ 371475 w 371475"/>
                <a:gd name="connsiteY0" fmla="*/ 566738 h 566738"/>
                <a:gd name="connsiteX1" fmla="*/ 214313 w 371475"/>
                <a:gd name="connsiteY1" fmla="*/ 9525 h 566738"/>
                <a:gd name="connsiteX2" fmla="*/ 0 w 371475"/>
                <a:gd name="connsiteY2" fmla="*/ 509588 h 5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566738">
                  <a:moveTo>
                    <a:pt x="371475" y="566738"/>
                  </a:moveTo>
                  <a:cubicBezTo>
                    <a:pt x="323850" y="292894"/>
                    <a:pt x="276226" y="19050"/>
                    <a:pt x="214313" y="9525"/>
                  </a:cubicBezTo>
                  <a:cubicBezTo>
                    <a:pt x="152401" y="0"/>
                    <a:pt x="40481" y="419101"/>
                    <a:pt x="0" y="509588"/>
                  </a:cubicBezTo>
                </a:path>
              </a:pathLst>
            </a:cu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مربع نص 45"/>
            <p:cNvSpPr txBox="1"/>
            <p:nvPr/>
          </p:nvSpPr>
          <p:spPr>
            <a:xfrm>
              <a:off x="594890" y="3914776"/>
              <a:ext cx="52864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>
                  <a:solidFill>
                    <a:srgbClr val="FF0000"/>
                  </a:solidFill>
                </a:rPr>
                <a:t>+ 1</a:t>
              </a:r>
              <a:endParaRPr lang="ar-SA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31" grpId="0"/>
      <p:bldP spid="32" grpId="0" animBg="1"/>
      <p:bldP spid="33" grpId="0" animBg="1"/>
      <p:bldP spid="34" grpId="0" animBg="1"/>
      <p:bldP spid="35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0425" y="142852"/>
            <a:ext cx="2343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مجموعة 4"/>
          <p:cNvGrpSpPr/>
          <p:nvPr/>
        </p:nvGrpSpPr>
        <p:grpSpPr>
          <a:xfrm>
            <a:off x="3857620" y="1428736"/>
            <a:ext cx="5072098" cy="2000264"/>
            <a:chOff x="3857620" y="857232"/>
            <a:chExt cx="5072098" cy="2000264"/>
          </a:xfrm>
        </p:grpSpPr>
        <p:sp>
          <p:nvSpPr>
            <p:cNvPr id="6" name="دبوس زينة 5"/>
            <p:cNvSpPr/>
            <p:nvPr/>
          </p:nvSpPr>
          <p:spPr>
            <a:xfrm>
              <a:off x="3857620" y="857232"/>
              <a:ext cx="3857652" cy="200026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مجموعة 7"/>
            <p:cNvGrpSpPr/>
            <p:nvPr/>
          </p:nvGrpSpPr>
          <p:grpSpPr>
            <a:xfrm>
              <a:off x="7715272" y="1400160"/>
              <a:ext cx="1214446" cy="928694"/>
              <a:chOff x="6929454" y="5615002"/>
              <a:chExt cx="1214446" cy="928694"/>
            </a:xfrm>
          </p:grpSpPr>
          <p:sp>
            <p:nvSpPr>
              <p:cNvPr id="8" name="دبوس زينة 5"/>
              <p:cNvSpPr/>
              <p:nvPr/>
            </p:nvSpPr>
            <p:spPr>
              <a:xfrm>
                <a:off x="6929454" y="561500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986602" y="5857892"/>
                <a:ext cx="1100140" cy="46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500174"/>
            <a:ext cx="308610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مجموعة 19"/>
          <p:cNvGrpSpPr/>
          <p:nvPr/>
        </p:nvGrpSpPr>
        <p:grpSpPr>
          <a:xfrm>
            <a:off x="438138" y="1714488"/>
            <a:ext cx="2990854" cy="2214578"/>
            <a:chOff x="285720" y="785794"/>
            <a:chExt cx="2990854" cy="221457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5720" y="785794"/>
              <a:ext cx="2990854" cy="2214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543028" y="1357298"/>
              <a:ext cx="432000" cy="262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1472" y="1357298"/>
              <a:ext cx="432000" cy="262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543021" y="1757350"/>
              <a:ext cx="432000" cy="262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42910" y="1757350"/>
              <a:ext cx="432000" cy="262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514454" y="2157404"/>
              <a:ext cx="473144" cy="2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28622" y="2171690"/>
              <a:ext cx="432000" cy="262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571608" y="2586036"/>
              <a:ext cx="432000" cy="262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1472" y="2600322"/>
              <a:ext cx="432000" cy="262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884" y="971534"/>
            <a:ext cx="2990854" cy="69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مربع نص 21"/>
          <p:cNvSpPr txBox="1"/>
          <p:nvPr/>
        </p:nvSpPr>
        <p:spPr>
          <a:xfrm>
            <a:off x="7072330" y="4357694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المجال =</a:t>
            </a:r>
            <a:endParaRPr lang="ar-SA" sz="24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4857752" y="4357694"/>
            <a:ext cx="23288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1 ، 2 ، 3 ، 4 }</a:t>
            </a:r>
            <a:endParaRPr lang="ar-SA" sz="24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7072330" y="5110475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=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4214810" y="5110475"/>
            <a:ext cx="29718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20 ، 40 ، 60 ، 80 }</a:t>
            </a:r>
            <a:endParaRPr lang="ar-SA" sz="2400" b="1" dirty="0"/>
          </a:p>
        </p:txBody>
      </p:sp>
      <p:sp>
        <p:nvSpPr>
          <p:cNvPr id="26" name="وسيلة شرح مستطيلة مستديرة الزوايا 25"/>
          <p:cNvSpPr/>
          <p:nvPr/>
        </p:nvSpPr>
        <p:spPr>
          <a:xfrm>
            <a:off x="2628886" y="4529144"/>
            <a:ext cx="1071570" cy="500066"/>
          </a:xfrm>
          <a:prstGeom prst="wedgeRoundRectCallout">
            <a:avLst>
              <a:gd name="adj1" fmla="val -24833"/>
              <a:gd name="adj2" fmla="val -18145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المجال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27" name="وسيلة شرح مستطيلة مستديرة الزوايا 26"/>
          <p:cNvSpPr/>
          <p:nvPr/>
        </p:nvSpPr>
        <p:spPr>
          <a:xfrm>
            <a:off x="585760" y="4529144"/>
            <a:ext cx="1071570" cy="500066"/>
          </a:xfrm>
          <a:prstGeom prst="wedgeRoundRectCallout">
            <a:avLst>
              <a:gd name="adj1" fmla="val -22166"/>
              <a:gd name="adj2" fmla="val -1807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المدى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1485880" y="2257416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1 × 20</a:t>
            </a:r>
            <a:endParaRPr lang="ar-SA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542896" y="2269558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20</a:t>
            </a:r>
            <a:endParaRPr lang="ar-SA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1485880" y="2631038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 × 20</a:t>
            </a:r>
            <a:endParaRPr lang="ar-SA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42896" y="2643180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40</a:t>
            </a:r>
            <a:endParaRPr lang="ar-SA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1471594" y="3045380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3 × 20</a:t>
            </a:r>
            <a:endParaRPr lang="ar-SA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542896" y="3043234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60</a:t>
            </a:r>
            <a:endParaRPr lang="ar-SA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1471594" y="3433292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4 × 20</a:t>
            </a:r>
            <a:endParaRPr lang="ar-SA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542896" y="3445434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80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مجموعة 66"/>
          <p:cNvGrpSpPr/>
          <p:nvPr/>
        </p:nvGrpSpPr>
        <p:grpSpPr>
          <a:xfrm>
            <a:off x="438138" y="3043236"/>
            <a:ext cx="2990854" cy="2214578"/>
            <a:chOff x="438138" y="3043236"/>
            <a:chExt cx="2990854" cy="2214578"/>
          </a:xfrm>
        </p:grpSpPr>
        <p:grpSp>
          <p:nvGrpSpPr>
            <p:cNvPr id="63" name="مجموعة 62"/>
            <p:cNvGrpSpPr/>
            <p:nvPr/>
          </p:nvGrpSpPr>
          <p:grpSpPr>
            <a:xfrm>
              <a:off x="438138" y="3043236"/>
              <a:ext cx="2990854" cy="2214578"/>
              <a:chOff x="438138" y="3043236"/>
              <a:chExt cx="2990854" cy="2214578"/>
            </a:xfrm>
          </p:grpSpPr>
          <p:grpSp>
            <p:nvGrpSpPr>
              <p:cNvPr id="37" name="مجموعة 36"/>
              <p:cNvGrpSpPr/>
              <p:nvPr/>
            </p:nvGrpSpPr>
            <p:grpSpPr>
              <a:xfrm>
                <a:off x="438138" y="3043236"/>
                <a:ext cx="2990854" cy="2214578"/>
                <a:chOff x="285720" y="785794"/>
                <a:chExt cx="2990854" cy="2214578"/>
              </a:xfrm>
            </p:grpSpPr>
            <p:pic>
              <p:nvPicPr>
                <p:cNvPr id="38" name="Picture 3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85720" y="785794"/>
                  <a:ext cx="2990854" cy="22145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43028" y="1357298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71472" y="1357298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43021" y="1757350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2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642910" y="1757350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14454" y="2157404"/>
                  <a:ext cx="473144" cy="288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628622" y="2171690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71608" y="2586036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71472" y="2600322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00298" y="3143248"/>
                <a:ext cx="700092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2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71472" y="3143248"/>
                <a:ext cx="785818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543032" y="3143248"/>
                <a:ext cx="804867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64" name="مربع نص 63"/>
            <p:cNvSpPr txBox="1"/>
            <p:nvPr/>
          </p:nvSpPr>
          <p:spPr>
            <a:xfrm>
              <a:off x="2414572" y="3114672"/>
              <a:ext cx="9715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عدد الكتب</a:t>
              </a:r>
              <a:endParaRPr lang="ar-SA" b="1" dirty="0"/>
            </a:p>
          </p:txBody>
        </p:sp>
        <p:sp>
          <p:nvSpPr>
            <p:cNvPr id="65" name="مربع نص 64"/>
            <p:cNvSpPr txBox="1"/>
            <p:nvPr/>
          </p:nvSpPr>
          <p:spPr>
            <a:xfrm>
              <a:off x="1400152" y="3116818"/>
              <a:ext cx="107157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اضرب × 7</a:t>
              </a:r>
              <a:endParaRPr lang="ar-SA" b="1" dirty="0"/>
            </a:p>
          </p:txBody>
        </p:sp>
        <p:sp>
          <p:nvSpPr>
            <p:cNvPr id="66" name="مربع نص 65"/>
            <p:cNvSpPr txBox="1"/>
            <p:nvPr/>
          </p:nvSpPr>
          <p:spPr>
            <a:xfrm>
              <a:off x="471458" y="3116818"/>
              <a:ext cx="9715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التكلفة</a:t>
              </a:r>
              <a:endParaRPr lang="ar-SA" b="1" dirty="0"/>
            </a:p>
          </p:txBody>
        </p:sp>
      </p:grpSp>
      <p:grpSp>
        <p:nvGrpSpPr>
          <p:cNvPr id="16" name="مجموعة 15"/>
          <p:cNvGrpSpPr/>
          <p:nvPr/>
        </p:nvGrpSpPr>
        <p:grpSpPr>
          <a:xfrm>
            <a:off x="571472" y="928670"/>
            <a:ext cx="8358246" cy="928694"/>
            <a:chOff x="571472" y="857232"/>
            <a:chExt cx="8358246" cy="928694"/>
          </a:xfrm>
        </p:grpSpPr>
        <p:sp>
          <p:nvSpPr>
            <p:cNvPr id="17" name="دبوس زينة 16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8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19" name="دبوس زينة 18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00425" y="142852"/>
            <a:ext cx="2343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2884" y="2300282"/>
            <a:ext cx="2990854" cy="69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مربع نص 47"/>
          <p:cNvSpPr txBox="1"/>
          <p:nvPr/>
        </p:nvSpPr>
        <p:spPr>
          <a:xfrm>
            <a:off x="7572396" y="3286124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المجال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357818" y="3286124"/>
            <a:ext cx="23288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1 ، 2 ، 3 ، 4 }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7572396" y="4038905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=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4714876" y="4038905"/>
            <a:ext cx="29718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7 ، 14 ، 21 ، 28 }</a:t>
            </a:r>
            <a:endParaRPr lang="ar-SA" sz="2400" b="1" dirty="0"/>
          </a:p>
        </p:txBody>
      </p:sp>
      <p:sp>
        <p:nvSpPr>
          <p:cNvPr id="52" name="وسيلة شرح مستطيلة مستديرة الزوايا 51"/>
          <p:cNvSpPr/>
          <p:nvPr/>
        </p:nvSpPr>
        <p:spPr>
          <a:xfrm>
            <a:off x="2628886" y="5857892"/>
            <a:ext cx="1071570" cy="500066"/>
          </a:xfrm>
          <a:prstGeom prst="wedgeRoundRectCallout">
            <a:avLst>
              <a:gd name="adj1" fmla="val -24833"/>
              <a:gd name="adj2" fmla="val -18145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المجال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3" name="وسيلة شرح مستطيلة مستديرة الزوايا 52"/>
          <p:cNvSpPr/>
          <p:nvPr/>
        </p:nvSpPr>
        <p:spPr>
          <a:xfrm>
            <a:off x="585760" y="5857892"/>
            <a:ext cx="1071570" cy="500066"/>
          </a:xfrm>
          <a:prstGeom prst="wedgeRoundRectCallout">
            <a:avLst>
              <a:gd name="adj1" fmla="val -22166"/>
              <a:gd name="adj2" fmla="val -1807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المدى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1485880" y="3586164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1 × 7</a:t>
            </a:r>
            <a:endParaRPr lang="ar-SA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542896" y="3598306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7</a:t>
            </a:r>
            <a:endParaRPr lang="ar-SA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1485880" y="3959786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 × 7</a:t>
            </a:r>
            <a:endParaRPr lang="ar-SA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542896" y="3971928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14</a:t>
            </a:r>
            <a:endParaRPr lang="ar-SA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1471594" y="4374128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3 × 7</a:t>
            </a:r>
            <a:endParaRPr lang="ar-SA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542896" y="4371982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21</a:t>
            </a:r>
            <a:endParaRPr lang="ar-SA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1471594" y="4762040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4 × 7</a:t>
            </a:r>
            <a:endParaRPr lang="ar-SA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42896" y="4774182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28</a:t>
            </a:r>
            <a:endParaRPr lang="ar-SA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71604" y="1000108"/>
            <a:ext cx="588169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66"/>
          <p:cNvGrpSpPr/>
          <p:nvPr/>
        </p:nvGrpSpPr>
        <p:grpSpPr>
          <a:xfrm>
            <a:off x="438138" y="3043236"/>
            <a:ext cx="2990854" cy="2214578"/>
            <a:chOff x="438138" y="3043236"/>
            <a:chExt cx="2990854" cy="2214578"/>
          </a:xfrm>
        </p:grpSpPr>
        <p:grpSp>
          <p:nvGrpSpPr>
            <p:cNvPr id="3" name="مجموعة 62"/>
            <p:cNvGrpSpPr/>
            <p:nvPr/>
          </p:nvGrpSpPr>
          <p:grpSpPr>
            <a:xfrm>
              <a:off x="438138" y="3043236"/>
              <a:ext cx="2990854" cy="2214578"/>
              <a:chOff x="438138" y="3043236"/>
              <a:chExt cx="2990854" cy="2214578"/>
            </a:xfrm>
          </p:grpSpPr>
          <p:grpSp>
            <p:nvGrpSpPr>
              <p:cNvPr id="4" name="مجموعة 36"/>
              <p:cNvGrpSpPr/>
              <p:nvPr/>
            </p:nvGrpSpPr>
            <p:grpSpPr>
              <a:xfrm>
                <a:off x="438138" y="3043236"/>
                <a:ext cx="2990854" cy="2214578"/>
                <a:chOff x="285720" y="785794"/>
                <a:chExt cx="2990854" cy="2214578"/>
              </a:xfrm>
            </p:grpSpPr>
            <p:pic>
              <p:nvPicPr>
                <p:cNvPr id="38" name="Picture 3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85720" y="785794"/>
                  <a:ext cx="2990854" cy="22145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43028" y="1357298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71472" y="1357298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43021" y="1757350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2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642910" y="1757350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14454" y="2157404"/>
                  <a:ext cx="473144" cy="288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628622" y="2171690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71608" y="2586036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71472" y="2600322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00298" y="3143248"/>
                <a:ext cx="700092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2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71472" y="3143248"/>
                <a:ext cx="785818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543032" y="3143248"/>
                <a:ext cx="804867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64" name="مربع نص 63"/>
            <p:cNvSpPr txBox="1"/>
            <p:nvPr/>
          </p:nvSpPr>
          <p:spPr>
            <a:xfrm>
              <a:off x="2414572" y="3114672"/>
              <a:ext cx="9715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عدد الكتب</a:t>
              </a:r>
              <a:endParaRPr lang="ar-SA" b="1" dirty="0"/>
            </a:p>
          </p:txBody>
        </p:sp>
        <p:sp>
          <p:nvSpPr>
            <p:cNvPr id="65" name="مربع نص 64"/>
            <p:cNvSpPr txBox="1"/>
            <p:nvPr/>
          </p:nvSpPr>
          <p:spPr>
            <a:xfrm>
              <a:off x="1400152" y="3116818"/>
              <a:ext cx="107157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اضرب × 7</a:t>
              </a:r>
              <a:endParaRPr lang="ar-SA" b="1" dirty="0"/>
            </a:p>
          </p:txBody>
        </p:sp>
        <p:sp>
          <p:nvSpPr>
            <p:cNvPr id="66" name="مربع نص 65"/>
            <p:cNvSpPr txBox="1"/>
            <p:nvPr/>
          </p:nvSpPr>
          <p:spPr>
            <a:xfrm>
              <a:off x="471458" y="3116818"/>
              <a:ext cx="9715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التكلفة</a:t>
              </a:r>
              <a:endParaRPr lang="ar-SA" b="1" dirty="0"/>
            </a:p>
          </p:txBody>
        </p:sp>
      </p:grpSp>
      <p:grpSp>
        <p:nvGrpSpPr>
          <p:cNvPr id="5" name="مجموعة 15"/>
          <p:cNvGrpSpPr/>
          <p:nvPr/>
        </p:nvGrpSpPr>
        <p:grpSpPr>
          <a:xfrm>
            <a:off x="571472" y="928670"/>
            <a:ext cx="8358246" cy="928694"/>
            <a:chOff x="571472" y="857232"/>
            <a:chExt cx="8358246" cy="928694"/>
          </a:xfrm>
        </p:grpSpPr>
        <p:sp>
          <p:nvSpPr>
            <p:cNvPr id="17" name="دبوس زينة 16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19" name="دبوس زينة 18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00425" y="142852"/>
            <a:ext cx="2343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2884" y="2300282"/>
            <a:ext cx="2990854" cy="69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مربع نص 47"/>
          <p:cNvSpPr txBox="1"/>
          <p:nvPr/>
        </p:nvSpPr>
        <p:spPr>
          <a:xfrm>
            <a:off x="7572396" y="3286124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المجال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357818" y="3286124"/>
            <a:ext cx="23288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1 ، 2 ، 3 ، 4 }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7572396" y="4038905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=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4714876" y="4038905"/>
            <a:ext cx="29718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7 ، 14 ، 21 ، 28 }</a:t>
            </a:r>
            <a:endParaRPr lang="ar-SA" sz="2400" b="1" dirty="0"/>
          </a:p>
        </p:txBody>
      </p:sp>
      <p:sp>
        <p:nvSpPr>
          <p:cNvPr id="52" name="وسيلة شرح مستطيلة مستديرة الزوايا 51"/>
          <p:cNvSpPr/>
          <p:nvPr/>
        </p:nvSpPr>
        <p:spPr>
          <a:xfrm>
            <a:off x="2628886" y="5857892"/>
            <a:ext cx="1071570" cy="500066"/>
          </a:xfrm>
          <a:prstGeom prst="wedgeRoundRectCallout">
            <a:avLst>
              <a:gd name="adj1" fmla="val -24833"/>
              <a:gd name="adj2" fmla="val -18145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المجال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3" name="وسيلة شرح مستطيلة مستديرة الزوايا 52"/>
          <p:cNvSpPr/>
          <p:nvPr/>
        </p:nvSpPr>
        <p:spPr>
          <a:xfrm>
            <a:off x="585760" y="5857892"/>
            <a:ext cx="1071570" cy="500066"/>
          </a:xfrm>
          <a:prstGeom prst="wedgeRoundRectCallout">
            <a:avLst>
              <a:gd name="adj1" fmla="val -22166"/>
              <a:gd name="adj2" fmla="val -1807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المدى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1485880" y="3586164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1 × 7</a:t>
            </a:r>
            <a:endParaRPr lang="ar-SA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542896" y="3598306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7</a:t>
            </a:r>
            <a:endParaRPr lang="ar-SA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1485880" y="3959786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 × 7</a:t>
            </a:r>
            <a:endParaRPr lang="ar-SA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542896" y="3971928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14</a:t>
            </a:r>
            <a:endParaRPr lang="ar-SA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1471594" y="4374128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3 × 7</a:t>
            </a:r>
            <a:endParaRPr lang="ar-SA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542896" y="4371982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21</a:t>
            </a:r>
            <a:endParaRPr lang="ar-SA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1471594" y="4762040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4 × 7</a:t>
            </a:r>
            <a:endParaRPr lang="ar-SA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42896" y="4774182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28</a:t>
            </a:r>
            <a:endParaRPr lang="ar-SA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71604" y="1000108"/>
            <a:ext cx="588169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66"/>
          <p:cNvGrpSpPr/>
          <p:nvPr/>
        </p:nvGrpSpPr>
        <p:grpSpPr>
          <a:xfrm>
            <a:off x="414308" y="3043236"/>
            <a:ext cx="3014684" cy="2214578"/>
            <a:chOff x="414308" y="3043236"/>
            <a:chExt cx="3014684" cy="2214578"/>
          </a:xfrm>
        </p:grpSpPr>
        <p:grpSp>
          <p:nvGrpSpPr>
            <p:cNvPr id="3" name="مجموعة 62"/>
            <p:cNvGrpSpPr/>
            <p:nvPr/>
          </p:nvGrpSpPr>
          <p:grpSpPr>
            <a:xfrm>
              <a:off x="438138" y="3043236"/>
              <a:ext cx="2990854" cy="2214578"/>
              <a:chOff x="438138" y="3043236"/>
              <a:chExt cx="2990854" cy="2214578"/>
            </a:xfrm>
          </p:grpSpPr>
          <p:grpSp>
            <p:nvGrpSpPr>
              <p:cNvPr id="4" name="مجموعة 36"/>
              <p:cNvGrpSpPr/>
              <p:nvPr/>
            </p:nvGrpSpPr>
            <p:grpSpPr>
              <a:xfrm>
                <a:off x="438138" y="3043236"/>
                <a:ext cx="2990854" cy="2214578"/>
                <a:chOff x="285720" y="785794"/>
                <a:chExt cx="2990854" cy="2214578"/>
              </a:xfrm>
            </p:grpSpPr>
            <p:pic>
              <p:nvPicPr>
                <p:cNvPr id="38" name="Picture 3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85720" y="785794"/>
                  <a:ext cx="2990854" cy="22145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43028" y="1357298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71472" y="1357298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43021" y="1757350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2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642910" y="1757350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14454" y="2157404"/>
                  <a:ext cx="473144" cy="288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628622" y="2171690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71608" y="2586036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71472" y="2600322"/>
                  <a:ext cx="432000" cy="262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00298" y="3143248"/>
                <a:ext cx="700092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2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71472" y="3143248"/>
                <a:ext cx="785818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543032" y="3143248"/>
                <a:ext cx="804867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64" name="مربع نص 63"/>
            <p:cNvSpPr txBox="1"/>
            <p:nvPr/>
          </p:nvSpPr>
          <p:spPr>
            <a:xfrm>
              <a:off x="2414572" y="3114672"/>
              <a:ext cx="9715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عدد </a:t>
              </a:r>
              <a:r>
                <a:rPr lang="ar-SA" b="1" dirty="0" smtClean="0"/>
                <a:t>الأيام</a:t>
              </a:r>
              <a:endParaRPr lang="ar-SA" b="1" dirty="0"/>
            </a:p>
          </p:txBody>
        </p:sp>
        <p:sp>
          <p:nvSpPr>
            <p:cNvPr id="65" name="مربع نص 64"/>
            <p:cNvSpPr txBox="1"/>
            <p:nvPr/>
          </p:nvSpPr>
          <p:spPr>
            <a:xfrm>
              <a:off x="1400152" y="3116818"/>
              <a:ext cx="107157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اضرب × </a:t>
              </a:r>
              <a:r>
                <a:rPr lang="ar-SA" b="1" dirty="0" smtClean="0"/>
                <a:t>6</a:t>
              </a:r>
              <a:endParaRPr lang="ar-SA" b="1" dirty="0"/>
            </a:p>
          </p:txBody>
        </p:sp>
        <p:sp>
          <p:nvSpPr>
            <p:cNvPr id="66" name="مربع نص 65"/>
            <p:cNvSpPr txBox="1"/>
            <p:nvPr/>
          </p:nvSpPr>
          <p:spPr>
            <a:xfrm>
              <a:off x="414308" y="3116818"/>
              <a:ext cx="10858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عدد الأبيات</a:t>
              </a:r>
              <a:endParaRPr lang="ar-SA" b="1" dirty="0"/>
            </a:p>
          </p:txBody>
        </p:sp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00425" y="142852"/>
            <a:ext cx="2343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884" y="2300282"/>
            <a:ext cx="2990854" cy="69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مربع نص 47"/>
          <p:cNvSpPr txBox="1"/>
          <p:nvPr/>
        </p:nvSpPr>
        <p:spPr>
          <a:xfrm>
            <a:off x="7572396" y="3286124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المجال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357818" y="3286124"/>
            <a:ext cx="23288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1 ، 2 ، 3 ، 4 }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7572396" y="4038905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=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4714876" y="4038905"/>
            <a:ext cx="29718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</a:t>
            </a:r>
            <a:r>
              <a:rPr lang="ar-SA" sz="2400" b="1" dirty="0" smtClean="0"/>
              <a:t>6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12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18، 24 }</a:t>
            </a:r>
            <a:endParaRPr lang="ar-SA" sz="2400" b="1" dirty="0"/>
          </a:p>
        </p:txBody>
      </p:sp>
      <p:sp>
        <p:nvSpPr>
          <p:cNvPr id="52" name="وسيلة شرح مستطيلة مستديرة الزوايا 51"/>
          <p:cNvSpPr/>
          <p:nvPr/>
        </p:nvSpPr>
        <p:spPr>
          <a:xfrm>
            <a:off x="2628886" y="5857892"/>
            <a:ext cx="1071570" cy="500066"/>
          </a:xfrm>
          <a:prstGeom prst="wedgeRoundRectCallout">
            <a:avLst>
              <a:gd name="adj1" fmla="val -24833"/>
              <a:gd name="adj2" fmla="val -18145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المجال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3" name="وسيلة شرح مستطيلة مستديرة الزوايا 52"/>
          <p:cNvSpPr/>
          <p:nvPr/>
        </p:nvSpPr>
        <p:spPr>
          <a:xfrm>
            <a:off x="585760" y="5857892"/>
            <a:ext cx="1071570" cy="500066"/>
          </a:xfrm>
          <a:prstGeom prst="wedgeRoundRectCallout">
            <a:avLst>
              <a:gd name="adj1" fmla="val -22166"/>
              <a:gd name="adj2" fmla="val -1807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المدى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1485880" y="3586164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1 × </a:t>
            </a:r>
            <a:r>
              <a:rPr lang="ar-SA" b="1" dirty="0" smtClean="0"/>
              <a:t>6</a:t>
            </a:r>
            <a:endParaRPr lang="ar-SA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542896" y="3598306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6</a:t>
            </a:r>
            <a:endParaRPr lang="ar-SA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1485880" y="3959786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 × </a:t>
            </a:r>
            <a:r>
              <a:rPr lang="ar-SA" b="1" dirty="0" smtClean="0"/>
              <a:t>6</a:t>
            </a:r>
            <a:endParaRPr lang="ar-SA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542896" y="3971928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12</a:t>
            </a:r>
            <a:endParaRPr lang="ar-SA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1471594" y="4374128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3 × </a:t>
            </a:r>
            <a:r>
              <a:rPr lang="ar-SA" b="1" dirty="0" smtClean="0"/>
              <a:t>6</a:t>
            </a:r>
            <a:endParaRPr lang="ar-SA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542896" y="4371982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18</a:t>
            </a:r>
            <a:endParaRPr lang="ar-SA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1471594" y="4762040"/>
            <a:ext cx="8858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4 × </a:t>
            </a:r>
            <a:r>
              <a:rPr lang="ar-SA" b="1" dirty="0" smtClean="0"/>
              <a:t>6</a:t>
            </a:r>
            <a:endParaRPr lang="ar-SA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42896" y="4774182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24</a:t>
            </a:r>
            <a:endParaRPr lang="ar-SA" b="1" dirty="0"/>
          </a:p>
        </p:txBody>
      </p:sp>
      <p:grpSp>
        <p:nvGrpSpPr>
          <p:cNvPr id="63" name="مجموعة 62"/>
          <p:cNvGrpSpPr/>
          <p:nvPr/>
        </p:nvGrpSpPr>
        <p:grpSpPr>
          <a:xfrm>
            <a:off x="571472" y="1000108"/>
            <a:ext cx="8358246" cy="928694"/>
            <a:chOff x="571472" y="857232"/>
            <a:chExt cx="8358246" cy="928694"/>
          </a:xfrm>
        </p:grpSpPr>
        <p:sp>
          <p:nvSpPr>
            <p:cNvPr id="67" name="دبوس زينة 66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300" b="1" dirty="0" smtClean="0">
                  <a:solidFill>
                    <a:schemeClr val="tx1"/>
                  </a:solidFill>
                </a:rPr>
                <a:t>يحفظ محمد 6 أبيات شعرية يوميا . أنشئ جدول دالة يبين عدد الأبيات التي يحفظها بعد 1 ، 2 ، 3 ، 4 أيام ، ثم عين مجال الدالة ومداها .</a:t>
              </a:r>
              <a:endParaRPr lang="ar-SA" sz="2300" b="1" dirty="0">
                <a:solidFill>
                  <a:schemeClr val="tx1"/>
                </a:solidFill>
              </a:endParaRPr>
            </a:p>
          </p:txBody>
        </p:sp>
        <p:grpSp>
          <p:nvGrpSpPr>
            <p:cNvPr id="68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9" name="دبوس زينة 68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0" name="Picture 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مجموعة 17"/>
          <p:cNvGrpSpPr/>
          <p:nvPr/>
        </p:nvGrpSpPr>
        <p:grpSpPr>
          <a:xfrm>
            <a:off x="571472" y="1142984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414448"/>
            <a:ext cx="418148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71763" y="2500306"/>
            <a:ext cx="4972071" cy="42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3043240"/>
            <a:ext cx="5429288" cy="210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مربع نص 34"/>
          <p:cNvSpPr txBox="1"/>
          <p:nvPr/>
        </p:nvSpPr>
        <p:spPr>
          <a:xfrm>
            <a:off x="7572396" y="5357826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المجال =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5357818" y="5357826"/>
            <a:ext cx="23288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1 ، 2 ، 3 ، 4 }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7572396" y="6110607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=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5143504" y="6110607"/>
            <a:ext cx="2543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3 ، 6 ، 9 ، 12 }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6529400" y="4747752"/>
            <a:ext cx="642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3×4</a:t>
            </a:r>
            <a:endParaRPr lang="ar-SA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6086490" y="4759894"/>
            <a:ext cx="4714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12</a:t>
            </a:r>
            <a:endParaRPr lang="ar-SA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6086486" y="4371982"/>
            <a:ext cx="4714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9</a:t>
            </a:r>
            <a:endParaRPr lang="ar-SA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6086486" y="4000504"/>
            <a:ext cx="4714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6</a:t>
            </a:r>
            <a:endParaRPr lang="ar-SA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3000364" y="5357826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المجال =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714348" y="5357826"/>
            <a:ext cx="24003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صفر ، 1 ، 2 ، 3 }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3000364" y="6110607"/>
            <a:ext cx="1143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=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571472" y="6110607"/>
            <a:ext cx="2543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{ صفر ، 4 ، 8 ، 12 }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2771764" y="4245538"/>
            <a:ext cx="642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4×2</a:t>
            </a:r>
            <a:endParaRPr lang="ar-SA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2243122" y="4257680"/>
            <a:ext cx="4714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8</a:t>
            </a:r>
            <a:endParaRPr lang="ar-SA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2771764" y="4619162"/>
            <a:ext cx="642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4×3</a:t>
            </a:r>
            <a:endParaRPr lang="ar-SA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2243122" y="4631304"/>
            <a:ext cx="4714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12</a:t>
            </a:r>
            <a:endParaRPr lang="ar-SA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2171686" y="3514726"/>
            <a:ext cx="6429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صفر</a:t>
            </a:r>
            <a:endParaRPr lang="ar-SA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2243122" y="3902638"/>
            <a:ext cx="4714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4</a:t>
            </a:r>
            <a:endParaRPr lang="ar-SA" b="1" dirty="0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00425" y="142852"/>
            <a:ext cx="2343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مجموعة 15"/>
          <p:cNvGrpSpPr/>
          <p:nvPr/>
        </p:nvGrpSpPr>
        <p:grpSpPr>
          <a:xfrm>
            <a:off x="571472" y="785794"/>
            <a:ext cx="8358246" cy="2233328"/>
            <a:chOff x="571472" y="857231"/>
            <a:chExt cx="8358246" cy="2233328"/>
          </a:xfrm>
        </p:grpSpPr>
        <p:sp>
          <p:nvSpPr>
            <p:cNvPr id="17" name="دبوس زينة 16"/>
            <p:cNvSpPr/>
            <p:nvPr/>
          </p:nvSpPr>
          <p:spPr>
            <a:xfrm>
              <a:off x="571472" y="857231"/>
              <a:ext cx="7143800" cy="2233328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8" name="مجموعة 20"/>
            <p:cNvGrpSpPr/>
            <p:nvPr/>
          </p:nvGrpSpPr>
          <p:grpSpPr>
            <a:xfrm>
              <a:off x="7715272" y="1518923"/>
              <a:ext cx="1214446" cy="928694"/>
              <a:chOff x="7715272" y="1518923"/>
              <a:chExt cx="1214446" cy="928694"/>
            </a:xfrm>
          </p:grpSpPr>
          <p:sp>
            <p:nvSpPr>
              <p:cNvPr id="19" name="دبوس زينة 18"/>
              <p:cNvSpPr/>
              <p:nvPr/>
            </p:nvSpPr>
            <p:spPr>
              <a:xfrm>
                <a:off x="7715272" y="1518923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761813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875982"/>
            <a:ext cx="514353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مستطيل مستدير الزوايا 50"/>
          <p:cNvSpPr/>
          <p:nvPr/>
        </p:nvSpPr>
        <p:spPr>
          <a:xfrm>
            <a:off x="928662" y="3500438"/>
            <a:ext cx="6429420" cy="10001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مربع نص 53"/>
          <p:cNvSpPr txBox="1"/>
          <p:nvPr/>
        </p:nvSpPr>
        <p:spPr>
          <a:xfrm>
            <a:off x="3071802" y="3571876"/>
            <a:ext cx="40719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النمو = 9 × عدد ساعات النمو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2586024" y="4000504"/>
            <a:ext cx="40719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       = 9 ×        </a:t>
            </a:r>
            <a:r>
              <a:rPr lang="ar-SA" sz="2400" b="1" dirty="0" smtClean="0"/>
              <a:t>س</a:t>
            </a:r>
            <a:endParaRPr lang="ar-SA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2108" y="1661800"/>
            <a:ext cx="52368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14677" y="2489778"/>
            <a:ext cx="4200529" cy="38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00425" y="71414"/>
            <a:ext cx="2343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مستطيل مستدير الزوايا 57"/>
          <p:cNvSpPr/>
          <p:nvPr/>
        </p:nvSpPr>
        <p:spPr>
          <a:xfrm>
            <a:off x="928662" y="5000636"/>
            <a:ext cx="6429420" cy="10001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4143372" y="5072074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النمو في 6 ساعات =</a:t>
            </a:r>
            <a:endParaRPr lang="ar-SA" sz="24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3414704" y="5500702"/>
            <a:ext cx="11572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9 × 6</a:t>
            </a:r>
            <a:endParaRPr lang="ar-SA" sz="2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3243254" y="5072074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 × </a:t>
            </a:r>
            <a:r>
              <a:rPr lang="ar-SA" sz="2400" b="1" dirty="0" smtClean="0"/>
              <a:t>س</a:t>
            </a:r>
            <a:endParaRPr lang="ar-SA" sz="24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2000232" y="5500702"/>
            <a:ext cx="13716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54 سم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4" grpId="0"/>
      <p:bldP spid="56" grpId="0"/>
      <p:bldP spid="58" grpId="0" animBg="1"/>
      <p:bldP spid="59" grpId="0"/>
      <p:bldP spid="60" grpId="0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33356"/>
            <a:ext cx="3676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9" name="مجموعة 28"/>
          <p:cNvGrpSpPr/>
          <p:nvPr/>
        </p:nvGrpSpPr>
        <p:grpSpPr>
          <a:xfrm>
            <a:off x="428596" y="1000108"/>
            <a:ext cx="8501122" cy="1500198"/>
            <a:chOff x="428596" y="857232"/>
            <a:chExt cx="8501122" cy="1500198"/>
          </a:xfrm>
        </p:grpSpPr>
        <p:sp>
          <p:nvSpPr>
            <p:cNvPr id="30" name="دبوس زينة 29"/>
            <p:cNvSpPr/>
            <p:nvPr/>
          </p:nvSpPr>
          <p:spPr>
            <a:xfrm>
              <a:off x="428596" y="857232"/>
              <a:ext cx="7286676" cy="1500198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مجموعة 16"/>
            <p:cNvGrpSpPr/>
            <p:nvPr/>
          </p:nvGrpSpPr>
          <p:grpSpPr>
            <a:xfrm>
              <a:off x="7715272" y="1142984"/>
              <a:ext cx="1214446" cy="928694"/>
              <a:chOff x="7715272" y="1142984"/>
              <a:chExt cx="1214446" cy="928694"/>
            </a:xfrm>
          </p:grpSpPr>
          <p:sp>
            <p:nvSpPr>
              <p:cNvPr id="32" name="دبوس زينة 31"/>
              <p:cNvSpPr/>
              <p:nvPr/>
            </p:nvSpPr>
            <p:spPr>
              <a:xfrm>
                <a:off x="7715272" y="114298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285862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142984"/>
            <a:ext cx="641509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مستطيل مستدير الزوايا 33"/>
          <p:cNvSpPr/>
          <p:nvPr/>
        </p:nvSpPr>
        <p:spPr>
          <a:xfrm>
            <a:off x="928662" y="3357562"/>
            <a:ext cx="6429420" cy="10001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ربع نص 34"/>
          <p:cNvSpPr txBox="1"/>
          <p:nvPr/>
        </p:nvSpPr>
        <p:spPr>
          <a:xfrm>
            <a:off x="1857356" y="3429000"/>
            <a:ext cx="52864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 الكيلومترات = 231 × عدد ساعات السباق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2557450" y="3857628"/>
            <a:ext cx="40719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 ك          = 231 ×         </a:t>
            </a:r>
            <a:r>
              <a:rPr lang="ar-SA" sz="2400" b="1" dirty="0" smtClean="0"/>
              <a:t>س</a:t>
            </a:r>
            <a:endParaRPr lang="ar-SA" sz="2400" b="1" dirty="0"/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928662" y="4857760"/>
            <a:ext cx="6429420" cy="10001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3357554" y="4929198"/>
            <a:ext cx="378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 الكيلومترات في 3 ساعات =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2400286" y="5357826"/>
            <a:ext cx="1643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231 × 3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285984" y="4929198"/>
            <a:ext cx="15001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231 × </a:t>
            </a:r>
            <a:r>
              <a:rPr lang="ar-SA" sz="2400" b="1" dirty="0" smtClean="0"/>
              <a:t>س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1128688" y="5357826"/>
            <a:ext cx="13716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693 كلم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7" grpId="0" animBg="1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364</Words>
  <Application>Microsoft Office PowerPoint</Application>
  <PresentationFormat>عرض على الشاشة (3:4)‏</PresentationFormat>
  <Paragraphs>114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82</cp:revision>
  <dcterms:created xsi:type="dcterms:W3CDTF">2013-06-02T15:27:24Z</dcterms:created>
  <dcterms:modified xsi:type="dcterms:W3CDTF">2013-06-21T16:10:24Z</dcterms:modified>
</cp:coreProperties>
</file>