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custDataLst>
    <p:tags r:id="rId10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58" d="100"/>
          <a:sy n="58" d="100"/>
        </p:scale>
        <p:origin x="48" y="2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38200"/>
            <a:ext cx="2667000" cy="21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</a:t>
            </a:r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5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2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2667000" y="824805"/>
            <a:ext cx="5638800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وزع معلم طلاب أحد الفصول في ثماني مجموعات متساوية ، في كل منها طالبان ؛ لعمل مشروع فني . ما عدد الطلبة جميعهم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3104542" y="2209800"/>
            <a:ext cx="516511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هناك طرائق عدة للضرب في 2 ؛ منها تكوين شبكة ، ورسم صورة . 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3" name="مخطط انسيابي: محطة طرفية 12"/>
          <p:cNvSpPr/>
          <p:nvPr/>
        </p:nvSpPr>
        <p:spPr>
          <a:xfrm>
            <a:off x="7772400" y="3124200"/>
            <a:ext cx="12954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838200" y="3048000"/>
            <a:ext cx="69342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ما عدد الطلاب في المجموعات الثماني إذا كان في كل مجموعة طالبان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592502" y="4038600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الطريقة الأولي  :  </a:t>
            </a:r>
            <a:r>
              <a:rPr lang="ar-SA" sz="2800" b="1" dirty="0" smtClean="0">
                <a:solidFill>
                  <a:prstClr val="black"/>
                </a:solidFill>
              </a:rPr>
              <a:t>أكون شبكة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685800" y="4582180"/>
            <a:ext cx="7620000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أعمل شبكة مكونة من 8 صفوف في كل منها </a:t>
            </a:r>
          </a:p>
          <a:p>
            <a:r>
              <a:rPr lang="ar-SA" sz="2800" b="1" dirty="0" smtClean="0">
                <a:solidFill>
                  <a:prstClr val="black"/>
                </a:solidFill>
              </a:rPr>
              <a:t>قطعتان :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057400" y="3863348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8" name="شكل بيضاوي 17"/>
          <p:cNvSpPr/>
          <p:nvPr/>
        </p:nvSpPr>
        <p:spPr>
          <a:xfrm>
            <a:off x="1524000" y="3863348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19" name="شكل بيضاوي 18"/>
          <p:cNvSpPr/>
          <p:nvPr/>
        </p:nvSpPr>
        <p:spPr>
          <a:xfrm>
            <a:off x="2057400" y="4350118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0" name="شكل بيضاوي 19"/>
          <p:cNvSpPr/>
          <p:nvPr/>
        </p:nvSpPr>
        <p:spPr>
          <a:xfrm>
            <a:off x="1539922" y="4350118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1" name="شكل بيضاوي 20"/>
          <p:cNvSpPr/>
          <p:nvPr/>
        </p:nvSpPr>
        <p:spPr>
          <a:xfrm>
            <a:off x="2057400" y="4883518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2" name="شكل بيضاوي 21"/>
          <p:cNvSpPr/>
          <p:nvPr/>
        </p:nvSpPr>
        <p:spPr>
          <a:xfrm>
            <a:off x="1539922" y="4883518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3" name="شكل بيضاوي 22"/>
          <p:cNvSpPr/>
          <p:nvPr/>
        </p:nvSpPr>
        <p:spPr>
          <a:xfrm>
            <a:off x="2041478" y="53635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1524000" y="5363570"/>
            <a:ext cx="441278" cy="351430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2498678" y="5562600"/>
            <a:ext cx="5722507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2+2+2+2+2+2+2+2= 16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6" name="سهم إلى اليسار 25">
            <a:hlinkClick r:id="" action="ppaction://noaction"/>
          </p:cNvPr>
          <p:cNvSpPr/>
          <p:nvPr/>
        </p:nvSpPr>
        <p:spPr>
          <a:xfrm>
            <a:off x="152400" y="5763816"/>
            <a:ext cx="1676400" cy="1017984"/>
          </a:xfrm>
          <a:prstGeom prst="leftArrow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تكملة الشرح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7" name="Teardrop 8"/>
          <p:cNvSpPr/>
          <p:nvPr/>
        </p:nvSpPr>
        <p:spPr>
          <a:xfrm>
            <a:off x="43699" y="-127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9172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2" grpId="0"/>
      <p:bldP spid="13" grpId="0" animBg="1"/>
      <p:bldP spid="14" grpId="0"/>
      <p:bldP spid="15" grpId="0"/>
      <p:bldP spid="16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</a:t>
            </a:r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2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592502" y="838200"/>
            <a:ext cx="76962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الطريقة الثانية :  </a:t>
            </a:r>
            <a:r>
              <a:rPr lang="ar-SA" sz="2800" b="1" dirty="0" smtClean="0">
                <a:solidFill>
                  <a:prstClr val="black"/>
                </a:solidFill>
              </a:rPr>
              <a:t>أرسم صورة .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1381780"/>
            <a:ext cx="76200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أرسم 8 مجموعات في كل منها </a:t>
            </a:r>
            <a:r>
              <a:rPr lang="ar-SA" sz="2800" b="1" dirty="0" err="1" smtClean="0">
                <a:solidFill>
                  <a:prstClr val="black"/>
                </a:solidFill>
              </a:rPr>
              <a:t>شيئان</a:t>
            </a:r>
            <a:r>
              <a:rPr lang="ar-SA" sz="2800" b="1" dirty="0" smtClean="0">
                <a:solidFill>
                  <a:prstClr val="black"/>
                </a:solidFill>
              </a:rPr>
              <a:t> اثنان : </a:t>
            </a:r>
          </a:p>
        </p:txBody>
      </p:sp>
      <p:grpSp>
        <p:nvGrpSpPr>
          <p:cNvPr id="12" name="مجموعة 11"/>
          <p:cNvGrpSpPr/>
          <p:nvPr/>
        </p:nvGrpSpPr>
        <p:grpSpPr>
          <a:xfrm>
            <a:off x="7391400" y="2209800"/>
            <a:ext cx="838200" cy="1524000"/>
            <a:chOff x="6934200" y="1905000"/>
            <a:chExt cx="838200" cy="1524000"/>
          </a:xfrm>
        </p:grpSpPr>
        <p:sp>
          <p:nvSpPr>
            <p:cNvPr id="2" name="شكل بيضاوي 1"/>
            <p:cNvSpPr/>
            <p:nvPr/>
          </p:nvSpPr>
          <p:spPr>
            <a:xfrm>
              <a:off x="6934200" y="1905000"/>
              <a:ext cx="838200" cy="1524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1" name="ضرب 10"/>
            <p:cNvSpPr/>
            <p:nvPr/>
          </p:nvSpPr>
          <p:spPr>
            <a:xfrm>
              <a:off x="7043092" y="2050007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3" name="ضرب 12"/>
            <p:cNvSpPr/>
            <p:nvPr/>
          </p:nvSpPr>
          <p:spPr>
            <a:xfrm>
              <a:off x="7086600" y="2667000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6477000" y="2209800"/>
            <a:ext cx="838200" cy="1524000"/>
            <a:chOff x="6934200" y="1905000"/>
            <a:chExt cx="838200" cy="1524000"/>
          </a:xfrm>
        </p:grpSpPr>
        <p:sp>
          <p:nvSpPr>
            <p:cNvPr id="16" name="شكل بيضاوي 15"/>
            <p:cNvSpPr/>
            <p:nvPr/>
          </p:nvSpPr>
          <p:spPr>
            <a:xfrm>
              <a:off x="6934200" y="1905000"/>
              <a:ext cx="838200" cy="1524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b="1">
                <a:solidFill>
                  <a:prstClr val="white"/>
                </a:solidFill>
              </a:endParaRPr>
            </a:p>
          </p:txBody>
        </p:sp>
        <p:sp>
          <p:nvSpPr>
            <p:cNvPr id="17" name="ضرب 16"/>
            <p:cNvSpPr/>
            <p:nvPr/>
          </p:nvSpPr>
          <p:spPr>
            <a:xfrm>
              <a:off x="7043092" y="2050007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b="1">
                <a:solidFill>
                  <a:prstClr val="white"/>
                </a:solidFill>
              </a:endParaRPr>
            </a:p>
          </p:txBody>
        </p:sp>
        <p:sp>
          <p:nvSpPr>
            <p:cNvPr id="18" name="ضرب 17"/>
            <p:cNvSpPr/>
            <p:nvPr/>
          </p:nvSpPr>
          <p:spPr>
            <a:xfrm>
              <a:off x="7086600" y="2667000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b="1">
                <a:solidFill>
                  <a:prstClr val="white"/>
                </a:solidFill>
              </a:endParaRP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5562600" y="2209800"/>
            <a:ext cx="838200" cy="1524000"/>
            <a:chOff x="6934200" y="1905000"/>
            <a:chExt cx="838200" cy="1524000"/>
          </a:xfrm>
        </p:grpSpPr>
        <p:sp>
          <p:nvSpPr>
            <p:cNvPr id="20" name="شكل بيضاوي 19"/>
            <p:cNvSpPr/>
            <p:nvPr/>
          </p:nvSpPr>
          <p:spPr>
            <a:xfrm>
              <a:off x="6934200" y="1905000"/>
              <a:ext cx="838200" cy="1524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ضرب 20"/>
            <p:cNvSpPr/>
            <p:nvPr/>
          </p:nvSpPr>
          <p:spPr>
            <a:xfrm>
              <a:off x="7043092" y="2050007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2" name="ضرب 21"/>
            <p:cNvSpPr/>
            <p:nvPr/>
          </p:nvSpPr>
          <p:spPr>
            <a:xfrm>
              <a:off x="7086600" y="2667000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4648200" y="2209800"/>
            <a:ext cx="838200" cy="1524000"/>
            <a:chOff x="6934200" y="1905000"/>
            <a:chExt cx="838200" cy="1524000"/>
          </a:xfrm>
        </p:grpSpPr>
        <p:sp>
          <p:nvSpPr>
            <p:cNvPr id="24" name="شكل بيضاوي 23"/>
            <p:cNvSpPr/>
            <p:nvPr/>
          </p:nvSpPr>
          <p:spPr>
            <a:xfrm>
              <a:off x="6934200" y="1905000"/>
              <a:ext cx="838200" cy="1524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ضرب 24"/>
            <p:cNvSpPr/>
            <p:nvPr/>
          </p:nvSpPr>
          <p:spPr>
            <a:xfrm>
              <a:off x="7043092" y="2050007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6" name="ضرب 25"/>
            <p:cNvSpPr/>
            <p:nvPr/>
          </p:nvSpPr>
          <p:spPr>
            <a:xfrm>
              <a:off x="7086600" y="2667000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27" name="مجموعة 26"/>
          <p:cNvGrpSpPr/>
          <p:nvPr/>
        </p:nvGrpSpPr>
        <p:grpSpPr>
          <a:xfrm>
            <a:off x="3733800" y="2209800"/>
            <a:ext cx="838200" cy="1524000"/>
            <a:chOff x="6934200" y="1905000"/>
            <a:chExt cx="838200" cy="1524000"/>
          </a:xfrm>
        </p:grpSpPr>
        <p:sp>
          <p:nvSpPr>
            <p:cNvPr id="28" name="شكل بيضاوي 27"/>
            <p:cNvSpPr/>
            <p:nvPr/>
          </p:nvSpPr>
          <p:spPr>
            <a:xfrm>
              <a:off x="6934200" y="1905000"/>
              <a:ext cx="838200" cy="1524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b="1">
                <a:solidFill>
                  <a:prstClr val="white"/>
                </a:solidFill>
              </a:endParaRPr>
            </a:p>
          </p:txBody>
        </p:sp>
        <p:sp>
          <p:nvSpPr>
            <p:cNvPr id="29" name="ضرب 28"/>
            <p:cNvSpPr/>
            <p:nvPr/>
          </p:nvSpPr>
          <p:spPr>
            <a:xfrm>
              <a:off x="7043092" y="2050007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b="1">
                <a:solidFill>
                  <a:prstClr val="white"/>
                </a:solidFill>
              </a:endParaRPr>
            </a:p>
          </p:txBody>
        </p:sp>
        <p:sp>
          <p:nvSpPr>
            <p:cNvPr id="30" name="ضرب 29"/>
            <p:cNvSpPr/>
            <p:nvPr/>
          </p:nvSpPr>
          <p:spPr>
            <a:xfrm>
              <a:off x="7086600" y="2667000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b="1">
                <a:solidFill>
                  <a:prstClr val="white"/>
                </a:solidFill>
              </a:endParaRPr>
            </a:p>
          </p:txBody>
        </p:sp>
      </p:grpSp>
      <p:grpSp>
        <p:nvGrpSpPr>
          <p:cNvPr id="31" name="مجموعة 30"/>
          <p:cNvGrpSpPr/>
          <p:nvPr/>
        </p:nvGrpSpPr>
        <p:grpSpPr>
          <a:xfrm>
            <a:off x="2819400" y="2209800"/>
            <a:ext cx="838200" cy="1524000"/>
            <a:chOff x="6934200" y="1905000"/>
            <a:chExt cx="838200" cy="1524000"/>
          </a:xfrm>
        </p:grpSpPr>
        <p:sp>
          <p:nvSpPr>
            <p:cNvPr id="32" name="شكل بيضاوي 31"/>
            <p:cNvSpPr/>
            <p:nvPr/>
          </p:nvSpPr>
          <p:spPr>
            <a:xfrm>
              <a:off x="6934200" y="1905000"/>
              <a:ext cx="838200" cy="1524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3" name="ضرب 32"/>
            <p:cNvSpPr/>
            <p:nvPr/>
          </p:nvSpPr>
          <p:spPr>
            <a:xfrm>
              <a:off x="7043092" y="2050007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4" name="ضرب 33"/>
            <p:cNvSpPr/>
            <p:nvPr/>
          </p:nvSpPr>
          <p:spPr>
            <a:xfrm>
              <a:off x="7086600" y="2667000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grpSp>
        <p:nvGrpSpPr>
          <p:cNvPr id="35" name="مجموعة 34"/>
          <p:cNvGrpSpPr/>
          <p:nvPr/>
        </p:nvGrpSpPr>
        <p:grpSpPr>
          <a:xfrm>
            <a:off x="1905000" y="2209800"/>
            <a:ext cx="838200" cy="1524000"/>
            <a:chOff x="6934200" y="1905000"/>
            <a:chExt cx="838200" cy="1524000"/>
          </a:xfrm>
        </p:grpSpPr>
        <p:sp>
          <p:nvSpPr>
            <p:cNvPr id="36" name="شكل بيضاوي 35"/>
            <p:cNvSpPr/>
            <p:nvPr/>
          </p:nvSpPr>
          <p:spPr>
            <a:xfrm>
              <a:off x="6934200" y="1905000"/>
              <a:ext cx="838200" cy="1524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b="1">
                <a:solidFill>
                  <a:prstClr val="white"/>
                </a:solidFill>
              </a:endParaRPr>
            </a:p>
          </p:txBody>
        </p:sp>
        <p:sp>
          <p:nvSpPr>
            <p:cNvPr id="37" name="ضرب 36"/>
            <p:cNvSpPr/>
            <p:nvPr/>
          </p:nvSpPr>
          <p:spPr>
            <a:xfrm>
              <a:off x="7043092" y="2050007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b="1">
                <a:solidFill>
                  <a:prstClr val="white"/>
                </a:solidFill>
              </a:endParaRPr>
            </a:p>
          </p:txBody>
        </p:sp>
        <p:sp>
          <p:nvSpPr>
            <p:cNvPr id="38" name="ضرب 37"/>
            <p:cNvSpPr/>
            <p:nvPr/>
          </p:nvSpPr>
          <p:spPr>
            <a:xfrm>
              <a:off x="7086600" y="2667000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 b="1">
                <a:solidFill>
                  <a:prstClr val="white"/>
                </a:solidFill>
              </a:endParaRPr>
            </a:p>
          </p:txBody>
        </p:sp>
      </p:grpSp>
      <p:grpSp>
        <p:nvGrpSpPr>
          <p:cNvPr id="39" name="مجموعة 38"/>
          <p:cNvGrpSpPr/>
          <p:nvPr/>
        </p:nvGrpSpPr>
        <p:grpSpPr>
          <a:xfrm>
            <a:off x="990600" y="2209800"/>
            <a:ext cx="838200" cy="1524000"/>
            <a:chOff x="6934200" y="1905000"/>
            <a:chExt cx="838200" cy="1524000"/>
          </a:xfrm>
        </p:grpSpPr>
        <p:sp>
          <p:nvSpPr>
            <p:cNvPr id="40" name="شكل بيضاوي 39"/>
            <p:cNvSpPr/>
            <p:nvPr/>
          </p:nvSpPr>
          <p:spPr>
            <a:xfrm>
              <a:off x="6934200" y="1905000"/>
              <a:ext cx="838200" cy="1524000"/>
            </a:xfrm>
            <a:prstGeom prst="ellipse">
              <a:avLst/>
            </a:prstGeom>
            <a:no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1" name="ضرب 40"/>
            <p:cNvSpPr/>
            <p:nvPr/>
          </p:nvSpPr>
          <p:spPr>
            <a:xfrm>
              <a:off x="7043092" y="2050007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42" name="ضرب 41"/>
            <p:cNvSpPr/>
            <p:nvPr/>
          </p:nvSpPr>
          <p:spPr>
            <a:xfrm>
              <a:off x="7086600" y="2667000"/>
              <a:ext cx="533400" cy="533400"/>
            </a:xfrm>
            <a:prstGeom prst="mathMultiply">
              <a:avLst/>
            </a:prstGeom>
            <a:solidFill>
              <a:srgbClr val="7030A0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</p:grpSp>
      <p:sp>
        <p:nvSpPr>
          <p:cNvPr id="43" name="مربع نص 42"/>
          <p:cNvSpPr txBox="1"/>
          <p:nvPr/>
        </p:nvSpPr>
        <p:spPr>
          <a:xfrm>
            <a:off x="592503" y="4139625"/>
            <a:ext cx="76370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2 +    2+   2+    2+    2+    2+    2+  2= 16 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685800" y="4977825"/>
            <a:ext cx="7637098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إذن ؛ عدد طلاب الفصل = 8 × 2 = 16 طالبا .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45" name="Teardrop 8"/>
          <p:cNvSpPr/>
          <p:nvPr/>
        </p:nvSpPr>
        <p:spPr>
          <a:xfrm>
            <a:off x="43699" y="-127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112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669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/>
      <p:bldP spid="10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</a:t>
            </a:r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6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2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3505200" y="858560"/>
            <a:ext cx="44196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  أستعمل العد </a:t>
            </a:r>
            <a:r>
              <a:rPr lang="ar-SA" sz="2800" b="1" dirty="0" err="1" smtClean="0">
                <a:solidFill>
                  <a:prstClr val="black"/>
                </a:solidFill>
              </a:rPr>
              <a:t>القفزي</a:t>
            </a:r>
            <a:endParaRPr lang="ar-SA" sz="2800" b="1" dirty="0" smtClean="0">
              <a:solidFill>
                <a:prstClr val="black"/>
              </a:solidFill>
            </a:endParaRPr>
          </a:p>
        </p:txBody>
      </p:sp>
      <p:sp>
        <p:nvSpPr>
          <p:cNvPr id="45" name="Teardrop 8"/>
          <p:cNvSpPr/>
          <p:nvPr/>
        </p:nvSpPr>
        <p:spPr>
          <a:xfrm>
            <a:off x="43699" y="-127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6" name="مخطط انسيابي: محطة طرفية 45"/>
          <p:cNvSpPr/>
          <p:nvPr/>
        </p:nvSpPr>
        <p:spPr>
          <a:xfrm>
            <a:off x="7772400" y="838200"/>
            <a:ext cx="1295400" cy="457200"/>
          </a:xfrm>
          <a:prstGeom prst="flowChartTerminator">
            <a:avLst/>
          </a:prstGeom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8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مثال </a:t>
            </a:r>
            <a:endParaRPr lang="ar-SA" sz="24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479049" y="1600200"/>
            <a:ext cx="8283951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يذهب محمد إلي المدرسة راكباً دراجته 3 أيام في الاسبوع ، فيقطع في كل يوم كيلو مترين في اليوم الواحد ، ولإيجاد عدد الكيلومترات التي يقطعها في 3 أيام ، أجد ناتج ضرب 3</a:t>
            </a:r>
            <a:r>
              <a:rPr lang="en-US" sz="2800" b="1" dirty="0" smtClean="0">
                <a:solidFill>
                  <a:prstClr val="black"/>
                </a:solidFill>
              </a:rPr>
              <a:t>x</a:t>
            </a:r>
            <a:r>
              <a:rPr lang="ar-SA" sz="2800" b="1" dirty="0" smtClean="0">
                <a:solidFill>
                  <a:prstClr val="black"/>
                </a:solidFill>
              </a:rPr>
              <a:t> 2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048000"/>
            <a:ext cx="404749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8" name="مربع نص 47"/>
          <p:cNvSpPr txBox="1"/>
          <p:nvPr/>
        </p:nvSpPr>
        <p:spPr>
          <a:xfrm>
            <a:off x="479049" y="4114800"/>
            <a:ext cx="828395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أعد 3 قفزات متساوية في كل منها وحدتان ،ثم أقرأ 2، 4 ،6 إذن  يقطع محمد راكباً دراجته 3</a:t>
            </a:r>
            <a:r>
              <a:rPr lang="en-US" sz="2800" b="1" dirty="0" smtClean="0">
                <a:solidFill>
                  <a:srgbClr val="FF0000"/>
                </a:solidFill>
              </a:rPr>
              <a:t>X</a:t>
            </a:r>
            <a:r>
              <a:rPr lang="ar-SA" sz="2800" b="1" dirty="0" smtClean="0">
                <a:solidFill>
                  <a:srgbClr val="FF0000"/>
                </a:solidFill>
              </a:rPr>
              <a:t>2=6 كيلومترات في ثلاثة أيام.</a:t>
            </a:r>
          </a:p>
        </p:txBody>
      </p:sp>
    </p:spTree>
    <p:extLst>
      <p:ext uri="{BB962C8B-B14F-4D97-AF65-F5344CB8AC3E}">
        <p14:creationId xmlns:p14="http://schemas.microsoft.com/office/powerpoint/2010/main" val="3525849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/>
      <p:bldP spid="46" grpId="0" animBg="1"/>
      <p:bldP spid="47" grpId="0"/>
      <p:bldP spid="4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1599842"/>
            <a:ext cx="1676400" cy="9246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4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457325"/>
            <a:ext cx="2238375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</a:t>
            </a:r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7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2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62000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جملة الضرب المناسبة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273955" y="14717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1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" name="مربع نص 1"/>
          <p:cNvSpPr txBox="1"/>
          <p:nvPr/>
        </p:nvSpPr>
        <p:spPr>
          <a:xfrm>
            <a:off x="5633417" y="2667000"/>
            <a:ext cx="25961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4 مجموعات في كل منها 2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248400" y="2971800"/>
            <a:ext cx="17167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4× 2 = 8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4953000" y="14478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2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890217" y="2667000"/>
            <a:ext cx="25961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3 مجموعات في كل منها 2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429000" y="2971800"/>
            <a:ext cx="17167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3× 2 = 6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590800" y="14478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3</a:t>
            </a:r>
            <a:endParaRPr lang="ar-SA" sz="2400" dirty="0">
              <a:solidFill>
                <a:prstClr val="white"/>
              </a:solidFill>
            </a:endParaRPr>
          </a:p>
        </p:txBody>
      </p:sp>
      <p:graphicFrame>
        <p:nvGraphicFramePr>
          <p:cNvPr id="18" name="جدول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585921"/>
              </p:ext>
            </p:extLst>
          </p:nvPr>
        </p:nvGraphicFramePr>
        <p:xfrm>
          <a:off x="1419366" y="838200"/>
          <a:ext cx="729942" cy="182880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64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49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994"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94"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994"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994"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rgbClr val="00B0F0"/>
                          </a:solidFill>
                        </a:ln>
                        <a:solidFill>
                          <a:srgbClr val="00B0F0"/>
                        </a:solidFill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9" name="مربع نص 18"/>
          <p:cNvSpPr txBox="1"/>
          <p:nvPr/>
        </p:nvSpPr>
        <p:spPr>
          <a:xfrm>
            <a:off x="457200" y="2667000"/>
            <a:ext cx="25961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5 صفوف في كل منها 2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178847" y="2971800"/>
            <a:ext cx="17167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5× 2 = 10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flipH="1">
            <a:off x="990600" y="36576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4" name="مربع نص 23"/>
          <p:cNvSpPr txBox="1"/>
          <p:nvPr/>
        </p:nvSpPr>
        <p:spPr>
          <a:xfrm>
            <a:off x="1828800" y="3805535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أجد ناتج الضرب مستعملا الشبكة أو الرسم إذا لزم الأمر : </a:t>
            </a:r>
          </a:p>
        </p:txBody>
      </p:sp>
      <p:sp>
        <p:nvSpPr>
          <p:cNvPr id="25" name="شكل بيضاوي 24"/>
          <p:cNvSpPr/>
          <p:nvPr/>
        </p:nvSpPr>
        <p:spPr>
          <a:xfrm>
            <a:off x="8305800" y="45197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4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7106776" y="44196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6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7391400" y="5435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12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292755" y="45197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5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093731" y="44196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5322331" y="5410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4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1" name="شكل بيضاوي 30"/>
          <p:cNvSpPr/>
          <p:nvPr/>
        </p:nvSpPr>
        <p:spPr>
          <a:xfrm>
            <a:off x="4323224" y="4544563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6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124200" y="4444425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9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3" name="مربع نص 32"/>
          <p:cNvSpPr txBox="1"/>
          <p:nvPr/>
        </p:nvSpPr>
        <p:spPr>
          <a:xfrm>
            <a:off x="3352800" y="54350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4" name="شكل بيضاوي 33"/>
          <p:cNvSpPr/>
          <p:nvPr/>
        </p:nvSpPr>
        <p:spPr>
          <a:xfrm>
            <a:off x="2265824" y="45197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7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066800" y="44196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8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1295400" y="5410200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7" name="Teardrop 8"/>
          <p:cNvSpPr/>
          <p:nvPr/>
        </p:nvSpPr>
        <p:spPr>
          <a:xfrm>
            <a:off x="43699" y="-127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050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2" grpId="0"/>
      <p:bldP spid="12" grpId="0"/>
      <p:bldP spid="13" grpId="0" animBg="1"/>
      <p:bldP spid="15" grpId="0"/>
      <p:bldP spid="16" grpId="0"/>
      <p:bldP spid="17" grpId="0" animBg="1"/>
      <p:bldP spid="19" grpId="0"/>
      <p:bldP spid="20" grpId="0"/>
      <p:bldP spid="24" grpId="0"/>
      <p:bldP spid="25" grpId="0" animBg="1"/>
      <p:bldP spid="3" grpId="0"/>
      <p:bldP spid="14" grpId="0"/>
      <p:bldP spid="28" grpId="0" animBg="1"/>
      <p:bldP spid="29" grpId="0"/>
      <p:bldP spid="30" grpId="0"/>
      <p:bldP spid="31" grpId="0" animBg="1"/>
      <p:bldP spid="32" grpId="0"/>
      <p:bldP spid="33" grpId="0"/>
      <p:bldP spid="34" grpId="0" animBg="1"/>
      <p:bldP spid="35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</a:t>
            </a:r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8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2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مخطط انسيابي: محطة طرفية 10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أتأكد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685800" y="762000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جملة الضرب المناسبة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8273955" y="1471738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8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4" name="مربع نص 13"/>
          <p:cNvSpPr txBox="1"/>
          <p:nvPr/>
        </p:nvSpPr>
        <p:spPr>
          <a:xfrm>
            <a:off x="1066800" y="1447800"/>
            <a:ext cx="7162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prstClr val="black"/>
                </a:solidFill>
              </a:rPr>
              <a:t>10 طلاب مع كل طالب قلمان . ما عدد الأقلام كلها ؟ </a:t>
            </a:r>
            <a:endParaRPr lang="ar-SA" sz="2800" b="1" dirty="0">
              <a:solidFill>
                <a:prstClr val="black"/>
              </a:solidFill>
            </a:endParaRPr>
          </a:p>
        </p:txBody>
      </p:sp>
      <p:sp>
        <p:nvSpPr>
          <p:cNvPr id="15" name="مربع نص 14"/>
          <p:cNvSpPr txBox="1"/>
          <p:nvPr/>
        </p:nvSpPr>
        <p:spPr>
          <a:xfrm>
            <a:off x="2743200" y="2281225"/>
            <a:ext cx="47244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20 × 2 = 20 قلما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16" name="رابط مستقيم 15"/>
          <p:cNvCxnSpPr/>
          <p:nvPr/>
        </p:nvCxnSpPr>
        <p:spPr>
          <a:xfrm flipH="1">
            <a:off x="990600" y="32766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7" name="شكل بيضاوي 16"/>
          <p:cNvSpPr/>
          <p:nvPr/>
        </p:nvSpPr>
        <p:spPr>
          <a:xfrm>
            <a:off x="8305800" y="3581400"/>
            <a:ext cx="412845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solidFill>
                  <a:prstClr val="white"/>
                </a:solidFill>
              </a:rPr>
              <a:t>9</a:t>
            </a:r>
            <a:endParaRPr lang="ar-SA" sz="2400" dirty="0">
              <a:solidFill>
                <a:prstClr val="white"/>
              </a:solidFill>
            </a:endParaRPr>
          </a:p>
        </p:txBody>
      </p:sp>
      <p:sp>
        <p:nvSpPr>
          <p:cNvPr id="18" name="وسيلة شرح بيضاوية 17"/>
          <p:cNvSpPr/>
          <p:nvPr/>
        </p:nvSpPr>
        <p:spPr>
          <a:xfrm>
            <a:off x="6858000" y="3581400"/>
            <a:ext cx="1205508" cy="457200"/>
          </a:xfrm>
          <a:prstGeom prst="wedgeEllipseCallout">
            <a:avLst>
              <a:gd name="adj1" fmla="val -24334"/>
              <a:gd name="adj2" fmla="val 84038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أتحدث </a:t>
            </a:r>
            <a:endParaRPr lang="ar-SA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مربع نص 18"/>
          <p:cNvSpPr txBox="1"/>
          <p:nvPr/>
        </p:nvSpPr>
        <p:spPr>
          <a:xfrm>
            <a:off x="685799" y="4227493"/>
            <a:ext cx="7620001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ysClr val="windowText" lastClr="000000"/>
                </a:solidFill>
              </a:rPr>
              <a:t>أوضح الطرائق المختلفة التي أستعملها لأتذكر حقائق الضرب للعدد 2 . </a:t>
            </a:r>
            <a:endParaRPr lang="ar-SA" sz="2800" b="1" dirty="0">
              <a:solidFill>
                <a:sysClr val="windowText" lastClr="000000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334507" y="5277134"/>
            <a:ext cx="6919415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أعد </a:t>
            </a:r>
            <a:r>
              <a:rPr lang="ar-SA" sz="2800" b="1" dirty="0" err="1" smtClean="0">
                <a:solidFill>
                  <a:srgbClr val="FF0000"/>
                </a:solidFill>
              </a:rPr>
              <a:t>اثنينات</a:t>
            </a:r>
            <a:r>
              <a:rPr lang="ar-SA" sz="2800" b="1" dirty="0" smtClean="0">
                <a:solidFill>
                  <a:srgbClr val="FF0000"/>
                </a:solidFill>
              </a:rPr>
              <a:t> أو باستعمال الشبكة بالرسم أو تكرار الجمع أو استعمال النماذج . 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21" name="Teardrop 8"/>
          <p:cNvSpPr/>
          <p:nvPr/>
        </p:nvSpPr>
        <p:spPr>
          <a:xfrm>
            <a:off x="43699" y="-127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113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220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/>
      <p:bldP spid="13" grpId="0" animBg="1"/>
      <p:bldP spid="14" grpId="0"/>
      <p:bldP spid="15" grpId="0"/>
      <p:bldP spid="17" grpId="0" animBg="1"/>
      <p:bldP spid="18" grpId="0" animBg="1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6988" y="1295400"/>
            <a:ext cx="2098812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2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7086600" y="791028"/>
            <a:ext cx="1205508" cy="457200"/>
          </a:xfrm>
          <a:prstGeom prst="flowChartTerminato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أتدرب 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مربع نص 9"/>
          <p:cNvSpPr txBox="1"/>
          <p:nvPr/>
        </p:nvSpPr>
        <p:spPr>
          <a:xfrm>
            <a:off x="685800" y="762000"/>
            <a:ext cx="63246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أكتب جملة الضرب المناسبة :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328617" y="13193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2" name="مربع نص 11"/>
          <p:cNvSpPr txBox="1"/>
          <p:nvPr/>
        </p:nvSpPr>
        <p:spPr>
          <a:xfrm>
            <a:off x="5633417" y="2647890"/>
            <a:ext cx="25961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مجموعتان في كل منهما 2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6248400" y="3134380"/>
            <a:ext cx="17167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2× 2 = 4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5342508" y="12954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11</a:t>
            </a:r>
            <a:endParaRPr lang="ar-SA" dirty="0">
              <a:solidFill>
                <a:prstClr val="white"/>
              </a:solidFill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2569" y="1295401"/>
            <a:ext cx="1551432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مربع نص 14"/>
          <p:cNvSpPr txBox="1"/>
          <p:nvPr/>
        </p:nvSpPr>
        <p:spPr>
          <a:xfrm>
            <a:off x="3200400" y="2647890"/>
            <a:ext cx="25961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6 مجموعات في كل منها 2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16" name="مربع نص 15"/>
          <p:cNvSpPr txBox="1"/>
          <p:nvPr/>
        </p:nvSpPr>
        <p:spPr>
          <a:xfrm>
            <a:off x="3810000" y="3134380"/>
            <a:ext cx="17167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6× 2 = 12</a:t>
            </a:r>
            <a:endParaRPr lang="ar-SA" sz="2800" b="1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2819400" y="12954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12</a:t>
            </a:r>
            <a:endParaRPr lang="ar-SA" dirty="0">
              <a:solidFill>
                <a:prstClr val="white"/>
              </a:solidFill>
            </a:endParaRPr>
          </a:p>
        </p:txBody>
      </p:sp>
      <p:graphicFrame>
        <p:nvGraphicFramePr>
          <p:cNvPr id="18" name="جدول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659893"/>
              </p:ext>
            </p:extLst>
          </p:nvPr>
        </p:nvGraphicFramePr>
        <p:xfrm>
          <a:off x="1600200" y="990600"/>
          <a:ext cx="777708" cy="14630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126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50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994"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chemeClr val="tx1"/>
                          </a:solidFill>
                        </a:ln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chemeClr val="tx1"/>
                          </a:solidFill>
                        </a:ln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994"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chemeClr val="tx1"/>
                          </a:solidFill>
                        </a:ln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chemeClr val="tx1"/>
                          </a:solidFill>
                        </a:ln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994"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chemeClr val="tx1"/>
                          </a:solidFill>
                        </a:ln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chemeClr val="tx1"/>
                          </a:solidFill>
                        </a:ln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994"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chemeClr val="tx1"/>
                          </a:solidFill>
                        </a:ln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1"/>
                      <a:endParaRPr lang="ar-SA" dirty="0">
                        <a:ln w="38100">
                          <a:solidFill>
                            <a:schemeClr val="tx1"/>
                          </a:solidFill>
                        </a:ln>
                        <a:effectLst>
                          <a:glow rad="228600">
                            <a:schemeClr val="accent1">
                              <a:satMod val="175000"/>
                              <a:alpha val="40000"/>
                            </a:schemeClr>
                          </a:glow>
                        </a:effectLst>
                      </a:endParaRPr>
                    </a:p>
                  </a:txBody>
                  <a:tcPr>
                    <a:lnL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9" name="مربع نص 18"/>
          <p:cNvSpPr txBox="1"/>
          <p:nvPr/>
        </p:nvSpPr>
        <p:spPr>
          <a:xfrm>
            <a:off x="457200" y="2647890"/>
            <a:ext cx="2596183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prstClr val="black"/>
                </a:solidFill>
              </a:rPr>
              <a:t>4 صفوف في كل منها 2 </a:t>
            </a:r>
            <a:endParaRPr lang="ar-SA" sz="2000" b="1" dirty="0">
              <a:solidFill>
                <a:prstClr val="black"/>
              </a:solidFill>
            </a:endParaRPr>
          </a:p>
        </p:txBody>
      </p:sp>
      <p:sp>
        <p:nvSpPr>
          <p:cNvPr id="20" name="مربع نص 19"/>
          <p:cNvSpPr txBox="1"/>
          <p:nvPr/>
        </p:nvSpPr>
        <p:spPr>
          <a:xfrm>
            <a:off x="1178847" y="3134380"/>
            <a:ext cx="17167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4× 2 = 8</a:t>
            </a:r>
            <a:endParaRPr lang="ar-SA" sz="2800" b="1" dirty="0">
              <a:solidFill>
                <a:srgbClr val="FF0000"/>
              </a:solidFill>
            </a:endParaRPr>
          </a:p>
        </p:txBody>
      </p:sp>
      <p:cxnSp>
        <p:nvCxnSpPr>
          <p:cNvPr id="21" name="رابط مستقيم 20"/>
          <p:cNvCxnSpPr/>
          <p:nvPr/>
        </p:nvCxnSpPr>
        <p:spPr>
          <a:xfrm flipH="1">
            <a:off x="990600" y="3733800"/>
            <a:ext cx="7229203" cy="0"/>
          </a:xfrm>
          <a:prstGeom prst="line">
            <a:avLst/>
          </a:prstGeom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مربع نص 22"/>
          <p:cNvSpPr txBox="1"/>
          <p:nvPr/>
        </p:nvSpPr>
        <p:spPr>
          <a:xfrm>
            <a:off x="1178847" y="3820180"/>
            <a:ext cx="697455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أجد ناتج الضرب مستعملا الشبكة أو الرسم إذا لزم الأمر : </a:t>
            </a:r>
          </a:p>
        </p:txBody>
      </p:sp>
      <p:sp>
        <p:nvSpPr>
          <p:cNvPr id="24" name="شكل بيضاوي 23"/>
          <p:cNvSpPr/>
          <p:nvPr/>
        </p:nvSpPr>
        <p:spPr>
          <a:xfrm>
            <a:off x="8229600" y="46721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5" name="مربع نص 24"/>
          <p:cNvSpPr txBox="1"/>
          <p:nvPr/>
        </p:nvSpPr>
        <p:spPr>
          <a:xfrm>
            <a:off x="7106776" y="4572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7391400" y="5587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6380624" y="46721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5257800" y="4572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3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29" name="مربع نص 28"/>
          <p:cNvSpPr txBox="1"/>
          <p:nvPr/>
        </p:nvSpPr>
        <p:spPr>
          <a:xfrm>
            <a:off x="5486400" y="5587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6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0" name="شكل بيضاوي 29"/>
          <p:cNvSpPr/>
          <p:nvPr/>
        </p:nvSpPr>
        <p:spPr>
          <a:xfrm>
            <a:off x="4475624" y="46721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3352800" y="4572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5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3637424" y="5587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10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3" name="شكل بيضاوي 32"/>
          <p:cNvSpPr/>
          <p:nvPr/>
        </p:nvSpPr>
        <p:spPr>
          <a:xfrm>
            <a:off x="2037224" y="46721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914400" y="4572000"/>
            <a:ext cx="1046624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prstClr val="black"/>
                </a:solidFill>
              </a:rPr>
              <a:t>   4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× 2</a:t>
            </a:r>
          </a:p>
          <a:p>
            <a:r>
              <a:rPr lang="ar-SA" sz="2400" b="1" dirty="0" smtClean="0">
                <a:solidFill>
                  <a:prstClr val="black"/>
                </a:solidFill>
              </a:rPr>
              <a:t>ــــــــــــ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1066800" y="5587425"/>
            <a:ext cx="658943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3200" b="1" dirty="0" smtClean="0">
                <a:solidFill>
                  <a:srgbClr val="FF0000"/>
                </a:solidFill>
              </a:rPr>
              <a:t>8</a:t>
            </a:r>
            <a:endParaRPr lang="ar-SA" sz="3200" b="1" dirty="0">
              <a:solidFill>
                <a:srgbClr val="FF0000"/>
              </a:solidFill>
            </a:endParaRPr>
          </a:p>
        </p:txBody>
      </p:sp>
      <p:sp>
        <p:nvSpPr>
          <p:cNvPr id="36" name="Teardrop 8"/>
          <p:cNvSpPr/>
          <p:nvPr/>
        </p:nvSpPr>
        <p:spPr>
          <a:xfrm>
            <a:off x="43699" y="-127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4875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/>
      <p:bldP spid="11" grpId="0" animBg="1"/>
      <p:bldP spid="12" grpId="0"/>
      <p:bldP spid="13" grpId="0"/>
      <p:bldP spid="14" grpId="0" animBg="1"/>
      <p:bldP spid="15" grpId="0"/>
      <p:bldP spid="16" grpId="0"/>
      <p:bldP spid="17" grpId="0" animBg="1"/>
      <p:bldP spid="19" grpId="0"/>
      <p:bldP spid="20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2" grpId="0"/>
      <p:bldP spid="33" grpId="0" animBg="1"/>
      <p:bldP spid="34" grpId="0"/>
      <p:bldP spid="3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2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8466708" y="12192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17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13" name="مربع نص 12"/>
          <p:cNvSpPr txBox="1"/>
          <p:nvPr/>
        </p:nvSpPr>
        <p:spPr>
          <a:xfrm>
            <a:off x="7391400" y="1153180"/>
            <a:ext cx="10668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2× 7</a:t>
            </a:r>
            <a:endParaRPr lang="ar-SA" sz="2800" b="1" dirty="0"/>
          </a:p>
        </p:txBody>
      </p:sp>
      <p:sp>
        <p:nvSpPr>
          <p:cNvPr id="23" name="مربع نص 22"/>
          <p:cNvSpPr txBox="1"/>
          <p:nvPr/>
        </p:nvSpPr>
        <p:spPr>
          <a:xfrm>
            <a:off x="4296367" y="2272605"/>
            <a:ext cx="4238033" cy="138499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</a:t>
            </a:r>
            <a:r>
              <a:rPr lang="ar-SA" sz="2800" b="1" dirty="0" smtClean="0"/>
              <a:t>ثلاثة طلاب ، مع كل واحد منهم ريالان . ما عدد الريالات مع الطلاب الثلاثة</a:t>
            </a:r>
            <a:endParaRPr lang="ar-SA" sz="2800" b="1" dirty="0" smtClean="0">
              <a:solidFill>
                <a:srgbClr val="FF0000"/>
              </a:solidFill>
            </a:endParaRPr>
          </a:p>
        </p:txBody>
      </p:sp>
      <p:sp>
        <p:nvSpPr>
          <p:cNvPr id="36" name="Teardrop 8"/>
          <p:cNvSpPr/>
          <p:nvPr/>
        </p:nvSpPr>
        <p:spPr>
          <a:xfrm>
            <a:off x="43699" y="-127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شكل بيضاوي 36"/>
          <p:cNvSpPr/>
          <p:nvPr/>
        </p:nvSpPr>
        <p:spPr>
          <a:xfrm>
            <a:off x="6485508" y="12192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18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5434630" y="1153180"/>
            <a:ext cx="96617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2× 9</a:t>
            </a:r>
            <a:endParaRPr lang="ar-SA" sz="2800" b="1" dirty="0"/>
          </a:p>
        </p:txBody>
      </p:sp>
      <p:sp>
        <p:nvSpPr>
          <p:cNvPr id="39" name="شكل بيضاوي 38"/>
          <p:cNvSpPr/>
          <p:nvPr/>
        </p:nvSpPr>
        <p:spPr>
          <a:xfrm>
            <a:off x="4428108" y="12954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19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3352800" y="1290935"/>
            <a:ext cx="101928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10× 2</a:t>
            </a:r>
            <a:endParaRPr lang="ar-SA" sz="2400" b="1" dirty="0"/>
          </a:p>
        </p:txBody>
      </p:sp>
      <p:sp>
        <p:nvSpPr>
          <p:cNvPr id="41" name="شكل بيضاوي 40"/>
          <p:cNvSpPr/>
          <p:nvPr/>
        </p:nvSpPr>
        <p:spPr>
          <a:xfrm>
            <a:off x="2446908" y="12954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20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2" name="مربع نص 41"/>
          <p:cNvSpPr txBox="1"/>
          <p:nvPr/>
        </p:nvSpPr>
        <p:spPr>
          <a:xfrm>
            <a:off x="1308287" y="1219200"/>
            <a:ext cx="97771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2× 8</a:t>
            </a:r>
            <a:endParaRPr lang="ar-SA" sz="2800" b="1" dirty="0"/>
          </a:p>
        </p:txBody>
      </p:sp>
      <p:sp>
        <p:nvSpPr>
          <p:cNvPr id="43" name="مربع نص 42"/>
          <p:cNvSpPr txBox="1"/>
          <p:nvPr/>
        </p:nvSpPr>
        <p:spPr>
          <a:xfrm>
            <a:off x="7698627" y="1671935"/>
            <a:ext cx="6071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14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5715000" y="1676400"/>
            <a:ext cx="6071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18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3583827" y="1600200"/>
            <a:ext cx="6071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20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6" name="مربع نص 45"/>
          <p:cNvSpPr txBox="1"/>
          <p:nvPr/>
        </p:nvSpPr>
        <p:spPr>
          <a:xfrm>
            <a:off x="1526427" y="1524000"/>
            <a:ext cx="6071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16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8460432" y="23099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21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8" name="شكل بيضاوي 47"/>
          <p:cNvSpPr/>
          <p:nvPr/>
        </p:nvSpPr>
        <p:spPr>
          <a:xfrm>
            <a:off x="3505200" y="23861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22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533400" y="2448580"/>
            <a:ext cx="28243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كم ضلعاً لمربعين؟ </a:t>
            </a:r>
          </a:p>
        </p:txBody>
      </p:sp>
      <p:sp>
        <p:nvSpPr>
          <p:cNvPr id="50" name="شكل بيضاوي 49"/>
          <p:cNvSpPr/>
          <p:nvPr/>
        </p:nvSpPr>
        <p:spPr>
          <a:xfrm>
            <a:off x="8466708" y="45959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23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4428108" y="4532293"/>
            <a:ext cx="3916217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إذا كان للعنكبوت 8 أرجل ، فكم</a:t>
            </a:r>
          </a:p>
          <a:p>
            <a:r>
              <a:rPr lang="ar-SA" sz="2800" b="1" dirty="0" smtClean="0"/>
              <a:t>رجلاً لعنكبوتين ؟ </a:t>
            </a:r>
          </a:p>
        </p:txBody>
      </p:sp>
      <p:sp>
        <p:nvSpPr>
          <p:cNvPr id="52" name="شكل بيضاوي 51"/>
          <p:cNvSpPr/>
          <p:nvPr/>
        </p:nvSpPr>
        <p:spPr>
          <a:xfrm>
            <a:off x="3666108" y="4443538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24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3" name="مربع نص 52"/>
          <p:cNvSpPr txBox="1"/>
          <p:nvPr/>
        </p:nvSpPr>
        <p:spPr>
          <a:xfrm>
            <a:off x="533401" y="4429780"/>
            <a:ext cx="295761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فكم جناحاًً لطائرين ؟ </a:t>
            </a:r>
          </a:p>
        </p:txBody>
      </p:sp>
      <p:sp>
        <p:nvSpPr>
          <p:cNvPr id="54" name="مربع نص 53"/>
          <p:cNvSpPr txBox="1"/>
          <p:nvPr/>
        </p:nvSpPr>
        <p:spPr>
          <a:xfrm>
            <a:off x="6082629" y="3729335"/>
            <a:ext cx="6071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>
                <a:solidFill>
                  <a:srgbClr val="FF0000"/>
                </a:solidFill>
              </a:rPr>
              <a:t>6</a:t>
            </a:r>
          </a:p>
        </p:txBody>
      </p:sp>
      <p:sp>
        <p:nvSpPr>
          <p:cNvPr id="55" name="مربع نص 54"/>
          <p:cNvSpPr txBox="1"/>
          <p:nvPr/>
        </p:nvSpPr>
        <p:spPr>
          <a:xfrm>
            <a:off x="1839708" y="3576935"/>
            <a:ext cx="6071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8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6" name="مربع نص 55"/>
          <p:cNvSpPr txBox="1"/>
          <p:nvPr/>
        </p:nvSpPr>
        <p:spPr>
          <a:xfrm>
            <a:off x="5486400" y="5558135"/>
            <a:ext cx="6071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16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1524000" y="5177135"/>
            <a:ext cx="60717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FF0000"/>
                </a:solidFill>
              </a:rPr>
              <a:t>4</a:t>
            </a:r>
            <a:endParaRPr lang="ar-SA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722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3" grpId="0"/>
      <p:bldP spid="23" grpId="0"/>
      <p:bldP spid="37" grpId="0" animBg="1"/>
      <p:bldP spid="38" grpId="0"/>
      <p:bldP spid="39" grpId="0" animBg="1"/>
      <p:bldP spid="40" grpId="0"/>
      <p:bldP spid="41" grpId="0" animBg="1"/>
      <p:bldP spid="42" grpId="0"/>
      <p:bldP spid="43" grpId="0"/>
      <p:bldP spid="44" grpId="0"/>
      <p:bldP spid="45" grpId="0"/>
      <p:bldP spid="46" grpId="0"/>
      <p:bldP spid="47" grpId="0" animBg="1"/>
      <p:bldP spid="48" grpId="0" animBg="1"/>
      <p:bldP spid="49" grpId="0"/>
      <p:bldP spid="50" grpId="0" animBg="1"/>
      <p:bldP spid="51" grpId="0"/>
      <p:bldP spid="52" grpId="0" animBg="1"/>
      <p:bldP spid="53" grpId="0"/>
      <p:bldP spid="54" grpId="0"/>
      <p:bldP spid="55" grpId="0"/>
      <p:bldP spid="56" grpId="0"/>
      <p:bldP spid="5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خطط انسيابي: محطة طرفية 16"/>
          <p:cNvSpPr/>
          <p:nvPr/>
        </p:nvSpPr>
        <p:spPr>
          <a:xfrm>
            <a:off x="3781400" y="6351984"/>
            <a:ext cx="1656184" cy="474240"/>
          </a:xfrm>
          <a:prstGeom prst="flowChartTerminator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800" dirty="0" smtClean="0">
                <a:ln>
                  <a:solidFill>
                    <a:srgbClr val="7030A0"/>
                  </a:solidFill>
                </a:ln>
                <a:solidFill>
                  <a:prstClr val="white"/>
                </a:solidFill>
              </a:rPr>
              <a:t>19</a:t>
            </a:r>
            <a:endParaRPr lang="en-US" sz="2800" dirty="0">
              <a:ln>
                <a:solidFill>
                  <a:srgbClr val="7030A0"/>
                </a:solidFill>
              </a:ln>
              <a:solidFill>
                <a:prstClr val="white"/>
              </a:solidFill>
            </a:endParaRPr>
          </a:p>
        </p:txBody>
      </p:sp>
      <p:sp>
        <p:nvSpPr>
          <p:cNvPr id="5" name="شارة رتبة 17">
            <a:hlinkClick r:id="" action="ppaction://hlinkshowjump?jump=previousslide"/>
          </p:cNvPr>
          <p:cNvSpPr/>
          <p:nvPr/>
        </p:nvSpPr>
        <p:spPr>
          <a:xfrm>
            <a:off x="5509592" y="6324600"/>
            <a:ext cx="1800200" cy="474240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السابقة</a:t>
            </a:r>
            <a:endParaRPr lang="ar-SA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6" name="شارة رتبة 18">
            <a:hlinkClick r:id="" action="ppaction://hlinkshowjump?jump=nextslide"/>
          </p:cNvPr>
          <p:cNvSpPr/>
          <p:nvPr/>
        </p:nvSpPr>
        <p:spPr>
          <a:xfrm rot="10800000" flipV="1">
            <a:off x="1981200" y="6351139"/>
            <a:ext cx="1801368" cy="475084"/>
          </a:xfrm>
          <a:prstGeom prst="chevron">
            <a:avLst/>
          </a:prstGeom>
          <a:gradFill>
            <a:gsLst>
              <a:gs pos="35000">
                <a:schemeClr val="accent6">
                  <a:lumMod val="75000"/>
                </a:schemeClr>
              </a:gs>
              <a:gs pos="0">
                <a:schemeClr val="accent6">
                  <a:shade val="51000"/>
                  <a:satMod val="130000"/>
                </a:schemeClr>
              </a:gs>
              <a:gs pos="100000">
                <a:srgbClr val="FF0000"/>
              </a:gs>
            </a:gsLst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r-EG" b="1" dirty="0" smtClean="0">
              <a:solidFill>
                <a:srgbClr val="FF0000"/>
              </a:solidFill>
              <a:cs typeface="PT Bold Heading" pitchFamily="2" charset="-78"/>
            </a:endParaRPr>
          </a:p>
          <a:p>
            <a:pPr algn="ctr"/>
            <a:r>
              <a:rPr lang="ar-SA" sz="2800" b="1" dirty="0" smtClean="0">
                <a:ln>
                  <a:solidFill>
                    <a:srgbClr val="7030A0"/>
                  </a:solidFill>
                </a:ln>
                <a:solidFill>
                  <a:prstClr val="white">
                    <a:lumMod val="95000"/>
                  </a:prstClr>
                </a:solidFill>
                <a:cs typeface="PT Bold Heading" pitchFamily="2" charset="-78"/>
              </a:rPr>
              <a:t>التالية</a:t>
            </a:r>
            <a:endParaRPr lang="ar-SA" sz="2400" b="1" dirty="0" smtClean="0">
              <a:ln>
                <a:solidFill>
                  <a:srgbClr val="7030A0"/>
                </a:solidFill>
              </a:ln>
              <a:solidFill>
                <a:prstClr val="white">
                  <a:lumMod val="95000"/>
                </a:prstClr>
              </a:solidFill>
              <a:cs typeface="PT Bold Heading" pitchFamily="2" charset="-78"/>
            </a:endParaRPr>
          </a:p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مربع نص 15"/>
          <p:cNvSpPr txBox="1"/>
          <p:nvPr/>
        </p:nvSpPr>
        <p:spPr>
          <a:xfrm>
            <a:off x="990600" y="0"/>
            <a:ext cx="6781800" cy="726162"/>
          </a:xfrm>
          <a:prstGeom prst="flowChartDocument">
            <a:avLst/>
          </a:prstGeom>
          <a:gradFill flip="none" rotWithShape="1">
            <a:gsLst>
              <a:gs pos="11667">
                <a:schemeClr val="accent4">
                  <a:shade val="51000"/>
                  <a:satMod val="130000"/>
                  <a:lumMod val="86000"/>
                  <a:lumOff val="14000"/>
                </a:schemeClr>
              </a:gs>
              <a:gs pos="20021">
                <a:srgbClr val="5F4280"/>
              </a:gs>
              <a:gs pos="17000">
                <a:schemeClr val="accent4">
                  <a:shade val="51000"/>
                  <a:satMod val="130000"/>
                </a:schemeClr>
              </a:gs>
              <a:gs pos="70000">
                <a:schemeClr val="accent4">
                  <a:shade val="93000"/>
                  <a:satMod val="130000"/>
                </a:schemeClr>
              </a:gs>
              <a:gs pos="100000">
                <a:schemeClr val="accent4">
                  <a:shade val="94000"/>
                  <a:satMod val="135000"/>
                </a:schemeClr>
              </a:gs>
            </a:gsLst>
            <a:path path="shape">
              <a:fillToRect l="50000" t="50000" r="50000" b="50000"/>
            </a:path>
            <a:tileRect/>
          </a:gra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1">
            <a:spAutoFit/>
          </a:bodyPr>
          <a:lstStyle>
            <a:defPPr>
              <a:defRPr lang="ar-EG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cs typeface="PT Bold Heading" pitchFamily="2" charset="-78"/>
              </a:rPr>
              <a:t>الضـــــرب في 2 </a:t>
            </a:r>
            <a:endParaRPr lang="ar-EG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cs typeface="PT Bold Heading" pitchFamily="2" charset="-78"/>
            </a:endParaRPr>
          </a:p>
        </p:txBody>
      </p:sp>
      <p:sp>
        <p:nvSpPr>
          <p:cNvPr id="8" name="Teardrop 7"/>
          <p:cNvSpPr/>
          <p:nvPr/>
        </p:nvSpPr>
        <p:spPr>
          <a:xfrm>
            <a:off x="7848600" y="43543"/>
            <a:ext cx="1219200" cy="725714"/>
          </a:xfrm>
          <a:prstGeom prst="teardrop">
            <a:avLst>
              <a:gd name="adj" fmla="val 107143"/>
            </a:avLst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4-2</a:t>
            </a:r>
            <a:endParaRPr lang="ar-SA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6" name="Teardrop 8"/>
          <p:cNvSpPr/>
          <p:nvPr/>
        </p:nvSpPr>
        <p:spPr>
          <a:xfrm>
            <a:off x="43699" y="-1278"/>
            <a:ext cx="870701" cy="725714"/>
          </a:xfrm>
          <a:prstGeom prst="flowChartTerminator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1" anchor="ctr"/>
          <a:lstStyle>
            <a:defPPr>
              <a:defRPr lang="ar-SA"/>
            </a:defPPr>
            <a:lvl1pPr marL="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</a:rPr>
              <a:t>114</a:t>
            </a:r>
            <a:endParaRPr lang="ar-SA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شكل بيضاوي 46"/>
          <p:cNvSpPr/>
          <p:nvPr/>
        </p:nvSpPr>
        <p:spPr>
          <a:xfrm>
            <a:off x="8542908" y="17526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25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0" name="شكل بيضاوي 49"/>
          <p:cNvSpPr/>
          <p:nvPr/>
        </p:nvSpPr>
        <p:spPr>
          <a:xfrm>
            <a:off x="8542908" y="3581400"/>
            <a:ext cx="601092" cy="433262"/>
          </a:xfrm>
          <a:prstGeom prst="ellips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dirty="0" smtClean="0">
                <a:solidFill>
                  <a:prstClr val="white"/>
                </a:solidFill>
              </a:rPr>
              <a:t>26</a:t>
            </a:r>
            <a:endParaRPr lang="ar-SA" dirty="0">
              <a:solidFill>
                <a:prstClr val="white"/>
              </a:solidFill>
            </a:endParaRPr>
          </a:p>
        </p:txBody>
      </p:sp>
      <p:sp>
        <p:nvSpPr>
          <p:cNvPr id="51" name="مربع نص 50"/>
          <p:cNvSpPr txBox="1"/>
          <p:nvPr/>
        </p:nvSpPr>
        <p:spPr>
          <a:xfrm>
            <a:off x="609601" y="1600200"/>
            <a:ext cx="78485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 </a:t>
            </a:r>
            <a:r>
              <a:rPr lang="ar-SA" sz="2800" b="1" dirty="0" smtClean="0">
                <a:solidFill>
                  <a:srgbClr val="00B0F0"/>
                </a:solidFill>
              </a:rPr>
              <a:t>مسالة مفتوحة : </a:t>
            </a:r>
            <a:r>
              <a:rPr lang="ar-SA" sz="2800" b="1" dirty="0" smtClean="0"/>
              <a:t>اكتب مسالة من واقع الحياة علي عملية الضرب ،</a:t>
            </a:r>
          </a:p>
          <a:p>
            <a:r>
              <a:rPr lang="ar-SA" sz="2800" b="1" dirty="0" smtClean="0"/>
              <a:t>بحيث يكون ناتجها بين العددين 11و19 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5796" y="762000"/>
            <a:ext cx="4709604" cy="7547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4" name="مربع نص 33"/>
          <p:cNvSpPr txBox="1"/>
          <p:nvPr/>
        </p:nvSpPr>
        <p:spPr>
          <a:xfrm>
            <a:off x="609601" y="2590800"/>
            <a:ext cx="81533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 إجابة ممكنة: لدى سارة حقيبتان علي كل منهما 7 أقلام .فكم قلماً لدي سارة؟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621881"/>
            <a:ext cx="1524000" cy="416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8" name="مربع نص 57"/>
          <p:cNvSpPr txBox="1"/>
          <p:nvPr/>
        </p:nvSpPr>
        <p:spPr>
          <a:xfrm>
            <a:off x="266700" y="3548895"/>
            <a:ext cx="6819900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/>
              <a:t> مسألة من واقع الحياة تتضمن عملية الضرب في العدد 2.</a:t>
            </a:r>
          </a:p>
        </p:txBody>
      </p:sp>
      <p:sp>
        <p:nvSpPr>
          <p:cNvPr id="59" name="مربع نص 58"/>
          <p:cNvSpPr txBox="1"/>
          <p:nvPr/>
        </p:nvSpPr>
        <p:spPr>
          <a:xfrm>
            <a:off x="397441" y="4495800"/>
            <a:ext cx="8153399" cy="95410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800" b="1" dirty="0" smtClean="0">
                <a:solidFill>
                  <a:srgbClr val="FF0000"/>
                </a:solidFill>
              </a:rPr>
              <a:t>  إجابة ممكنة: لدى كل من هاشم وسعد 8 قطع من البسكويت. كم قطعة بسكويت معهما؟</a:t>
            </a:r>
          </a:p>
        </p:txBody>
      </p:sp>
    </p:spTree>
    <p:extLst>
      <p:ext uri="{BB962C8B-B14F-4D97-AF65-F5344CB8AC3E}">
        <p14:creationId xmlns:p14="http://schemas.microsoft.com/office/powerpoint/2010/main" val="3092274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47" grpId="0" animBg="1"/>
      <p:bldP spid="50" grpId="0" animBg="1"/>
      <p:bldP spid="51" grpId="0"/>
      <p:bldP spid="34" grpId="0"/>
      <p:bldP spid="58" grpId="0"/>
      <p:bldP spid="59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4"/>
  <p:tag name="ARTICULATE_PROJECT_OPEN" val="0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730</TotalTime>
  <Words>604</Words>
  <Application>Microsoft Office PowerPoint</Application>
  <PresentationFormat>On-screen Show (4:3)</PresentationFormat>
  <Paragraphs>186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PT Bold Heading</vt:lpstr>
      <vt:lpstr>Times New Roman</vt:lpstr>
      <vt:lpstr>سمة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TAREK</dc:creator>
  <cp:lastModifiedBy>Mostafa Hassan</cp:lastModifiedBy>
  <cp:revision>12</cp:revision>
  <dcterms:created xsi:type="dcterms:W3CDTF">2015-10-06T14:56:54Z</dcterms:created>
  <dcterms:modified xsi:type="dcterms:W3CDTF">2019-04-20T09:54:34Z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C1B26715-A636-463C-9959-B98432038260</vt:lpwstr>
  </property>
  <property fmtid="{D5CDD505-2E9C-101B-9397-08002B2CF9AE}" pid="3" name="ArticulatePath">
    <vt:lpwstr>9الطرح الرأسي</vt:lpwstr>
  </property>
</Properties>
</file>