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0"/>
  </p:notesMasterIdLst>
  <p:sldIdLst>
    <p:sldId id="273" r:id="rId2"/>
    <p:sldId id="271" r:id="rId3"/>
    <p:sldId id="473" r:id="rId4"/>
    <p:sldId id="481" r:id="rId5"/>
    <p:sldId id="482" r:id="rId6"/>
    <p:sldId id="483" r:id="rId7"/>
    <p:sldId id="484" r:id="rId8"/>
    <p:sldId id="485" r:id="rId9"/>
    <p:sldId id="274" r:id="rId10"/>
    <p:sldId id="275" r:id="rId11"/>
    <p:sldId id="276" r:id="rId12"/>
    <p:sldId id="277" r:id="rId13"/>
    <p:sldId id="278" r:id="rId14"/>
    <p:sldId id="477" r:id="rId15"/>
    <p:sldId id="490" r:id="rId16"/>
    <p:sldId id="501" r:id="rId17"/>
    <p:sldId id="502" r:id="rId18"/>
    <p:sldId id="279" r:id="rId19"/>
    <p:sldId id="491" r:id="rId20"/>
    <p:sldId id="503" r:id="rId21"/>
    <p:sldId id="478" r:id="rId22"/>
    <p:sldId id="280" r:id="rId23"/>
    <p:sldId id="281" r:id="rId24"/>
    <p:sldId id="282" r:id="rId25"/>
    <p:sldId id="493" r:id="rId26"/>
    <p:sldId id="492" r:id="rId27"/>
    <p:sldId id="495" r:id="rId28"/>
    <p:sldId id="496" r:id="rId29"/>
    <p:sldId id="497" r:id="rId30"/>
    <p:sldId id="498" r:id="rId31"/>
    <p:sldId id="499" r:id="rId32"/>
    <p:sldId id="290" r:id="rId33"/>
    <p:sldId id="289" r:id="rId34"/>
    <p:sldId id="297" r:id="rId35"/>
    <p:sldId id="500" r:id="rId36"/>
    <p:sldId id="291" r:id="rId37"/>
    <p:sldId id="480" r:id="rId38"/>
    <p:sldId id="504" r:id="rId39"/>
    <p:sldId id="292" r:id="rId40"/>
    <p:sldId id="293" r:id="rId41"/>
    <p:sldId id="295" r:id="rId42"/>
    <p:sldId id="505" r:id="rId43"/>
    <p:sldId id="296" r:id="rId44"/>
    <p:sldId id="294" r:id="rId45"/>
    <p:sldId id="507" r:id="rId46"/>
    <p:sldId id="506" r:id="rId47"/>
    <p:sldId id="299" r:id="rId48"/>
    <p:sldId id="516" r:id="rId49"/>
    <p:sldId id="300" r:id="rId50"/>
    <p:sldId id="508" r:id="rId51"/>
    <p:sldId id="474" r:id="rId52"/>
    <p:sldId id="298" r:id="rId53"/>
    <p:sldId id="509" r:id="rId54"/>
    <p:sldId id="301" r:id="rId55"/>
    <p:sldId id="302" r:id="rId56"/>
    <p:sldId id="304" r:id="rId57"/>
    <p:sldId id="305" r:id="rId58"/>
    <p:sldId id="306" r:id="rId59"/>
    <p:sldId id="510" r:id="rId60"/>
    <p:sldId id="512" r:id="rId61"/>
    <p:sldId id="511" r:id="rId62"/>
    <p:sldId id="513" r:id="rId63"/>
    <p:sldId id="307" r:id="rId64"/>
    <p:sldId id="308" r:id="rId65"/>
    <p:sldId id="309" r:id="rId66"/>
    <p:sldId id="310" r:id="rId67"/>
    <p:sldId id="514" r:id="rId68"/>
    <p:sldId id="311" r:id="rId69"/>
    <p:sldId id="515" r:id="rId70"/>
    <p:sldId id="312" r:id="rId71"/>
    <p:sldId id="313" r:id="rId72"/>
    <p:sldId id="314" r:id="rId73"/>
    <p:sldId id="316" r:id="rId74"/>
    <p:sldId id="317" r:id="rId75"/>
    <p:sldId id="318" r:id="rId76"/>
    <p:sldId id="319" r:id="rId77"/>
    <p:sldId id="321" r:id="rId78"/>
    <p:sldId id="472" r:id="rId7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AA4"/>
    <a:srgbClr val="000099"/>
    <a:srgbClr val="FF3300"/>
    <a:srgbClr val="A72349"/>
    <a:srgbClr val="E7A321"/>
    <a:srgbClr val="094B97"/>
    <a:srgbClr val="9F6607"/>
    <a:srgbClr val="006600"/>
    <a:srgbClr val="FF6600"/>
    <a:srgbClr val="4A32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660"/>
  </p:normalViewPr>
  <p:slideViewPr>
    <p:cSldViewPr>
      <p:cViewPr varScale="1">
        <p:scale>
          <a:sx n="68" d="100"/>
          <a:sy n="68" d="100"/>
        </p:scale>
        <p:origin x="1362" y="78"/>
      </p:cViewPr>
      <p:guideLst>
        <p:guide orient="horz" pos="2160"/>
        <p:guide pos="2880"/>
      </p:guideLst>
    </p:cSldViewPr>
  </p:slideViewPr>
  <p:notesTextViewPr>
    <p:cViewPr>
      <p:scale>
        <a:sx n="1" d="1"/>
        <a:sy n="1" d="1"/>
      </p:scale>
      <p:origin x="0" y="0"/>
    </p:cViewPr>
  </p:notesTextViewPr>
  <p:sorterViewPr>
    <p:cViewPr>
      <p:scale>
        <a:sx n="100" d="100"/>
        <a:sy n="100" d="100"/>
      </p:scale>
      <p:origin x="0" y="130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6CC14-F7F2-4BFF-8D2B-78ECBFDE50C0}"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pPr rtl="1"/>
          <a:endParaRPr lang="ar-SA"/>
        </a:p>
      </dgm:t>
    </dgm:pt>
    <dgm:pt modelId="{E21A7C75-5A3A-451B-91A8-6A723030D44F}">
      <dgm:prSet phldrT="[نص]" custT="1"/>
      <dgm:spPr/>
      <dgm:t>
        <a:bodyPr/>
        <a:lstStyle/>
        <a:p>
          <a:pPr algn="ctr" rtl="1"/>
          <a:r>
            <a:rPr lang="ar-SA" sz="2600" b="1" dirty="0"/>
            <a:t>القبض على هكر قام بسرقة بريد </a:t>
          </a:r>
          <a:r>
            <a:rPr lang="ar-SA" sz="2600" b="1" dirty="0" err="1"/>
            <a:t>اكتروني</a:t>
          </a:r>
          <a:r>
            <a:rPr lang="ar-SA" sz="2600" b="1" dirty="0"/>
            <a:t> والعبث بمحتوياته </a:t>
          </a:r>
        </a:p>
      </dgm:t>
    </dgm:pt>
    <dgm:pt modelId="{14B669E5-9B25-412E-BCE2-BA68155DC083}" type="parTrans" cxnId="{BDFF635F-9EA4-4901-ACC9-697E6453B0D6}">
      <dgm:prSet/>
      <dgm:spPr/>
      <dgm:t>
        <a:bodyPr/>
        <a:lstStyle/>
        <a:p>
          <a:pPr algn="ctr" rtl="1"/>
          <a:endParaRPr lang="ar-SA" sz="2600" b="1"/>
        </a:p>
      </dgm:t>
    </dgm:pt>
    <dgm:pt modelId="{38331700-6BDE-4787-A553-30C28BDA8E4B}" type="sibTrans" cxnId="{BDFF635F-9EA4-4901-ACC9-697E6453B0D6}">
      <dgm:prSet/>
      <dgm:spPr/>
      <dgm:t>
        <a:bodyPr/>
        <a:lstStyle/>
        <a:p>
          <a:pPr algn="ctr" rtl="1"/>
          <a:endParaRPr lang="ar-SA" sz="2600" b="1"/>
        </a:p>
      </dgm:t>
    </dgm:pt>
    <dgm:pt modelId="{F75DD8D9-B95C-403E-9662-CD4192BB33ED}">
      <dgm:prSet phldrT="[نص]" custT="1"/>
      <dgm:spPr/>
      <dgm:t>
        <a:bodyPr/>
        <a:lstStyle/>
        <a:p>
          <a:pPr algn="ctr" rtl="1"/>
          <a:r>
            <a:rPr lang="ar-SA" sz="2600" b="1" dirty="0"/>
            <a:t>القبض على خمسة احداث قاموا بسرقة مبالغ مالية كبيرة من بنك باستخدام بطاقات ممغنطة</a:t>
          </a:r>
        </a:p>
      </dgm:t>
    </dgm:pt>
    <dgm:pt modelId="{C0F1E30B-86C7-4321-AD63-6260C8D8BBE4}" type="parTrans" cxnId="{0D6921A6-ED0F-4EBD-B1E9-7A927C28CA90}">
      <dgm:prSet/>
      <dgm:spPr/>
      <dgm:t>
        <a:bodyPr/>
        <a:lstStyle/>
        <a:p>
          <a:pPr algn="ctr" rtl="1"/>
          <a:endParaRPr lang="ar-SA" sz="2600" b="1"/>
        </a:p>
      </dgm:t>
    </dgm:pt>
    <dgm:pt modelId="{1024B8AA-422E-478F-8853-0116C89090D8}" type="sibTrans" cxnId="{0D6921A6-ED0F-4EBD-B1E9-7A927C28CA90}">
      <dgm:prSet/>
      <dgm:spPr/>
      <dgm:t>
        <a:bodyPr/>
        <a:lstStyle/>
        <a:p>
          <a:pPr algn="ctr" rtl="1"/>
          <a:endParaRPr lang="ar-SA" sz="2600" b="1"/>
        </a:p>
      </dgm:t>
    </dgm:pt>
    <dgm:pt modelId="{E08BE230-7D4A-4AC4-A933-7BEB83D662E7}">
      <dgm:prSet phldrT="[نص]" custT="1"/>
      <dgm:spPr/>
      <dgm:t>
        <a:bodyPr/>
        <a:lstStyle/>
        <a:p>
          <a:pPr algn="ctr" rtl="1"/>
          <a:r>
            <a:rPr lang="ar-SA" sz="2600" b="1" dirty="0"/>
            <a:t>القبض على مواطن اخترق جهاز مواطن اخر والحصول على ملفاته</a:t>
          </a:r>
        </a:p>
      </dgm:t>
    </dgm:pt>
    <dgm:pt modelId="{EA5D9BD0-05F5-416E-ACDF-49FCDFB1E923}" type="parTrans" cxnId="{2F8D3421-D633-40F6-BC5A-C15E850FC5AB}">
      <dgm:prSet/>
      <dgm:spPr/>
      <dgm:t>
        <a:bodyPr/>
        <a:lstStyle/>
        <a:p>
          <a:pPr algn="ctr" rtl="1"/>
          <a:endParaRPr lang="ar-SA" sz="2600" b="1"/>
        </a:p>
      </dgm:t>
    </dgm:pt>
    <dgm:pt modelId="{70C54AAF-248C-466B-A8AB-F4D764B99989}" type="sibTrans" cxnId="{2F8D3421-D633-40F6-BC5A-C15E850FC5AB}">
      <dgm:prSet/>
      <dgm:spPr/>
      <dgm:t>
        <a:bodyPr/>
        <a:lstStyle/>
        <a:p>
          <a:pPr algn="ctr" rtl="1"/>
          <a:endParaRPr lang="ar-SA" sz="2600" b="1"/>
        </a:p>
      </dgm:t>
    </dgm:pt>
    <dgm:pt modelId="{8C871ED2-60C3-42E8-8F58-807F874C048A}">
      <dgm:prSet custT="1"/>
      <dgm:spPr/>
      <dgm:t>
        <a:bodyPr/>
        <a:lstStyle/>
        <a:p>
          <a:pPr algn="ctr" rtl="1"/>
          <a:r>
            <a:rPr lang="ar-SA" sz="2600" b="1" dirty="0"/>
            <a:t>قيام هاكرز بمهاجمة وزارتي الداخلية والعدل بأحد الدول</a:t>
          </a:r>
        </a:p>
      </dgm:t>
    </dgm:pt>
    <dgm:pt modelId="{1FFC10A9-5610-493B-B6B6-C38AB8666E35}" type="parTrans" cxnId="{F6673559-1127-45C4-84CA-6C1E92097704}">
      <dgm:prSet/>
      <dgm:spPr/>
      <dgm:t>
        <a:bodyPr/>
        <a:lstStyle/>
        <a:p>
          <a:pPr rtl="1"/>
          <a:endParaRPr lang="ar-SA" sz="2600" b="1"/>
        </a:p>
      </dgm:t>
    </dgm:pt>
    <dgm:pt modelId="{1F1A0CF7-656A-40E7-ACB8-360E7385430C}" type="sibTrans" cxnId="{F6673559-1127-45C4-84CA-6C1E92097704}">
      <dgm:prSet/>
      <dgm:spPr/>
      <dgm:t>
        <a:bodyPr/>
        <a:lstStyle/>
        <a:p>
          <a:pPr rtl="1"/>
          <a:endParaRPr lang="ar-SA" sz="2600" b="1"/>
        </a:p>
      </dgm:t>
    </dgm:pt>
    <dgm:pt modelId="{EC31AD38-4CFD-4528-9639-96971F47FFBA}">
      <dgm:prSet custT="1"/>
      <dgm:spPr/>
      <dgm:t>
        <a:bodyPr/>
        <a:lstStyle/>
        <a:p>
          <a:pPr algn="ctr" rtl="1"/>
          <a:r>
            <a:rPr lang="ar-SA" sz="2600" b="1" dirty="0"/>
            <a:t>انتشار فيروس الحب عبر البريد الالكتروني  عام 2000 م</a:t>
          </a:r>
        </a:p>
      </dgm:t>
    </dgm:pt>
    <dgm:pt modelId="{854B8890-1AE9-43B4-A297-F4783E645C19}" type="parTrans" cxnId="{A382E345-6888-404C-B662-4313721D9E35}">
      <dgm:prSet/>
      <dgm:spPr/>
      <dgm:t>
        <a:bodyPr/>
        <a:lstStyle/>
        <a:p>
          <a:pPr rtl="1"/>
          <a:endParaRPr lang="ar-SA" sz="2600" b="1"/>
        </a:p>
      </dgm:t>
    </dgm:pt>
    <dgm:pt modelId="{D1E8720C-C53D-4484-99FA-012B766C221B}" type="sibTrans" cxnId="{A382E345-6888-404C-B662-4313721D9E35}">
      <dgm:prSet/>
      <dgm:spPr/>
      <dgm:t>
        <a:bodyPr/>
        <a:lstStyle/>
        <a:p>
          <a:pPr rtl="1"/>
          <a:endParaRPr lang="ar-SA" sz="2600" b="1"/>
        </a:p>
      </dgm:t>
    </dgm:pt>
    <dgm:pt modelId="{4EBC68C4-B77F-4839-AF53-B61B067B6638}" type="pres">
      <dgm:prSet presAssocID="{A5F6CC14-F7F2-4BFF-8D2B-78ECBFDE50C0}" presName="Name0" presStyleCnt="0">
        <dgm:presLayoutVars>
          <dgm:chMax val="7"/>
          <dgm:chPref val="7"/>
          <dgm:dir val="rev"/>
        </dgm:presLayoutVars>
      </dgm:prSet>
      <dgm:spPr/>
    </dgm:pt>
    <dgm:pt modelId="{9538CAA8-CEAA-49CE-ABA7-1150216A31F8}" type="pres">
      <dgm:prSet presAssocID="{A5F6CC14-F7F2-4BFF-8D2B-78ECBFDE50C0}" presName="Name1" presStyleCnt="0"/>
      <dgm:spPr/>
    </dgm:pt>
    <dgm:pt modelId="{53FD68AA-0DF4-41C5-9F68-003113615E1D}" type="pres">
      <dgm:prSet presAssocID="{A5F6CC14-F7F2-4BFF-8D2B-78ECBFDE50C0}" presName="cycle" presStyleCnt="0"/>
      <dgm:spPr/>
    </dgm:pt>
    <dgm:pt modelId="{0DA5F3F5-8062-4E52-BDF3-88B9188B6FC4}" type="pres">
      <dgm:prSet presAssocID="{A5F6CC14-F7F2-4BFF-8D2B-78ECBFDE50C0}" presName="srcNode" presStyleLbl="node1" presStyleIdx="0" presStyleCnt="5"/>
      <dgm:spPr/>
    </dgm:pt>
    <dgm:pt modelId="{E0C84F0C-167C-4173-9140-694DD3F74DB3}" type="pres">
      <dgm:prSet presAssocID="{A5F6CC14-F7F2-4BFF-8D2B-78ECBFDE50C0}" presName="conn" presStyleLbl="parChTrans1D2" presStyleIdx="0" presStyleCnt="1"/>
      <dgm:spPr/>
    </dgm:pt>
    <dgm:pt modelId="{AE2A9A33-F2F2-47E6-8E08-31EC4B5A7EB5}" type="pres">
      <dgm:prSet presAssocID="{A5F6CC14-F7F2-4BFF-8D2B-78ECBFDE50C0}" presName="extraNode" presStyleLbl="node1" presStyleIdx="0" presStyleCnt="5"/>
      <dgm:spPr/>
    </dgm:pt>
    <dgm:pt modelId="{9838B683-1145-4CEF-A587-457BB3959D6C}" type="pres">
      <dgm:prSet presAssocID="{A5F6CC14-F7F2-4BFF-8D2B-78ECBFDE50C0}" presName="dstNode" presStyleLbl="node1" presStyleIdx="0" presStyleCnt="5"/>
      <dgm:spPr/>
    </dgm:pt>
    <dgm:pt modelId="{D05D3579-A496-40ED-8B1A-5598EA2DEC6D}" type="pres">
      <dgm:prSet presAssocID="{E21A7C75-5A3A-451B-91A8-6A723030D44F}" presName="text_1" presStyleLbl="node1" presStyleIdx="0" presStyleCnt="5">
        <dgm:presLayoutVars>
          <dgm:bulletEnabled val="1"/>
        </dgm:presLayoutVars>
      </dgm:prSet>
      <dgm:spPr/>
    </dgm:pt>
    <dgm:pt modelId="{20165749-36BB-40A3-B2EF-FD9C6134A9C1}" type="pres">
      <dgm:prSet presAssocID="{E21A7C75-5A3A-451B-91A8-6A723030D44F}" presName="accent_1" presStyleCnt="0"/>
      <dgm:spPr/>
    </dgm:pt>
    <dgm:pt modelId="{BDAF47CF-DF21-4F7C-B47E-7980F444ACB7}" type="pres">
      <dgm:prSet presAssocID="{E21A7C75-5A3A-451B-91A8-6A723030D44F}" presName="accentRepeatNode" presStyleLbl="solidFgAcc1" presStyleIdx="0" presStyleCnt="5"/>
      <dgm:spPr/>
    </dgm:pt>
    <dgm:pt modelId="{D765C85F-D87F-4223-A0F9-28B5ABBC62E5}" type="pres">
      <dgm:prSet presAssocID="{F75DD8D9-B95C-403E-9662-CD4192BB33ED}" presName="text_2" presStyleLbl="node1" presStyleIdx="1" presStyleCnt="5">
        <dgm:presLayoutVars>
          <dgm:bulletEnabled val="1"/>
        </dgm:presLayoutVars>
      </dgm:prSet>
      <dgm:spPr/>
    </dgm:pt>
    <dgm:pt modelId="{AB9791B0-5806-4FE3-9215-D8A994498AD3}" type="pres">
      <dgm:prSet presAssocID="{F75DD8D9-B95C-403E-9662-CD4192BB33ED}" presName="accent_2" presStyleCnt="0"/>
      <dgm:spPr/>
    </dgm:pt>
    <dgm:pt modelId="{6F35502C-CC60-4411-B5B3-319EAEACD71D}" type="pres">
      <dgm:prSet presAssocID="{F75DD8D9-B95C-403E-9662-CD4192BB33ED}" presName="accentRepeatNode" presStyleLbl="solidFgAcc1" presStyleIdx="1" presStyleCnt="5"/>
      <dgm:spPr/>
    </dgm:pt>
    <dgm:pt modelId="{480B93CB-8539-4F42-87B2-1E31DE0779D4}" type="pres">
      <dgm:prSet presAssocID="{E08BE230-7D4A-4AC4-A933-7BEB83D662E7}" presName="text_3" presStyleLbl="node1" presStyleIdx="2" presStyleCnt="5">
        <dgm:presLayoutVars>
          <dgm:bulletEnabled val="1"/>
        </dgm:presLayoutVars>
      </dgm:prSet>
      <dgm:spPr/>
    </dgm:pt>
    <dgm:pt modelId="{6FBBF8A2-798D-4047-997C-286F4E4EB3EA}" type="pres">
      <dgm:prSet presAssocID="{E08BE230-7D4A-4AC4-A933-7BEB83D662E7}" presName="accent_3" presStyleCnt="0"/>
      <dgm:spPr/>
    </dgm:pt>
    <dgm:pt modelId="{60C94C0A-0F8F-40A8-A582-A964BC4E9280}" type="pres">
      <dgm:prSet presAssocID="{E08BE230-7D4A-4AC4-A933-7BEB83D662E7}" presName="accentRepeatNode" presStyleLbl="solidFgAcc1" presStyleIdx="2" presStyleCnt="5"/>
      <dgm:spPr/>
    </dgm:pt>
    <dgm:pt modelId="{6E765FEE-61D6-4495-A73B-BE14060067C4}" type="pres">
      <dgm:prSet presAssocID="{8C871ED2-60C3-42E8-8F58-807F874C048A}" presName="text_4" presStyleLbl="node1" presStyleIdx="3" presStyleCnt="5">
        <dgm:presLayoutVars>
          <dgm:bulletEnabled val="1"/>
        </dgm:presLayoutVars>
      </dgm:prSet>
      <dgm:spPr/>
    </dgm:pt>
    <dgm:pt modelId="{0438AD67-0208-4417-A5CA-2135140F636F}" type="pres">
      <dgm:prSet presAssocID="{8C871ED2-60C3-42E8-8F58-807F874C048A}" presName="accent_4" presStyleCnt="0"/>
      <dgm:spPr/>
    </dgm:pt>
    <dgm:pt modelId="{8CCBF8F7-0B79-42BA-8C97-288EB9A67A07}" type="pres">
      <dgm:prSet presAssocID="{8C871ED2-60C3-42E8-8F58-807F874C048A}" presName="accentRepeatNode" presStyleLbl="solidFgAcc1" presStyleIdx="3" presStyleCnt="5"/>
      <dgm:spPr/>
    </dgm:pt>
    <dgm:pt modelId="{FFA26F2F-C8DA-4CC0-8E1B-B96BEDF88D1A}" type="pres">
      <dgm:prSet presAssocID="{EC31AD38-4CFD-4528-9639-96971F47FFBA}" presName="text_5" presStyleLbl="node1" presStyleIdx="4" presStyleCnt="5">
        <dgm:presLayoutVars>
          <dgm:bulletEnabled val="1"/>
        </dgm:presLayoutVars>
      </dgm:prSet>
      <dgm:spPr/>
    </dgm:pt>
    <dgm:pt modelId="{729BB6FC-7168-4EEB-9A01-466C63582BC5}" type="pres">
      <dgm:prSet presAssocID="{EC31AD38-4CFD-4528-9639-96971F47FFBA}" presName="accent_5" presStyleCnt="0"/>
      <dgm:spPr/>
    </dgm:pt>
    <dgm:pt modelId="{9A6E3334-664A-4F0A-A63A-7A0794BC5D29}" type="pres">
      <dgm:prSet presAssocID="{EC31AD38-4CFD-4528-9639-96971F47FFBA}" presName="accentRepeatNode" presStyleLbl="solidFgAcc1" presStyleIdx="4" presStyleCnt="5"/>
      <dgm:spPr/>
    </dgm:pt>
  </dgm:ptLst>
  <dgm:cxnLst>
    <dgm:cxn modelId="{37736307-DDAF-4226-A913-1114CDBB86D7}" type="presOf" srcId="{8C871ED2-60C3-42E8-8F58-807F874C048A}" destId="{6E765FEE-61D6-4495-A73B-BE14060067C4}" srcOrd="0" destOrd="0" presId="urn:microsoft.com/office/officeart/2008/layout/VerticalCurvedList"/>
    <dgm:cxn modelId="{2F8D3421-D633-40F6-BC5A-C15E850FC5AB}" srcId="{A5F6CC14-F7F2-4BFF-8D2B-78ECBFDE50C0}" destId="{E08BE230-7D4A-4AC4-A933-7BEB83D662E7}" srcOrd="2" destOrd="0" parTransId="{EA5D9BD0-05F5-416E-ACDF-49FCDFB1E923}" sibTransId="{70C54AAF-248C-466B-A8AB-F4D764B99989}"/>
    <dgm:cxn modelId="{D91C5325-768E-4E50-8B8F-8917C2E3A3C7}" type="presOf" srcId="{E21A7C75-5A3A-451B-91A8-6A723030D44F}" destId="{D05D3579-A496-40ED-8B1A-5598EA2DEC6D}" srcOrd="0" destOrd="0" presId="urn:microsoft.com/office/officeart/2008/layout/VerticalCurvedList"/>
    <dgm:cxn modelId="{640A5E29-9C08-4134-9717-38BB90004F50}" type="presOf" srcId="{38331700-6BDE-4787-A553-30C28BDA8E4B}" destId="{E0C84F0C-167C-4173-9140-694DD3F74DB3}" srcOrd="0" destOrd="0" presId="urn:microsoft.com/office/officeart/2008/layout/VerticalCurvedList"/>
    <dgm:cxn modelId="{BDFF635F-9EA4-4901-ACC9-697E6453B0D6}" srcId="{A5F6CC14-F7F2-4BFF-8D2B-78ECBFDE50C0}" destId="{E21A7C75-5A3A-451B-91A8-6A723030D44F}" srcOrd="0" destOrd="0" parTransId="{14B669E5-9B25-412E-BCE2-BA68155DC083}" sibTransId="{38331700-6BDE-4787-A553-30C28BDA8E4B}"/>
    <dgm:cxn modelId="{A382E345-6888-404C-B662-4313721D9E35}" srcId="{A5F6CC14-F7F2-4BFF-8D2B-78ECBFDE50C0}" destId="{EC31AD38-4CFD-4528-9639-96971F47FFBA}" srcOrd="4" destOrd="0" parTransId="{854B8890-1AE9-43B4-A297-F4783E645C19}" sibTransId="{D1E8720C-C53D-4484-99FA-012B766C221B}"/>
    <dgm:cxn modelId="{F6673559-1127-45C4-84CA-6C1E92097704}" srcId="{A5F6CC14-F7F2-4BFF-8D2B-78ECBFDE50C0}" destId="{8C871ED2-60C3-42E8-8F58-807F874C048A}" srcOrd="3" destOrd="0" parTransId="{1FFC10A9-5610-493B-B6B6-C38AB8666E35}" sibTransId="{1F1A0CF7-656A-40E7-ACB8-360E7385430C}"/>
    <dgm:cxn modelId="{496F8A87-4620-4DCF-A9DE-656353E49338}" type="presOf" srcId="{F75DD8D9-B95C-403E-9662-CD4192BB33ED}" destId="{D765C85F-D87F-4223-A0F9-28B5ABBC62E5}" srcOrd="0" destOrd="0" presId="urn:microsoft.com/office/officeart/2008/layout/VerticalCurvedList"/>
    <dgm:cxn modelId="{0D6921A6-ED0F-4EBD-B1E9-7A927C28CA90}" srcId="{A5F6CC14-F7F2-4BFF-8D2B-78ECBFDE50C0}" destId="{F75DD8D9-B95C-403E-9662-CD4192BB33ED}" srcOrd="1" destOrd="0" parTransId="{C0F1E30B-86C7-4321-AD63-6260C8D8BBE4}" sibTransId="{1024B8AA-422E-478F-8853-0116C89090D8}"/>
    <dgm:cxn modelId="{74CD35B4-6B26-466B-9C37-B235346E1CB7}" type="presOf" srcId="{A5F6CC14-F7F2-4BFF-8D2B-78ECBFDE50C0}" destId="{4EBC68C4-B77F-4839-AF53-B61B067B6638}" srcOrd="0" destOrd="0" presId="urn:microsoft.com/office/officeart/2008/layout/VerticalCurvedList"/>
    <dgm:cxn modelId="{FC0717BD-E38A-4104-9125-B41845007B77}" type="presOf" srcId="{EC31AD38-4CFD-4528-9639-96971F47FFBA}" destId="{FFA26F2F-C8DA-4CC0-8E1B-B96BEDF88D1A}" srcOrd="0" destOrd="0" presId="urn:microsoft.com/office/officeart/2008/layout/VerticalCurvedList"/>
    <dgm:cxn modelId="{9758E7CA-05DC-4F53-8972-4F22D7529499}" type="presOf" srcId="{E08BE230-7D4A-4AC4-A933-7BEB83D662E7}" destId="{480B93CB-8539-4F42-87B2-1E31DE0779D4}" srcOrd="0" destOrd="0" presId="urn:microsoft.com/office/officeart/2008/layout/VerticalCurvedList"/>
    <dgm:cxn modelId="{8681687B-492A-4A02-BE7C-AAADD9880146}" type="presParOf" srcId="{4EBC68C4-B77F-4839-AF53-B61B067B6638}" destId="{9538CAA8-CEAA-49CE-ABA7-1150216A31F8}" srcOrd="0" destOrd="0" presId="urn:microsoft.com/office/officeart/2008/layout/VerticalCurvedList"/>
    <dgm:cxn modelId="{AEF854ED-83A8-4DE2-929F-37099B77A224}" type="presParOf" srcId="{9538CAA8-CEAA-49CE-ABA7-1150216A31F8}" destId="{53FD68AA-0DF4-41C5-9F68-003113615E1D}" srcOrd="0" destOrd="0" presId="urn:microsoft.com/office/officeart/2008/layout/VerticalCurvedList"/>
    <dgm:cxn modelId="{40FDBAFA-92C4-4C6B-AF25-FBCBEB1FBE58}" type="presParOf" srcId="{53FD68AA-0DF4-41C5-9F68-003113615E1D}" destId="{0DA5F3F5-8062-4E52-BDF3-88B9188B6FC4}" srcOrd="0" destOrd="0" presId="urn:microsoft.com/office/officeart/2008/layout/VerticalCurvedList"/>
    <dgm:cxn modelId="{79338A68-D92E-4840-82B1-2682049D2462}" type="presParOf" srcId="{53FD68AA-0DF4-41C5-9F68-003113615E1D}" destId="{E0C84F0C-167C-4173-9140-694DD3F74DB3}" srcOrd="1" destOrd="0" presId="urn:microsoft.com/office/officeart/2008/layout/VerticalCurvedList"/>
    <dgm:cxn modelId="{2C507FDD-CAC7-4D6F-A84F-CBA9A17ECE5A}" type="presParOf" srcId="{53FD68AA-0DF4-41C5-9F68-003113615E1D}" destId="{AE2A9A33-F2F2-47E6-8E08-31EC4B5A7EB5}" srcOrd="2" destOrd="0" presId="urn:microsoft.com/office/officeart/2008/layout/VerticalCurvedList"/>
    <dgm:cxn modelId="{68F2129F-3CB2-4407-9122-7654EFB3E133}" type="presParOf" srcId="{53FD68AA-0DF4-41C5-9F68-003113615E1D}" destId="{9838B683-1145-4CEF-A587-457BB3959D6C}" srcOrd="3" destOrd="0" presId="urn:microsoft.com/office/officeart/2008/layout/VerticalCurvedList"/>
    <dgm:cxn modelId="{9993191A-5AF0-415A-AE24-E7E859E4A316}" type="presParOf" srcId="{9538CAA8-CEAA-49CE-ABA7-1150216A31F8}" destId="{D05D3579-A496-40ED-8B1A-5598EA2DEC6D}" srcOrd="1" destOrd="0" presId="urn:microsoft.com/office/officeart/2008/layout/VerticalCurvedList"/>
    <dgm:cxn modelId="{721A0ABF-28FD-4124-B830-D8971C64A2D2}" type="presParOf" srcId="{9538CAA8-CEAA-49CE-ABA7-1150216A31F8}" destId="{20165749-36BB-40A3-B2EF-FD9C6134A9C1}" srcOrd="2" destOrd="0" presId="urn:microsoft.com/office/officeart/2008/layout/VerticalCurvedList"/>
    <dgm:cxn modelId="{BA4D11BF-7AFB-4AF2-B222-F9DE4B72B25C}" type="presParOf" srcId="{20165749-36BB-40A3-B2EF-FD9C6134A9C1}" destId="{BDAF47CF-DF21-4F7C-B47E-7980F444ACB7}" srcOrd="0" destOrd="0" presId="urn:microsoft.com/office/officeart/2008/layout/VerticalCurvedList"/>
    <dgm:cxn modelId="{65DFAEF1-AAF2-4D25-A47B-8A0AD05544C2}" type="presParOf" srcId="{9538CAA8-CEAA-49CE-ABA7-1150216A31F8}" destId="{D765C85F-D87F-4223-A0F9-28B5ABBC62E5}" srcOrd="3" destOrd="0" presId="urn:microsoft.com/office/officeart/2008/layout/VerticalCurvedList"/>
    <dgm:cxn modelId="{CD529B13-E4E8-486E-B8BC-F8460D09E479}" type="presParOf" srcId="{9538CAA8-CEAA-49CE-ABA7-1150216A31F8}" destId="{AB9791B0-5806-4FE3-9215-D8A994498AD3}" srcOrd="4" destOrd="0" presId="urn:microsoft.com/office/officeart/2008/layout/VerticalCurvedList"/>
    <dgm:cxn modelId="{FF40AD48-8A47-42FB-AED6-276B0E03C15C}" type="presParOf" srcId="{AB9791B0-5806-4FE3-9215-D8A994498AD3}" destId="{6F35502C-CC60-4411-B5B3-319EAEACD71D}" srcOrd="0" destOrd="0" presId="urn:microsoft.com/office/officeart/2008/layout/VerticalCurvedList"/>
    <dgm:cxn modelId="{B90E813C-32DA-49A6-9C0F-4CF383B701F0}" type="presParOf" srcId="{9538CAA8-CEAA-49CE-ABA7-1150216A31F8}" destId="{480B93CB-8539-4F42-87B2-1E31DE0779D4}" srcOrd="5" destOrd="0" presId="urn:microsoft.com/office/officeart/2008/layout/VerticalCurvedList"/>
    <dgm:cxn modelId="{94252AE1-810F-44E5-B947-BD2C0366B76C}" type="presParOf" srcId="{9538CAA8-CEAA-49CE-ABA7-1150216A31F8}" destId="{6FBBF8A2-798D-4047-997C-286F4E4EB3EA}" srcOrd="6" destOrd="0" presId="urn:microsoft.com/office/officeart/2008/layout/VerticalCurvedList"/>
    <dgm:cxn modelId="{8D016244-6EAD-44F2-945F-78FEF22D8E54}" type="presParOf" srcId="{6FBBF8A2-798D-4047-997C-286F4E4EB3EA}" destId="{60C94C0A-0F8F-40A8-A582-A964BC4E9280}" srcOrd="0" destOrd="0" presId="urn:microsoft.com/office/officeart/2008/layout/VerticalCurvedList"/>
    <dgm:cxn modelId="{FE44E34E-4004-4438-8DE3-C0986F93409E}" type="presParOf" srcId="{9538CAA8-CEAA-49CE-ABA7-1150216A31F8}" destId="{6E765FEE-61D6-4495-A73B-BE14060067C4}" srcOrd="7" destOrd="0" presId="urn:microsoft.com/office/officeart/2008/layout/VerticalCurvedList"/>
    <dgm:cxn modelId="{FC7DC879-CEF7-486C-83B2-529A0C6C6EC2}" type="presParOf" srcId="{9538CAA8-CEAA-49CE-ABA7-1150216A31F8}" destId="{0438AD67-0208-4417-A5CA-2135140F636F}" srcOrd="8" destOrd="0" presId="urn:microsoft.com/office/officeart/2008/layout/VerticalCurvedList"/>
    <dgm:cxn modelId="{8F833E6C-133D-4A9B-BD56-E90CD8BBBF67}" type="presParOf" srcId="{0438AD67-0208-4417-A5CA-2135140F636F}" destId="{8CCBF8F7-0B79-42BA-8C97-288EB9A67A07}" srcOrd="0" destOrd="0" presId="urn:microsoft.com/office/officeart/2008/layout/VerticalCurvedList"/>
    <dgm:cxn modelId="{1D54580B-E179-4BD2-B732-EB50D5175FF8}" type="presParOf" srcId="{9538CAA8-CEAA-49CE-ABA7-1150216A31F8}" destId="{FFA26F2F-C8DA-4CC0-8E1B-B96BEDF88D1A}" srcOrd="9" destOrd="0" presId="urn:microsoft.com/office/officeart/2008/layout/VerticalCurvedList"/>
    <dgm:cxn modelId="{9E695332-42BA-4EB3-8C9E-9080B469C67F}" type="presParOf" srcId="{9538CAA8-CEAA-49CE-ABA7-1150216A31F8}" destId="{729BB6FC-7168-4EEB-9A01-466C63582BC5}" srcOrd="10" destOrd="0" presId="urn:microsoft.com/office/officeart/2008/layout/VerticalCurvedList"/>
    <dgm:cxn modelId="{F70D8BE7-ADC4-4844-B364-BFA00D7D0EA4}" type="presParOf" srcId="{729BB6FC-7168-4EEB-9A01-466C63582BC5}" destId="{9A6E3334-664A-4F0A-A63A-7A0794BC5D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014AB-CEF8-441A-A42C-F977E3316EF8}" type="doc">
      <dgm:prSet loTypeId="urn:microsoft.com/office/officeart/2005/8/layout/orgChart1" loCatId="hierarchy" qsTypeId="urn:microsoft.com/office/officeart/2005/8/quickstyle/3d2" qsCatId="3D" csTypeId="urn:microsoft.com/office/officeart/2005/8/colors/colorful1" csCatId="colorful" phldr="1"/>
      <dgm:spPr/>
      <dgm:t>
        <a:bodyPr/>
        <a:lstStyle/>
        <a:p>
          <a:pPr rtl="1"/>
          <a:endParaRPr lang="ar-SA"/>
        </a:p>
      </dgm:t>
    </dgm:pt>
    <dgm:pt modelId="{93E37F13-E959-4E84-8DD4-7A0E0A769EAA}">
      <dgm:prSet phldrT="[نص]"/>
      <dgm:spPr/>
      <dgm:t>
        <a:bodyPr/>
        <a:lstStyle/>
        <a:p>
          <a:pPr rtl="1"/>
          <a:r>
            <a:rPr lang="ar-SA" dirty="0">
              <a:cs typeface="PT Bold Heading" panose="02010400000000000000" pitchFamily="2" charset="-78"/>
            </a:rPr>
            <a:t>أنواع أنظمة التشفير</a:t>
          </a:r>
          <a:endParaRPr lang="ar-SA" dirty="0"/>
        </a:p>
      </dgm:t>
    </dgm:pt>
    <dgm:pt modelId="{D648B778-2791-4836-9AFC-BFCA71675D2A}" type="parTrans" cxnId="{A379384B-9946-4BA0-B160-380D67A2AD4E}">
      <dgm:prSet/>
      <dgm:spPr/>
      <dgm:t>
        <a:bodyPr/>
        <a:lstStyle/>
        <a:p>
          <a:pPr rtl="1"/>
          <a:endParaRPr lang="ar-SA"/>
        </a:p>
      </dgm:t>
    </dgm:pt>
    <dgm:pt modelId="{0775ACB3-9398-41A5-ABFA-8DF0E7BCBBCA}" type="sibTrans" cxnId="{A379384B-9946-4BA0-B160-380D67A2AD4E}">
      <dgm:prSet/>
      <dgm:spPr/>
      <dgm:t>
        <a:bodyPr/>
        <a:lstStyle/>
        <a:p>
          <a:pPr rtl="1"/>
          <a:endParaRPr lang="ar-SA"/>
        </a:p>
      </dgm:t>
    </dgm:pt>
    <dgm:pt modelId="{CFCC107A-7B17-41F1-A8D3-C14410F9FD6C}">
      <dgm:prSet phldrT="[نص]"/>
      <dgm:spPr>
        <a:solidFill>
          <a:srgbClr val="A72349"/>
        </a:solidFill>
      </dgm:spPr>
      <dgm:t>
        <a:bodyPr/>
        <a:lstStyle/>
        <a:p>
          <a:pPr rtl="1"/>
          <a:r>
            <a:rPr lang="ar-SA">
              <a:cs typeface="PT Bold Heading" panose="02010400000000000000" pitchFamily="2" charset="-78"/>
            </a:rPr>
            <a:t>التشفير الغير متماثل </a:t>
          </a:r>
          <a:endParaRPr lang="ar-SA" dirty="0"/>
        </a:p>
      </dgm:t>
    </dgm:pt>
    <dgm:pt modelId="{6D237194-247F-4EC3-A7FA-1C027839C40A}" type="parTrans" cxnId="{800248D8-5264-469B-A38E-B819A93147BF}">
      <dgm:prSet/>
      <dgm:spPr/>
      <dgm:t>
        <a:bodyPr/>
        <a:lstStyle/>
        <a:p>
          <a:pPr rtl="1"/>
          <a:endParaRPr lang="ar-SA"/>
        </a:p>
      </dgm:t>
    </dgm:pt>
    <dgm:pt modelId="{AC472004-BC99-4CC9-BE3F-7412870ECAB1}" type="sibTrans" cxnId="{800248D8-5264-469B-A38E-B819A93147BF}">
      <dgm:prSet/>
      <dgm:spPr/>
      <dgm:t>
        <a:bodyPr/>
        <a:lstStyle/>
        <a:p>
          <a:pPr rtl="1"/>
          <a:endParaRPr lang="ar-SA"/>
        </a:p>
      </dgm:t>
    </dgm:pt>
    <dgm:pt modelId="{72E47318-1689-465F-8F8C-97A2956026E1}">
      <dgm:prSet phldrT="[نص]"/>
      <dgm:spPr>
        <a:solidFill>
          <a:srgbClr val="A72349"/>
        </a:solidFill>
      </dgm:spPr>
      <dgm:t>
        <a:bodyPr/>
        <a:lstStyle/>
        <a:p>
          <a:pPr rtl="1"/>
          <a:r>
            <a:rPr lang="ar-SA" dirty="0">
              <a:cs typeface="PT Bold Heading" panose="02010400000000000000" pitchFamily="2" charset="-78"/>
            </a:rPr>
            <a:t>التشفير المتماثل </a:t>
          </a:r>
          <a:endParaRPr lang="ar-SA" dirty="0"/>
        </a:p>
      </dgm:t>
    </dgm:pt>
    <dgm:pt modelId="{763537DB-77F9-4935-9819-FE559CD35587}" type="parTrans" cxnId="{90678BA4-4875-4494-B48B-2C757F9ED5C3}">
      <dgm:prSet/>
      <dgm:spPr/>
      <dgm:t>
        <a:bodyPr/>
        <a:lstStyle/>
        <a:p>
          <a:pPr rtl="1"/>
          <a:endParaRPr lang="ar-SA"/>
        </a:p>
      </dgm:t>
    </dgm:pt>
    <dgm:pt modelId="{58C6A385-7F4C-4741-9AED-43E84CAF3830}" type="sibTrans" cxnId="{90678BA4-4875-4494-B48B-2C757F9ED5C3}">
      <dgm:prSet/>
      <dgm:spPr/>
      <dgm:t>
        <a:bodyPr/>
        <a:lstStyle/>
        <a:p>
          <a:pPr rtl="1"/>
          <a:endParaRPr lang="ar-SA"/>
        </a:p>
      </dgm:t>
    </dgm:pt>
    <dgm:pt modelId="{188C1685-ADC8-4982-BC73-DC015BE1513F}" type="pres">
      <dgm:prSet presAssocID="{4B6014AB-CEF8-441A-A42C-F977E3316EF8}" presName="hierChild1" presStyleCnt="0">
        <dgm:presLayoutVars>
          <dgm:orgChart val="1"/>
          <dgm:chPref val="1"/>
          <dgm:dir/>
          <dgm:animOne val="branch"/>
          <dgm:animLvl val="lvl"/>
          <dgm:resizeHandles/>
        </dgm:presLayoutVars>
      </dgm:prSet>
      <dgm:spPr/>
    </dgm:pt>
    <dgm:pt modelId="{5D7DC27A-F878-4386-AB9A-C76D75644276}" type="pres">
      <dgm:prSet presAssocID="{93E37F13-E959-4E84-8DD4-7A0E0A769EAA}" presName="hierRoot1" presStyleCnt="0">
        <dgm:presLayoutVars>
          <dgm:hierBranch val="init"/>
        </dgm:presLayoutVars>
      </dgm:prSet>
      <dgm:spPr/>
    </dgm:pt>
    <dgm:pt modelId="{568DD80B-F633-48C0-B513-DC7E8DAD9606}" type="pres">
      <dgm:prSet presAssocID="{93E37F13-E959-4E84-8DD4-7A0E0A769EAA}" presName="rootComposite1" presStyleCnt="0"/>
      <dgm:spPr/>
    </dgm:pt>
    <dgm:pt modelId="{F66D71B0-4DF9-416F-B237-3D83008F48B5}" type="pres">
      <dgm:prSet presAssocID="{93E37F13-E959-4E84-8DD4-7A0E0A769EAA}" presName="rootText1" presStyleLbl="node0" presStyleIdx="0" presStyleCnt="1" custScaleX="208943">
        <dgm:presLayoutVars>
          <dgm:chPref val="3"/>
        </dgm:presLayoutVars>
      </dgm:prSet>
      <dgm:spPr/>
    </dgm:pt>
    <dgm:pt modelId="{67C28F41-E4C7-4B80-82B7-2A28C83CCDED}" type="pres">
      <dgm:prSet presAssocID="{93E37F13-E959-4E84-8DD4-7A0E0A769EAA}" presName="rootConnector1" presStyleLbl="node1" presStyleIdx="0" presStyleCnt="0"/>
      <dgm:spPr/>
    </dgm:pt>
    <dgm:pt modelId="{091C0F9F-874B-4A74-BF9F-A7B4838375AF}" type="pres">
      <dgm:prSet presAssocID="{93E37F13-E959-4E84-8DD4-7A0E0A769EAA}" presName="hierChild2" presStyleCnt="0"/>
      <dgm:spPr/>
    </dgm:pt>
    <dgm:pt modelId="{0B281BBB-54E7-4FFB-AA9D-A06547480122}" type="pres">
      <dgm:prSet presAssocID="{6D237194-247F-4EC3-A7FA-1C027839C40A}" presName="Name37" presStyleLbl="parChTrans1D2" presStyleIdx="0" presStyleCnt="2"/>
      <dgm:spPr/>
    </dgm:pt>
    <dgm:pt modelId="{A04814C2-1458-4753-9BA3-0B76BF7630A7}" type="pres">
      <dgm:prSet presAssocID="{CFCC107A-7B17-41F1-A8D3-C14410F9FD6C}" presName="hierRoot2" presStyleCnt="0">
        <dgm:presLayoutVars>
          <dgm:hierBranch val="init"/>
        </dgm:presLayoutVars>
      </dgm:prSet>
      <dgm:spPr/>
    </dgm:pt>
    <dgm:pt modelId="{61A227A9-946C-48A1-B754-BAC2F70B744E}" type="pres">
      <dgm:prSet presAssocID="{CFCC107A-7B17-41F1-A8D3-C14410F9FD6C}" presName="rootComposite" presStyleCnt="0"/>
      <dgm:spPr/>
    </dgm:pt>
    <dgm:pt modelId="{4A1775AD-DC32-4102-8D61-4BDAD6B718E3}" type="pres">
      <dgm:prSet presAssocID="{CFCC107A-7B17-41F1-A8D3-C14410F9FD6C}" presName="rootText" presStyleLbl="node2" presStyleIdx="0" presStyleCnt="2" custScaleX="139693">
        <dgm:presLayoutVars>
          <dgm:chPref val="3"/>
        </dgm:presLayoutVars>
      </dgm:prSet>
      <dgm:spPr/>
    </dgm:pt>
    <dgm:pt modelId="{8390ABE5-EE17-4809-A3EC-92189C6A8673}" type="pres">
      <dgm:prSet presAssocID="{CFCC107A-7B17-41F1-A8D3-C14410F9FD6C}" presName="rootConnector" presStyleLbl="node2" presStyleIdx="0" presStyleCnt="2"/>
      <dgm:spPr/>
    </dgm:pt>
    <dgm:pt modelId="{D8382BF6-9750-466F-BFCF-68A7FA282CDB}" type="pres">
      <dgm:prSet presAssocID="{CFCC107A-7B17-41F1-A8D3-C14410F9FD6C}" presName="hierChild4" presStyleCnt="0"/>
      <dgm:spPr/>
    </dgm:pt>
    <dgm:pt modelId="{9F13371F-551A-4BF1-BAAC-6E11D50D240E}" type="pres">
      <dgm:prSet presAssocID="{CFCC107A-7B17-41F1-A8D3-C14410F9FD6C}" presName="hierChild5" presStyleCnt="0"/>
      <dgm:spPr/>
    </dgm:pt>
    <dgm:pt modelId="{E736D2C8-2C82-4BAE-9FA4-8E27A60B08DE}" type="pres">
      <dgm:prSet presAssocID="{763537DB-77F9-4935-9819-FE559CD35587}" presName="Name37" presStyleLbl="parChTrans1D2" presStyleIdx="1" presStyleCnt="2"/>
      <dgm:spPr/>
    </dgm:pt>
    <dgm:pt modelId="{46011594-8F9A-4B01-9069-B8A297F5DC14}" type="pres">
      <dgm:prSet presAssocID="{72E47318-1689-465F-8F8C-97A2956026E1}" presName="hierRoot2" presStyleCnt="0">
        <dgm:presLayoutVars>
          <dgm:hierBranch val="init"/>
        </dgm:presLayoutVars>
      </dgm:prSet>
      <dgm:spPr/>
    </dgm:pt>
    <dgm:pt modelId="{F16C39F8-2A35-44D4-994C-494E4A639404}" type="pres">
      <dgm:prSet presAssocID="{72E47318-1689-465F-8F8C-97A2956026E1}" presName="rootComposite" presStyleCnt="0"/>
      <dgm:spPr/>
    </dgm:pt>
    <dgm:pt modelId="{BDA6994F-49CB-4772-A474-8AE858010BAD}" type="pres">
      <dgm:prSet presAssocID="{72E47318-1689-465F-8F8C-97A2956026E1}" presName="rootText" presStyleLbl="node2" presStyleIdx="1" presStyleCnt="2" custScaleX="139693">
        <dgm:presLayoutVars>
          <dgm:chPref val="3"/>
        </dgm:presLayoutVars>
      </dgm:prSet>
      <dgm:spPr/>
    </dgm:pt>
    <dgm:pt modelId="{0051411B-B0F3-4143-B309-BD0125C3021D}" type="pres">
      <dgm:prSet presAssocID="{72E47318-1689-465F-8F8C-97A2956026E1}" presName="rootConnector" presStyleLbl="node2" presStyleIdx="1" presStyleCnt="2"/>
      <dgm:spPr/>
    </dgm:pt>
    <dgm:pt modelId="{9B624FC8-04AD-4F6F-B831-C2B4A514772C}" type="pres">
      <dgm:prSet presAssocID="{72E47318-1689-465F-8F8C-97A2956026E1}" presName="hierChild4" presStyleCnt="0"/>
      <dgm:spPr/>
    </dgm:pt>
    <dgm:pt modelId="{1E54AB7B-34A0-40E7-8F67-1E8A3984A845}" type="pres">
      <dgm:prSet presAssocID="{72E47318-1689-465F-8F8C-97A2956026E1}" presName="hierChild5" presStyleCnt="0"/>
      <dgm:spPr/>
    </dgm:pt>
    <dgm:pt modelId="{3D88C267-A522-4B8C-AC25-92E9FEFD0C9E}" type="pres">
      <dgm:prSet presAssocID="{93E37F13-E959-4E84-8DD4-7A0E0A769EAA}" presName="hierChild3" presStyleCnt="0"/>
      <dgm:spPr/>
    </dgm:pt>
  </dgm:ptLst>
  <dgm:cxnLst>
    <dgm:cxn modelId="{4C537703-30CB-474A-BA6B-806B3A7D6FA4}" type="presOf" srcId="{72E47318-1689-465F-8F8C-97A2956026E1}" destId="{0051411B-B0F3-4143-B309-BD0125C3021D}" srcOrd="1" destOrd="0" presId="urn:microsoft.com/office/officeart/2005/8/layout/orgChart1"/>
    <dgm:cxn modelId="{F0AF4504-A082-410D-B29F-3624A9E23D1E}" type="presOf" srcId="{4B6014AB-CEF8-441A-A42C-F977E3316EF8}" destId="{188C1685-ADC8-4982-BC73-DC015BE1513F}" srcOrd="0" destOrd="0" presId="urn:microsoft.com/office/officeart/2005/8/layout/orgChart1"/>
    <dgm:cxn modelId="{C0005C3F-C02A-4458-B84E-C653CD0FC343}" type="presOf" srcId="{72E47318-1689-465F-8F8C-97A2956026E1}" destId="{BDA6994F-49CB-4772-A474-8AE858010BAD}" srcOrd="0" destOrd="0" presId="urn:microsoft.com/office/officeart/2005/8/layout/orgChart1"/>
    <dgm:cxn modelId="{A379384B-9946-4BA0-B160-380D67A2AD4E}" srcId="{4B6014AB-CEF8-441A-A42C-F977E3316EF8}" destId="{93E37F13-E959-4E84-8DD4-7A0E0A769EAA}" srcOrd="0" destOrd="0" parTransId="{D648B778-2791-4836-9AFC-BFCA71675D2A}" sibTransId="{0775ACB3-9398-41A5-ABFA-8DF0E7BCBBCA}"/>
    <dgm:cxn modelId="{6DE8875A-3001-4617-9145-489359BC268A}" type="presOf" srcId="{763537DB-77F9-4935-9819-FE559CD35587}" destId="{E736D2C8-2C82-4BAE-9FA4-8E27A60B08DE}" srcOrd="0" destOrd="0" presId="urn:microsoft.com/office/officeart/2005/8/layout/orgChart1"/>
    <dgm:cxn modelId="{C149E798-06BF-4612-87E3-91E7BFD278C3}" type="presOf" srcId="{CFCC107A-7B17-41F1-A8D3-C14410F9FD6C}" destId="{4A1775AD-DC32-4102-8D61-4BDAD6B718E3}" srcOrd="0" destOrd="0" presId="urn:microsoft.com/office/officeart/2005/8/layout/orgChart1"/>
    <dgm:cxn modelId="{90678BA4-4875-4494-B48B-2C757F9ED5C3}" srcId="{93E37F13-E959-4E84-8DD4-7A0E0A769EAA}" destId="{72E47318-1689-465F-8F8C-97A2956026E1}" srcOrd="1" destOrd="0" parTransId="{763537DB-77F9-4935-9819-FE559CD35587}" sibTransId="{58C6A385-7F4C-4741-9AED-43E84CAF3830}"/>
    <dgm:cxn modelId="{B6C8B1C2-DC32-48CC-9030-4DA77D00B416}" type="presOf" srcId="{93E37F13-E959-4E84-8DD4-7A0E0A769EAA}" destId="{F66D71B0-4DF9-416F-B237-3D83008F48B5}" srcOrd="0" destOrd="0" presId="urn:microsoft.com/office/officeart/2005/8/layout/orgChart1"/>
    <dgm:cxn modelId="{800248D8-5264-469B-A38E-B819A93147BF}" srcId="{93E37F13-E959-4E84-8DD4-7A0E0A769EAA}" destId="{CFCC107A-7B17-41F1-A8D3-C14410F9FD6C}" srcOrd="0" destOrd="0" parTransId="{6D237194-247F-4EC3-A7FA-1C027839C40A}" sibTransId="{AC472004-BC99-4CC9-BE3F-7412870ECAB1}"/>
    <dgm:cxn modelId="{4F146EDB-436F-400F-B89B-B97C0E9D5D3C}" type="presOf" srcId="{CFCC107A-7B17-41F1-A8D3-C14410F9FD6C}" destId="{8390ABE5-EE17-4809-A3EC-92189C6A8673}" srcOrd="1" destOrd="0" presId="urn:microsoft.com/office/officeart/2005/8/layout/orgChart1"/>
    <dgm:cxn modelId="{AAC7B2DF-9F92-41DC-B61D-1E13FF494C9C}" type="presOf" srcId="{93E37F13-E959-4E84-8DD4-7A0E0A769EAA}" destId="{67C28F41-E4C7-4B80-82B7-2A28C83CCDED}" srcOrd="1" destOrd="0" presId="urn:microsoft.com/office/officeart/2005/8/layout/orgChart1"/>
    <dgm:cxn modelId="{BC06C0EA-12CE-456E-B83B-D40DC2B59046}" type="presOf" srcId="{6D237194-247F-4EC3-A7FA-1C027839C40A}" destId="{0B281BBB-54E7-4FFB-AA9D-A06547480122}" srcOrd="0" destOrd="0" presId="urn:microsoft.com/office/officeart/2005/8/layout/orgChart1"/>
    <dgm:cxn modelId="{D2CADEA6-E0A5-4FC8-AD34-DF99DE4D813E}" type="presParOf" srcId="{188C1685-ADC8-4982-BC73-DC015BE1513F}" destId="{5D7DC27A-F878-4386-AB9A-C76D75644276}" srcOrd="0" destOrd="0" presId="urn:microsoft.com/office/officeart/2005/8/layout/orgChart1"/>
    <dgm:cxn modelId="{406D7EEA-7881-433B-BE32-6C72C488F4C6}" type="presParOf" srcId="{5D7DC27A-F878-4386-AB9A-C76D75644276}" destId="{568DD80B-F633-48C0-B513-DC7E8DAD9606}" srcOrd="0" destOrd="0" presId="urn:microsoft.com/office/officeart/2005/8/layout/orgChart1"/>
    <dgm:cxn modelId="{D979C74D-8D68-41E2-B926-B2D31DE843CD}" type="presParOf" srcId="{568DD80B-F633-48C0-B513-DC7E8DAD9606}" destId="{F66D71B0-4DF9-416F-B237-3D83008F48B5}" srcOrd="0" destOrd="0" presId="urn:microsoft.com/office/officeart/2005/8/layout/orgChart1"/>
    <dgm:cxn modelId="{03D70CF8-618C-4650-8C42-6817FC4B4667}" type="presParOf" srcId="{568DD80B-F633-48C0-B513-DC7E8DAD9606}" destId="{67C28F41-E4C7-4B80-82B7-2A28C83CCDED}" srcOrd="1" destOrd="0" presId="urn:microsoft.com/office/officeart/2005/8/layout/orgChart1"/>
    <dgm:cxn modelId="{98C8D9BD-9879-4647-8EA1-509C0AE0612B}" type="presParOf" srcId="{5D7DC27A-F878-4386-AB9A-C76D75644276}" destId="{091C0F9F-874B-4A74-BF9F-A7B4838375AF}" srcOrd="1" destOrd="0" presId="urn:microsoft.com/office/officeart/2005/8/layout/orgChart1"/>
    <dgm:cxn modelId="{BA9CD13C-D2C2-40B3-AEA2-F1789B2DF2B5}" type="presParOf" srcId="{091C0F9F-874B-4A74-BF9F-A7B4838375AF}" destId="{0B281BBB-54E7-4FFB-AA9D-A06547480122}" srcOrd="0" destOrd="0" presId="urn:microsoft.com/office/officeart/2005/8/layout/orgChart1"/>
    <dgm:cxn modelId="{A7D22113-AE7C-464B-999C-32D28845303C}" type="presParOf" srcId="{091C0F9F-874B-4A74-BF9F-A7B4838375AF}" destId="{A04814C2-1458-4753-9BA3-0B76BF7630A7}" srcOrd="1" destOrd="0" presId="urn:microsoft.com/office/officeart/2005/8/layout/orgChart1"/>
    <dgm:cxn modelId="{4E2787C6-BC90-4222-8B98-025914E93FA0}" type="presParOf" srcId="{A04814C2-1458-4753-9BA3-0B76BF7630A7}" destId="{61A227A9-946C-48A1-B754-BAC2F70B744E}" srcOrd="0" destOrd="0" presId="urn:microsoft.com/office/officeart/2005/8/layout/orgChart1"/>
    <dgm:cxn modelId="{9549C71C-A71B-4EB3-8F56-A2B57042F609}" type="presParOf" srcId="{61A227A9-946C-48A1-B754-BAC2F70B744E}" destId="{4A1775AD-DC32-4102-8D61-4BDAD6B718E3}" srcOrd="0" destOrd="0" presId="urn:microsoft.com/office/officeart/2005/8/layout/orgChart1"/>
    <dgm:cxn modelId="{265DAE04-542A-4027-9B41-4FAC38AA7A6A}" type="presParOf" srcId="{61A227A9-946C-48A1-B754-BAC2F70B744E}" destId="{8390ABE5-EE17-4809-A3EC-92189C6A8673}" srcOrd="1" destOrd="0" presId="urn:microsoft.com/office/officeart/2005/8/layout/orgChart1"/>
    <dgm:cxn modelId="{8FC5D16F-A2D6-43FD-8B8E-82A2C0C1316B}" type="presParOf" srcId="{A04814C2-1458-4753-9BA3-0B76BF7630A7}" destId="{D8382BF6-9750-466F-BFCF-68A7FA282CDB}" srcOrd="1" destOrd="0" presId="urn:microsoft.com/office/officeart/2005/8/layout/orgChart1"/>
    <dgm:cxn modelId="{27AF6665-8D33-477C-85DC-418F37532CD1}" type="presParOf" srcId="{A04814C2-1458-4753-9BA3-0B76BF7630A7}" destId="{9F13371F-551A-4BF1-BAAC-6E11D50D240E}" srcOrd="2" destOrd="0" presId="urn:microsoft.com/office/officeart/2005/8/layout/orgChart1"/>
    <dgm:cxn modelId="{FA5EBFAC-346C-49FD-83A7-FF4A0E76A535}" type="presParOf" srcId="{091C0F9F-874B-4A74-BF9F-A7B4838375AF}" destId="{E736D2C8-2C82-4BAE-9FA4-8E27A60B08DE}" srcOrd="2" destOrd="0" presId="urn:microsoft.com/office/officeart/2005/8/layout/orgChart1"/>
    <dgm:cxn modelId="{FEC3BF80-0E74-4E3C-A390-1FD717EE389C}" type="presParOf" srcId="{091C0F9F-874B-4A74-BF9F-A7B4838375AF}" destId="{46011594-8F9A-4B01-9069-B8A297F5DC14}" srcOrd="3" destOrd="0" presId="urn:microsoft.com/office/officeart/2005/8/layout/orgChart1"/>
    <dgm:cxn modelId="{AAFDF199-139F-421B-B75F-913133638617}" type="presParOf" srcId="{46011594-8F9A-4B01-9069-B8A297F5DC14}" destId="{F16C39F8-2A35-44D4-994C-494E4A639404}" srcOrd="0" destOrd="0" presId="urn:microsoft.com/office/officeart/2005/8/layout/orgChart1"/>
    <dgm:cxn modelId="{351E239B-DE30-4E68-94CD-1E72D309A9C9}" type="presParOf" srcId="{F16C39F8-2A35-44D4-994C-494E4A639404}" destId="{BDA6994F-49CB-4772-A474-8AE858010BAD}" srcOrd="0" destOrd="0" presId="urn:microsoft.com/office/officeart/2005/8/layout/orgChart1"/>
    <dgm:cxn modelId="{81A2E01A-291A-4286-BBDD-FC7149B5E04F}" type="presParOf" srcId="{F16C39F8-2A35-44D4-994C-494E4A639404}" destId="{0051411B-B0F3-4143-B309-BD0125C3021D}" srcOrd="1" destOrd="0" presId="urn:microsoft.com/office/officeart/2005/8/layout/orgChart1"/>
    <dgm:cxn modelId="{6C131F21-36F4-4FDC-830B-545910D34F04}" type="presParOf" srcId="{46011594-8F9A-4B01-9069-B8A297F5DC14}" destId="{9B624FC8-04AD-4F6F-B831-C2B4A514772C}" srcOrd="1" destOrd="0" presId="urn:microsoft.com/office/officeart/2005/8/layout/orgChart1"/>
    <dgm:cxn modelId="{BCE61B86-5CE8-4113-A6D9-506575081CEF}" type="presParOf" srcId="{46011594-8F9A-4B01-9069-B8A297F5DC14}" destId="{1E54AB7B-34A0-40E7-8F67-1E8A3984A845}" srcOrd="2" destOrd="0" presId="urn:microsoft.com/office/officeart/2005/8/layout/orgChart1"/>
    <dgm:cxn modelId="{A6083E69-7870-4273-9D43-83E46D7C0524}" type="presParOf" srcId="{5D7DC27A-F878-4386-AB9A-C76D75644276}" destId="{3D88C267-A522-4B8C-AC25-92E9FEFD0C9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84F0C-167C-4173-9140-694DD3F74DB3}">
      <dsp:nvSpPr>
        <dsp:cNvPr id="0" name=""/>
        <dsp:cNvSpPr/>
      </dsp:nvSpPr>
      <dsp:spPr>
        <a:xfrm>
          <a:off x="6795058" y="-1021000"/>
          <a:ext cx="7946657" cy="7946657"/>
        </a:xfrm>
        <a:prstGeom prst="blockArc">
          <a:avLst>
            <a:gd name="adj1" fmla="val 8100000"/>
            <a:gd name="adj2" fmla="val 13500000"/>
            <a:gd name="adj3" fmla="val 272"/>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5D3579-A496-40ED-8B1A-5598EA2DEC6D}">
      <dsp:nvSpPr>
        <dsp:cNvPr id="0" name=""/>
        <dsp:cNvSpPr/>
      </dsp:nvSpPr>
      <dsp:spPr>
        <a:xfrm>
          <a:off x="84257" y="368922"/>
          <a:ext cx="7426012" cy="73831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586040" bIns="66040" numCol="1" spcCol="1270" anchor="ctr" anchorCtr="0">
          <a:noAutofit/>
        </a:bodyPr>
        <a:lstStyle/>
        <a:p>
          <a:pPr marL="0" lvl="0" indent="0" algn="ctr" defTabSz="1155700" rtl="1">
            <a:lnSpc>
              <a:spcPct val="90000"/>
            </a:lnSpc>
            <a:spcBef>
              <a:spcPct val="0"/>
            </a:spcBef>
            <a:spcAft>
              <a:spcPct val="35000"/>
            </a:spcAft>
            <a:buNone/>
          </a:pPr>
          <a:r>
            <a:rPr lang="ar-SA" sz="2600" b="1" kern="1200" dirty="0"/>
            <a:t>القبض على هكر قام بسرقة بريد </a:t>
          </a:r>
          <a:r>
            <a:rPr lang="ar-SA" sz="2600" b="1" kern="1200" dirty="0" err="1"/>
            <a:t>اكتروني</a:t>
          </a:r>
          <a:r>
            <a:rPr lang="ar-SA" sz="2600" b="1" kern="1200" dirty="0"/>
            <a:t> والعبث بمحتوياته </a:t>
          </a:r>
        </a:p>
      </dsp:txBody>
      <dsp:txXfrm>
        <a:off x="84257" y="368922"/>
        <a:ext cx="7426012" cy="738318"/>
      </dsp:txXfrm>
    </dsp:sp>
    <dsp:sp modelId="{BDAF47CF-DF21-4F7C-B47E-7980F444ACB7}">
      <dsp:nvSpPr>
        <dsp:cNvPr id="0" name=""/>
        <dsp:cNvSpPr/>
      </dsp:nvSpPr>
      <dsp:spPr>
        <a:xfrm>
          <a:off x="7048821" y="276633"/>
          <a:ext cx="922897" cy="92289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5C85F-D87F-4223-A0F9-28B5ABBC62E5}">
      <dsp:nvSpPr>
        <dsp:cNvPr id="0" name=""/>
        <dsp:cNvSpPr/>
      </dsp:nvSpPr>
      <dsp:spPr>
        <a:xfrm>
          <a:off x="84257" y="1476045"/>
          <a:ext cx="6896955" cy="73831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586040" bIns="66040" numCol="1" spcCol="1270" anchor="ctr" anchorCtr="0">
          <a:noAutofit/>
        </a:bodyPr>
        <a:lstStyle/>
        <a:p>
          <a:pPr marL="0" lvl="0" indent="0" algn="ctr" defTabSz="1155700" rtl="1">
            <a:lnSpc>
              <a:spcPct val="90000"/>
            </a:lnSpc>
            <a:spcBef>
              <a:spcPct val="0"/>
            </a:spcBef>
            <a:spcAft>
              <a:spcPct val="35000"/>
            </a:spcAft>
            <a:buNone/>
          </a:pPr>
          <a:r>
            <a:rPr lang="ar-SA" sz="2600" b="1" kern="1200" dirty="0"/>
            <a:t>القبض على خمسة احداث قاموا بسرقة مبالغ مالية كبيرة من بنك باستخدام بطاقات ممغنطة</a:t>
          </a:r>
        </a:p>
      </dsp:txBody>
      <dsp:txXfrm>
        <a:off x="84257" y="1476045"/>
        <a:ext cx="6896955" cy="738318"/>
      </dsp:txXfrm>
    </dsp:sp>
    <dsp:sp modelId="{6F35502C-CC60-4411-B5B3-319EAEACD71D}">
      <dsp:nvSpPr>
        <dsp:cNvPr id="0" name=""/>
        <dsp:cNvSpPr/>
      </dsp:nvSpPr>
      <dsp:spPr>
        <a:xfrm>
          <a:off x="6519763" y="1383756"/>
          <a:ext cx="922897" cy="92289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80B93CB-8539-4F42-87B2-1E31DE0779D4}">
      <dsp:nvSpPr>
        <dsp:cNvPr id="0" name=""/>
        <dsp:cNvSpPr/>
      </dsp:nvSpPr>
      <dsp:spPr>
        <a:xfrm>
          <a:off x="84257" y="2583168"/>
          <a:ext cx="6734577" cy="73831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586040" bIns="66040" numCol="1" spcCol="1270" anchor="ctr" anchorCtr="0">
          <a:noAutofit/>
        </a:bodyPr>
        <a:lstStyle/>
        <a:p>
          <a:pPr marL="0" lvl="0" indent="0" algn="ctr" defTabSz="1155700" rtl="1">
            <a:lnSpc>
              <a:spcPct val="90000"/>
            </a:lnSpc>
            <a:spcBef>
              <a:spcPct val="0"/>
            </a:spcBef>
            <a:spcAft>
              <a:spcPct val="35000"/>
            </a:spcAft>
            <a:buNone/>
          </a:pPr>
          <a:r>
            <a:rPr lang="ar-SA" sz="2600" b="1" kern="1200" dirty="0"/>
            <a:t>القبض على مواطن اخترق جهاز مواطن اخر والحصول على ملفاته</a:t>
          </a:r>
        </a:p>
      </dsp:txBody>
      <dsp:txXfrm>
        <a:off x="84257" y="2583168"/>
        <a:ext cx="6734577" cy="738318"/>
      </dsp:txXfrm>
    </dsp:sp>
    <dsp:sp modelId="{60C94C0A-0F8F-40A8-A582-A964BC4E9280}">
      <dsp:nvSpPr>
        <dsp:cNvPr id="0" name=""/>
        <dsp:cNvSpPr/>
      </dsp:nvSpPr>
      <dsp:spPr>
        <a:xfrm>
          <a:off x="6357385" y="2490879"/>
          <a:ext cx="922897" cy="92289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E765FEE-61D6-4495-A73B-BE14060067C4}">
      <dsp:nvSpPr>
        <dsp:cNvPr id="0" name=""/>
        <dsp:cNvSpPr/>
      </dsp:nvSpPr>
      <dsp:spPr>
        <a:xfrm>
          <a:off x="84257" y="3690291"/>
          <a:ext cx="6896955" cy="73831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586040" bIns="66040" numCol="1" spcCol="1270" anchor="ctr" anchorCtr="0">
          <a:noAutofit/>
        </a:bodyPr>
        <a:lstStyle/>
        <a:p>
          <a:pPr marL="0" lvl="0" indent="0" algn="ctr" defTabSz="1155700" rtl="1">
            <a:lnSpc>
              <a:spcPct val="90000"/>
            </a:lnSpc>
            <a:spcBef>
              <a:spcPct val="0"/>
            </a:spcBef>
            <a:spcAft>
              <a:spcPct val="35000"/>
            </a:spcAft>
            <a:buNone/>
          </a:pPr>
          <a:r>
            <a:rPr lang="ar-SA" sz="2600" b="1" kern="1200" dirty="0"/>
            <a:t>قيام هاكرز بمهاجمة وزارتي الداخلية والعدل بأحد الدول</a:t>
          </a:r>
        </a:p>
      </dsp:txBody>
      <dsp:txXfrm>
        <a:off x="84257" y="3690291"/>
        <a:ext cx="6896955" cy="738318"/>
      </dsp:txXfrm>
    </dsp:sp>
    <dsp:sp modelId="{8CCBF8F7-0B79-42BA-8C97-288EB9A67A07}">
      <dsp:nvSpPr>
        <dsp:cNvPr id="0" name=""/>
        <dsp:cNvSpPr/>
      </dsp:nvSpPr>
      <dsp:spPr>
        <a:xfrm>
          <a:off x="6519763" y="3598002"/>
          <a:ext cx="922897" cy="922897"/>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A26F2F-C8DA-4CC0-8E1B-B96BEDF88D1A}">
      <dsp:nvSpPr>
        <dsp:cNvPr id="0" name=""/>
        <dsp:cNvSpPr/>
      </dsp:nvSpPr>
      <dsp:spPr>
        <a:xfrm>
          <a:off x="84257" y="4797414"/>
          <a:ext cx="7426012" cy="73831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586040" bIns="66040" numCol="1" spcCol="1270" anchor="ctr" anchorCtr="0">
          <a:noAutofit/>
        </a:bodyPr>
        <a:lstStyle/>
        <a:p>
          <a:pPr marL="0" lvl="0" indent="0" algn="ctr" defTabSz="1155700" rtl="1">
            <a:lnSpc>
              <a:spcPct val="90000"/>
            </a:lnSpc>
            <a:spcBef>
              <a:spcPct val="0"/>
            </a:spcBef>
            <a:spcAft>
              <a:spcPct val="35000"/>
            </a:spcAft>
            <a:buNone/>
          </a:pPr>
          <a:r>
            <a:rPr lang="ar-SA" sz="2600" b="1" kern="1200" dirty="0"/>
            <a:t>انتشار فيروس الحب عبر البريد الالكتروني  عام 2000 م</a:t>
          </a:r>
        </a:p>
      </dsp:txBody>
      <dsp:txXfrm>
        <a:off x="84257" y="4797414"/>
        <a:ext cx="7426012" cy="738318"/>
      </dsp:txXfrm>
    </dsp:sp>
    <dsp:sp modelId="{9A6E3334-664A-4F0A-A63A-7A0794BC5D29}">
      <dsp:nvSpPr>
        <dsp:cNvPr id="0" name=""/>
        <dsp:cNvSpPr/>
      </dsp:nvSpPr>
      <dsp:spPr>
        <a:xfrm>
          <a:off x="7048821" y="4705125"/>
          <a:ext cx="922897" cy="922897"/>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6D2C8-2C82-4BAE-9FA4-8E27A60B08DE}">
      <dsp:nvSpPr>
        <dsp:cNvPr id="0" name=""/>
        <dsp:cNvSpPr/>
      </dsp:nvSpPr>
      <dsp:spPr>
        <a:xfrm>
          <a:off x="3648236" y="1160532"/>
          <a:ext cx="1864222" cy="487247"/>
        </a:xfrm>
        <a:custGeom>
          <a:avLst/>
          <a:gdLst/>
          <a:ahLst/>
          <a:cxnLst/>
          <a:rect l="0" t="0" r="0" b="0"/>
          <a:pathLst>
            <a:path>
              <a:moveTo>
                <a:pt x="0" y="0"/>
              </a:moveTo>
              <a:lnTo>
                <a:pt x="0" y="243623"/>
              </a:lnTo>
              <a:lnTo>
                <a:pt x="1864222" y="243623"/>
              </a:lnTo>
              <a:lnTo>
                <a:pt x="1864222" y="487247"/>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B281BBB-54E7-4FFB-AA9D-A06547480122}">
      <dsp:nvSpPr>
        <dsp:cNvPr id="0" name=""/>
        <dsp:cNvSpPr/>
      </dsp:nvSpPr>
      <dsp:spPr>
        <a:xfrm>
          <a:off x="1784013" y="1160532"/>
          <a:ext cx="1864222" cy="487247"/>
        </a:xfrm>
        <a:custGeom>
          <a:avLst/>
          <a:gdLst/>
          <a:ahLst/>
          <a:cxnLst/>
          <a:rect l="0" t="0" r="0" b="0"/>
          <a:pathLst>
            <a:path>
              <a:moveTo>
                <a:pt x="1864222" y="0"/>
              </a:moveTo>
              <a:lnTo>
                <a:pt x="1864222" y="243623"/>
              </a:lnTo>
              <a:lnTo>
                <a:pt x="0" y="243623"/>
              </a:lnTo>
              <a:lnTo>
                <a:pt x="0" y="487247"/>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6D71B0-4DF9-416F-B237-3D83008F48B5}">
      <dsp:nvSpPr>
        <dsp:cNvPr id="0" name=""/>
        <dsp:cNvSpPr/>
      </dsp:nvSpPr>
      <dsp:spPr>
        <a:xfrm>
          <a:off x="1224258" y="417"/>
          <a:ext cx="4847954" cy="116011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ar-SA" sz="3100" kern="1200" dirty="0">
              <a:cs typeface="PT Bold Heading" panose="02010400000000000000" pitchFamily="2" charset="-78"/>
            </a:rPr>
            <a:t>أنواع أنظمة التشفير</a:t>
          </a:r>
          <a:endParaRPr lang="ar-SA" sz="3100" kern="1200" dirty="0"/>
        </a:p>
      </dsp:txBody>
      <dsp:txXfrm>
        <a:off x="1224258" y="417"/>
        <a:ext cx="4847954" cy="1160114"/>
      </dsp:txXfrm>
    </dsp:sp>
    <dsp:sp modelId="{4A1775AD-DC32-4102-8D61-4BDAD6B718E3}">
      <dsp:nvSpPr>
        <dsp:cNvPr id="0" name=""/>
        <dsp:cNvSpPr/>
      </dsp:nvSpPr>
      <dsp:spPr>
        <a:xfrm>
          <a:off x="163415" y="1647779"/>
          <a:ext cx="3241196" cy="1160114"/>
        </a:xfrm>
        <a:prstGeom prst="rect">
          <a:avLst/>
        </a:prstGeom>
        <a:solidFill>
          <a:srgbClr val="A7234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ar-SA" sz="3100" kern="1200">
              <a:cs typeface="PT Bold Heading" panose="02010400000000000000" pitchFamily="2" charset="-78"/>
            </a:rPr>
            <a:t>التشفير الغير متماثل </a:t>
          </a:r>
          <a:endParaRPr lang="ar-SA" sz="3100" kern="1200" dirty="0"/>
        </a:p>
      </dsp:txBody>
      <dsp:txXfrm>
        <a:off x="163415" y="1647779"/>
        <a:ext cx="3241196" cy="1160114"/>
      </dsp:txXfrm>
    </dsp:sp>
    <dsp:sp modelId="{BDA6994F-49CB-4772-A474-8AE858010BAD}">
      <dsp:nvSpPr>
        <dsp:cNvPr id="0" name=""/>
        <dsp:cNvSpPr/>
      </dsp:nvSpPr>
      <dsp:spPr>
        <a:xfrm>
          <a:off x="3891859" y="1647779"/>
          <a:ext cx="3241196" cy="1160114"/>
        </a:xfrm>
        <a:prstGeom prst="rect">
          <a:avLst/>
        </a:prstGeom>
        <a:solidFill>
          <a:srgbClr val="A7234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ar-SA" sz="3100" kern="1200" dirty="0">
              <a:cs typeface="PT Bold Heading" panose="02010400000000000000" pitchFamily="2" charset="-78"/>
            </a:rPr>
            <a:t>التشفير المتماثل </a:t>
          </a:r>
          <a:endParaRPr lang="ar-SA" sz="3100" kern="1200" dirty="0"/>
        </a:p>
      </dsp:txBody>
      <dsp:txXfrm>
        <a:off x="3891859" y="1647779"/>
        <a:ext cx="3241196" cy="116011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24B220B-4BB6-42E8-B01B-A43574AB86F4}" type="datetimeFigureOut">
              <a:rPr lang="ar-SA" smtClean="0"/>
              <a:pPr/>
              <a:t>29/04/39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E65328E-A355-45CA-B90B-E5F5E6E38D82}" type="slidenum">
              <a:rPr lang="ar-SA" smtClean="0"/>
              <a:pPr/>
              <a:t>‹#›</a:t>
            </a:fld>
            <a:endParaRPr lang="ar-SA"/>
          </a:p>
        </p:txBody>
      </p:sp>
    </p:spTree>
    <p:extLst>
      <p:ext uri="{BB962C8B-B14F-4D97-AF65-F5344CB8AC3E}">
        <p14:creationId xmlns:p14="http://schemas.microsoft.com/office/powerpoint/2010/main" val="32531975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5E65328E-A355-45CA-B90B-E5F5E6E38D82}" type="slidenum">
              <a:rPr lang="ar-SA" smtClean="0"/>
              <a:pPr/>
              <a:t>1</a:t>
            </a:fld>
            <a:endParaRPr lang="ar-SA"/>
          </a:p>
        </p:txBody>
      </p:sp>
    </p:spTree>
    <p:extLst>
      <p:ext uri="{BB962C8B-B14F-4D97-AF65-F5344CB8AC3E}">
        <p14:creationId xmlns:p14="http://schemas.microsoft.com/office/powerpoint/2010/main" val="343856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13D7B023-303E-4293-885D-0BF92C0621C5}" type="slidenum">
              <a:rPr lang="ar-SA" smtClean="0"/>
              <a:pPr/>
              <a:t>18</a:t>
            </a:fld>
            <a:endParaRPr lang="ar-SA"/>
          </a:p>
        </p:txBody>
      </p:sp>
    </p:spTree>
    <p:extLst>
      <p:ext uri="{BB962C8B-B14F-4D97-AF65-F5344CB8AC3E}">
        <p14:creationId xmlns:p14="http://schemas.microsoft.com/office/powerpoint/2010/main" val="34748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13D7B023-303E-4293-885D-0BF92C0621C5}" type="slidenum">
              <a:rPr lang="ar-SA" smtClean="0"/>
              <a:pPr/>
              <a:t>55</a:t>
            </a:fld>
            <a:endParaRPr lang="ar-SA"/>
          </a:p>
        </p:txBody>
      </p:sp>
    </p:spTree>
    <p:extLst>
      <p:ext uri="{BB962C8B-B14F-4D97-AF65-F5344CB8AC3E}">
        <p14:creationId xmlns:p14="http://schemas.microsoft.com/office/powerpoint/2010/main" val="173861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29/04/39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41130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29/04/39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93266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29/04/39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6452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29/04/39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5604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29/04/39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26085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29/04/39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07938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AE67C46C-2230-4BFC-8876-297A46F1E5F9}" type="datetimeFigureOut">
              <a:rPr lang="ar-SA" smtClean="0"/>
              <a:pPr/>
              <a:t>29/04/39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56068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AE67C46C-2230-4BFC-8876-297A46F1E5F9}" type="datetimeFigureOut">
              <a:rPr lang="ar-SA" smtClean="0"/>
              <a:pPr/>
              <a:t>29/04/39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00603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E67C46C-2230-4BFC-8876-297A46F1E5F9}" type="datetimeFigureOut">
              <a:rPr lang="ar-SA" smtClean="0"/>
              <a:pPr/>
              <a:t>29/04/39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80344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29/04/39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2471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29/04/39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91625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E67C46C-2230-4BFC-8876-297A46F1E5F9}" type="datetimeFigureOut">
              <a:rPr lang="ar-SA" smtClean="0"/>
              <a:pPr/>
              <a:t>29/04/39</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5B98910-F222-490A-B6A6-430CFC5B27A5}" type="slidenum">
              <a:rPr lang="ar-SA" smtClean="0"/>
              <a:pPr/>
              <a:t>‹#›</a:t>
            </a:fld>
            <a:endParaRPr lang="ar-SA"/>
          </a:p>
        </p:txBody>
      </p:sp>
    </p:spTree>
    <p:extLst>
      <p:ext uri="{BB962C8B-B14F-4D97-AF65-F5344CB8AC3E}">
        <p14:creationId xmlns:p14="http://schemas.microsoft.com/office/powerpoint/2010/main" val="285884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37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827584" y="3700189"/>
            <a:ext cx="7416824" cy="1384995"/>
          </a:xfrm>
          <a:prstGeom prst="rect">
            <a:avLst/>
          </a:prstGeom>
        </p:spPr>
        <p:txBody>
          <a:bodyPr wrap="square">
            <a:spAutoFit/>
          </a:bodyPr>
          <a:lstStyle/>
          <a:p>
            <a:pPr lvl="0" algn="justLow"/>
            <a:r>
              <a:rPr lang="ar-SA" sz="2800" b="1" dirty="0">
                <a:latin typeface="Times New Roman" pitchFamily="18" charset="0"/>
                <a:ea typeface="Monotype Koufi" pitchFamily="2" charset="-78"/>
                <a:cs typeface="Times New Roman" pitchFamily="18" charset="0"/>
              </a:rPr>
              <a:t>منع الوصول إلى المعلومات إلا من الأشخاص المصرح لهم فقط سواء عند تخزينها أو عند نقلها عبر وسائل الاتصال ، وكذلك تحديد صلاحية التعديل والحذف والإضافة . </a:t>
            </a:r>
            <a:endParaRPr lang="en-US" sz="2800" b="1" dirty="0">
              <a:solidFill>
                <a:srgbClr val="4A32DC"/>
              </a:solidFill>
              <a:latin typeface="Times New Roman" pitchFamily="18" charset="0"/>
              <a:ea typeface="Monotype Koufi" pitchFamily="2" charset="-78"/>
              <a:cs typeface="Times New Roman" pitchFamily="18" charset="0"/>
            </a:endParaRPr>
          </a:p>
        </p:txBody>
      </p:sp>
      <p:sp>
        <p:nvSpPr>
          <p:cNvPr id="7" name="مستطيل مخدوش من كلا الطرفين 6"/>
          <p:cNvSpPr/>
          <p:nvPr/>
        </p:nvSpPr>
        <p:spPr>
          <a:xfrm>
            <a:off x="3995936" y="1088115"/>
            <a:ext cx="4248472" cy="711697"/>
          </a:xfrm>
          <a:prstGeom prst="snip2SameRect">
            <a:avLst/>
          </a:prstGeom>
          <a:solidFill>
            <a:srgbClr val="FF0000">
              <a:alpha val="63000"/>
            </a:srgbClr>
          </a:solidFill>
          <a:effectLst>
            <a:outerShdw blurRad="40000" dist="23000" dir="5400000" rotWithShape="0">
              <a:srgbClr val="000000">
                <a:alpha val="35000"/>
              </a:srgbClr>
            </a:outerShdw>
            <a:reflection blurRad="6350" stA="50000" endA="300" endPos="90000" dir="5400000" sy="-100000" algn="bl" rotWithShape="0"/>
          </a:effectLst>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السرية</a:t>
            </a:r>
          </a:p>
        </p:txBody>
      </p:sp>
      <p:pic>
        <p:nvPicPr>
          <p:cNvPr id="2052" name="Picture 4" descr="http://www.ssdanswers.com/wp-content/uploads/2010/01/Confidential-SSA-Records-300x225.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3"/>
          <a:stretch/>
        </p:blipFill>
        <p:spPr bwMode="auto">
          <a:xfrm>
            <a:off x="837242" y="667424"/>
            <a:ext cx="2070769" cy="1408119"/>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26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p:nvPr/>
        </p:nvSpPr>
        <p:spPr>
          <a:xfrm>
            <a:off x="827584" y="3700189"/>
            <a:ext cx="7416824" cy="1384995"/>
          </a:xfrm>
          <a:prstGeom prst="rect">
            <a:avLst/>
          </a:prstGeom>
        </p:spPr>
        <p:txBody>
          <a:bodyPr wrap="square">
            <a:spAutoFit/>
          </a:bodyPr>
          <a:lstStyle/>
          <a:p>
            <a:pPr lvl="0" algn="justLow"/>
            <a:r>
              <a:rPr lang="ar-SA" sz="2800" b="1" dirty="0">
                <a:latin typeface="Times New Roman" pitchFamily="18" charset="0"/>
                <a:ea typeface="Monotype Koufi" pitchFamily="2" charset="-78"/>
                <a:cs typeface="Times New Roman" pitchFamily="18" charset="0"/>
              </a:rPr>
              <a:t>أن تكون المعلومة صحيحة عند إدخالها ، وكذلك عند تنقلها بين الأجهزة في الشبكة وذلك باستخدام مجموعة من الأساليب والأنظمة .</a:t>
            </a:r>
            <a:endParaRPr lang="en-US" sz="2800" b="1" dirty="0">
              <a:solidFill>
                <a:srgbClr val="4A32DC"/>
              </a:solidFill>
              <a:latin typeface="Times New Roman" pitchFamily="18" charset="0"/>
              <a:ea typeface="Monotype Koufi" pitchFamily="2" charset="-78"/>
              <a:cs typeface="Times New Roman" pitchFamily="18" charset="0"/>
            </a:endParaRPr>
          </a:p>
        </p:txBody>
      </p:sp>
      <p:sp>
        <p:nvSpPr>
          <p:cNvPr id="13" name="مستطيل مخدوش من كلا الطرفين 12"/>
          <p:cNvSpPr/>
          <p:nvPr/>
        </p:nvSpPr>
        <p:spPr>
          <a:xfrm>
            <a:off x="3995936" y="1088115"/>
            <a:ext cx="4248472" cy="711697"/>
          </a:xfrm>
          <a:prstGeom prst="snip2SameRect">
            <a:avLst/>
          </a:prstGeom>
          <a:solidFill>
            <a:srgbClr val="99FF66">
              <a:alpha val="63000"/>
            </a:srgbClr>
          </a:solidFill>
          <a:effectLst>
            <a:outerShdw blurRad="40000" dist="23000" dir="5400000" rotWithShape="0">
              <a:srgbClr val="000000">
                <a:alpha val="35000"/>
              </a:srgbClr>
            </a:outerShdw>
            <a:reflection blurRad="6350" stA="50000" endA="300" endPos="90000" dir="5400000" sy="-100000" algn="bl" rotWithShape="0"/>
          </a:effectLst>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السلامة</a:t>
            </a:r>
          </a:p>
        </p:txBody>
      </p:sp>
      <p:pic>
        <p:nvPicPr>
          <p:cNvPr id="4100" name="Picture 4" descr="http://storegridcloud.vembu.com/img/inbuilt_integrity_check.png"/>
          <p:cNvPicPr>
            <a:picLocks noChangeAspect="1" noChangeArrowheads="1"/>
          </p:cNvPicPr>
          <p:nvPr/>
        </p:nvPicPr>
        <p:blipFill rotWithShape="1">
          <a:blip r:embed="rId2">
            <a:extLst>
              <a:ext uri="{28A0092B-C50C-407E-A947-70E740481C1C}">
                <a14:useLocalDpi xmlns:a14="http://schemas.microsoft.com/office/drawing/2010/main" val="0"/>
              </a:ext>
            </a:extLst>
          </a:blip>
          <a:srcRect b="7894"/>
          <a:stretch/>
        </p:blipFill>
        <p:spPr bwMode="auto">
          <a:xfrm>
            <a:off x="611560" y="332657"/>
            <a:ext cx="2743200" cy="252665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17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outHorizont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827584" y="3700189"/>
            <a:ext cx="7416824" cy="1384995"/>
          </a:xfrm>
          <a:prstGeom prst="rect">
            <a:avLst/>
          </a:prstGeom>
        </p:spPr>
        <p:txBody>
          <a:bodyPr wrap="square">
            <a:spAutoFit/>
          </a:bodyPr>
          <a:lstStyle/>
          <a:p>
            <a:pPr lvl="0" algn="justLow"/>
            <a:r>
              <a:rPr lang="ar-SA" sz="2800" b="1" dirty="0">
                <a:latin typeface="Times New Roman" pitchFamily="18" charset="0"/>
                <a:ea typeface="Monotype Koufi" pitchFamily="2" charset="-78"/>
                <a:cs typeface="Times New Roman" pitchFamily="18" charset="0"/>
              </a:rPr>
              <a:t>بقاء المعلومة متوفرة للمستخدم وإمكانية الوصول إليها ، وعدم تعطل ذلك نتيجة لخلل في انظمة إدارة قواعد المعلومات و البيانات أو وسائل  الاتصال .</a:t>
            </a:r>
            <a:endParaRPr lang="en-US" sz="2800" b="1" dirty="0">
              <a:solidFill>
                <a:srgbClr val="4A32DC"/>
              </a:solidFill>
              <a:latin typeface="Times New Roman" pitchFamily="18" charset="0"/>
              <a:ea typeface="Monotype Koufi" pitchFamily="2" charset="-78"/>
              <a:cs typeface="Times New Roman" pitchFamily="18" charset="0"/>
            </a:endParaRPr>
          </a:p>
        </p:txBody>
      </p:sp>
      <p:sp>
        <p:nvSpPr>
          <p:cNvPr id="9" name="مستطيل مخدوش من كلا الطرفين 8"/>
          <p:cNvSpPr/>
          <p:nvPr/>
        </p:nvSpPr>
        <p:spPr>
          <a:xfrm>
            <a:off x="3995936" y="1088115"/>
            <a:ext cx="4248472" cy="711697"/>
          </a:xfrm>
          <a:prstGeom prst="snip2SameRect">
            <a:avLst/>
          </a:prstGeom>
          <a:solidFill>
            <a:schemeClr val="accent4">
              <a:lumMod val="40000"/>
              <a:lumOff val="60000"/>
              <a:alpha val="63000"/>
            </a:schemeClr>
          </a:solidFill>
          <a:effectLst>
            <a:outerShdw blurRad="40000" dist="23000" dir="5400000" rotWithShape="0">
              <a:srgbClr val="000000">
                <a:alpha val="35000"/>
              </a:srgbClr>
            </a:outerShdw>
            <a:reflection blurRad="6350" stA="50000" endA="300" endPos="90000" dir="5400000" sy="-100000" algn="bl" rotWithShape="0"/>
          </a:effectLst>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التوافر والإتاحة </a:t>
            </a:r>
          </a:p>
        </p:txBody>
      </p:sp>
      <p:pic>
        <p:nvPicPr>
          <p:cNvPr id="3074" name="Picture 2" descr="http://www.globalawakeninginstitute.com/store/image/cache/data/Download-icon-500x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740155"/>
            <a:ext cx="1407616" cy="1407616"/>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516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ذو زوايا قطرية مخدوشة 2"/>
          <p:cNvSpPr/>
          <p:nvPr/>
        </p:nvSpPr>
        <p:spPr>
          <a:xfrm>
            <a:off x="2051720" y="548680"/>
            <a:ext cx="4968552" cy="972000"/>
          </a:xfrm>
          <a:prstGeom prst="snip2DiagRect">
            <a:avLst>
              <a:gd name="adj1" fmla="val 21416"/>
              <a:gd name="adj2" fmla="val 1666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6" name="مستطيل مستدير الزوايا 5"/>
          <p:cNvSpPr/>
          <p:nvPr/>
        </p:nvSpPr>
        <p:spPr>
          <a:xfrm>
            <a:off x="1727684" y="620688"/>
            <a:ext cx="5688632" cy="792088"/>
          </a:xfrm>
          <a:prstGeom prst="roundRect">
            <a:avLst/>
          </a:prstGeom>
          <a:solidFill>
            <a:srgbClr val="A72349"/>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3200" dirty="0">
                <a:solidFill>
                  <a:schemeClr val="bg1"/>
                </a:solidFill>
                <a:cs typeface="PT Bold Heading" panose="02010400000000000000" pitchFamily="2" charset="-78"/>
              </a:rPr>
              <a:t>تهديدات أمن المعلومات</a:t>
            </a:r>
          </a:p>
        </p:txBody>
      </p:sp>
      <p:sp>
        <p:nvSpPr>
          <p:cNvPr id="5" name="مستطيل 4"/>
          <p:cNvSpPr/>
          <p:nvPr/>
        </p:nvSpPr>
        <p:spPr>
          <a:xfrm>
            <a:off x="683568" y="2132856"/>
            <a:ext cx="7715425" cy="830997"/>
          </a:xfrm>
          <a:prstGeom prst="rect">
            <a:avLst/>
          </a:prstGeom>
        </p:spPr>
        <p:txBody>
          <a:bodyPr wrap="square">
            <a:spAutoFit/>
          </a:bodyPr>
          <a:lstStyle/>
          <a:p>
            <a:pPr lvl="0" algn="justLow">
              <a:spcBef>
                <a:spcPct val="0"/>
              </a:spcBef>
              <a:defRPr/>
            </a:pPr>
            <a:r>
              <a:rPr lang="ar-SA" sz="2400" b="1" dirty="0"/>
              <a:t>تتعرض المعلومات اثناء استخدام اجهزة الحاسب ونحوه لكثير من أنواع المخاطر منها :</a:t>
            </a:r>
          </a:p>
        </p:txBody>
      </p:sp>
      <p:sp>
        <p:nvSpPr>
          <p:cNvPr id="8" name="مستطيل 7"/>
          <p:cNvSpPr/>
          <p:nvPr/>
        </p:nvSpPr>
        <p:spPr>
          <a:xfrm>
            <a:off x="6095686" y="3356992"/>
            <a:ext cx="2292737"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400" b="1" dirty="0">
                <a:solidFill>
                  <a:schemeClr val="bg1"/>
                </a:solidFill>
              </a:rPr>
              <a:t>مخاطر طبيعية</a:t>
            </a:r>
            <a:endParaRPr lang="ar-SA" sz="2400" dirty="0">
              <a:solidFill>
                <a:schemeClr val="bg1"/>
              </a:solidFill>
            </a:endParaRPr>
          </a:p>
        </p:txBody>
      </p:sp>
      <p:sp>
        <p:nvSpPr>
          <p:cNvPr id="12" name="مستطيل 11"/>
          <p:cNvSpPr/>
          <p:nvPr/>
        </p:nvSpPr>
        <p:spPr>
          <a:xfrm>
            <a:off x="683568" y="3356992"/>
            <a:ext cx="5093570"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400" b="1" dirty="0">
                <a:solidFill>
                  <a:schemeClr val="bg1"/>
                </a:solidFill>
              </a:rPr>
              <a:t>حرائق  ـــ غرق ـــ  زلازل  ـــ  براكين </a:t>
            </a:r>
          </a:p>
        </p:txBody>
      </p:sp>
      <p:sp>
        <p:nvSpPr>
          <p:cNvPr id="13" name="مستطيل 12"/>
          <p:cNvSpPr/>
          <p:nvPr/>
        </p:nvSpPr>
        <p:spPr>
          <a:xfrm>
            <a:off x="6095686" y="4005064"/>
            <a:ext cx="2292737"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400" b="1" dirty="0">
                <a:solidFill>
                  <a:schemeClr val="bg1"/>
                </a:solidFill>
              </a:rPr>
              <a:t>مخاطر عامة</a:t>
            </a:r>
          </a:p>
        </p:txBody>
      </p:sp>
      <p:sp>
        <p:nvSpPr>
          <p:cNvPr id="14" name="مستطيل 13"/>
          <p:cNvSpPr/>
          <p:nvPr/>
        </p:nvSpPr>
        <p:spPr>
          <a:xfrm>
            <a:off x="683568" y="4005064"/>
            <a:ext cx="5093570"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400" b="1" dirty="0">
                <a:solidFill>
                  <a:schemeClr val="bg1"/>
                </a:solidFill>
              </a:rPr>
              <a:t>انقطاع التيار الكهربائي  ـــ  انقطاع الانترنت</a:t>
            </a:r>
          </a:p>
        </p:txBody>
      </p:sp>
      <p:sp>
        <p:nvSpPr>
          <p:cNvPr id="15" name="مستطيل 14"/>
          <p:cNvSpPr/>
          <p:nvPr/>
        </p:nvSpPr>
        <p:spPr>
          <a:xfrm>
            <a:off x="6095686" y="4653136"/>
            <a:ext cx="2292737"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400" b="1" dirty="0">
                <a:solidFill>
                  <a:schemeClr val="bg1"/>
                </a:solidFill>
              </a:rPr>
              <a:t>مخاطر الكترونية </a:t>
            </a:r>
          </a:p>
        </p:txBody>
      </p:sp>
      <p:sp>
        <p:nvSpPr>
          <p:cNvPr id="16" name="مستطيل 15"/>
          <p:cNvSpPr/>
          <p:nvPr/>
        </p:nvSpPr>
        <p:spPr>
          <a:xfrm>
            <a:off x="683568" y="4653136"/>
            <a:ext cx="5093570"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2400" b="1" dirty="0">
                <a:solidFill>
                  <a:schemeClr val="bg1"/>
                </a:solidFill>
              </a:rPr>
              <a:t>انتحال الشخصية  ـــ التنصت  ــــ  الفيروسات</a:t>
            </a:r>
          </a:p>
        </p:txBody>
      </p:sp>
    </p:spTree>
    <p:extLst>
      <p:ext uri="{BB962C8B-B14F-4D97-AF65-F5344CB8AC3E}">
        <p14:creationId xmlns:p14="http://schemas.microsoft.com/office/powerpoint/2010/main" val="2217029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750" fill="hold"/>
                                        <p:tgtEl>
                                          <p:spTgt spid="8"/>
                                        </p:tgtEl>
                                        <p:attrNameLst>
                                          <p:attrName>ppt_w</p:attrName>
                                        </p:attrNameLst>
                                      </p:cBhvr>
                                      <p:tavLst>
                                        <p:tav tm="0">
                                          <p:val>
                                            <p:fltVal val="0"/>
                                          </p:val>
                                        </p:tav>
                                        <p:tav tm="100000">
                                          <p:val>
                                            <p:strVal val="#ppt_w"/>
                                          </p:val>
                                        </p:tav>
                                      </p:tavLst>
                                    </p:anim>
                                    <p:anim calcmode="lin" valueType="num">
                                      <p:cBhvr>
                                        <p:cTn id="15" dur="750" fill="hold"/>
                                        <p:tgtEl>
                                          <p:spTgt spid="8"/>
                                        </p:tgtEl>
                                        <p:attrNameLst>
                                          <p:attrName>ppt_h</p:attrName>
                                        </p:attrNameLst>
                                      </p:cBhvr>
                                      <p:tavLst>
                                        <p:tav tm="0">
                                          <p:val>
                                            <p:fltVal val="0"/>
                                          </p:val>
                                        </p:tav>
                                        <p:tav tm="100000">
                                          <p:val>
                                            <p:strVal val="#ppt_h"/>
                                          </p:val>
                                        </p:tav>
                                      </p:tavLst>
                                    </p:anim>
                                    <p:anim calcmode="lin" valueType="num">
                                      <p:cBhvr>
                                        <p:cTn id="16" dur="750" fill="hold"/>
                                        <p:tgtEl>
                                          <p:spTgt spid="8"/>
                                        </p:tgtEl>
                                        <p:attrNameLst>
                                          <p:attrName>style.rotation</p:attrName>
                                        </p:attrNameLst>
                                      </p:cBhvr>
                                      <p:tavLst>
                                        <p:tav tm="0">
                                          <p:val>
                                            <p:fltVal val="90"/>
                                          </p:val>
                                        </p:tav>
                                        <p:tav tm="100000">
                                          <p:val>
                                            <p:fltVal val="0"/>
                                          </p:val>
                                        </p:tav>
                                      </p:tavLst>
                                    </p:anim>
                                    <p:animEffect transition="in" filter="fade">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750" fill="hold"/>
                                        <p:tgtEl>
                                          <p:spTgt spid="13"/>
                                        </p:tgtEl>
                                        <p:attrNameLst>
                                          <p:attrName>ppt_w</p:attrName>
                                        </p:attrNameLst>
                                      </p:cBhvr>
                                      <p:tavLst>
                                        <p:tav tm="0">
                                          <p:val>
                                            <p:fltVal val="0"/>
                                          </p:val>
                                        </p:tav>
                                        <p:tav tm="100000">
                                          <p:val>
                                            <p:strVal val="#ppt_w"/>
                                          </p:val>
                                        </p:tav>
                                      </p:tavLst>
                                    </p:anim>
                                    <p:anim calcmode="lin" valueType="num">
                                      <p:cBhvr>
                                        <p:cTn id="28" dur="750" fill="hold"/>
                                        <p:tgtEl>
                                          <p:spTgt spid="13"/>
                                        </p:tgtEl>
                                        <p:attrNameLst>
                                          <p:attrName>ppt_h</p:attrName>
                                        </p:attrNameLst>
                                      </p:cBhvr>
                                      <p:tavLst>
                                        <p:tav tm="0">
                                          <p:val>
                                            <p:fltVal val="0"/>
                                          </p:val>
                                        </p:tav>
                                        <p:tav tm="100000">
                                          <p:val>
                                            <p:strVal val="#ppt_h"/>
                                          </p:val>
                                        </p:tav>
                                      </p:tavLst>
                                    </p:anim>
                                    <p:anim calcmode="lin" valueType="num">
                                      <p:cBhvr>
                                        <p:cTn id="29" dur="750" fill="hold"/>
                                        <p:tgtEl>
                                          <p:spTgt spid="13"/>
                                        </p:tgtEl>
                                        <p:attrNameLst>
                                          <p:attrName>style.rotation</p:attrName>
                                        </p:attrNameLst>
                                      </p:cBhvr>
                                      <p:tavLst>
                                        <p:tav tm="0">
                                          <p:val>
                                            <p:fltVal val="90"/>
                                          </p:val>
                                        </p:tav>
                                        <p:tav tm="100000">
                                          <p:val>
                                            <p:fltVal val="0"/>
                                          </p:val>
                                        </p:tav>
                                      </p:tavLst>
                                    </p:anim>
                                    <p:animEffect transition="in" filter="fade">
                                      <p:cBhvr>
                                        <p:cTn id="30" dur="75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750" fill="hold"/>
                                        <p:tgtEl>
                                          <p:spTgt spid="15"/>
                                        </p:tgtEl>
                                        <p:attrNameLst>
                                          <p:attrName>ppt_w</p:attrName>
                                        </p:attrNameLst>
                                      </p:cBhvr>
                                      <p:tavLst>
                                        <p:tav tm="0">
                                          <p:val>
                                            <p:fltVal val="0"/>
                                          </p:val>
                                        </p:tav>
                                        <p:tav tm="100000">
                                          <p:val>
                                            <p:strVal val="#ppt_w"/>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style.rotation</p:attrName>
                                        </p:attrNameLst>
                                      </p:cBhvr>
                                      <p:tavLst>
                                        <p:tav tm="0">
                                          <p:val>
                                            <p:fltVal val="90"/>
                                          </p:val>
                                        </p:tav>
                                        <p:tav tm="100000">
                                          <p:val>
                                            <p:fltVal val="0"/>
                                          </p:val>
                                        </p:tav>
                                      </p:tavLst>
                                    </p:anim>
                                    <p:animEffect transition="in" filter="fade">
                                      <p:cBhvr>
                                        <p:cTn id="43" dur="75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mph" presetSubtype="0" repeatCount="indefinite" fill="hold" grpId="1" nodeType="clickEffect">
                                  <p:stCondLst>
                                    <p:cond delay="0"/>
                                  </p:stCondLst>
                                  <p:childTnLst>
                                    <p:animClr clrSpc="hsl" dir="cw">
                                      <p:cBhvr override="childStyle">
                                        <p:cTn id="52" dur="500" fill="hold"/>
                                        <p:tgtEl>
                                          <p:spTgt spid="15"/>
                                        </p:tgtEl>
                                        <p:attrNameLst>
                                          <p:attrName>style.color</p:attrName>
                                        </p:attrNameLst>
                                      </p:cBhvr>
                                      <p:by>
                                        <p:hsl h="-7200000" s="0" l="0"/>
                                      </p:by>
                                    </p:animClr>
                                    <p:animClr clrSpc="hsl" dir="cw">
                                      <p:cBhvr>
                                        <p:cTn id="53" dur="500" fill="hold"/>
                                        <p:tgtEl>
                                          <p:spTgt spid="15"/>
                                        </p:tgtEl>
                                        <p:attrNameLst>
                                          <p:attrName>fillcolor</p:attrName>
                                        </p:attrNameLst>
                                      </p:cBhvr>
                                      <p:by>
                                        <p:hsl h="-7200000" s="0" l="0"/>
                                      </p:by>
                                    </p:animClr>
                                    <p:animClr clrSpc="hsl" dir="cw">
                                      <p:cBhvr>
                                        <p:cTn id="54" dur="500" fill="hold"/>
                                        <p:tgtEl>
                                          <p:spTgt spid="15"/>
                                        </p:tgtEl>
                                        <p:attrNameLst>
                                          <p:attrName>stroke.color</p:attrName>
                                        </p:attrNameLst>
                                      </p:cBhvr>
                                      <p:by>
                                        <p:hsl h="-7200000" s="0" l="0"/>
                                      </p:by>
                                    </p:animClr>
                                    <p:set>
                                      <p:cBhvr>
                                        <p:cTn id="55" dur="500" fill="hold"/>
                                        <p:tgtEl>
                                          <p:spTgt spid="15"/>
                                        </p:tgtEl>
                                        <p:attrNameLst>
                                          <p:attrName>fill.type</p:attrName>
                                        </p:attrNameLst>
                                      </p:cBhvr>
                                      <p:to>
                                        <p:strVal val="solid"/>
                                      </p:to>
                                    </p:set>
                                  </p:childTnLst>
                                </p:cTn>
                              </p:par>
                              <p:par>
                                <p:cTn id="56" presetID="22" presetClass="emph" presetSubtype="0" repeatCount="indefinite" fill="hold" grpId="1" nodeType="withEffect">
                                  <p:stCondLst>
                                    <p:cond delay="0"/>
                                  </p:stCondLst>
                                  <p:childTnLst>
                                    <p:animClr clrSpc="hsl" dir="cw">
                                      <p:cBhvr override="childStyle">
                                        <p:cTn id="57" dur="500" fill="hold"/>
                                        <p:tgtEl>
                                          <p:spTgt spid="16"/>
                                        </p:tgtEl>
                                        <p:attrNameLst>
                                          <p:attrName>style.color</p:attrName>
                                        </p:attrNameLst>
                                      </p:cBhvr>
                                      <p:by>
                                        <p:hsl h="-7200000" s="0" l="0"/>
                                      </p:by>
                                    </p:animClr>
                                    <p:animClr clrSpc="hsl" dir="cw">
                                      <p:cBhvr>
                                        <p:cTn id="58" dur="500" fill="hold"/>
                                        <p:tgtEl>
                                          <p:spTgt spid="16"/>
                                        </p:tgtEl>
                                        <p:attrNameLst>
                                          <p:attrName>fillcolor</p:attrName>
                                        </p:attrNameLst>
                                      </p:cBhvr>
                                      <p:by>
                                        <p:hsl h="-7200000" s="0" l="0"/>
                                      </p:by>
                                    </p:animClr>
                                    <p:animClr clrSpc="hsl" dir="cw">
                                      <p:cBhvr>
                                        <p:cTn id="59" dur="500" fill="hold"/>
                                        <p:tgtEl>
                                          <p:spTgt spid="16"/>
                                        </p:tgtEl>
                                        <p:attrNameLst>
                                          <p:attrName>stroke.color</p:attrName>
                                        </p:attrNameLst>
                                      </p:cBhvr>
                                      <p:by>
                                        <p:hsl h="-7200000" s="0" l="0"/>
                                      </p:by>
                                    </p:animClr>
                                    <p:set>
                                      <p:cBhvr>
                                        <p:cTn id="60"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P spid="13" grpId="0" animBg="1"/>
      <p:bldP spid="14" grpId="0"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p:cNvSpPr/>
          <p:nvPr/>
        </p:nvSpPr>
        <p:spPr>
          <a:xfrm>
            <a:off x="2951820" y="620688"/>
            <a:ext cx="3240360"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3200" b="1" dirty="0">
                <a:solidFill>
                  <a:schemeClr val="bg1"/>
                </a:solidFill>
              </a:rPr>
              <a:t>انتحال الشخصية</a:t>
            </a:r>
          </a:p>
        </p:txBody>
      </p:sp>
      <p:pic>
        <p:nvPicPr>
          <p:cNvPr id="6148" name="Picture 4" descr="http://www.securityroundtable.com/wp-content/uploads/2013/05/Cyber-Criminal-300x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31" y="1988840"/>
            <a:ext cx="4006939" cy="381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145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heel(1)">
                                      <p:cBhvr>
                                        <p:cTn id="7"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lin ang="2700000" scaled="1"/>
          <a:tileRect/>
        </a:gradFill>
        <a:effectLst/>
      </p:bgPr>
    </p:bg>
    <p:spTree>
      <p:nvGrpSpPr>
        <p:cNvPr id="1" name=""/>
        <p:cNvGrpSpPr/>
        <p:nvPr/>
      </p:nvGrpSpPr>
      <p:grpSpPr>
        <a:xfrm>
          <a:off x="0" y="0"/>
          <a:ext cx="0" cy="0"/>
          <a:chOff x="0" y="0"/>
          <a:chExt cx="0" cy="0"/>
        </a:xfrm>
      </p:grpSpPr>
      <p:pic>
        <p:nvPicPr>
          <p:cNvPr id="4" name="انتحال الشخصية">
            <a:hlinkClick r:id="" action="ppaction://media"/>
            <a:extLst>
              <a:ext uri="{FF2B5EF4-FFF2-40B4-BE49-F238E27FC236}">
                <a16:creationId xmlns:a16="http://schemas.microsoft.com/office/drawing/2014/main" id="{0741ED55-256A-493B-8C0D-050C971C0E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66505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الإختراق">
            <a:hlinkClick r:id="" action="ppaction://media"/>
            <a:extLst>
              <a:ext uri="{FF2B5EF4-FFF2-40B4-BE49-F238E27FC236}">
                <a16:creationId xmlns:a16="http://schemas.microsoft.com/office/drawing/2014/main" id="{9FDBF947-81BD-48CC-B1EE-181A1AF580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9936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السرية">
            <a:hlinkClick r:id="" action="ppaction://media"/>
            <a:extLst>
              <a:ext uri="{FF2B5EF4-FFF2-40B4-BE49-F238E27FC236}">
                <a16:creationId xmlns:a16="http://schemas.microsoft.com/office/drawing/2014/main" id="{47E5B87C-A0C5-4D56-9ACA-6217101B80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770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نتيجة بحث الصور عن انتحال الشخصية">
            <a:extLst>
              <a:ext uri="{FF2B5EF4-FFF2-40B4-BE49-F238E27FC236}">
                <a16:creationId xmlns:a16="http://schemas.microsoft.com/office/drawing/2014/main" id="{9F76B54A-585E-4266-BA47-34547BF22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666875" y="2754175"/>
            <a:ext cx="5810250" cy="3143250"/>
          </a:xfrm>
          <a:prstGeom prst="rect">
            <a:avLst/>
          </a:prstGeom>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499A442C-F932-4CFA-9C78-33DCFF8B1F0E}"/>
              </a:ext>
            </a:extLst>
          </p:cNvPr>
          <p:cNvSpPr/>
          <p:nvPr/>
        </p:nvSpPr>
        <p:spPr>
          <a:xfrm>
            <a:off x="827584" y="851228"/>
            <a:ext cx="7488832" cy="1815882"/>
          </a:xfrm>
          <a:prstGeom prst="rect">
            <a:avLst/>
          </a:prstGeom>
        </p:spPr>
        <p:txBody>
          <a:bodyPr wrap="square">
            <a:spAutoFit/>
          </a:bodyPr>
          <a:lstStyle/>
          <a:p>
            <a:pPr algn="ctr"/>
            <a:r>
              <a:rPr lang="ar-SA" sz="2800" b="1" dirty="0">
                <a:cs typeface="+mj-cs"/>
              </a:rPr>
              <a:t>يتم استخدام هوية مستخدم مــا مثل </a:t>
            </a:r>
          </a:p>
          <a:p>
            <a:pPr algn="ctr"/>
            <a:r>
              <a:rPr lang="ar-SA" sz="2800" b="1" dirty="0">
                <a:cs typeface="+mj-cs"/>
              </a:rPr>
              <a:t>( </a:t>
            </a:r>
            <a:r>
              <a:rPr lang="ar-SA" sz="2800" b="1" dirty="0">
                <a:solidFill>
                  <a:srgbClr val="FF0000"/>
                </a:solidFill>
                <a:cs typeface="+mj-cs"/>
              </a:rPr>
              <a:t>اسم المستخدم  </a:t>
            </a:r>
            <a:r>
              <a:rPr lang="ar-SA" sz="2800" b="1" dirty="0">
                <a:cs typeface="+mj-cs"/>
              </a:rPr>
              <a:t>و </a:t>
            </a:r>
            <a:r>
              <a:rPr lang="ar-SA" sz="2800" b="1" dirty="0">
                <a:solidFill>
                  <a:srgbClr val="006600"/>
                </a:solidFill>
                <a:cs typeface="+mj-cs"/>
              </a:rPr>
              <a:t>كلمة المرور</a:t>
            </a:r>
            <a:r>
              <a:rPr lang="ar-SA" sz="2800" b="1" dirty="0">
                <a:cs typeface="+mj-cs"/>
              </a:rPr>
              <a:t> ) </a:t>
            </a:r>
          </a:p>
          <a:p>
            <a:pPr algn="ctr"/>
            <a:r>
              <a:rPr lang="ar-SA" sz="2800" b="1" dirty="0">
                <a:cs typeface="+mj-cs"/>
              </a:rPr>
              <a:t>للحصول على معلومات سرية أو أمنية أو مبالغ نقدية</a:t>
            </a:r>
            <a:endParaRPr lang="ar-SA" sz="2800" b="1" dirty="0">
              <a:solidFill>
                <a:schemeClr val="accent2">
                  <a:lumMod val="75000"/>
                </a:schemeClr>
              </a:solidFill>
              <a:cs typeface="+mj-cs"/>
            </a:endParaRPr>
          </a:p>
          <a:p>
            <a:pPr algn="ctr"/>
            <a:r>
              <a:rPr lang="ar-SA" sz="2800" b="1" dirty="0">
                <a:solidFill>
                  <a:schemeClr val="accent2">
                    <a:lumMod val="75000"/>
                  </a:schemeClr>
                </a:solidFill>
                <a:cs typeface="+mj-cs"/>
              </a:rPr>
              <a:t> وله عدة طرق </a:t>
            </a:r>
          </a:p>
        </p:txBody>
      </p:sp>
    </p:spTree>
    <p:extLst>
      <p:ext uri="{BB962C8B-B14F-4D97-AF65-F5344CB8AC3E}">
        <p14:creationId xmlns:p14="http://schemas.microsoft.com/office/powerpoint/2010/main" val="8291200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نتيجة بحث الصور عن ‪password icon png‬‏">
            <a:extLst>
              <a:ext uri="{FF2B5EF4-FFF2-40B4-BE49-F238E27FC236}">
                <a16:creationId xmlns:a16="http://schemas.microsoft.com/office/drawing/2014/main" id="{8A4D2A02-AC47-42C7-8619-2383A2D0A8E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7172" name="Picture 4" descr="صورة ذات صلة">
            <a:extLst>
              <a:ext uri="{FF2B5EF4-FFF2-40B4-BE49-F238E27FC236}">
                <a16:creationId xmlns:a16="http://schemas.microsoft.com/office/drawing/2014/main" id="{77E4EB83-E424-4219-ABAE-2AA1AA92D3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2452" y="838892"/>
            <a:ext cx="1141200" cy="1141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نتيجة بحث الصور عن ‪email icon png‬‏">
            <a:extLst>
              <a:ext uri="{FF2B5EF4-FFF2-40B4-BE49-F238E27FC236}">
                <a16:creationId xmlns:a16="http://schemas.microsoft.com/office/drawing/2014/main" id="{34947EF5-5BA0-4113-A895-67FB61D2F6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450" y="1980092"/>
            <a:ext cx="1142256" cy="114225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نتيجة بحث الصور عن ‪user computer  icon png‬‏">
            <a:extLst>
              <a:ext uri="{FF2B5EF4-FFF2-40B4-BE49-F238E27FC236}">
                <a16:creationId xmlns:a16="http://schemas.microsoft.com/office/drawing/2014/main" id="{270DB6CD-EFA2-44F0-8CE9-706C560C18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396" y="2996952"/>
            <a:ext cx="1460523" cy="146052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نتيجة بحث الصور عن ‪password clipart  icon png‬‏">
            <a:extLst>
              <a:ext uri="{FF2B5EF4-FFF2-40B4-BE49-F238E27FC236}">
                <a16:creationId xmlns:a16="http://schemas.microsoft.com/office/drawing/2014/main" id="{488D66F8-D3AA-420D-99DA-B14AA6D00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859319" y="4643240"/>
            <a:ext cx="1293964" cy="129396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44284517-4A65-42A6-BA7D-B29BA4BBEB23}"/>
              </a:ext>
            </a:extLst>
          </p:cNvPr>
          <p:cNvSpPr/>
          <p:nvPr/>
        </p:nvSpPr>
        <p:spPr>
          <a:xfrm>
            <a:off x="3024338" y="1154030"/>
            <a:ext cx="3804247" cy="461665"/>
          </a:xfrm>
          <a:prstGeom prst="rect">
            <a:avLst/>
          </a:prstGeom>
        </p:spPr>
        <p:txBody>
          <a:bodyPr wrap="none">
            <a:spAutoFit/>
          </a:bodyPr>
          <a:lstStyle/>
          <a:p>
            <a:r>
              <a:rPr lang="ar-SA" sz="2400" b="1" dirty="0">
                <a:cs typeface="+mj-cs"/>
              </a:rPr>
              <a:t>تخمين أسم المستخدم وكلمة المرور .</a:t>
            </a:r>
            <a:endParaRPr lang="ar-SA" sz="2400" dirty="0">
              <a:cs typeface="+mj-cs"/>
            </a:endParaRPr>
          </a:p>
        </p:txBody>
      </p:sp>
      <p:sp>
        <p:nvSpPr>
          <p:cNvPr id="16" name="مستطيل 15">
            <a:extLst>
              <a:ext uri="{FF2B5EF4-FFF2-40B4-BE49-F238E27FC236}">
                <a16:creationId xmlns:a16="http://schemas.microsoft.com/office/drawing/2014/main" id="{7DFDF046-6646-44B9-9EA5-C11CC68CE4DF}"/>
              </a:ext>
            </a:extLst>
          </p:cNvPr>
          <p:cNvSpPr/>
          <p:nvPr/>
        </p:nvSpPr>
        <p:spPr>
          <a:xfrm>
            <a:off x="970267" y="2106160"/>
            <a:ext cx="6039237" cy="830997"/>
          </a:xfrm>
          <a:prstGeom prst="rect">
            <a:avLst/>
          </a:prstGeom>
        </p:spPr>
        <p:txBody>
          <a:bodyPr wrap="square">
            <a:spAutoFit/>
          </a:bodyPr>
          <a:lstStyle/>
          <a:p>
            <a:r>
              <a:rPr lang="ar-SA" sz="2400" b="1" dirty="0">
                <a:cs typeface="+mj-cs"/>
              </a:rPr>
              <a:t>ارسال رسائل للمستهدفين يطلب منهم تحديث بياناتهم البنكية عبر روابط تحوي مواقع مزيفة .</a:t>
            </a:r>
            <a:endParaRPr lang="ar-SA" sz="2400" dirty="0">
              <a:cs typeface="+mj-cs"/>
            </a:endParaRPr>
          </a:p>
        </p:txBody>
      </p:sp>
      <p:sp>
        <p:nvSpPr>
          <p:cNvPr id="17" name="مستطيل 16">
            <a:extLst>
              <a:ext uri="{FF2B5EF4-FFF2-40B4-BE49-F238E27FC236}">
                <a16:creationId xmlns:a16="http://schemas.microsoft.com/office/drawing/2014/main" id="{3C7F65B9-BFF3-404D-B7F4-C8F8C051B38F}"/>
              </a:ext>
            </a:extLst>
          </p:cNvPr>
          <p:cNvSpPr/>
          <p:nvPr/>
        </p:nvSpPr>
        <p:spPr>
          <a:xfrm>
            <a:off x="817948" y="3396189"/>
            <a:ext cx="6039237" cy="830997"/>
          </a:xfrm>
          <a:prstGeom prst="rect">
            <a:avLst/>
          </a:prstGeom>
        </p:spPr>
        <p:txBody>
          <a:bodyPr wrap="square">
            <a:spAutoFit/>
          </a:bodyPr>
          <a:lstStyle/>
          <a:p>
            <a:r>
              <a:rPr lang="ar-SA" sz="2400" b="1" dirty="0">
                <a:cs typeface="+mj-cs"/>
              </a:rPr>
              <a:t>استخدام أجهزة أو برامج تقوم بتسجيل ما يتم النقر عليه في لوحة المفاتيح وارساله إلى بريد معين .</a:t>
            </a:r>
            <a:endParaRPr lang="ar-SA" sz="2400" dirty="0">
              <a:cs typeface="+mj-cs"/>
            </a:endParaRPr>
          </a:p>
        </p:txBody>
      </p:sp>
      <p:sp>
        <p:nvSpPr>
          <p:cNvPr id="18" name="مستطيل 17">
            <a:extLst>
              <a:ext uri="{FF2B5EF4-FFF2-40B4-BE49-F238E27FC236}">
                <a16:creationId xmlns:a16="http://schemas.microsoft.com/office/drawing/2014/main" id="{36ECAE15-75DC-44A3-962A-BC152B2471A0}"/>
              </a:ext>
            </a:extLst>
          </p:cNvPr>
          <p:cNvSpPr/>
          <p:nvPr/>
        </p:nvSpPr>
        <p:spPr>
          <a:xfrm>
            <a:off x="772211" y="4872973"/>
            <a:ext cx="6039237" cy="830997"/>
          </a:xfrm>
          <a:prstGeom prst="rect">
            <a:avLst/>
          </a:prstGeom>
        </p:spPr>
        <p:txBody>
          <a:bodyPr wrap="square">
            <a:spAutoFit/>
          </a:bodyPr>
          <a:lstStyle/>
          <a:p>
            <a:r>
              <a:rPr lang="ar-SA" sz="2400" b="1" dirty="0">
                <a:cs typeface="+mj-cs"/>
              </a:rPr>
              <a:t>الاتصال مباشرة على المستهدفين والادعاء بأنه موظف شركة أو بنك ويطلب المعلومات السرية .</a:t>
            </a:r>
            <a:endParaRPr lang="ar-SA" sz="2400" dirty="0">
              <a:cs typeface="+mj-cs"/>
            </a:endParaRPr>
          </a:p>
        </p:txBody>
      </p:sp>
    </p:spTree>
    <p:extLst>
      <p:ext uri="{BB962C8B-B14F-4D97-AF65-F5344CB8AC3E}">
        <p14:creationId xmlns:p14="http://schemas.microsoft.com/office/powerpoint/2010/main" val="214244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right)">
                                      <p:cBhvr>
                                        <p:cTn id="7" dur="500"/>
                                        <p:tgtEl>
                                          <p:spTgt spid="717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par>
                                <p:cTn id="16" presetID="22" presetClass="entr" presetSubtype="2"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wipe(right)">
                                      <p:cBhvr>
                                        <p:cTn id="18" dur="5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par>
                                <p:cTn id="24" presetID="22" presetClass="entr" presetSubtype="2" fill="hold" nodeType="withEffect">
                                  <p:stCondLst>
                                    <p:cond delay="0"/>
                                  </p:stCondLst>
                                  <p:childTnLst>
                                    <p:set>
                                      <p:cBhvr>
                                        <p:cTn id="25" dur="1" fill="hold">
                                          <p:stCondLst>
                                            <p:cond delay="0"/>
                                          </p:stCondLst>
                                        </p:cTn>
                                        <p:tgtEl>
                                          <p:spTgt spid="7176"/>
                                        </p:tgtEl>
                                        <p:attrNameLst>
                                          <p:attrName>style.visibility</p:attrName>
                                        </p:attrNameLst>
                                      </p:cBhvr>
                                      <p:to>
                                        <p:strVal val="visible"/>
                                      </p:to>
                                    </p:set>
                                    <p:animEffect transition="in" filter="wipe(right)">
                                      <p:cBhvr>
                                        <p:cTn id="26" dur="500"/>
                                        <p:tgtEl>
                                          <p:spTgt spid="717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7182"/>
                                        </p:tgtEl>
                                        <p:attrNameLst>
                                          <p:attrName>style.visibility</p:attrName>
                                        </p:attrNameLst>
                                      </p:cBhvr>
                                      <p:to>
                                        <p:strVal val="visible"/>
                                      </p:to>
                                    </p:set>
                                    <p:animEffect transition="in" filter="wipe(right)">
                                      <p:cBhvr>
                                        <p:cTn id="31" dur="500"/>
                                        <p:tgtEl>
                                          <p:spTgt spid="7182"/>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508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3DBAF01-E27D-4B19-AB94-D64DAFB681AA}"/>
              </a:ext>
            </a:extLst>
          </p:cNvPr>
          <p:cNvSpPr/>
          <p:nvPr/>
        </p:nvSpPr>
        <p:spPr>
          <a:xfrm>
            <a:off x="700572" y="1517882"/>
            <a:ext cx="6390456" cy="830997"/>
          </a:xfrm>
          <a:prstGeom prst="rect">
            <a:avLst/>
          </a:prstGeom>
        </p:spPr>
        <p:txBody>
          <a:bodyPr wrap="square">
            <a:spAutoFit/>
          </a:bodyPr>
          <a:lstStyle/>
          <a:p>
            <a:r>
              <a:rPr lang="ar-SA" sz="2400" b="1" dirty="0">
                <a:cs typeface="+mj-cs"/>
              </a:rPr>
              <a:t>لذلك أحرص على أن تكون كلمة المرور قوية بحيث تكون مكونه من ارقام وحروف ورموز مثل     </a:t>
            </a:r>
            <a:r>
              <a:rPr lang="en-US" sz="2400" b="1" dirty="0">
                <a:solidFill>
                  <a:srgbClr val="FF0000"/>
                </a:solidFill>
                <a:cs typeface="+mj-cs"/>
              </a:rPr>
              <a:t>mlR94_7w!@</a:t>
            </a:r>
            <a:endParaRPr lang="ar-SA" sz="2400" b="1" dirty="0">
              <a:solidFill>
                <a:srgbClr val="FF0000"/>
              </a:solidFill>
              <a:cs typeface="+mj-cs"/>
            </a:endParaRPr>
          </a:p>
        </p:txBody>
      </p:sp>
      <p:pic>
        <p:nvPicPr>
          <p:cNvPr id="1026" name="Picture 2" descr="نتيجة بحث الصور عن ‪https‬‏">
            <a:extLst>
              <a:ext uri="{FF2B5EF4-FFF2-40B4-BE49-F238E27FC236}">
                <a16:creationId xmlns:a16="http://schemas.microsoft.com/office/drawing/2014/main" id="{48AD8C5C-77C8-40D3-B96C-5232D546B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338" y="3619876"/>
            <a:ext cx="6246440" cy="18973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صورة ذات صلة">
            <a:extLst>
              <a:ext uri="{FF2B5EF4-FFF2-40B4-BE49-F238E27FC236}">
                <a16:creationId xmlns:a16="http://schemas.microsoft.com/office/drawing/2014/main" id="{C68CD406-2C49-4DA2-B62F-39C7688354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216" y="1342947"/>
            <a:ext cx="1141200" cy="1141200"/>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2">
            <a:extLst>
              <a:ext uri="{FF2B5EF4-FFF2-40B4-BE49-F238E27FC236}">
                <a16:creationId xmlns:a16="http://schemas.microsoft.com/office/drawing/2014/main" id="{27868EDC-C683-4AF7-906B-1A6B2198CBCB}"/>
              </a:ext>
            </a:extLst>
          </p:cNvPr>
          <p:cNvSpPr txBox="1"/>
          <p:nvPr/>
        </p:nvSpPr>
        <p:spPr>
          <a:xfrm>
            <a:off x="700572" y="3111350"/>
            <a:ext cx="6246440" cy="461665"/>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SA" sz="2400" b="1" dirty="0">
                <a:cs typeface="+mj-cs"/>
              </a:rPr>
              <a:t>عند الوصول إلى الصفحة  لابد أن يكون الرابط بهذا الشكل</a:t>
            </a:r>
          </a:p>
        </p:txBody>
      </p:sp>
      <p:pic>
        <p:nvPicPr>
          <p:cNvPr id="5" name="Picture 6" descr="نتيجة بحث الصور عن ‪email icon png‬‏">
            <a:extLst>
              <a:ext uri="{FF2B5EF4-FFF2-40B4-BE49-F238E27FC236}">
                <a16:creationId xmlns:a16="http://schemas.microsoft.com/office/drawing/2014/main" id="{2C429CFD-1EA1-483F-B8F7-7FB08D21F4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3214" y="2862807"/>
            <a:ext cx="1142256" cy="114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par>
                                <p:cTn id="71" presetID="31" presetClass="entr" presetSubtype="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2951820" y="620688"/>
            <a:ext cx="3240360" cy="5040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3200" b="1" dirty="0">
                <a:solidFill>
                  <a:schemeClr val="bg1"/>
                </a:solidFill>
              </a:rPr>
              <a:t>التنصت</a:t>
            </a:r>
          </a:p>
        </p:txBody>
      </p:sp>
      <p:pic>
        <p:nvPicPr>
          <p:cNvPr id="4" name="Picture 1">
            <a:extLst>
              <a:ext uri="{FF2B5EF4-FFF2-40B4-BE49-F238E27FC236}">
                <a16:creationId xmlns:a16="http://schemas.microsoft.com/office/drawing/2014/main" id="{9BE5156B-35A0-49A7-B96D-91C01413F4D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55428" y="2132856"/>
            <a:ext cx="7399337"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42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55428" y="2132856"/>
            <a:ext cx="7399337"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ستطيل 1">
            <a:extLst>
              <a:ext uri="{FF2B5EF4-FFF2-40B4-BE49-F238E27FC236}">
                <a16:creationId xmlns:a16="http://schemas.microsoft.com/office/drawing/2014/main" id="{67CC6B24-71C1-4214-AC89-6FBC30EFBBB1}"/>
              </a:ext>
            </a:extLst>
          </p:cNvPr>
          <p:cNvSpPr/>
          <p:nvPr/>
        </p:nvSpPr>
        <p:spPr>
          <a:xfrm>
            <a:off x="1115616" y="675853"/>
            <a:ext cx="7020272" cy="1384995"/>
          </a:xfrm>
          <a:prstGeom prst="rect">
            <a:avLst/>
          </a:prstGeom>
        </p:spPr>
        <p:txBody>
          <a:bodyPr wrap="square">
            <a:spAutoFit/>
          </a:bodyPr>
          <a:lstStyle/>
          <a:p>
            <a:pPr algn="ctr"/>
            <a:r>
              <a:rPr lang="ar-SA" sz="2800" b="1" dirty="0">
                <a:cs typeface="+mj-cs"/>
              </a:rPr>
              <a:t>يتم الحصول على المعلومات عن طريق التنصت على </a:t>
            </a:r>
          </a:p>
          <a:p>
            <a:pPr algn="ctr"/>
            <a:r>
              <a:rPr lang="ar-SA" sz="2800" b="1" dirty="0">
                <a:solidFill>
                  <a:srgbClr val="00B0F0"/>
                </a:solidFill>
                <a:cs typeface="+mj-cs"/>
              </a:rPr>
              <a:t>حزم البيانات </a:t>
            </a:r>
            <a:r>
              <a:rPr lang="ar-SA" sz="2800" b="1" dirty="0">
                <a:cs typeface="+mj-cs"/>
              </a:rPr>
              <a:t>أثناء تنقلها عبر شبكة الحاسب </a:t>
            </a:r>
          </a:p>
          <a:p>
            <a:pPr algn="ctr"/>
            <a:r>
              <a:rPr lang="ar-SA" sz="2800" b="1" dirty="0">
                <a:solidFill>
                  <a:schemeClr val="accent2">
                    <a:lumMod val="75000"/>
                  </a:schemeClr>
                </a:solidFill>
                <a:cs typeface="+mj-cs"/>
              </a:rPr>
              <a:t>( مما يسهل ذلك أن تكون حزم هذه البيانات غير مشفرة )</a:t>
            </a:r>
          </a:p>
        </p:txBody>
      </p:sp>
    </p:spTree>
    <p:extLst>
      <p:ext uri="{BB962C8B-B14F-4D97-AF65-F5344CB8AC3E}">
        <p14:creationId xmlns:p14="http://schemas.microsoft.com/office/powerpoint/2010/main" val="1319493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114" fill="hold">
                                          <p:stCondLst>
                                            <p:cond delay="0"/>
                                          </p:stCondLst>
                                        </p:cTn>
                                        <p:tgtEl>
                                          <p:spTgt spid="2"/>
                                        </p:tgtEl>
                                        <p:attrNameLst>
                                          <p:attrName>style.rotation</p:attrName>
                                        </p:attrNameLst>
                                      </p:cBhvr>
                                      <p:to>
                                        <p:strVal val="-45.0"/>
                                      </p:to>
                                    </p:set>
                                    <p:anim calcmode="lin" valueType="num">
                                      <p:cBhvr>
                                        <p:cTn id="8"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صورة ذات صلة">
            <a:extLst>
              <a:ext uri="{FF2B5EF4-FFF2-40B4-BE49-F238E27FC236}">
                <a16:creationId xmlns:a16="http://schemas.microsoft.com/office/drawing/2014/main" id="{682CF999-5539-4DB2-9627-605ECDB17DD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p:blipFill>
        <p:spPr bwMode="auto">
          <a:xfrm>
            <a:off x="1347363" y="1184629"/>
            <a:ext cx="2926362" cy="4488741"/>
          </a:xfrm>
          <a:prstGeom prst="rect">
            <a:avLst/>
          </a:prstGeom>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563888" y="3429000"/>
            <a:ext cx="4212468" cy="1512168"/>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000" b="1" dirty="0">
                <a:solidFill>
                  <a:schemeClr val="bg1"/>
                </a:solidFill>
              </a:rPr>
              <a:t>ما هي الفيروسات ؟</a:t>
            </a:r>
          </a:p>
        </p:txBody>
      </p:sp>
      <p:pic>
        <p:nvPicPr>
          <p:cNvPr id="12290" name="Picture 2" descr="نتيجة بحث الصور عن ‪virus clipart icon png‬‏">
            <a:extLst>
              <a:ext uri="{FF2B5EF4-FFF2-40B4-BE49-F238E27FC236}">
                <a16:creationId xmlns:a16="http://schemas.microsoft.com/office/drawing/2014/main" id="{89711488-83D7-4821-9909-62220D78C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521" y="162880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817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http://dawahnet.com/wp-content/uploads/2013/01/computer-vi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393269"/>
            <a:ext cx="2772035" cy="277203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7E55AC40-5C61-45FF-9E1A-712A42026B07}"/>
              </a:ext>
            </a:extLst>
          </p:cNvPr>
          <p:cNvSpPr/>
          <p:nvPr/>
        </p:nvSpPr>
        <p:spPr>
          <a:xfrm>
            <a:off x="827584" y="980728"/>
            <a:ext cx="7488832" cy="2246769"/>
          </a:xfrm>
          <a:prstGeom prst="rect">
            <a:avLst/>
          </a:prstGeom>
        </p:spPr>
        <p:txBody>
          <a:bodyPr wrap="square">
            <a:spAutoFit/>
          </a:bodyPr>
          <a:lstStyle/>
          <a:p>
            <a:r>
              <a:rPr lang="ar-SA" sz="2800" b="1" dirty="0"/>
              <a:t>برامج قام بتطويرها وكتابتها مبرمجين محترفين .</a:t>
            </a:r>
          </a:p>
          <a:p>
            <a:r>
              <a:rPr lang="ar-SA" sz="2800" b="1" dirty="0"/>
              <a:t> </a:t>
            </a:r>
          </a:p>
          <a:p>
            <a:r>
              <a:rPr lang="ar-SA" sz="2800" b="1" dirty="0">
                <a:solidFill>
                  <a:srgbClr val="00B0F0"/>
                </a:solidFill>
              </a:rPr>
              <a:t>الهدف :</a:t>
            </a:r>
          </a:p>
          <a:p>
            <a:pPr marL="457200" indent="-457200">
              <a:buFont typeface="Arial" panose="020B0604020202020204" pitchFamily="34" charset="0"/>
              <a:buChar char="•"/>
            </a:pPr>
            <a:r>
              <a:rPr lang="ar-SA" sz="2800" b="1" dirty="0">
                <a:solidFill>
                  <a:srgbClr val="C00000"/>
                </a:solidFill>
              </a:rPr>
              <a:t>تنفيذ أوامر معينة على جهاز الضحية . </a:t>
            </a:r>
          </a:p>
          <a:p>
            <a:pPr marL="457200" indent="-457200">
              <a:buFont typeface="Arial" panose="020B0604020202020204" pitchFamily="34" charset="0"/>
              <a:buChar char="•"/>
            </a:pPr>
            <a:r>
              <a:rPr lang="ar-SA" sz="2800" b="1" dirty="0">
                <a:solidFill>
                  <a:srgbClr val="C00000"/>
                </a:solidFill>
              </a:rPr>
              <a:t>فتح منافذ في الحاسب عن طريقها يتم الاختراق والمراقبة . </a:t>
            </a:r>
          </a:p>
        </p:txBody>
      </p:sp>
    </p:spTree>
    <p:extLst>
      <p:ext uri="{BB962C8B-B14F-4D97-AF65-F5344CB8AC3E}">
        <p14:creationId xmlns:p14="http://schemas.microsoft.com/office/powerpoint/2010/main" val="2881266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A2846BF2-EFC7-48E2-8F83-E7ECF25FE64B}"/>
              </a:ext>
            </a:extLst>
          </p:cNvPr>
          <p:cNvSpPr/>
          <p:nvPr/>
        </p:nvSpPr>
        <p:spPr>
          <a:xfrm>
            <a:off x="3563888" y="3429000"/>
            <a:ext cx="4212468" cy="1512168"/>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000" b="1" dirty="0">
                <a:solidFill>
                  <a:schemeClr val="bg1"/>
                </a:solidFill>
              </a:rPr>
              <a:t>ما أنواع الفيروسات ؟</a:t>
            </a:r>
          </a:p>
        </p:txBody>
      </p:sp>
      <p:pic>
        <p:nvPicPr>
          <p:cNvPr id="14338" name="Picture 2" descr="نتيجة بحث الصور عن ‪Types of viruses clipart cartoon png‬‏">
            <a:extLst>
              <a:ext uri="{FF2B5EF4-FFF2-40B4-BE49-F238E27FC236}">
                <a16:creationId xmlns:a16="http://schemas.microsoft.com/office/drawing/2014/main" id="{16494FF7-FDEB-443F-BFE3-4604DEA23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22" y="663552"/>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صورة ذات صلة">
            <a:extLst>
              <a:ext uri="{FF2B5EF4-FFF2-40B4-BE49-F238E27FC236}">
                <a16:creationId xmlns:a16="http://schemas.microsoft.com/office/drawing/2014/main" id="{5DB9A94C-B836-4ECC-A47A-D691C9A9336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p:blipFill>
        <p:spPr bwMode="auto">
          <a:xfrm>
            <a:off x="635392" y="1340768"/>
            <a:ext cx="2926362" cy="44887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5833436B-9BD0-4ED2-A8F8-C3DE9A1710A1}"/>
              </a:ext>
            </a:extLst>
          </p:cNvPr>
          <p:cNvSpPr/>
          <p:nvPr/>
        </p:nvSpPr>
        <p:spPr>
          <a:xfrm>
            <a:off x="543789" y="2495626"/>
            <a:ext cx="6980539" cy="1509438"/>
          </a:xfrm>
          <a:prstGeom prst="roundRect">
            <a:avLst/>
          </a:prstGeom>
        </p:spPr>
        <p:style>
          <a:lnRef idx="2">
            <a:schemeClr val="accent5"/>
          </a:lnRef>
          <a:fillRef idx="1">
            <a:schemeClr val="lt1"/>
          </a:fillRef>
          <a:effectRef idx="0">
            <a:schemeClr val="accent5"/>
          </a:effectRef>
          <a:fontRef idx="minor">
            <a:schemeClr val="dk1"/>
          </a:fontRef>
        </p:style>
        <p:txBody>
          <a:bodyPr rIns="972000" rtlCol="1" anchor="ctr" anchorCtr="0"/>
          <a:lstStyle/>
          <a:p>
            <a:pPr algn="ctr"/>
            <a:r>
              <a:rPr lang="ar-SA" sz="3200" b="1" dirty="0">
                <a:cs typeface="+mj-cs"/>
              </a:rPr>
              <a:t>برامج تنفيذية تهدف إلى تحقيق أهداف محددة أو إحداث خلل في نظام الحاسب </a:t>
            </a:r>
          </a:p>
        </p:txBody>
      </p:sp>
      <p:pic>
        <p:nvPicPr>
          <p:cNvPr id="13318" name="Picture 6" descr="نتيجة بحث الصور عن ‪virus clipart icon png‬‏">
            <a:extLst>
              <a:ext uri="{FF2B5EF4-FFF2-40B4-BE49-F238E27FC236}">
                <a16:creationId xmlns:a16="http://schemas.microsoft.com/office/drawing/2014/main" id="{72F6E5BF-CBF5-471A-B502-07CB0BEC8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168860"/>
            <a:ext cx="2052228" cy="205222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99328E75-2D53-4F40-804B-9D542291C704}"/>
              </a:ext>
            </a:extLst>
          </p:cNvPr>
          <p:cNvSpPr/>
          <p:nvPr/>
        </p:nvSpPr>
        <p:spPr>
          <a:xfrm>
            <a:off x="2771800" y="4521275"/>
            <a:ext cx="3376305" cy="83416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3600" dirty="0">
                <a:cs typeface="PT Bold Heading" panose="02010400000000000000" pitchFamily="2" charset="-78"/>
              </a:rPr>
              <a:t>الفيروس</a:t>
            </a:r>
          </a:p>
        </p:txBody>
      </p:sp>
    </p:spTree>
    <p:extLst>
      <p:ext uri="{BB962C8B-B14F-4D97-AF65-F5344CB8AC3E}">
        <p14:creationId xmlns:p14="http://schemas.microsoft.com/office/powerpoint/2010/main" val="13810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3318"/>
                                        </p:tgtEl>
                                        <p:attrNameLst>
                                          <p:attrName>style.visibility</p:attrName>
                                        </p:attrNameLst>
                                      </p:cBhvr>
                                      <p:to>
                                        <p:strVal val="visible"/>
                                      </p:to>
                                    </p:set>
                                    <p:animEffect transition="in" filter="wipe(right)">
                                      <p:cBhvr>
                                        <p:cTn id="10" dur="500"/>
                                        <p:tgtEl>
                                          <p:spTgt spid="1331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1AABE1B7-9C35-47C5-9AAB-48B875B69073}"/>
              </a:ext>
            </a:extLst>
          </p:cNvPr>
          <p:cNvSpPr/>
          <p:nvPr/>
        </p:nvSpPr>
        <p:spPr>
          <a:xfrm>
            <a:off x="543789" y="2495626"/>
            <a:ext cx="6980539" cy="1509438"/>
          </a:xfrm>
          <a:prstGeom prst="roundRect">
            <a:avLst/>
          </a:prstGeom>
        </p:spPr>
        <p:style>
          <a:lnRef idx="2">
            <a:schemeClr val="accent5"/>
          </a:lnRef>
          <a:fillRef idx="1">
            <a:schemeClr val="lt1"/>
          </a:fillRef>
          <a:effectRef idx="0">
            <a:schemeClr val="accent5"/>
          </a:effectRef>
          <a:fontRef idx="minor">
            <a:schemeClr val="dk1"/>
          </a:fontRef>
        </p:style>
        <p:txBody>
          <a:bodyPr rIns="972000" rtlCol="1" anchor="ctr" anchorCtr="0"/>
          <a:lstStyle/>
          <a:p>
            <a:pPr algn="ctr"/>
            <a:r>
              <a:rPr lang="ar-SA" sz="2800" b="1" dirty="0"/>
              <a:t>سميت بذلك لأنها قادرة على نسخ نفسها والانتشار سريعاً عبر وسائل الاتصال : كالبريد الإلكتروني بهدف تحقيق أهداف معينة </a:t>
            </a:r>
          </a:p>
        </p:txBody>
      </p:sp>
      <p:pic>
        <p:nvPicPr>
          <p:cNvPr id="4" name="Picture 2" descr="نتيجة بحث الصور عن ‪virus clipart icon png‬‏">
            <a:extLst>
              <a:ext uri="{FF2B5EF4-FFF2-40B4-BE49-F238E27FC236}">
                <a16:creationId xmlns:a16="http://schemas.microsoft.com/office/drawing/2014/main" id="{9E95DA3A-EF73-48DD-A756-47774BF7B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2276872"/>
            <a:ext cx="1462663"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زوايا مستديرة 7">
            <a:extLst>
              <a:ext uri="{FF2B5EF4-FFF2-40B4-BE49-F238E27FC236}">
                <a16:creationId xmlns:a16="http://schemas.microsoft.com/office/drawing/2014/main" id="{799B65E8-061A-4A19-A6BA-C659CCC6FC51}"/>
              </a:ext>
            </a:extLst>
          </p:cNvPr>
          <p:cNvSpPr/>
          <p:nvPr/>
        </p:nvSpPr>
        <p:spPr>
          <a:xfrm>
            <a:off x="2771800" y="4521275"/>
            <a:ext cx="3376305" cy="83416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3600" dirty="0">
                <a:cs typeface="PT Bold Heading" panose="02010400000000000000" pitchFamily="2" charset="-78"/>
              </a:rPr>
              <a:t>الدودة</a:t>
            </a:r>
          </a:p>
        </p:txBody>
      </p:sp>
    </p:spTree>
    <p:extLst>
      <p:ext uri="{BB962C8B-B14F-4D97-AF65-F5344CB8AC3E}">
        <p14:creationId xmlns:p14="http://schemas.microsoft.com/office/powerpoint/2010/main" val="25933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BA77495E-310B-4D68-97C5-905030E8E4E0}"/>
              </a:ext>
            </a:extLst>
          </p:cNvPr>
          <p:cNvSpPr/>
          <p:nvPr/>
        </p:nvSpPr>
        <p:spPr>
          <a:xfrm>
            <a:off x="543789" y="2495626"/>
            <a:ext cx="6980539" cy="1509438"/>
          </a:xfrm>
          <a:prstGeom prst="roundRect">
            <a:avLst/>
          </a:prstGeom>
        </p:spPr>
        <p:style>
          <a:lnRef idx="2">
            <a:schemeClr val="accent5"/>
          </a:lnRef>
          <a:fillRef idx="1">
            <a:schemeClr val="lt1"/>
          </a:fillRef>
          <a:effectRef idx="0">
            <a:schemeClr val="accent5"/>
          </a:effectRef>
          <a:fontRef idx="minor">
            <a:schemeClr val="dk1"/>
          </a:fontRef>
        </p:style>
        <p:txBody>
          <a:bodyPr rIns="972000" rtlCol="1" anchor="ctr" anchorCtr="0"/>
          <a:lstStyle/>
          <a:p>
            <a:pPr algn="ctr"/>
            <a:r>
              <a:rPr lang="ar-SA" sz="2800" b="1" dirty="0"/>
              <a:t>يكون هذا الفيروس مرفقاً مع برنامج دون علم المستخدم ويهدف لسرقة البيانات وكشف كلمات المرور والحسابات المصرفية </a:t>
            </a:r>
          </a:p>
        </p:txBody>
      </p:sp>
      <p:pic>
        <p:nvPicPr>
          <p:cNvPr id="3" name="Picture 4" descr="نتيجة بحث الصور عن ‪Trojan Horse cartoon  icon png‬‏">
            <a:extLst>
              <a:ext uri="{FF2B5EF4-FFF2-40B4-BE49-F238E27FC236}">
                <a16:creationId xmlns:a16="http://schemas.microsoft.com/office/drawing/2014/main" id="{057E5266-C074-426D-B99D-A53C6B1C10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719805" y="2348880"/>
            <a:ext cx="1884643" cy="1734852"/>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80D85E64-BAB0-4BB3-AF65-7E3B5A964871}"/>
              </a:ext>
            </a:extLst>
          </p:cNvPr>
          <p:cNvSpPr/>
          <p:nvPr/>
        </p:nvSpPr>
        <p:spPr>
          <a:xfrm>
            <a:off x="2771800" y="4521275"/>
            <a:ext cx="3376305" cy="83416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3600" dirty="0">
                <a:cs typeface="PT Bold Heading" panose="02010400000000000000" pitchFamily="2" charset="-78"/>
              </a:rPr>
              <a:t>حصان طروادة</a:t>
            </a:r>
          </a:p>
        </p:txBody>
      </p:sp>
    </p:spTree>
    <p:extLst>
      <p:ext uri="{BB962C8B-B14F-4D97-AF65-F5344CB8AC3E}">
        <p14:creationId xmlns:p14="http://schemas.microsoft.com/office/powerpoint/2010/main" val="15648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3026591B-7103-4336-B91E-9BBA72B74CF7}"/>
              </a:ext>
            </a:extLst>
          </p:cNvPr>
          <p:cNvSpPr/>
          <p:nvPr/>
        </p:nvSpPr>
        <p:spPr>
          <a:xfrm>
            <a:off x="543789" y="2495626"/>
            <a:ext cx="6980539" cy="1509438"/>
          </a:xfrm>
          <a:prstGeom prst="roundRect">
            <a:avLst/>
          </a:prstGeom>
        </p:spPr>
        <p:style>
          <a:lnRef idx="2">
            <a:schemeClr val="accent5"/>
          </a:lnRef>
          <a:fillRef idx="1">
            <a:schemeClr val="lt1"/>
          </a:fillRef>
          <a:effectRef idx="0">
            <a:schemeClr val="accent5"/>
          </a:effectRef>
          <a:fontRef idx="minor">
            <a:schemeClr val="dk1"/>
          </a:fontRef>
        </p:style>
        <p:txBody>
          <a:bodyPr rIns="972000" rtlCol="1" anchor="ctr" anchorCtr="0"/>
          <a:lstStyle/>
          <a:p>
            <a:r>
              <a:rPr lang="ar-SA" sz="2400" b="1" dirty="0">
                <a:cs typeface="+mj-cs"/>
              </a:rPr>
              <a:t>محاولة الوصول إلى أجهزة و أنظمة الأفراد أو المنظمات و الشركات باستخدام برامج خاصة عن طريق ثغرات في نظام الحماية بهدف الحصول على معلومات أو تخريب تلك الأنظمة أو إلحاق الضرر بها </a:t>
            </a:r>
          </a:p>
        </p:txBody>
      </p:sp>
      <p:pic>
        <p:nvPicPr>
          <p:cNvPr id="4" name="Picture 8" descr="نتيجة بحث الصور عن ‪hacker clipart cartoon png‬‏">
            <a:extLst>
              <a:ext uri="{FF2B5EF4-FFF2-40B4-BE49-F238E27FC236}">
                <a16:creationId xmlns:a16="http://schemas.microsoft.com/office/drawing/2014/main" id="{4A1D61F3-BE05-4A63-B449-58AE8FEA9A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60232" y="2406129"/>
            <a:ext cx="1800200" cy="1598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نتيجة بحث الصور عن ‪Spyware clipart cartoon png‬‏">
            <a:extLst>
              <a:ext uri="{FF2B5EF4-FFF2-40B4-BE49-F238E27FC236}">
                <a16:creationId xmlns:a16="http://schemas.microsoft.com/office/drawing/2014/main" id="{6F0F2972-41D2-40C7-9E97-EAFCAB6C9F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65" y="188640"/>
            <a:ext cx="1150639" cy="1150639"/>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1F2E0D67-BAB1-4D69-9ADD-0AA1CDF147E9}"/>
              </a:ext>
            </a:extLst>
          </p:cNvPr>
          <p:cNvSpPr/>
          <p:nvPr/>
        </p:nvSpPr>
        <p:spPr>
          <a:xfrm>
            <a:off x="2771800" y="4521275"/>
            <a:ext cx="3376305" cy="83416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3600" dirty="0">
                <a:cs typeface="PT Bold Heading" panose="02010400000000000000" pitchFamily="2" charset="-78"/>
              </a:rPr>
              <a:t>الاختراق</a:t>
            </a:r>
          </a:p>
        </p:txBody>
      </p:sp>
    </p:spTree>
    <p:extLst>
      <p:ext uri="{BB962C8B-B14F-4D97-AF65-F5344CB8AC3E}">
        <p14:creationId xmlns:p14="http://schemas.microsoft.com/office/powerpoint/2010/main" val="15409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38" y="1295666"/>
            <a:ext cx="7809524" cy="4266667"/>
          </a:xfrm>
          <a:prstGeom prst="rect">
            <a:avLst/>
          </a:prstGeom>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38" y="1295666"/>
            <a:ext cx="7809524" cy="4266667"/>
          </a:xfrm>
          <a:prstGeom prst="rect">
            <a:avLst/>
          </a:prstGeom>
        </p:spPr>
      </p:pic>
    </p:spTree>
    <p:extLst>
      <p:ext uri="{BB962C8B-B14F-4D97-AF65-F5344CB8AC3E}">
        <p14:creationId xmlns:p14="http://schemas.microsoft.com/office/powerpoint/2010/main" val="3478021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82DB6F81-70C6-4A05-A8A1-F763D686C86E}"/>
              </a:ext>
            </a:extLst>
          </p:cNvPr>
          <p:cNvSpPr/>
          <p:nvPr/>
        </p:nvSpPr>
        <p:spPr>
          <a:xfrm>
            <a:off x="543789" y="2495626"/>
            <a:ext cx="6980539" cy="1509438"/>
          </a:xfrm>
          <a:prstGeom prst="roundRect">
            <a:avLst/>
          </a:prstGeom>
        </p:spPr>
        <p:style>
          <a:lnRef idx="2">
            <a:schemeClr val="accent5"/>
          </a:lnRef>
          <a:fillRef idx="1">
            <a:schemeClr val="lt1"/>
          </a:fillRef>
          <a:effectRef idx="0">
            <a:schemeClr val="accent5"/>
          </a:effectRef>
          <a:fontRef idx="minor">
            <a:schemeClr val="dk1"/>
          </a:fontRef>
        </p:style>
        <p:txBody>
          <a:bodyPr rIns="972000" rtlCol="1" anchor="ctr" anchorCtr="0"/>
          <a:lstStyle/>
          <a:p>
            <a:pPr algn="ctr"/>
            <a:r>
              <a:rPr lang="ar-SA" sz="2600" b="1" dirty="0">
                <a:cs typeface="+mj-cs"/>
              </a:rPr>
              <a:t>نوع من الاختراق يقتصر على معرفة محتويات النظام المستهدف بشكل مستمر دون إلحاق الضرر به </a:t>
            </a:r>
          </a:p>
        </p:txBody>
      </p:sp>
      <p:pic>
        <p:nvPicPr>
          <p:cNvPr id="5" name="Picture 10" descr="نتيجة بحث الصور عن ‪Spyware clipart cartoon png‬‏">
            <a:extLst>
              <a:ext uri="{FF2B5EF4-FFF2-40B4-BE49-F238E27FC236}">
                <a16:creationId xmlns:a16="http://schemas.microsoft.com/office/drawing/2014/main" id="{0473ABCD-3DA7-41BD-B925-D3469096D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348880"/>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CC6B0CC3-801A-4D51-99C4-630DFB02A475}"/>
              </a:ext>
            </a:extLst>
          </p:cNvPr>
          <p:cNvSpPr/>
          <p:nvPr/>
        </p:nvSpPr>
        <p:spPr>
          <a:xfrm>
            <a:off x="2771800" y="4521275"/>
            <a:ext cx="3376305" cy="83416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3600" dirty="0">
                <a:cs typeface="PT Bold Heading" panose="02010400000000000000" pitchFamily="2" charset="-78"/>
              </a:rPr>
              <a:t>التجسس</a:t>
            </a:r>
          </a:p>
        </p:txBody>
      </p:sp>
    </p:spTree>
    <p:extLst>
      <p:ext uri="{BB962C8B-B14F-4D97-AF65-F5344CB8AC3E}">
        <p14:creationId xmlns:p14="http://schemas.microsoft.com/office/powerpoint/2010/main" val="9232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نتيجة بحث الصور عن مواقع تم اختراقها">
            <a:extLst>
              <a:ext uri="{FF2B5EF4-FFF2-40B4-BE49-F238E27FC236}">
                <a16:creationId xmlns:a16="http://schemas.microsoft.com/office/drawing/2014/main" id="{4A7AA4C4-C3E2-4CA5-8784-F3B895754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48188"/>
            <a:ext cx="7429500" cy="536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342" y="404664"/>
            <a:ext cx="3951317"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235" y="476672"/>
            <a:ext cx="414953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3632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1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randombar(horizontal)">
                                      <p:cBhvr>
                                        <p:cTn id="1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نتيجة بحث الصور عن انتهاك أمن المعلومات">
            <a:extLst>
              <a:ext uri="{FF2B5EF4-FFF2-40B4-BE49-F238E27FC236}">
                <a16:creationId xmlns:a16="http://schemas.microsoft.com/office/drawing/2014/main" id="{AADCD61E-AFC0-4FF7-A833-542C32AA0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928688"/>
            <a:ext cx="6667500" cy="5000625"/>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1616704" y="2551837"/>
            <a:ext cx="5910593" cy="1754326"/>
          </a:xfrm>
          <a:prstGeom prst="rect">
            <a:avLst/>
          </a:prstGeom>
        </p:spPr>
        <p:txBody>
          <a:bodyPr wrap="none">
            <a:spAutoFit/>
          </a:bodyPr>
          <a:lstStyle/>
          <a:p>
            <a:pPr algn="ctr"/>
            <a:r>
              <a:rPr lang="ar-SA" sz="5400" dirty="0">
                <a:ln w="18415" cmpd="sng">
                  <a:solidFill>
                    <a:srgbClr val="FFFFFF"/>
                  </a:solidFill>
                  <a:prstDash val="solid"/>
                </a:ln>
                <a:solidFill>
                  <a:srgbClr val="FFFFFF"/>
                </a:solidFill>
                <a:effectLst>
                  <a:glow>
                    <a:schemeClr val="bg1"/>
                  </a:glow>
                  <a:outerShdw blurRad="63500" dir="3600000" algn="tl" rotWithShape="0">
                    <a:srgbClr val="000000">
                      <a:alpha val="70000"/>
                    </a:srgbClr>
                  </a:outerShdw>
                </a:effectLst>
                <a:cs typeface="PT Bold Heading" panose="02010400000000000000" pitchFamily="2" charset="-78"/>
              </a:rPr>
              <a:t>أمثلة عن حوادث</a:t>
            </a:r>
          </a:p>
          <a:p>
            <a:pPr algn="ctr"/>
            <a:r>
              <a:rPr lang="ar-SA" sz="5400" dirty="0">
                <a:ln w="18415" cmpd="sng">
                  <a:solidFill>
                    <a:srgbClr val="FFFFFF"/>
                  </a:solidFill>
                  <a:prstDash val="solid"/>
                </a:ln>
                <a:solidFill>
                  <a:srgbClr val="FFFFFF"/>
                </a:solidFill>
                <a:effectLst>
                  <a:glow>
                    <a:schemeClr val="bg1"/>
                  </a:glow>
                  <a:outerShdw blurRad="63500" dir="3600000" algn="tl" rotWithShape="0">
                    <a:srgbClr val="000000">
                      <a:alpha val="70000"/>
                    </a:srgbClr>
                  </a:outerShdw>
                </a:effectLst>
                <a:cs typeface="PT Bold Heading" panose="02010400000000000000" pitchFamily="2" charset="-78"/>
              </a:rPr>
              <a:t> انتهاك أمن المعلومات</a:t>
            </a:r>
          </a:p>
        </p:txBody>
      </p:sp>
      <p:sp>
        <p:nvSpPr>
          <p:cNvPr id="12" name="مستطيل 11"/>
          <p:cNvSpPr/>
          <p:nvPr/>
        </p:nvSpPr>
        <p:spPr>
          <a:xfrm>
            <a:off x="1613735" y="2564904"/>
            <a:ext cx="5910593" cy="1754326"/>
          </a:xfrm>
          <a:prstGeom prst="rect">
            <a:avLst/>
          </a:prstGeom>
        </p:spPr>
        <p:txBody>
          <a:bodyPr wrap="none">
            <a:spAutoFit/>
          </a:bodyPr>
          <a:lstStyle/>
          <a:p>
            <a:pPr algn="ctr"/>
            <a:r>
              <a:rPr lang="ar-SA" sz="5400" dirty="0">
                <a:ln w="18415" cmpd="sng">
                  <a:solidFill>
                    <a:srgbClr val="FFFF00"/>
                  </a:solidFill>
                  <a:prstDash val="solid"/>
                </a:ln>
                <a:solidFill>
                  <a:srgbClr val="FF0000"/>
                </a:solidFill>
                <a:effectLst>
                  <a:glow>
                    <a:schemeClr val="bg1"/>
                  </a:glow>
                  <a:outerShdw blurRad="63500" dir="3600000" algn="tl" rotWithShape="0">
                    <a:srgbClr val="000000">
                      <a:alpha val="70000"/>
                    </a:srgbClr>
                  </a:outerShdw>
                </a:effectLst>
                <a:cs typeface="PT Bold Heading" panose="02010400000000000000" pitchFamily="2" charset="-78"/>
              </a:rPr>
              <a:t>أمثلة عن حوادث</a:t>
            </a:r>
          </a:p>
          <a:p>
            <a:pPr algn="ctr"/>
            <a:r>
              <a:rPr lang="ar-SA" sz="5400" dirty="0">
                <a:ln w="18415" cmpd="sng">
                  <a:solidFill>
                    <a:srgbClr val="FFFF00"/>
                  </a:solidFill>
                  <a:prstDash val="solid"/>
                </a:ln>
                <a:solidFill>
                  <a:srgbClr val="FF0000"/>
                </a:solidFill>
                <a:effectLst>
                  <a:glow>
                    <a:schemeClr val="bg1"/>
                  </a:glow>
                  <a:outerShdw blurRad="63500" dir="3600000" algn="tl" rotWithShape="0">
                    <a:srgbClr val="000000">
                      <a:alpha val="70000"/>
                    </a:srgbClr>
                  </a:outerShdw>
                </a:effectLst>
                <a:cs typeface="PT Bold Heading" panose="02010400000000000000" pitchFamily="2" charset="-78"/>
              </a:rPr>
              <a:t> انتهاك أمن المعلومات</a:t>
            </a:r>
          </a:p>
        </p:txBody>
      </p:sp>
    </p:spTree>
    <p:extLst>
      <p:ext uri="{BB962C8B-B14F-4D97-AF65-F5344CB8AC3E}">
        <p14:creationId xmlns:p14="http://schemas.microsoft.com/office/powerpoint/2010/main" val="3407347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1316319740"/>
              </p:ext>
            </p:extLst>
          </p:nvPr>
        </p:nvGraphicFramePr>
        <p:xfrm>
          <a:off x="467544" y="332656"/>
          <a:ext cx="8064896"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936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E0C84F0C-167C-4173-9140-694DD3F74DB3}"/>
                                            </p:graphicEl>
                                          </p:spTgt>
                                        </p:tgtEl>
                                        <p:attrNameLst>
                                          <p:attrName>style.visibility</p:attrName>
                                        </p:attrNameLst>
                                      </p:cBhvr>
                                      <p:to>
                                        <p:strVal val="visible"/>
                                      </p:to>
                                    </p:set>
                                    <p:animEffect transition="in" filter="barn(inVertical)">
                                      <p:cBhvr>
                                        <p:cTn id="7" dur="500"/>
                                        <p:tgtEl>
                                          <p:spTgt spid="2">
                                            <p:graphicEl>
                                              <a:dgm id="{E0C84F0C-167C-4173-9140-694DD3F74DB3}"/>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graphicEl>
                                              <a:dgm id="{BDAF47CF-DF21-4F7C-B47E-7980F444ACB7}"/>
                                            </p:graphicEl>
                                          </p:spTgt>
                                        </p:tgtEl>
                                        <p:attrNameLst>
                                          <p:attrName>style.visibility</p:attrName>
                                        </p:attrNameLst>
                                      </p:cBhvr>
                                      <p:to>
                                        <p:strVal val="visible"/>
                                      </p:to>
                                    </p:set>
                                    <p:animEffect transition="in" filter="barn(inVertical)">
                                      <p:cBhvr>
                                        <p:cTn id="10" dur="500"/>
                                        <p:tgtEl>
                                          <p:spTgt spid="2">
                                            <p:graphicEl>
                                              <a:dgm id="{BDAF47CF-DF21-4F7C-B47E-7980F444ACB7}"/>
                                            </p:graphic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graphicEl>
                                              <a:dgm id="{D05D3579-A496-40ED-8B1A-5598EA2DEC6D}"/>
                                            </p:graphicEl>
                                          </p:spTgt>
                                        </p:tgtEl>
                                        <p:attrNameLst>
                                          <p:attrName>style.visibility</p:attrName>
                                        </p:attrNameLst>
                                      </p:cBhvr>
                                      <p:to>
                                        <p:strVal val="visible"/>
                                      </p:to>
                                    </p:set>
                                    <p:animEffect transition="in" filter="barn(inVertical)">
                                      <p:cBhvr>
                                        <p:cTn id="13" dur="500"/>
                                        <p:tgtEl>
                                          <p:spTgt spid="2">
                                            <p:graphicEl>
                                              <a:dgm id="{D05D3579-A496-40ED-8B1A-5598EA2DEC6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graphicEl>
                                              <a:dgm id="{6F35502C-CC60-4411-B5B3-319EAEACD71D}"/>
                                            </p:graphicEl>
                                          </p:spTgt>
                                        </p:tgtEl>
                                        <p:attrNameLst>
                                          <p:attrName>style.visibility</p:attrName>
                                        </p:attrNameLst>
                                      </p:cBhvr>
                                      <p:to>
                                        <p:strVal val="visible"/>
                                      </p:to>
                                    </p:set>
                                    <p:animEffect transition="in" filter="barn(inVertical)">
                                      <p:cBhvr>
                                        <p:cTn id="18" dur="500"/>
                                        <p:tgtEl>
                                          <p:spTgt spid="2">
                                            <p:graphicEl>
                                              <a:dgm id="{6F35502C-CC60-4411-B5B3-319EAEACD71D}"/>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graphicEl>
                                              <a:dgm id="{D765C85F-D87F-4223-A0F9-28B5ABBC62E5}"/>
                                            </p:graphicEl>
                                          </p:spTgt>
                                        </p:tgtEl>
                                        <p:attrNameLst>
                                          <p:attrName>style.visibility</p:attrName>
                                        </p:attrNameLst>
                                      </p:cBhvr>
                                      <p:to>
                                        <p:strVal val="visible"/>
                                      </p:to>
                                    </p:set>
                                    <p:animEffect transition="in" filter="barn(inVertical)">
                                      <p:cBhvr>
                                        <p:cTn id="21" dur="500"/>
                                        <p:tgtEl>
                                          <p:spTgt spid="2">
                                            <p:graphicEl>
                                              <a:dgm id="{D765C85F-D87F-4223-A0F9-28B5ABBC62E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graphicEl>
                                              <a:dgm id="{60C94C0A-0F8F-40A8-A582-A964BC4E9280}"/>
                                            </p:graphicEl>
                                          </p:spTgt>
                                        </p:tgtEl>
                                        <p:attrNameLst>
                                          <p:attrName>style.visibility</p:attrName>
                                        </p:attrNameLst>
                                      </p:cBhvr>
                                      <p:to>
                                        <p:strVal val="visible"/>
                                      </p:to>
                                    </p:set>
                                    <p:animEffect transition="in" filter="barn(inVertical)">
                                      <p:cBhvr>
                                        <p:cTn id="26" dur="500"/>
                                        <p:tgtEl>
                                          <p:spTgt spid="2">
                                            <p:graphicEl>
                                              <a:dgm id="{60C94C0A-0F8F-40A8-A582-A964BC4E9280}"/>
                                            </p:graphic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graphicEl>
                                              <a:dgm id="{480B93CB-8539-4F42-87B2-1E31DE0779D4}"/>
                                            </p:graphicEl>
                                          </p:spTgt>
                                        </p:tgtEl>
                                        <p:attrNameLst>
                                          <p:attrName>style.visibility</p:attrName>
                                        </p:attrNameLst>
                                      </p:cBhvr>
                                      <p:to>
                                        <p:strVal val="visible"/>
                                      </p:to>
                                    </p:set>
                                    <p:animEffect transition="in" filter="barn(inVertical)">
                                      <p:cBhvr>
                                        <p:cTn id="29" dur="500"/>
                                        <p:tgtEl>
                                          <p:spTgt spid="2">
                                            <p:graphicEl>
                                              <a:dgm id="{480B93CB-8539-4F42-87B2-1E31DE0779D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graphicEl>
                                              <a:dgm id="{8CCBF8F7-0B79-42BA-8C97-288EB9A67A07}"/>
                                            </p:graphicEl>
                                          </p:spTgt>
                                        </p:tgtEl>
                                        <p:attrNameLst>
                                          <p:attrName>style.visibility</p:attrName>
                                        </p:attrNameLst>
                                      </p:cBhvr>
                                      <p:to>
                                        <p:strVal val="visible"/>
                                      </p:to>
                                    </p:set>
                                    <p:animEffect transition="in" filter="barn(inVertical)">
                                      <p:cBhvr>
                                        <p:cTn id="34" dur="500"/>
                                        <p:tgtEl>
                                          <p:spTgt spid="2">
                                            <p:graphicEl>
                                              <a:dgm id="{8CCBF8F7-0B79-42BA-8C97-288EB9A67A07}"/>
                                            </p:graphic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
                                            <p:graphicEl>
                                              <a:dgm id="{6E765FEE-61D6-4495-A73B-BE14060067C4}"/>
                                            </p:graphicEl>
                                          </p:spTgt>
                                        </p:tgtEl>
                                        <p:attrNameLst>
                                          <p:attrName>style.visibility</p:attrName>
                                        </p:attrNameLst>
                                      </p:cBhvr>
                                      <p:to>
                                        <p:strVal val="visible"/>
                                      </p:to>
                                    </p:set>
                                    <p:animEffect transition="in" filter="barn(inVertical)">
                                      <p:cBhvr>
                                        <p:cTn id="37" dur="500"/>
                                        <p:tgtEl>
                                          <p:spTgt spid="2">
                                            <p:graphicEl>
                                              <a:dgm id="{6E765FEE-61D6-4495-A73B-BE14060067C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graphicEl>
                                              <a:dgm id="{9A6E3334-664A-4F0A-A63A-7A0794BC5D29}"/>
                                            </p:graphicEl>
                                          </p:spTgt>
                                        </p:tgtEl>
                                        <p:attrNameLst>
                                          <p:attrName>style.visibility</p:attrName>
                                        </p:attrNameLst>
                                      </p:cBhvr>
                                      <p:to>
                                        <p:strVal val="visible"/>
                                      </p:to>
                                    </p:set>
                                    <p:animEffect transition="in" filter="barn(inVertical)">
                                      <p:cBhvr>
                                        <p:cTn id="42" dur="500"/>
                                        <p:tgtEl>
                                          <p:spTgt spid="2">
                                            <p:graphicEl>
                                              <a:dgm id="{9A6E3334-664A-4F0A-A63A-7A0794BC5D29}"/>
                                            </p:graphicEl>
                                          </p:spTgt>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
                                            <p:graphicEl>
                                              <a:dgm id="{FFA26F2F-C8DA-4CC0-8E1B-B96BEDF88D1A}"/>
                                            </p:graphicEl>
                                          </p:spTgt>
                                        </p:tgtEl>
                                        <p:attrNameLst>
                                          <p:attrName>style.visibility</p:attrName>
                                        </p:attrNameLst>
                                      </p:cBhvr>
                                      <p:to>
                                        <p:strVal val="visible"/>
                                      </p:to>
                                    </p:set>
                                    <p:animEffect transition="in" filter="barn(inVertical)">
                                      <p:cBhvr>
                                        <p:cTn id="45" dur="500"/>
                                        <p:tgtEl>
                                          <p:spTgt spid="2">
                                            <p:graphicEl>
                                              <a:dgm id="{FFA26F2F-C8DA-4CC0-8E1B-B96BEDF88D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0AE31A8F-0A9F-4AA1-8441-B4EF27F75B3E}"/>
              </a:ext>
            </a:extLst>
          </p:cNvPr>
          <p:cNvSpPr/>
          <p:nvPr/>
        </p:nvSpPr>
        <p:spPr>
          <a:xfrm>
            <a:off x="827584" y="836712"/>
            <a:ext cx="7200800" cy="5184576"/>
          </a:xfrm>
          <a:prstGeom prst="rect">
            <a:avLst/>
          </a:prstGeom>
          <a:ln w="76200">
            <a:solidFill>
              <a:srgbClr val="E7A32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9" name="صورة 8">
            <a:extLst>
              <a:ext uri="{FF2B5EF4-FFF2-40B4-BE49-F238E27FC236}">
                <a16:creationId xmlns:a16="http://schemas.microsoft.com/office/drawing/2014/main" id="{3DB4606D-8E9B-4DD3-8BFB-6EE9CEFF7360}"/>
              </a:ext>
            </a:extLst>
          </p:cNvPr>
          <p:cNvPicPr>
            <a:picLocks noChangeAspect="1"/>
          </p:cNvPicPr>
          <p:nvPr/>
        </p:nvPicPr>
        <p:blipFill rotWithShape="1">
          <a:blip r:embed="rId2"/>
          <a:srcRect l="15259" t="13420" r="17017" b="9544"/>
          <a:stretch/>
        </p:blipFill>
        <p:spPr>
          <a:xfrm>
            <a:off x="899592" y="1988840"/>
            <a:ext cx="6192688" cy="3960441"/>
          </a:xfrm>
          <a:prstGeom prst="rect">
            <a:avLst/>
          </a:prstGeom>
        </p:spPr>
      </p:pic>
      <p:pic>
        <p:nvPicPr>
          <p:cNvPr id="8" name="صورة 7">
            <a:extLst>
              <a:ext uri="{FF2B5EF4-FFF2-40B4-BE49-F238E27FC236}">
                <a16:creationId xmlns:a16="http://schemas.microsoft.com/office/drawing/2014/main" id="{489B7442-C1CC-4C2A-8546-5D378A368600}"/>
              </a:ext>
            </a:extLst>
          </p:cNvPr>
          <p:cNvPicPr>
            <a:picLocks noChangeAspect="1"/>
          </p:cNvPicPr>
          <p:nvPr/>
        </p:nvPicPr>
        <p:blipFill rotWithShape="1">
          <a:blip r:embed="rId3"/>
          <a:srcRect l="15351" t="20586" r="16926" b="45798"/>
          <a:stretch/>
        </p:blipFill>
        <p:spPr>
          <a:xfrm>
            <a:off x="1763688" y="908719"/>
            <a:ext cx="6192688" cy="1728193"/>
          </a:xfrm>
          <a:prstGeom prst="rect">
            <a:avLst/>
          </a:prstGeom>
        </p:spPr>
      </p:pic>
      <p:sp>
        <p:nvSpPr>
          <p:cNvPr id="11" name="مستطيل 10">
            <a:extLst>
              <a:ext uri="{FF2B5EF4-FFF2-40B4-BE49-F238E27FC236}">
                <a16:creationId xmlns:a16="http://schemas.microsoft.com/office/drawing/2014/main" id="{77B6BFCC-2C3C-4C04-BAD8-10F89C1CE84F}"/>
              </a:ext>
            </a:extLst>
          </p:cNvPr>
          <p:cNvSpPr/>
          <p:nvPr/>
        </p:nvSpPr>
        <p:spPr>
          <a:xfrm>
            <a:off x="2627785" y="2844225"/>
            <a:ext cx="5184576" cy="12003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SA" sz="3600" dirty="0">
                <a:solidFill>
                  <a:srgbClr val="E7A321"/>
                </a:solidFill>
                <a:latin typeface="Monotype Koufi" pitchFamily="2" charset="-78"/>
                <a:ea typeface="Monotype Koufi" pitchFamily="2" charset="-78"/>
                <a:cs typeface="Monotype Koufi" pitchFamily="2" charset="-78"/>
              </a:rPr>
              <a:t>أنظمة المملكة في مكافحة </a:t>
            </a:r>
          </a:p>
          <a:p>
            <a:pPr algn="ctr"/>
            <a:r>
              <a:rPr lang="ar-SA" sz="3600" dirty="0">
                <a:solidFill>
                  <a:srgbClr val="E7A321"/>
                </a:solidFill>
                <a:latin typeface="Monotype Koufi" pitchFamily="2" charset="-78"/>
                <a:ea typeface="Monotype Koufi" pitchFamily="2" charset="-78"/>
                <a:cs typeface="Monotype Koufi" pitchFamily="2" charset="-78"/>
              </a:rPr>
              <a:t>جرائم أمن المعلومات</a:t>
            </a:r>
          </a:p>
        </p:txBody>
      </p:sp>
    </p:spTree>
    <p:extLst>
      <p:ext uri="{BB962C8B-B14F-4D97-AF65-F5344CB8AC3E}">
        <p14:creationId xmlns:p14="http://schemas.microsoft.com/office/powerpoint/2010/main" val="12731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ech-wd.com/wd/wp-content/uploads/2013/07/14676860_m.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150" y="1196752"/>
            <a:ext cx="7943850" cy="42484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629562" y="980728"/>
            <a:ext cx="788487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342900" indent="-342900" algn="justLow">
              <a:buFont typeface="Arial" panose="020B0604020202020204" pitchFamily="34" charset="0"/>
              <a:buChar char="•"/>
            </a:pPr>
            <a:r>
              <a:rPr lang="ar-SA" sz="2400" b="1" dirty="0"/>
              <a:t>لأهمية الامن المعلوماتي صدر نظام مكافحة جرائم المعلوماتية في المملكة العربية السعودية .</a:t>
            </a:r>
          </a:p>
        </p:txBody>
      </p:sp>
      <p:sp>
        <p:nvSpPr>
          <p:cNvPr id="12" name="مربع نص 11"/>
          <p:cNvSpPr txBox="1"/>
          <p:nvPr/>
        </p:nvSpPr>
        <p:spPr>
          <a:xfrm>
            <a:off x="611560" y="1916832"/>
            <a:ext cx="7884876"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marL="342900" indent="-342900" algn="justLow">
              <a:buFont typeface="Arial" panose="020B0604020202020204" pitchFamily="34" charset="0"/>
              <a:buChar char="•"/>
            </a:pPr>
            <a:r>
              <a:rPr lang="ar-SA" sz="2400" b="1" dirty="0"/>
              <a:t>يهدف هذا النظام إلى الحد من وقوع جرائم المعلومات ، بتحديد هذه الجرائم والعقوبات المقررة لكل منها .</a:t>
            </a:r>
          </a:p>
        </p:txBody>
      </p:sp>
      <p:sp>
        <p:nvSpPr>
          <p:cNvPr id="13" name="مربع نص 12"/>
          <p:cNvSpPr txBox="1"/>
          <p:nvPr/>
        </p:nvSpPr>
        <p:spPr>
          <a:xfrm>
            <a:off x="641047" y="2852936"/>
            <a:ext cx="788487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marL="342900" indent="-342900" algn="justLow">
              <a:buFont typeface="Arial" panose="020B0604020202020204" pitchFamily="34" charset="0"/>
              <a:buChar char="•"/>
            </a:pPr>
            <a:r>
              <a:rPr lang="ar-SA" sz="2400" b="1" dirty="0"/>
              <a:t>يسهم هذا النظام في :</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21" y="3429000"/>
            <a:ext cx="7542213" cy="447675"/>
          </a:xfrm>
          <a:prstGeom prst="rect">
            <a:avLst/>
          </a:prstGeom>
          <a:noFill/>
          <a:ln w="285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05064"/>
            <a:ext cx="7542213" cy="447675"/>
          </a:xfrm>
          <a:prstGeom prst="rect">
            <a:avLst/>
          </a:prstGeom>
          <a:noFill/>
          <a:ln w="285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45" y="4565501"/>
            <a:ext cx="7542213" cy="447675"/>
          </a:xfrm>
          <a:prstGeom prst="rect">
            <a:avLst/>
          </a:prstGeom>
          <a:noFill/>
          <a:ln w="285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945" y="5141565"/>
            <a:ext cx="7542213" cy="447675"/>
          </a:xfrm>
          <a:prstGeom prst="rect">
            <a:avLst/>
          </a:prstGeom>
          <a:noFill/>
          <a:ln w="285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47113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 calcmode="lin" valueType="num">
                                      <p:cBhvr additive="base">
                                        <p:cTn id="22" dur="500" fill="hold"/>
                                        <p:tgtEl>
                                          <p:spTgt spid="4101"/>
                                        </p:tgtEl>
                                        <p:attrNameLst>
                                          <p:attrName>ppt_x</p:attrName>
                                        </p:attrNameLst>
                                      </p:cBhvr>
                                      <p:tavLst>
                                        <p:tav tm="0">
                                          <p:val>
                                            <p:strVal val="#ppt_x"/>
                                          </p:val>
                                        </p:tav>
                                        <p:tav tm="100000">
                                          <p:val>
                                            <p:strVal val="#ppt_x"/>
                                          </p:val>
                                        </p:tav>
                                      </p:tavLst>
                                    </p:anim>
                                    <p:anim calcmode="lin" valueType="num">
                                      <p:cBhvr additive="base">
                                        <p:cTn id="23"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 calcmode="lin" valueType="num">
                                      <p:cBhvr additive="base">
                                        <p:cTn id="28" dur="500" fill="hold"/>
                                        <p:tgtEl>
                                          <p:spTgt spid="4102"/>
                                        </p:tgtEl>
                                        <p:attrNameLst>
                                          <p:attrName>ppt_x</p:attrName>
                                        </p:attrNameLst>
                                      </p:cBhvr>
                                      <p:tavLst>
                                        <p:tav tm="0">
                                          <p:val>
                                            <p:strVal val="#ppt_x"/>
                                          </p:val>
                                        </p:tav>
                                        <p:tav tm="100000">
                                          <p:val>
                                            <p:strVal val="#ppt_x"/>
                                          </p:val>
                                        </p:tav>
                                      </p:tavLst>
                                    </p:anim>
                                    <p:anim calcmode="lin" valueType="num">
                                      <p:cBhvr additive="base">
                                        <p:cTn id="29"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103"/>
                                        </p:tgtEl>
                                        <p:attrNameLst>
                                          <p:attrName>style.visibility</p:attrName>
                                        </p:attrNameLst>
                                      </p:cBhvr>
                                      <p:to>
                                        <p:strVal val="visible"/>
                                      </p:to>
                                    </p:set>
                                    <p:anim calcmode="lin" valueType="num">
                                      <p:cBhvr additive="base">
                                        <p:cTn id="34" dur="500" fill="hold"/>
                                        <p:tgtEl>
                                          <p:spTgt spid="4103"/>
                                        </p:tgtEl>
                                        <p:attrNameLst>
                                          <p:attrName>ppt_x</p:attrName>
                                        </p:attrNameLst>
                                      </p:cBhvr>
                                      <p:tavLst>
                                        <p:tav tm="0">
                                          <p:val>
                                            <p:strVal val="#ppt_x"/>
                                          </p:val>
                                        </p:tav>
                                        <p:tav tm="100000">
                                          <p:val>
                                            <p:strVal val="#ppt_x"/>
                                          </p:val>
                                        </p:tav>
                                      </p:tavLst>
                                    </p:anim>
                                    <p:anim calcmode="lin" valueType="num">
                                      <p:cBhvr additive="base">
                                        <p:cTn id="35"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104"/>
                                        </p:tgtEl>
                                        <p:attrNameLst>
                                          <p:attrName>style.visibility</p:attrName>
                                        </p:attrNameLst>
                                      </p:cBhvr>
                                      <p:to>
                                        <p:strVal val="visible"/>
                                      </p:to>
                                    </p:set>
                                    <p:anim calcmode="lin" valueType="num">
                                      <p:cBhvr additive="base">
                                        <p:cTn id="40" dur="500" fill="hold"/>
                                        <p:tgtEl>
                                          <p:spTgt spid="4104"/>
                                        </p:tgtEl>
                                        <p:attrNameLst>
                                          <p:attrName>ppt_x</p:attrName>
                                        </p:attrNameLst>
                                      </p:cBhvr>
                                      <p:tavLst>
                                        <p:tav tm="0">
                                          <p:val>
                                            <p:strVal val="#ppt_x"/>
                                          </p:val>
                                        </p:tav>
                                        <p:tav tm="100000">
                                          <p:val>
                                            <p:strVal val="#ppt_x"/>
                                          </p:val>
                                        </p:tav>
                                      </p:tavLst>
                                    </p:anim>
                                    <p:anim calcmode="lin" valueType="num">
                                      <p:cBhvr additive="base">
                                        <p:cTn id="41"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043608" y="3212976"/>
            <a:ext cx="4248472" cy="79208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PT Bold Heading" panose="02010400000000000000" pitchFamily="2" charset="-78"/>
              </a:rPr>
              <a:t>صفحة 42</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924944"/>
            <a:ext cx="33242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3227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نتيجة بحث الصور عن ‪Encryption system‬‏">
            <a:extLst>
              <a:ext uri="{FF2B5EF4-FFF2-40B4-BE49-F238E27FC236}">
                <a16:creationId xmlns:a16="http://schemas.microsoft.com/office/drawing/2014/main" id="{933FB5AC-0843-466D-933E-DA2B837B4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24" y="1500910"/>
            <a:ext cx="7740352" cy="38002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51C37DD0-4E07-4E70-ACC9-E73EF29A3C8C}"/>
              </a:ext>
            </a:extLst>
          </p:cNvPr>
          <p:cNvSpPr/>
          <p:nvPr/>
        </p:nvSpPr>
        <p:spPr>
          <a:xfrm>
            <a:off x="611560" y="3085086"/>
            <a:ext cx="7920880" cy="57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ar-SA" sz="4400" dirty="0">
                <a:solidFill>
                  <a:srgbClr val="9F6607"/>
                </a:solidFill>
                <a:cs typeface="PT Bold Heading" panose="02010400000000000000" pitchFamily="2" charset="-78"/>
              </a:rPr>
              <a:t>علوم وانظمة تشفير المعلومات</a:t>
            </a:r>
          </a:p>
        </p:txBody>
      </p:sp>
    </p:spTree>
    <p:extLst>
      <p:ext uri="{BB962C8B-B14F-4D97-AF65-F5344CB8AC3E}">
        <p14:creationId xmlns:p14="http://schemas.microsoft.com/office/powerpoint/2010/main" val="1924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683568" y="692696"/>
            <a:ext cx="7776864" cy="1938992"/>
          </a:xfrm>
          <a:prstGeom prst="rect">
            <a:avLst/>
          </a:prstGeom>
          <a:noFill/>
        </p:spPr>
        <p:txBody>
          <a:bodyPr wrap="square" rtlCol="1">
            <a:spAutoFit/>
          </a:bodyPr>
          <a:lstStyle/>
          <a:p>
            <a:pPr marL="342900" indent="-342900" algn="justLow">
              <a:buFont typeface="Wingdings" panose="05000000000000000000" pitchFamily="2" charset="2"/>
              <a:buChar char="q"/>
            </a:pPr>
            <a:r>
              <a:rPr lang="ar-SA" sz="2400" b="1" dirty="0"/>
              <a:t>توجد ملفات مخزنة على أجهزة الحاسبات سرية لا ينبغي الاطلاع عليها إلا من قبل الاشخاص المصرح لهم .</a:t>
            </a:r>
          </a:p>
          <a:p>
            <a:pPr marL="342900" indent="-342900" algn="justLow">
              <a:buFont typeface="Wingdings" panose="05000000000000000000" pitchFamily="2" charset="2"/>
              <a:buChar char="q"/>
            </a:pPr>
            <a:r>
              <a:rPr lang="ar-SA" sz="2400" b="1" dirty="0">
                <a:solidFill>
                  <a:srgbClr val="000099"/>
                </a:solidFill>
              </a:rPr>
              <a:t>توجد طريقة لحفظ الملفات والبيانات بطريقة يصعب التعرف على محتوياتها حتى لو تعرضت للسرقة أو الاختراق .</a:t>
            </a:r>
          </a:p>
          <a:p>
            <a:pPr marL="342900" indent="-342900" algn="justLow">
              <a:buFont typeface="Wingdings" panose="05000000000000000000" pitchFamily="2" charset="2"/>
              <a:buChar char="q"/>
            </a:pPr>
            <a:r>
              <a:rPr lang="ar-SA" sz="2400" b="1" dirty="0">
                <a:solidFill>
                  <a:srgbClr val="C00000"/>
                </a:solidFill>
              </a:rPr>
              <a:t>ماذا تسمى هذه الطريقة ؟</a:t>
            </a:r>
          </a:p>
        </p:txBody>
      </p:sp>
      <p:pic>
        <p:nvPicPr>
          <p:cNvPr id="5127" name="Picture 7" descr="http://3.bp.blogspot.com/-FmAVNaxNSwM/UicfWe1jejI/AAAAAAAADP0/OJPJbORepPs/s1600/encrypt_primary-100022114-gallery-100024895-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296096"/>
            <a:ext cx="4326652" cy="28919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مستطيل 3"/>
          <p:cNvSpPr/>
          <p:nvPr/>
        </p:nvSpPr>
        <p:spPr>
          <a:xfrm>
            <a:off x="2963586" y="4244895"/>
            <a:ext cx="3655049" cy="1200329"/>
          </a:xfrm>
          <a:prstGeom prst="rect">
            <a:avLst/>
          </a:prstGeom>
          <a:noFill/>
        </p:spPr>
        <p:txBody>
          <a:bodyPr wrap="square" lIns="91440" tIns="45720" rIns="91440" bIns="45720">
            <a:spAutoFit/>
          </a:bodyPr>
          <a:lstStyle/>
          <a:p>
            <a:pPr algn="ctr"/>
            <a:r>
              <a:rPr lang="ar-SA" sz="7200" dirty="0">
                <a:ln w="18415" cmpd="sng">
                  <a:solidFill>
                    <a:srgbClr val="FF0000"/>
                  </a:solidFill>
                  <a:prstDash val="solid"/>
                </a:ln>
                <a:solidFill>
                  <a:srgbClr val="FFFFFF"/>
                </a:solidFill>
                <a:effectLst>
                  <a:outerShdw blurRad="50800" dist="38100" dir="2700000" algn="tl" rotWithShape="0">
                    <a:prstClr val="black">
                      <a:alpha val="40000"/>
                    </a:prstClr>
                  </a:outerShdw>
                </a:effectLst>
                <a:cs typeface="PT Bold Heading" panose="02010400000000000000" pitchFamily="2" charset="-78"/>
              </a:rPr>
              <a:t>التشفير</a:t>
            </a:r>
          </a:p>
        </p:txBody>
      </p:sp>
    </p:spTree>
    <p:extLst>
      <p:ext uri="{BB962C8B-B14F-4D97-AF65-F5344CB8AC3E}">
        <p14:creationId xmlns:p14="http://schemas.microsoft.com/office/powerpoint/2010/main" val="26784822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5127"/>
                                        </p:tgtEl>
                                        <p:attrNameLst>
                                          <p:attrName>style.visibility</p:attrName>
                                        </p:attrNameLst>
                                      </p:cBhvr>
                                      <p:to>
                                        <p:strVal val="visible"/>
                                      </p:to>
                                    </p:set>
                                    <p:anim calcmode="lin" valueType="num">
                                      <p:cBhvr>
                                        <p:cTn id="28" dur="500" decel="50000" fill="hold">
                                          <p:stCondLst>
                                            <p:cond delay="0"/>
                                          </p:stCondLst>
                                        </p:cTn>
                                        <p:tgtEl>
                                          <p:spTgt spid="512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12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127"/>
                                        </p:tgtEl>
                                        <p:attrNameLst>
                                          <p:attrName>ppt_w</p:attrName>
                                        </p:attrNameLst>
                                      </p:cBhvr>
                                      <p:tavLst>
                                        <p:tav tm="0">
                                          <p:val>
                                            <p:strVal val="#ppt_w*.05"/>
                                          </p:val>
                                        </p:tav>
                                        <p:tav tm="100000">
                                          <p:val>
                                            <p:strVal val="#ppt_w"/>
                                          </p:val>
                                        </p:tav>
                                      </p:tavLst>
                                    </p:anim>
                                    <p:anim calcmode="lin" valueType="num">
                                      <p:cBhvr>
                                        <p:cTn id="31" dur="1000" fill="hold"/>
                                        <p:tgtEl>
                                          <p:spTgt spid="512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12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12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12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127"/>
                                        </p:tgtEl>
                                      </p:cBhvr>
                                    </p:animEffect>
                                  </p:childTnLst>
                                </p:cTn>
                              </p:par>
                              <p:par>
                                <p:cTn id="36" presetID="26"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80">
                                          <p:stCondLst>
                                            <p:cond delay="0"/>
                                          </p:stCondLst>
                                        </p:cTn>
                                        <p:tgtEl>
                                          <p:spTgt spid="4"/>
                                        </p:tgtEl>
                                      </p:cBhvr>
                                    </p:animEffect>
                                    <p:anim calcmode="lin" valueType="num">
                                      <p:cBhvr>
                                        <p:cTn id="3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4" dur="26">
                                          <p:stCondLst>
                                            <p:cond delay="650"/>
                                          </p:stCondLst>
                                        </p:cTn>
                                        <p:tgtEl>
                                          <p:spTgt spid="4"/>
                                        </p:tgtEl>
                                      </p:cBhvr>
                                      <p:to x="100000" y="60000"/>
                                    </p:animScale>
                                    <p:animScale>
                                      <p:cBhvr>
                                        <p:cTn id="45" dur="166" decel="50000">
                                          <p:stCondLst>
                                            <p:cond delay="67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صورة ذات صلة">
            <a:extLst>
              <a:ext uri="{FF2B5EF4-FFF2-40B4-BE49-F238E27FC236}">
                <a16:creationId xmlns:a16="http://schemas.microsoft.com/office/drawing/2014/main" id="{0EB8828B-6D10-4A12-9EEE-A572FF73A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86" t="15799" r="-5386" b="4697"/>
          <a:stretch/>
        </p:blipFill>
        <p:spPr bwMode="auto">
          <a:xfrm>
            <a:off x="415787" y="2522985"/>
            <a:ext cx="2952328" cy="36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نتيجة بحث الصور عن سورة البقرة الآية 126">
            <a:extLst>
              <a:ext uri="{FF2B5EF4-FFF2-40B4-BE49-F238E27FC236}">
                <a16:creationId xmlns:a16="http://schemas.microsoft.com/office/drawing/2014/main" id="{F4FDDCD8-20B4-43FD-BEC5-1C57DDC389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3" t="28738" r="2750" b="30155"/>
          <a:stretch/>
        </p:blipFill>
        <p:spPr bwMode="auto">
          <a:xfrm>
            <a:off x="791580" y="692696"/>
            <a:ext cx="7560840" cy="1812102"/>
          </a:xfrm>
          <a:prstGeom prst="rect">
            <a:avLst/>
          </a:prstGeom>
          <a:extLst>
            <a:ext uri="{909E8E84-426E-40DD-AFC4-6F175D3DCCD1}">
              <a14:hiddenFill xmlns:a14="http://schemas.microsoft.com/office/drawing/2010/main">
                <a:solidFill>
                  <a:srgbClr val="FFFFFF"/>
                </a:solidFill>
              </a14:hiddenFill>
            </a:ext>
          </a:extLst>
        </p:spPr>
      </p:pic>
      <p:sp>
        <p:nvSpPr>
          <p:cNvPr id="5" name="فقاعة الكلام: مستطيلة 4">
            <a:extLst>
              <a:ext uri="{FF2B5EF4-FFF2-40B4-BE49-F238E27FC236}">
                <a16:creationId xmlns:a16="http://schemas.microsoft.com/office/drawing/2014/main" id="{C0C6ABFC-78ED-4204-AD24-13DA698FAAF8}"/>
              </a:ext>
            </a:extLst>
          </p:cNvPr>
          <p:cNvSpPr/>
          <p:nvPr/>
        </p:nvSpPr>
        <p:spPr>
          <a:xfrm>
            <a:off x="3347863" y="2708920"/>
            <a:ext cx="5164751" cy="1815882"/>
          </a:xfrm>
          <a:prstGeom prst="wedgeRectCallout">
            <a:avLst>
              <a:gd name="adj1" fmla="val -72313"/>
              <a:gd name="adj2" fmla="val -26816"/>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ar-SA" sz="2800" b="1" dirty="0"/>
              <a:t>نلاحظ في هذه الآية الكريمة تقديم نعمة الأمن على الرزق .</a:t>
            </a:r>
          </a:p>
          <a:p>
            <a:pPr marL="457200" indent="-457200" algn="just">
              <a:buFont typeface="Wingdings" panose="05000000000000000000" pitchFamily="2" charset="2"/>
              <a:buChar char="ü"/>
            </a:pPr>
            <a:r>
              <a:rPr lang="ar-SA" sz="2800" b="1" dirty="0">
                <a:solidFill>
                  <a:srgbClr val="C00000"/>
                </a:solidFill>
              </a:rPr>
              <a:t>فما المقصود بالأمن ؟</a:t>
            </a:r>
          </a:p>
          <a:p>
            <a:pPr marL="457200" indent="-457200" algn="just">
              <a:buFont typeface="Wingdings" panose="05000000000000000000" pitchFamily="2" charset="2"/>
              <a:buChar char="ü"/>
            </a:pPr>
            <a:r>
              <a:rPr lang="ar-SA" sz="2800" b="1" dirty="0">
                <a:solidFill>
                  <a:srgbClr val="C00000"/>
                </a:solidFill>
              </a:rPr>
              <a:t>وما أثره على حياة الفرد والمجتمع ؟</a:t>
            </a:r>
          </a:p>
        </p:txBody>
      </p:sp>
    </p:spTree>
    <p:extLst>
      <p:ext uri="{BB962C8B-B14F-4D97-AF65-F5344CB8AC3E}">
        <p14:creationId xmlns:p14="http://schemas.microsoft.com/office/powerpoint/2010/main" val="42278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out)">
                                      <p:cBhvr>
                                        <p:cTn id="12" dur="1750"/>
                                        <p:tgtEl>
                                          <p:spTgt spid="1028"/>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circle(out)">
                                      <p:cBhvr>
                                        <p:cTn id="15" dur="1750"/>
                                        <p:tgtEl>
                                          <p:spTgt spid="5">
                                            <p:bg/>
                                          </p:spTgt>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circle(out)">
                                      <p:cBhvr>
                                        <p:cTn id="18" dur="175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circle(out)">
                                      <p:cBhvr>
                                        <p:cTn id="23" dur="175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circle(out)">
                                      <p:cBhvr>
                                        <p:cTn id="28" dur="17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خماسي 1"/>
          <p:cNvSpPr/>
          <p:nvPr/>
        </p:nvSpPr>
        <p:spPr>
          <a:xfrm flipH="1">
            <a:off x="3935518" y="548680"/>
            <a:ext cx="4248472" cy="648072"/>
          </a:xfrm>
          <a:prstGeom prst="homePlate">
            <a:avLst/>
          </a:prstGeom>
          <a:solidFill>
            <a:srgbClr val="A7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bg1"/>
                </a:solidFill>
                <a:cs typeface="PT Bold Heading" panose="02010400000000000000" pitchFamily="2" charset="-78"/>
              </a:rPr>
              <a:t>تعريف تشفير المعلومات </a:t>
            </a:r>
          </a:p>
        </p:txBody>
      </p:sp>
      <p:sp>
        <p:nvSpPr>
          <p:cNvPr id="7" name="مستطيل 6"/>
          <p:cNvSpPr/>
          <p:nvPr/>
        </p:nvSpPr>
        <p:spPr>
          <a:xfrm flipH="1">
            <a:off x="8286206" y="548680"/>
            <a:ext cx="246234" cy="648072"/>
          </a:xfrm>
          <a:prstGeom prst="rect">
            <a:avLst/>
          </a:prstGeom>
          <a:solidFill>
            <a:srgbClr val="A7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dirty="0">
              <a:solidFill>
                <a:schemeClr val="bg1"/>
              </a:solidFill>
              <a:cs typeface="PT Bold Heading" panose="02010400000000000000" pitchFamily="2" charset="-78"/>
            </a:endParaRPr>
          </a:p>
        </p:txBody>
      </p:sp>
      <p:pic>
        <p:nvPicPr>
          <p:cNvPr id="4098" name="Picture 2" descr="نتيجة بحث الصور عن تشفير المعلومات">
            <a:extLst>
              <a:ext uri="{FF2B5EF4-FFF2-40B4-BE49-F238E27FC236}">
                <a16:creationId xmlns:a16="http://schemas.microsoft.com/office/drawing/2014/main" id="{DC7B172E-45CD-4822-9C87-6DFC889FD2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099637"/>
            <a:ext cx="3834043" cy="3139322"/>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755576" y="1756360"/>
            <a:ext cx="7428414" cy="1528624"/>
          </a:xfrm>
          <a:prstGeom prst="rect">
            <a:avLst/>
          </a:prstGeom>
        </p:spPr>
        <p:txBody>
          <a:bodyPr wrap="square">
            <a:spAutoFit/>
          </a:bodyPr>
          <a:lstStyle/>
          <a:p>
            <a:pPr algn="just"/>
            <a:r>
              <a:rPr lang="ar-SA" sz="4000" b="1" baseline="-25000" dirty="0">
                <a:solidFill>
                  <a:srgbClr val="A72349"/>
                </a:solidFill>
                <a:cs typeface="+mj-cs"/>
              </a:rPr>
              <a:t>هو وسيلة لحفظ البيانات بصورة تختلف عن محتواها الأصلي باستخدام معادلات وخوارزم رياضية معقدة  ويتم إعادتها إلى شكلها الأصلي بطرق خاصة  يعرفها المرسل والمستقبل فقط .</a:t>
            </a:r>
            <a:endParaRPr lang="ar-SA" sz="4000" b="1" dirty="0">
              <a:solidFill>
                <a:srgbClr val="A72349"/>
              </a:solidFill>
              <a:cs typeface="+mj-cs"/>
            </a:endParaRPr>
          </a:p>
        </p:txBody>
      </p:sp>
    </p:spTree>
    <p:extLst>
      <p:ext uri="{BB962C8B-B14F-4D97-AF65-F5344CB8AC3E}">
        <p14:creationId xmlns:p14="http://schemas.microsoft.com/office/powerpoint/2010/main" val="2270176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نتيجة بحث الصور عن تشفير البيانات والمعلومات داخل شبكة الانترنت كرتون">
            <a:extLst>
              <a:ext uri="{FF2B5EF4-FFF2-40B4-BE49-F238E27FC236}">
                <a16:creationId xmlns:a16="http://schemas.microsoft.com/office/drawing/2014/main" id="{2AB00358-9515-4F87-BD1F-08867E392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36" y="1554498"/>
            <a:ext cx="7315200" cy="3838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رسم تخطيطي 2">
            <a:extLst>
              <a:ext uri="{FF2B5EF4-FFF2-40B4-BE49-F238E27FC236}">
                <a16:creationId xmlns:a16="http://schemas.microsoft.com/office/drawing/2014/main" id="{760684EC-29D4-4A9B-BD6A-B77E4963358F}"/>
              </a:ext>
            </a:extLst>
          </p:cNvPr>
          <p:cNvGraphicFramePr/>
          <p:nvPr>
            <p:extLst>
              <p:ext uri="{D42A27DB-BD31-4B8C-83A1-F6EECF244321}">
                <p14:modId xmlns:p14="http://schemas.microsoft.com/office/powerpoint/2010/main" val="738951351"/>
              </p:ext>
            </p:extLst>
          </p:nvPr>
        </p:nvGraphicFramePr>
        <p:xfrm>
          <a:off x="923764" y="1988840"/>
          <a:ext cx="7296472"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4795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122"/>
                                        </p:tgtEl>
                                      </p:cBhvr>
                                    </p:animEffect>
                                    <p:set>
                                      <p:cBhvr>
                                        <p:cTn id="7" dur="1" fill="hold">
                                          <p:stCondLst>
                                            <p:cond delay="1999"/>
                                          </p:stCondLst>
                                        </p:cTn>
                                        <p:tgtEl>
                                          <p:spTgt spid="51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F66D71B0-4DF9-416F-B237-3D83008F48B5}"/>
                                            </p:graphicEl>
                                          </p:spTgt>
                                        </p:tgtEl>
                                        <p:attrNameLst>
                                          <p:attrName>style.visibility</p:attrName>
                                        </p:attrNameLst>
                                      </p:cBhvr>
                                      <p:to>
                                        <p:strVal val="visible"/>
                                      </p:to>
                                    </p:set>
                                    <p:animEffect transition="in" filter="wipe(up)">
                                      <p:cBhvr>
                                        <p:cTn id="12" dur="500"/>
                                        <p:tgtEl>
                                          <p:spTgt spid="3">
                                            <p:graphicEl>
                                              <a:dgm id="{F66D71B0-4DF9-416F-B237-3D83008F48B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0B281BBB-54E7-4FFB-AA9D-A06547480122}"/>
                                            </p:graphicEl>
                                          </p:spTgt>
                                        </p:tgtEl>
                                        <p:attrNameLst>
                                          <p:attrName>style.visibility</p:attrName>
                                        </p:attrNameLst>
                                      </p:cBhvr>
                                      <p:to>
                                        <p:strVal val="visible"/>
                                      </p:to>
                                    </p:set>
                                    <p:animEffect transition="in" filter="wipe(up)">
                                      <p:cBhvr>
                                        <p:cTn id="17" dur="500"/>
                                        <p:tgtEl>
                                          <p:spTgt spid="3">
                                            <p:graphicEl>
                                              <a:dgm id="{0B281BBB-54E7-4FFB-AA9D-A06547480122}"/>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graphicEl>
                                              <a:dgm id="{4A1775AD-DC32-4102-8D61-4BDAD6B718E3}"/>
                                            </p:graphicEl>
                                          </p:spTgt>
                                        </p:tgtEl>
                                        <p:attrNameLst>
                                          <p:attrName>style.visibility</p:attrName>
                                        </p:attrNameLst>
                                      </p:cBhvr>
                                      <p:to>
                                        <p:strVal val="visible"/>
                                      </p:to>
                                    </p:set>
                                    <p:animEffect transition="in" filter="wipe(up)">
                                      <p:cBhvr>
                                        <p:cTn id="20" dur="500"/>
                                        <p:tgtEl>
                                          <p:spTgt spid="3">
                                            <p:graphicEl>
                                              <a:dgm id="{4A1775AD-DC32-4102-8D61-4BDAD6B718E3}"/>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graphicEl>
                                              <a:dgm id="{E736D2C8-2C82-4BAE-9FA4-8E27A60B08DE}"/>
                                            </p:graphicEl>
                                          </p:spTgt>
                                        </p:tgtEl>
                                        <p:attrNameLst>
                                          <p:attrName>style.visibility</p:attrName>
                                        </p:attrNameLst>
                                      </p:cBhvr>
                                      <p:to>
                                        <p:strVal val="visible"/>
                                      </p:to>
                                    </p:set>
                                    <p:animEffect transition="in" filter="wipe(up)">
                                      <p:cBhvr>
                                        <p:cTn id="25" dur="500"/>
                                        <p:tgtEl>
                                          <p:spTgt spid="3">
                                            <p:graphicEl>
                                              <a:dgm id="{E736D2C8-2C82-4BAE-9FA4-8E27A60B08DE}"/>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graphicEl>
                                              <a:dgm id="{BDA6994F-49CB-4772-A474-8AE858010BAD}"/>
                                            </p:graphicEl>
                                          </p:spTgt>
                                        </p:tgtEl>
                                        <p:attrNameLst>
                                          <p:attrName>style.visibility</p:attrName>
                                        </p:attrNameLst>
                                      </p:cBhvr>
                                      <p:to>
                                        <p:strVal val="visible"/>
                                      </p:to>
                                    </p:set>
                                    <p:animEffect transition="in" filter="wipe(up)">
                                      <p:cBhvr>
                                        <p:cTn id="28" dur="500"/>
                                        <p:tgtEl>
                                          <p:spTgt spid="3">
                                            <p:graphicEl>
                                              <a:dgm id="{BDA6994F-49CB-4772-A474-8AE858010B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نتيجة بحث الصور عن ‪Symmetric encryption clipart‬‏">
            <a:extLst>
              <a:ext uri="{FF2B5EF4-FFF2-40B4-BE49-F238E27FC236}">
                <a16:creationId xmlns:a16="http://schemas.microsoft.com/office/drawing/2014/main" id="{4E4BA17A-40DC-4EFA-8413-2BBFCE36B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06896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5">
            <a:extLst>
              <a:ext uri="{FF2B5EF4-FFF2-40B4-BE49-F238E27FC236}">
                <a16:creationId xmlns:a16="http://schemas.microsoft.com/office/drawing/2014/main" id="{5949F925-29E2-48D1-BD7B-B28C181347C6}"/>
              </a:ext>
            </a:extLst>
          </p:cNvPr>
          <p:cNvSpPr/>
          <p:nvPr/>
        </p:nvSpPr>
        <p:spPr>
          <a:xfrm>
            <a:off x="1547664" y="1350640"/>
            <a:ext cx="6048672" cy="864096"/>
          </a:xfrm>
          <a:prstGeom prst="roundRect">
            <a:avLst/>
          </a:prstGeom>
          <a:gradFill flip="none" rotWithShape="1">
            <a:gsLst>
              <a:gs pos="0">
                <a:srgbClr val="A72349">
                  <a:shade val="30000"/>
                  <a:satMod val="115000"/>
                </a:srgbClr>
              </a:gs>
              <a:gs pos="50000">
                <a:srgbClr val="A72349">
                  <a:shade val="67500"/>
                  <a:satMod val="115000"/>
                </a:srgbClr>
              </a:gs>
              <a:gs pos="100000">
                <a:srgbClr val="A72349">
                  <a:shade val="100000"/>
                  <a:satMod val="115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bg1"/>
                </a:solidFill>
                <a:cs typeface="PT Bold Heading" panose="02010400000000000000" pitchFamily="2" charset="-78"/>
              </a:rPr>
              <a:t>التشفير المتماثل </a:t>
            </a:r>
          </a:p>
        </p:txBody>
      </p:sp>
    </p:spTree>
    <p:extLst>
      <p:ext uri="{BB962C8B-B14F-4D97-AF65-F5344CB8AC3E}">
        <p14:creationId xmlns:p14="http://schemas.microsoft.com/office/powerpoint/2010/main" val="1997272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p:cNvSpPr txBox="1"/>
          <p:nvPr/>
        </p:nvSpPr>
        <p:spPr>
          <a:xfrm>
            <a:off x="683568" y="836712"/>
            <a:ext cx="7776864" cy="830997"/>
          </a:xfrm>
          <a:prstGeom prst="rect">
            <a:avLst/>
          </a:prstGeom>
          <a:noFill/>
        </p:spPr>
        <p:txBody>
          <a:bodyPr wrap="square" rtlCol="1">
            <a:spAutoFit/>
          </a:bodyPr>
          <a:lstStyle/>
          <a:p>
            <a:pPr algn="justLow"/>
            <a:r>
              <a:rPr lang="ar-SA" sz="2400" b="1" dirty="0"/>
              <a:t>يستخدم مفتاح واحد للتشفير وفك التشفير ويجب المحافظة على سرية مفتاح التشفير لأن من يحصل عليه يستطيع فك عملية التشفير .</a:t>
            </a:r>
            <a:endParaRPr lang="ar-SA" sz="2400" b="1" dirty="0">
              <a:solidFill>
                <a:srgbClr val="C00000"/>
              </a:solidFill>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83568" y="2852936"/>
            <a:ext cx="7812000" cy="15317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مربع نص 11"/>
          <p:cNvSpPr txBox="1"/>
          <p:nvPr/>
        </p:nvSpPr>
        <p:spPr>
          <a:xfrm>
            <a:off x="683492" y="4653136"/>
            <a:ext cx="7776864" cy="830997"/>
          </a:xfrm>
          <a:prstGeom prst="rect">
            <a:avLst/>
          </a:prstGeom>
          <a:noFill/>
        </p:spPr>
        <p:txBody>
          <a:bodyPr wrap="square" rtlCol="1">
            <a:spAutoFit/>
          </a:bodyPr>
          <a:lstStyle/>
          <a:p>
            <a:pPr marL="342900" indent="-342900" algn="justLow">
              <a:buFont typeface="Arial" panose="020B0604020202020204" pitchFamily="34" charset="0"/>
              <a:buChar char="•"/>
            </a:pPr>
            <a:r>
              <a:rPr lang="ar-SA" sz="2400" b="1" dirty="0">
                <a:solidFill>
                  <a:srgbClr val="FF0000"/>
                </a:solidFill>
              </a:rPr>
              <a:t>ماذا تلاحظ ؟</a:t>
            </a:r>
          </a:p>
          <a:p>
            <a:pPr marL="342900" indent="-342900" algn="justLow">
              <a:buFont typeface="Arial" panose="020B0604020202020204" pitchFamily="34" charset="0"/>
              <a:buChar char="•"/>
            </a:pPr>
            <a:r>
              <a:rPr lang="ar-SA" sz="2400" b="1" dirty="0">
                <a:solidFill>
                  <a:srgbClr val="FF0000"/>
                </a:solidFill>
              </a:rPr>
              <a:t>ما هو تشفير كلمة الحاسب ؟</a:t>
            </a:r>
          </a:p>
        </p:txBody>
      </p:sp>
      <p:sp>
        <p:nvSpPr>
          <p:cNvPr id="3" name="مستطيل 2"/>
          <p:cNvSpPr/>
          <p:nvPr/>
        </p:nvSpPr>
        <p:spPr>
          <a:xfrm>
            <a:off x="6588224" y="2852936"/>
            <a:ext cx="504056" cy="765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p:cNvSpPr/>
          <p:nvPr/>
        </p:nvSpPr>
        <p:spPr>
          <a:xfrm>
            <a:off x="4298487" y="5081459"/>
            <a:ext cx="504056" cy="435773"/>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dirty="0"/>
              <a:t>ح</a:t>
            </a:r>
          </a:p>
        </p:txBody>
      </p:sp>
      <p:sp>
        <p:nvSpPr>
          <p:cNvPr id="16" name="مستطيل 15"/>
          <p:cNvSpPr/>
          <p:nvPr/>
        </p:nvSpPr>
        <p:spPr>
          <a:xfrm>
            <a:off x="2915816" y="3573016"/>
            <a:ext cx="504056" cy="765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3707904" y="5081458"/>
            <a:ext cx="504056" cy="435773"/>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dirty="0"/>
              <a:t>ي</a:t>
            </a:r>
          </a:p>
        </p:txBody>
      </p:sp>
      <p:sp>
        <p:nvSpPr>
          <p:cNvPr id="18" name="مستطيل 17"/>
          <p:cNvSpPr/>
          <p:nvPr/>
        </p:nvSpPr>
        <p:spPr>
          <a:xfrm>
            <a:off x="4283968" y="2810250"/>
            <a:ext cx="504056" cy="765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p:cNvSpPr/>
          <p:nvPr/>
        </p:nvSpPr>
        <p:spPr>
          <a:xfrm>
            <a:off x="3131840" y="5073127"/>
            <a:ext cx="504056" cy="435773"/>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dirty="0"/>
              <a:t>ز</a:t>
            </a:r>
          </a:p>
        </p:txBody>
      </p:sp>
      <p:sp>
        <p:nvSpPr>
          <p:cNvPr id="20" name="مستطيل 19"/>
          <p:cNvSpPr/>
          <p:nvPr/>
        </p:nvSpPr>
        <p:spPr>
          <a:xfrm>
            <a:off x="6588224" y="2852936"/>
            <a:ext cx="504056" cy="765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p:cNvSpPr/>
          <p:nvPr/>
        </p:nvSpPr>
        <p:spPr>
          <a:xfrm>
            <a:off x="2555776" y="5081459"/>
            <a:ext cx="504056" cy="435773"/>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dirty="0"/>
              <a:t>ح</a:t>
            </a:r>
          </a:p>
        </p:txBody>
      </p:sp>
      <p:sp>
        <p:nvSpPr>
          <p:cNvPr id="22" name="مستطيل 21"/>
          <p:cNvSpPr/>
          <p:nvPr/>
        </p:nvSpPr>
        <p:spPr>
          <a:xfrm>
            <a:off x="1547664" y="2810250"/>
            <a:ext cx="504056" cy="765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p:cNvSpPr/>
          <p:nvPr/>
        </p:nvSpPr>
        <p:spPr>
          <a:xfrm>
            <a:off x="1979712" y="5073127"/>
            <a:ext cx="504056" cy="435773"/>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dirty="0"/>
              <a:t>ظ</a:t>
            </a:r>
          </a:p>
        </p:txBody>
      </p:sp>
      <p:sp>
        <p:nvSpPr>
          <p:cNvPr id="24" name="مستطيل 23"/>
          <p:cNvSpPr/>
          <p:nvPr/>
        </p:nvSpPr>
        <p:spPr>
          <a:xfrm>
            <a:off x="6156176" y="2852936"/>
            <a:ext cx="504056" cy="765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p:cNvSpPr/>
          <p:nvPr/>
        </p:nvSpPr>
        <p:spPr>
          <a:xfrm>
            <a:off x="1403648" y="5070031"/>
            <a:ext cx="504056" cy="435773"/>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dirty="0"/>
              <a:t>خ</a:t>
            </a:r>
          </a:p>
        </p:txBody>
      </p:sp>
    </p:spTree>
    <p:extLst>
      <p:ext uri="{BB962C8B-B14F-4D97-AF65-F5344CB8AC3E}">
        <p14:creationId xmlns:p14="http://schemas.microsoft.com/office/powerpoint/2010/main" val="855743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barn(outVertical)">
                                      <p:cBhvr>
                                        <p:cTn id="14" dur="500"/>
                                        <p:tgtEl>
                                          <p:spTgt spid="819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1" nodeType="clickEffect">
                                  <p:stCondLst>
                                    <p:cond delay="0"/>
                                  </p:stCondLst>
                                  <p:childTnLst>
                                    <p:animEffect transition="out" filter="wipe(down)">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500" fill="hold"/>
                                        <p:tgtEl>
                                          <p:spTgt spid="20"/>
                                        </p:tgtEl>
                                        <p:attrNameLst>
                                          <p:attrName>ppt_w</p:attrName>
                                        </p:attrNameLst>
                                      </p:cBhvr>
                                      <p:tavLst>
                                        <p:tav tm="0">
                                          <p:val>
                                            <p:fltVal val="0"/>
                                          </p:val>
                                        </p:tav>
                                        <p:tav tm="100000">
                                          <p:val>
                                            <p:strVal val="#ppt_w"/>
                                          </p:val>
                                        </p:tav>
                                      </p:tavLst>
                                    </p:anim>
                                    <p:anim calcmode="lin" valueType="num">
                                      <p:cBhvr>
                                        <p:cTn id="91" dur="500" fill="hold"/>
                                        <p:tgtEl>
                                          <p:spTgt spid="20"/>
                                        </p:tgtEl>
                                        <p:attrNameLst>
                                          <p:attrName>ppt_h</p:attrName>
                                        </p:attrNameLst>
                                      </p:cBhvr>
                                      <p:tavLst>
                                        <p:tav tm="0">
                                          <p:val>
                                            <p:fltVal val="0"/>
                                          </p:val>
                                        </p:tav>
                                        <p:tav tm="100000">
                                          <p:val>
                                            <p:strVal val="#ppt_h"/>
                                          </p:val>
                                        </p:tav>
                                      </p:tavLst>
                                    </p:anim>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xit" presetSubtype="4" fill="hold" grpId="1" nodeType="clickEffect">
                                  <p:stCondLst>
                                    <p:cond delay="0"/>
                                  </p:stCondLst>
                                  <p:childTnLst>
                                    <p:animEffect transition="out" filter="wipe(down)">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p:cTn id="109" dur="500" fill="hold"/>
                                        <p:tgtEl>
                                          <p:spTgt spid="22"/>
                                        </p:tgtEl>
                                        <p:attrNameLst>
                                          <p:attrName>ppt_w</p:attrName>
                                        </p:attrNameLst>
                                      </p:cBhvr>
                                      <p:tavLst>
                                        <p:tav tm="0">
                                          <p:val>
                                            <p:fltVal val="0"/>
                                          </p:val>
                                        </p:tav>
                                        <p:tav tm="100000">
                                          <p:val>
                                            <p:strVal val="#ppt_w"/>
                                          </p:val>
                                        </p:tav>
                                      </p:tavLst>
                                    </p:anim>
                                    <p:anim calcmode="lin" valueType="num">
                                      <p:cBhvr>
                                        <p:cTn id="110" dur="500" fill="hold"/>
                                        <p:tgtEl>
                                          <p:spTgt spid="22"/>
                                        </p:tgtEl>
                                        <p:attrNameLst>
                                          <p:attrName>ppt_h</p:attrName>
                                        </p:attrNameLst>
                                      </p:cBhvr>
                                      <p:tavLst>
                                        <p:tav tm="0">
                                          <p:val>
                                            <p:fltVal val="0"/>
                                          </p:val>
                                        </p:tav>
                                        <p:tav tm="100000">
                                          <p:val>
                                            <p:strVal val="#ppt_h"/>
                                          </p:val>
                                        </p:tav>
                                      </p:tavLst>
                                    </p:anim>
                                    <p:animEffect transition="in" filter="fade">
                                      <p:cBhvr>
                                        <p:cTn id="111" dur="500"/>
                                        <p:tgtEl>
                                          <p:spTgt spid="22"/>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p:cTn id="116" dur="500" fill="hold"/>
                                        <p:tgtEl>
                                          <p:spTgt spid="23"/>
                                        </p:tgtEl>
                                        <p:attrNameLst>
                                          <p:attrName>ppt_w</p:attrName>
                                        </p:attrNameLst>
                                      </p:cBhvr>
                                      <p:tavLst>
                                        <p:tav tm="0">
                                          <p:val>
                                            <p:fltVal val="0"/>
                                          </p:val>
                                        </p:tav>
                                        <p:tav tm="100000">
                                          <p:val>
                                            <p:strVal val="#ppt_w"/>
                                          </p:val>
                                        </p:tav>
                                      </p:tavLst>
                                    </p:anim>
                                    <p:anim calcmode="lin" valueType="num">
                                      <p:cBhvr>
                                        <p:cTn id="117" dur="500" fill="hold"/>
                                        <p:tgtEl>
                                          <p:spTgt spid="23"/>
                                        </p:tgtEl>
                                        <p:attrNameLst>
                                          <p:attrName>ppt_h</p:attrName>
                                        </p:attrNameLst>
                                      </p:cBhvr>
                                      <p:tavLst>
                                        <p:tav tm="0">
                                          <p:val>
                                            <p:fltVal val="0"/>
                                          </p:val>
                                        </p:tav>
                                        <p:tav tm="100000">
                                          <p:val>
                                            <p:strVal val="#ppt_h"/>
                                          </p:val>
                                        </p:tav>
                                      </p:tavLst>
                                    </p:anim>
                                    <p:animEffect transition="in" filter="fade">
                                      <p:cBhvr>
                                        <p:cTn id="118" dur="500"/>
                                        <p:tgtEl>
                                          <p:spTgt spid="23"/>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xit" presetSubtype="4" fill="hold" grpId="1" nodeType="clickEffect">
                                  <p:stCondLst>
                                    <p:cond delay="0"/>
                                  </p:stCondLst>
                                  <p:childTnLst>
                                    <p:animEffect transition="out" filter="wipe(down)">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p:cTn id="128" dur="500" fill="hold"/>
                                        <p:tgtEl>
                                          <p:spTgt spid="24"/>
                                        </p:tgtEl>
                                        <p:attrNameLst>
                                          <p:attrName>ppt_w</p:attrName>
                                        </p:attrNameLst>
                                      </p:cBhvr>
                                      <p:tavLst>
                                        <p:tav tm="0">
                                          <p:val>
                                            <p:fltVal val="0"/>
                                          </p:val>
                                        </p:tav>
                                        <p:tav tm="100000">
                                          <p:val>
                                            <p:strVal val="#ppt_w"/>
                                          </p:val>
                                        </p:tav>
                                      </p:tavLst>
                                    </p:anim>
                                    <p:anim calcmode="lin" valueType="num">
                                      <p:cBhvr>
                                        <p:cTn id="129" dur="500" fill="hold"/>
                                        <p:tgtEl>
                                          <p:spTgt spid="24"/>
                                        </p:tgtEl>
                                        <p:attrNameLst>
                                          <p:attrName>ppt_h</p:attrName>
                                        </p:attrNameLst>
                                      </p:cBhvr>
                                      <p:tavLst>
                                        <p:tav tm="0">
                                          <p:val>
                                            <p:fltVal val="0"/>
                                          </p:val>
                                        </p:tav>
                                        <p:tav tm="100000">
                                          <p:val>
                                            <p:strVal val="#ppt_h"/>
                                          </p:val>
                                        </p:tav>
                                      </p:tavLst>
                                    </p:anim>
                                    <p:animEffect transition="in" filter="fade">
                                      <p:cBhvr>
                                        <p:cTn id="130" dur="500"/>
                                        <p:tgtEl>
                                          <p:spTgt spid="24"/>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25"/>
                                        </p:tgtEl>
                                        <p:attrNameLst>
                                          <p:attrName>style.visibility</p:attrName>
                                        </p:attrNameLst>
                                      </p:cBhvr>
                                      <p:to>
                                        <p:strVal val="visible"/>
                                      </p:to>
                                    </p:set>
                                    <p:anim calcmode="lin" valueType="num">
                                      <p:cBhvr>
                                        <p:cTn id="135" dur="500" fill="hold"/>
                                        <p:tgtEl>
                                          <p:spTgt spid="25"/>
                                        </p:tgtEl>
                                        <p:attrNameLst>
                                          <p:attrName>ppt_w</p:attrName>
                                        </p:attrNameLst>
                                      </p:cBhvr>
                                      <p:tavLst>
                                        <p:tav tm="0">
                                          <p:val>
                                            <p:fltVal val="0"/>
                                          </p:val>
                                        </p:tav>
                                        <p:tav tm="100000">
                                          <p:val>
                                            <p:strVal val="#ppt_w"/>
                                          </p:val>
                                        </p:tav>
                                      </p:tavLst>
                                    </p:anim>
                                    <p:anim calcmode="lin" valueType="num">
                                      <p:cBhvr>
                                        <p:cTn id="136" dur="500" fill="hold"/>
                                        <p:tgtEl>
                                          <p:spTgt spid="25"/>
                                        </p:tgtEl>
                                        <p:attrNameLst>
                                          <p:attrName>ppt_h</p:attrName>
                                        </p:attrNameLst>
                                      </p:cBhvr>
                                      <p:tavLst>
                                        <p:tav tm="0">
                                          <p:val>
                                            <p:fltVal val="0"/>
                                          </p:val>
                                        </p:tav>
                                        <p:tav tm="100000">
                                          <p:val>
                                            <p:strVal val="#ppt_h"/>
                                          </p:val>
                                        </p:tav>
                                      </p:tavLst>
                                    </p:anim>
                                    <p:animEffect transition="in" filter="fade">
                                      <p:cBhvr>
                                        <p:cTn id="137" dur="500"/>
                                        <p:tgtEl>
                                          <p:spTgt spid="25"/>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xit" presetSubtype="4" fill="hold" grpId="1" nodeType="clickEffect">
                                  <p:stCondLst>
                                    <p:cond delay="0"/>
                                  </p:stCondLst>
                                  <p:childTnLst>
                                    <p:animEffect transition="out" filter="wipe(down)">
                                      <p:cBhvr>
                                        <p:cTn id="141" dur="500"/>
                                        <p:tgtEl>
                                          <p:spTgt spid="24"/>
                                        </p:tgtEl>
                                      </p:cBhvr>
                                    </p:animEffect>
                                    <p:set>
                                      <p:cBhvr>
                                        <p:cTn id="14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3" grpId="0" animBg="1"/>
      <p:bldP spid="3" grpId="1" animBg="1"/>
      <p:bldP spid="14" grpId="0" animBg="1"/>
      <p:bldP spid="16" grpId="0" animBg="1"/>
      <p:bldP spid="16" grpId="1" animBg="1"/>
      <p:bldP spid="17" grpId="0" animBg="1"/>
      <p:bldP spid="18" grpId="0" animBg="1"/>
      <p:bldP spid="18" grpId="1" animBg="1"/>
      <p:bldP spid="19" grpId="0" animBg="1"/>
      <p:bldP spid="20" grpId="0" animBg="1"/>
      <p:bldP spid="20" grpId="1" animBg="1"/>
      <p:bldP spid="21" grpId="0" animBg="1"/>
      <p:bldP spid="22" grpId="0" animBg="1"/>
      <p:bldP spid="22" grpId="1" animBg="1"/>
      <p:bldP spid="23" grpId="0" animBg="1"/>
      <p:bldP spid="24" grpId="0" animBg="1"/>
      <p:bldP spid="24" grpId="1"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encrypted-tbn0.gstatic.com/images?q=tbn:ANd9GcQHPRj-uR-Mh-ckeSOr6yLr3-N7LAakbJZ43RHtdrvndqUl1lGJ"/>
          <p:cNvPicPr>
            <a:picLocks noChangeAspect="1" noChangeArrowheads="1"/>
          </p:cNvPicPr>
          <p:nvPr/>
        </p:nvPicPr>
        <p:blipFill rotWithShape="1">
          <a:blip r:embed="rId2">
            <a:extLst>
              <a:ext uri="{28A0092B-C50C-407E-A947-70E740481C1C}">
                <a14:useLocalDpi xmlns:a14="http://schemas.microsoft.com/office/drawing/2010/main" val="0"/>
              </a:ext>
            </a:extLst>
          </a:blip>
          <a:srcRect l="51332" r="-2664"/>
          <a:stretch/>
        </p:blipFill>
        <p:spPr bwMode="auto">
          <a:xfrm>
            <a:off x="3924131" y="4181018"/>
            <a:ext cx="1105575" cy="11361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encrypted-tbn0.gstatic.com/images?q=tbn:ANd9GcQHPRj-uR-Mh-ckeSOr6yLr3-N7LAakbJZ43RHtdrvndqUl1lGJ"/>
          <p:cNvPicPr>
            <a:picLocks noChangeAspect="1" noChangeArrowheads="1"/>
          </p:cNvPicPr>
          <p:nvPr/>
        </p:nvPicPr>
        <p:blipFill rotWithShape="1">
          <a:blip r:embed="rId2">
            <a:extLst>
              <a:ext uri="{28A0092B-C50C-407E-A947-70E740481C1C}">
                <a14:useLocalDpi xmlns:a14="http://schemas.microsoft.com/office/drawing/2010/main" val="0"/>
              </a:ext>
            </a:extLst>
          </a:blip>
          <a:srcRect r="62694"/>
          <a:stretch/>
        </p:blipFill>
        <p:spPr bwMode="auto">
          <a:xfrm>
            <a:off x="4211960" y="548680"/>
            <a:ext cx="803480" cy="11361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icons.iconarchive.com/icons/double-j-design/origami/256/fil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248527"/>
            <a:ext cx="1917302" cy="1917302"/>
          </a:xfrm>
          <a:prstGeom prst="rect">
            <a:avLst/>
          </a:prstGeom>
          <a:noFill/>
          <a:extLst>
            <a:ext uri="{909E8E84-426E-40DD-AFC4-6F175D3DCCD1}">
              <a14:hiddenFill xmlns:a14="http://schemas.microsoft.com/office/drawing/2010/main">
                <a:solidFill>
                  <a:srgbClr val="FFFFFF"/>
                </a:solidFill>
              </a14:hiddenFill>
            </a:ext>
          </a:extLst>
        </p:spPr>
      </p:pic>
      <p:sp>
        <p:nvSpPr>
          <p:cNvPr id="16" name="مربع نص 15"/>
          <p:cNvSpPr txBox="1"/>
          <p:nvPr/>
        </p:nvSpPr>
        <p:spPr>
          <a:xfrm>
            <a:off x="824866" y="3224477"/>
            <a:ext cx="1152128" cy="523220"/>
          </a:xfrm>
          <a:prstGeom prst="rect">
            <a:avLst/>
          </a:prstGeom>
          <a:noFill/>
        </p:spPr>
        <p:txBody>
          <a:bodyPr wrap="square" rtlCol="1">
            <a:spAutoFit/>
          </a:bodyPr>
          <a:lstStyle/>
          <a:p>
            <a:pPr algn="ctr"/>
            <a:r>
              <a:rPr lang="ar-SA" sz="2800" b="1" dirty="0" err="1"/>
              <a:t>زحظأخ</a:t>
            </a:r>
            <a:endParaRPr lang="ar-SA" sz="2800" b="1" dirty="0"/>
          </a:p>
        </p:txBody>
      </p:sp>
      <p:sp>
        <p:nvSpPr>
          <p:cNvPr id="17" name="مربع نص 16"/>
          <p:cNvSpPr txBox="1"/>
          <p:nvPr/>
        </p:nvSpPr>
        <p:spPr>
          <a:xfrm>
            <a:off x="1619672" y="4225853"/>
            <a:ext cx="1728192" cy="523220"/>
          </a:xfrm>
          <a:prstGeom prst="rect">
            <a:avLst/>
          </a:prstGeom>
          <a:noFill/>
        </p:spPr>
        <p:txBody>
          <a:bodyPr wrap="square" rtlCol="1">
            <a:spAutoFit/>
          </a:bodyPr>
          <a:lstStyle/>
          <a:p>
            <a:pPr algn="ctr"/>
            <a:r>
              <a:rPr lang="ar-SA" sz="2800" b="1" dirty="0">
                <a:solidFill>
                  <a:srgbClr val="FF0000"/>
                </a:solidFill>
              </a:rPr>
              <a:t>النص المشفر</a:t>
            </a:r>
          </a:p>
        </p:txBody>
      </p:sp>
      <p:sp>
        <p:nvSpPr>
          <p:cNvPr id="18" name="سهم منحني إلى الأعلى 17"/>
          <p:cNvSpPr/>
          <p:nvPr/>
        </p:nvSpPr>
        <p:spPr>
          <a:xfrm>
            <a:off x="1187624" y="4286546"/>
            <a:ext cx="6768752" cy="1878758"/>
          </a:xfrm>
          <a:prstGeom prst="curvedUpArrow">
            <a:avLst/>
          </a:prstGeom>
          <a:solidFill>
            <a:srgbClr val="A71D3B"/>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sz="3200" b="1" dirty="0"/>
          </a:p>
        </p:txBody>
      </p:sp>
      <p:sp>
        <p:nvSpPr>
          <p:cNvPr id="24" name="مربع نص 23"/>
          <p:cNvSpPr txBox="1"/>
          <p:nvPr/>
        </p:nvSpPr>
        <p:spPr>
          <a:xfrm>
            <a:off x="2992904" y="5301208"/>
            <a:ext cx="3158191" cy="646331"/>
          </a:xfrm>
          <a:prstGeom prst="rect">
            <a:avLst/>
          </a:prstGeom>
          <a:noFill/>
        </p:spPr>
        <p:txBody>
          <a:bodyPr wrap="square" rtlCol="1">
            <a:spAutoFit/>
          </a:bodyPr>
          <a:lstStyle/>
          <a:p>
            <a:pPr algn="ctr"/>
            <a:r>
              <a:rPr lang="ar-SA" sz="3600" b="1" dirty="0">
                <a:solidFill>
                  <a:srgbClr val="A71D3B"/>
                </a:solidFill>
                <a:effectLst>
                  <a:reflection stA="2000" endPos="65000" dist="50800" dir="5400000" sy="-100000" algn="bl" rotWithShape="0"/>
                </a:effectLst>
              </a:rPr>
              <a:t>فك التشفير</a:t>
            </a:r>
          </a:p>
        </p:txBody>
      </p:sp>
      <p:pic>
        <p:nvPicPr>
          <p:cNvPr id="25" name="Picture 6" descr="http://icons.iconarchive.com/icons/double-j-design/origami/256/fil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154" y="2375794"/>
            <a:ext cx="1917302" cy="1917302"/>
          </a:xfrm>
          <a:prstGeom prst="rect">
            <a:avLst/>
          </a:prstGeom>
          <a:noFill/>
          <a:extLst>
            <a:ext uri="{909E8E84-426E-40DD-AFC4-6F175D3DCCD1}">
              <a14:hiddenFill xmlns:a14="http://schemas.microsoft.com/office/drawing/2010/main">
                <a:solidFill>
                  <a:srgbClr val="FFFFFF"/>
                </a:solidFill>
              </a14:hiddenFill>
            </a:ext>
          </a:extLst>
        </p:spPr>
      </p:pic>
      <p:sp>
        <p:nvSpPr>
          <p:cNvPr id="26" name="مربع نص 25"/>
          <p:cNvSpPr txBox="1"/>
          <p:nvPr/>
        </p:nvSpPr>
        <p:spPr>
          <a:xfrm>
            <a:off x="7103420" y="3070032"/>
            <a:ext cx="1152128" cy="523220"/>
          </a:xfrm>
          <a:prstGeom prst="rect">
            <a:avLst/>
          </a:prstGeom>
          <a:noFill/>
        </p:spPr>
        <p:txBody>
          <a:bodyPr wrap="square" rtlCol="1">
            <a:spAutoFit/>
          </a:bodyPr>
          <a:lstStyle/>
          <a:p>
            <a:pPr algn="ctr"/>
            <a:r>
              <a:rPr lang="ar-SA" sz="2800" b="1" dirty="0"/>
              <a:t>حاسوب</a:t>
            </a:r>
          </a:p>
        </p:txBody>
      </p:sp>
      <p:sp>
        <p:nvSpPr>
          <p:cNvPr id="27" name="مربع نص 26"/>
          <p:cNvSpPr txBox="1"/>
          <p:nvPr/>
        </p:nvSpPr>
        <p:spPr>
          <a:xfrm>
            <a:off x="5389746" y="1986917"/>
            <a:ext cx="2062574" cy="523220"/>
          </a:xfrm>
          <a:prstGeom prst="rect">
            <a:avLst/>
          </a:prstGeom>
          <a:noFill/>
        </p:spPr>
        <p:txBody>
          <a:bodyPr wrap="square" rtlCol="1">
            <a:spAutoFit/>
          </a:bodyPr>
          <a:lstStyle/>
          <a:p>
            <a:pPr algn="ctr"/>
            <a:r>
              <a:rPr lang="ar-SA" sz="2800" b="1" dirty="0">
                <a:solidFill>
                  <a:srgbClr val="FF0000"/>
                </a:solidFill>
              </a:rPr>
              <a:t>النص الأصلي</a:t>
            </a:r>
          </a:p>
        </p:txBody>
      </p:sp>
      <p:sp>
        <p:nvSpPr>
          <p:cNvPr id="28" name="سهم منحني إلى الأعلى 27"/>
          <p:cNvSpPr/>
          <p:nvPr/>
        </p:nvSpPr>
        <p:spPr>
          <a:xfrm flipH="1" flipV="1">
            <a:off x="971600" y="548680"/>
            <a:ext cx="6768752" cy="1827114"/>
          </a:xfrm>
          <a:prstGeom prst="curvedUpArrow">
            <a:avLst/>
          </a:prstGeom>
          <a:solidFill>
            <a:srgbClr val="A71D3B"/>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sz="3200" b="1" dirty="0"/>
          </a:p>
        </p:txBody>
      </p:sp>
      <p:sp>
        <p:nvSpPr>
          <p:cNvPr id="3" name="سهم إلى الأعلى والأسفل 2"/>
          <p:cNvSpPr/>
          <p:nvPr/>
        </p:nvSpPr>
        <p:spPr>
          <a:xfrm>
            <a:off x="4139952" y="1986917"/>
            <a:ext cx="720080" cy="2178912"/>
          </a:xfrm>
          <a:prstGeom prst="up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sz="3200" b="1"/>
          </a:p>
        </p:txBody>
      </p:sp>
      <p:sp>
        <p:nvSpPr>
          <p:cNvPr id="29" name="مربع نص 28"/>
          <p:cNvSpPr txBox="1"/>
          <p:nvPr/>
        </p:nvSpPr>
        <p:spPr>
          <a:xfrm>
            <a:off x="2897822" y="1602196"/>
            <a:ext cx="3158191" cy="646331"/>
          </a:xfrm>
          <a:prstGeom prst="rect">
            <a:avLst/>
          </a:prstGeom>
          <a:noFill/>
        </p:spPr>
        <p:txBody>
          <a:bodyPr wrap="square" rtlCol="1">
            <a:spAutoFit/>
          </a:bodyPr>
          <a:lstStyle/>
          <a:p>
            <a:pPr algn="ctr"/>
            <a:r>
              <a:rPr lang="ar-SA" sz="3600" b="1" dirty="0">
                <a:solidFill>
                  <a:srgbClr val="A71D3B"/>
                </a:solidFill>
                <a:effectLst>
                  <a:reflection stA="2000" endPos="65000" dist="50800" dir="5400000" sy="-100000" algn="bl" rotWithShape="0"/>
                </a:effectLst>
              </a:rPr>
              <a:t>التشفير</a:t>
            </a:r>
          </a:p>
        </p:txBody>
      </p:sp>
      <p:pic>
        <p:nvPicPr>
          <p:cNvPr id="7170" name="Picture 2" descr="http://www.clipartbest.com/cliparts/nTX/8yL/nTX8yLdM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636912"/>
            <a:ext cx="142398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470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outVertical)">
                                      <p:cBhvr>
                                        <p:cTn id="13" dur="500"/>
                                        <p:tgtEl>
                                          <p:spTgt spid="2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out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par>
                                <p:cTn id="22" presetID="22" presetClass="entr" presetSubtype="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outVertical)">
                                      <p:cBhvr>
                                        <p:cTn id="35" dur="500"/>
                                        <p:tgtEl>
                                          <p:spTgt spid="1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31" presetClass="entr" presetSubtype="0" fill="hold" nodeType="withEffect">
                                  <p:stCondLst>
                                    <p:cond delay="0"/>
                                  </p:stCondLst>
                                  <p:childTnLst>
                                    <p:set>
                                      <p:cBhvr>
                                        <p:cTn id="61" dur="1" fill="hold">
                                          <p:stCondLst>
                                            <p:cond delay="0"/>
                                          </p:stCondLst>
                                        </p:cTn>
                                        <p:tgtEl>
                                          <p:spTgt spid="7170"/>
                                        </p:tgtEl>
                                        <p:attrNameLst>
                                          <p:attrName>style.visibility</p:attrName>
                                        </p:attrNameLst>
                                      </p:cBhvr>
                                      <p:to>
                                        <p:strVal val="visible"/>
                                      </p:to>
                                    </p:set>
                                    <p:anim calcmode="lin" valueType="num">
                                      <p:cBhvr>
                                        <p:cTn id="62" dur="1000" fill="hold"/>
                                        <p:tgtEl>
                                          <p:spTgt spid="7170"/>
                                        </p:tgtEl>
                                        <p:attrNameLst>
                                          <p:attrName>ppt_w</p:attrName>
                                        </p:attrNameLst>
                                      </p:cBhvr>
                                      <p:tavLst>
                                        <p:tav tm="0">
                                          <p:val>
                                            <p:fltVal val="0"/>
                                          </p:val>
                                        </p:tav>
                                        <p:tav tm="100000">
                                          <p:val>
                                            <p:strVal val="#ppt_w"/>
                                          </p:val>
                                        </p:tav>
                                      </p:tavLst>
                                    </p:anim>
                                    <p:anim calcmode="lin" valueType="num">
                                      <p:cBhvr>
                                        <p:cTn id="63" dur="1000" fill="hold"/>
                                        <p:tgtEl>
                                          <p:spTgt spid="7170"/>
                                        </p:tgtEl>
                                        <p:attrNameLst>
                                          <p:attrName>ppt_h</p:attrName>
                                        </p:attrNameLst>
                                      </p:cBhvr>
                                      <p:tavLst>
                                        <p:tav tm="0">
                                          <p:val>
                                            <p:fltVal val="0"/>
                                          </p:val>
                                        </p:tav>
                                        <p:tav tm="100000">
                                          <p:val>
                                            <p:strVal val="#ppt_h"/>
                                          </p:val>
                                        </p:tav>
                                      </p:tavLst>
                                    </p:anim>
                                    <p:anim calcmode="lin" valueType="num">
                                      <p:cBhvr>
                                        <p:cTn id="64" dur="1000" fill="hold"/>
                                        <p:tgtEl>
                                          <p:spTgt spid="7170"/>
                                        </p:tgtEl>
                                        <p:attrNameLst>
                                          <p:attrName>style.rotation</p:attrName>
                                        </p:attrNameLst>
                                      </p:cBhvr>
                                      <p:tavLst>
                                        <p:tav tm="0">
                                          <p:val>
                                            <p:fltVal val="90"/>
                                          </p:val>
                                        </p:tav>
                                        <p:tav tm="100000">
                                          <p:val>
                                            <p:fltVal val="0"/>
                                          </p:val>
                                        </p:tav>
                                      </p:tavLst>
                                    </p:anim>
                                    <p:animEffect transition="in" filter="fade">
                                      <p:cBhvr>
                                        <p:cTn id="65"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4" grpId="0"/>
      <p:bldP spid="26" grpId="0"/>
      <p:bldP spid="27" grpId="0"/>
      <p:bldP spid="28" grpId="0" animBg="1"/>
      <p:bldP spid="3"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يجة بحث الصور عن نشاط">
            <a:extLst>
              <a:ext uri="{FF2B5EF4-FFF2-40B4-BE49-F238E27FC236}">
                <a16:creationId xmlns:a16="http://schemas.microsoft.com/office/drawing/2014/main" id="{CF23E73F-7759-4252-B4D6-BA71C8C92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3989437" cy="3989437"/>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30789CAA-DE0E-4EE6-8A97-68A4D9C98A2E}"/>
              </a:ext>
            </a:extLst>
          </p:cNvPr>
          <p:cNvPicPr>
            <a:picLocks noChangeAspect="1"/>
          </p:cNvPicPr>
          <p:nvPr/>
        </p:nvPicPr>
        <p:blipFill rotWithShape="1">
          <a:blip r:embed="rId3"/>
          <a:srcRect l="12201" t="27590" r="20864" b="13583"/>
          <a:stretch/>
        </p:blipFill>
        <p:spPr>
          <a:xfrm>
            <a:off x="4199403" y="2605987"/>
            <a:ext cx="3331240" cy="1646025"/>
          </a:xfrm>
          <a:prstGeom prst="rect">
            <a:avLst/>
          </a:prstGeom>
        </p:spPr>
      </p:pic>
    </p:spTree>
    <p:extLst>
      <p:ext uri="{BB962C8B-B14F-4D97-AF65-F5344CB8AC3E}">
        <p14:creationId xmlns:p14="http://schemas.microsoft.com/office/powerpoint/2010/main" val="225994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 calcmode="lin" valueType="num">
                                      <p:cBhvr>
                                        <p:cTn id="10" dur="500" fill="hold"/>
                                        <p:tgtEl>
                                          <p:spTgt spid="7170"/>
                                        </p:tgtEl>
                                        <p:attrNameLst>
                                          <p:attrName>ppt_w</p:attrName>
                                        </p:attrNameLst>
                                      </p:cBhvr>
                                      <p:tavLst>
                                        <p:tav tm="0">
                                          <p:val>
                                            <p:fltVal val="0"/>
                                          </p:val>
                                        </p:tav>
                                        <p:tav tm="100000">
                                          <p:val>
                                            <p:strVal val="#ppt_w"/>
                                          </p:val>
                                        </p:tav>
                                      </p:tavLst>
                                    </p:anim>
                                    <p:anim calcmode="lin" valueType="num">
                                      <p:cBhvr>
                                        <p:cTn id="11" dur="500" fill="hold"/>
                                        <p:tgtEl>
                                          <p:spTgt spid="7170"/>
                                        </p:tgtEl>
                                        <p:attrNameLst>
                                          <p:attrName>ppt_h</p:attrName>
                                        </p:attrNameLst>
                                      </p:cBhvr>
                                      <p:tavLst>
                                        <p:tav tm="0">
                                          <p:val>
                                            <p:fltVal val="0"/>
                                          </p:val>
                                        </p:tav>
                                        <p:tav tm="100000">
                                          <p:val>
                                            <p:strVal val="#ppt_h"/>
                                          </p:val>
                                        </p:tav>
                                      </p:tavLst>
                                    </p:anim>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C5248A3F-EF14-4E68-93C8-B83D549D603D}"/>
              </a:ext>
            </a:extLst>
          </p:cNvPr>
          <p:cNvSpPr txBox="1"/>
          <p:nvPr/>
        </p:nvSpPr>
        <p:spPr>
          <a:xfrm>
            <a:off x="683568" y="569041"/>
            <a:ext cx="7776864" cy="830997"/>
          </a:xfrm>
          <a:prstGeom prst="rect">
            <a:avLst/>
          </a:prstGeom>
          <a:noFill/>
        </p:spPr>
        <p:txBody>
          <a:bodyPr wrap="square" rtlCol="1">
            <a:spAutoFit/>
          </a:bodyPr>
          <a:lstStyle/>
          <a:p>
            <a:pPr algn="justLow"/>
            <a:r>
              <a:rPr lang="ar-SA" sz="2400" b="1" dirty="0"/>
              <a:t>بالتعاون مع مجموعتك قم باختيار احدى العبارات التالية وقم بفك التشفير باستخدام جدول التشفير.</a:t>
            </a:r>
            <a:endParaRPr lang="ar-SA" sz="2400" b="1" dirty="0">
              <a:solidFill>
                <a:srgbClr val="C00000"/>
              </a:solidFill>
            </a:endParaRPr>
          </a:p>
        </p:txBody>
      </p:sp>
      <p:pic>
        <p:nvPicPr>
          <p:cNvPr id="8" name="Picture 3">
            <a:extLst>
              <a:ext uri="{FF2B5EF4-FFF2-40B4-BE49-F238E27FC236}">
                <a16:creationId xmlns:a16="http://schemas.microsoft.com/office/drawing/2014/main" id="{C7F12348-D632-45F1-99AB-0B9F8DE95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83568" y="4437112"/>
            <a:ext cx="7812000" cy="15317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6" name="جدول 5">
            <a:extLst>
              <a:ext uri="{FF2B5EF4-FFF2-40B4-BE49-F238E27FC236}">
                <a16:creationId xmlns:a16="http://schemas.microsoft.com/office/drawing/2014/main" id="{2303A286-E38B-4B7D-BFA7-1015CE2B2798}"/>
              </a:ext>
            </a:extLst>
          </p:cNvPr>
          <p:cNvGraphicFramePr>
            <a:graphicFrameLocks noGrp="1"/>
          </p:cNvGraphicFramePr>
          <p:nvPr>
            <p:extLst>
              <p:ext uri="{D42A27DB-BD31-4B8C-83A1-F6EECF244321}">
                <p14:modId xmlns:p14="http://schemas.microsoft.com/office/powerpoint/2010/main" val="454716490"/>
              </p:ext>
            </p:extLst>
          </p:nvPr>
        </p:nvGraphicFramePr>
        <p:xfrm>
          <a:off x="612069" y="1752600"/>
          <a:ext cx="7919862" cy="1920240"/>
        </p:xfrm>
        <a:graphic>
          <a:graphicData uri="http://schemas.openxmlformats.org/drawingml/2006/table">
            <a:tbl>
              <a:tblPr rtl="1" firstRow="1" bandRow="1">
                <a:tableStyleId>{93296810-A885-4BE3-A3E7-6D5BEEA58F35}</a:tableStyleId>
              </a:tblPr>
              <a:tblGrid>
                <a:gridCol w="1013870">
                  <a:extLst>
                    <a:ext uri="{9D8B030D-6E8A-4147-A177-3AD203B41FA5}">
                      <a16:colId xmlns:a16="http://schemas.microsoft.com/office/drawing/2014/main" val="3940642196"/>
                    </a:ext>
                  </a:extLst>
                </a:gridCol>
                <a:gridCol w="3250998">
                  <a:extLst>
                    <a:ext uri="{9D8B030D-6E8A-4147-A177-3AD203B41FA5}">
                      <a16:colId xmlns:a16="http://schemas.microsoft.com/office/drawing/2014/main" val="1037649630"/>
                    </a:ext>
                  </a:extLst>
                </a:gridCol>
                <a:gridCol w="3654994">
                  <a:extLst>
                    <a:ext uri="{9D8B030D-6E8A-4147-A177-3AD203B41FA5}">
                      <a16:colId xmlns:a16="http://schemas.microsoft.com/office/drawing/2014/main" val="2500110841"/>
                    </a:ext>
                  </a:extLst>
                </a:gridCol>
              </a:tblGrid>
              <a:tr h="376952">
                <a:tc>
                  <a:txBody>
                    <a:bodyPr/>
                    <a:lstStyle/>
                    <a:p>
                      <a:pPr algn="ctr" rtl="1"/>
                      <a:r>
                        <a:rPr lang="ar-SA" sz="2800" dirty="0">
                          <a:solidFill>
                            <a:schemeClr val="tx1"/>
                          </a:solidFill>
                        </a:rPr>
                        <a:t>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800" dirty="0">
                          <a:solidFill>
                            <a:schemeClr val="tx1"/>
                          </a:solidFill>
                        </a:rPr>
                        <a:t>العبارة المشفرة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800" dirty="0">
                          <a:solidFill>
                            <a:schemeClr val="tx1"/>
                          </a:solidFill>
                        </a:rPr>
                        <a:t>العبارة بعد فك التشفير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139236"/>
                  </a:ext>
                </a:extLst>
              </a:tr>
              <a:tr h="370840">
                <a:tc>
                  <a:txBody>
                    <a:bodyPr/>
                    <a:lstStyle/>
                    <a:p>
                      <a:pPr algn="ctr" rtl="1"/>
                      <a:r>
                        <a:rPr lang="ar-SA" sz="28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4000" b="1" dirty="0">
                          <a:solidFill>
                            <a:schemeClr val="tx1"/>
                          </a:solidFill>
                        </a:rPr>
                        <a:t>أب رش </a:t>
                      </a:r>
                      <a:r>
                        <a:rPr lang="ar-SA" sz="4000" b="1" dirty="0" err="1">
                          <a:solidFill>
                            <a:schemeClr val="tx1"/>
                          </a:solidFill>
                        </a:rPr>
                        <a:t>ثرش</a:t>
                      </a:r>
                      <a:endParaRPr lang="ar-SA"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SA"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492014"/>
                  </a:ext>
                </a:extLst>
              </a:tr>
              <a:tr h="370840">
                <a:tc>
                  <a:txBody>
                    <a:bodyPr/>
                    <a:lstStyle/>
                    <a:p>
                      <a:pPr algn="ctr" rtl="1"/>
                      <a:r>
                        <a:rPr lang="ar-SA" sz="28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4000" b="1" dirty="0" err="1">
                          <a:solidFill>
                            <a:schemeClr val="tx1"/>
                          </a:solidFill>
                        </a:rPr>
                        <a:t>دعنيض</a:t>
                      </a:r>
                      <a:r>
                        <a:rPr lang="ar-SA" sz="4000" b="1" dirty="0">
                          <a:solidFill>
                            <a:schemeClr val="tx1"/>
                          </a:solidFill>
                        </a:rPr>
                        <a:t> </a:t>
                      </a:r>
                      <a:r>
                        <a:rPr lang="ar-SA" sz="4000" b="1" dirty="0" err="1">
                          <a:solidFill>
                            <a:schemeClr val="tx1"/>
                          </a:solidFill>
                        </a:rPr>
                        <a:t>حيأليثأحد</a:t>
                      </a:r>
                      <a:endParaRPr lang="ar-SA"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SA"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0322395"/>
                  </a:ext>
                </a:extLst>
              </a:tr>
            </a:tbl>
          </a:graphicData>
        </a:graphic>
      </p:graphicFrame>
      <p:sp>
        <p:nvSpPr>
          <p:cNvPr id="7" name="مربع نص 6">
            <a:extLst>
              <a:ext uri="{FF2B5EF4-FFF2-40B4-BE49-F238E27FC236}">
                <a16:creationId xmlns:a16="http://schemas.microsoft.com/office/drawing/2014/main" id="{1147D457-7D1C-41BC-AFAA-089B4E24839C}"/>
              </a:ext>
            </a:extLst>
          </p:cNvPr>
          <p:cNvSpPr txBox="1"/>
          <p:nvPr/>
        </p:nvSpPr>
        <p:spPr>
          <a:xfrm>
            <a:off x="683568" y="2276872"/>
            <a:ext cx="3600400" cy="707886"/>
          </a:xfrm>
          <a:prstGeom prst="rect">
            <a:avLst/>
          </a:prstGeom>
          <a:noFill/>
        </p:spPr>
        <p:txBody>
          <a:bodyPr wrap="square" rtlCol="1">
            <a:spAutoFit/>
          </a:bodyPr>
          <a:lstStyle/>
          <a:p>
            <a:pPr algn="ctr"/>
            <a:r>
              <a:rPr lang="ar-SA" sz="4000" b="1" dirty="0">
                <a:solidFill>
                  <a:srgbClr val="000099"/>
                </a:solidFill>
              </a:rPr>
              <a:t>من جد وجد</a:t>
            </a:r>
          </a:p>
        </p:txBody>
      </p:sp>
      <p:sp>
        <p:nvSpPr>
          <p:cNvPr id="9" name="مربع نص 8">
            <a:extLst>
              <a:ext uri="{FF2B5EF4-FFF2-40B4-BE49-F238E27FC236}">
                <a16:creationId xmlns:a16="http://schemas.microsoft.com/office/drawing/2014/main" id="{62261FF3-11CB-48CC-A0E9-9D12B2FED1DF}"/>
              </a:ext>
            </a:extLst>
          </p:cNvPr>
          <p:cNvSpPr txBox="1"/>
          <p:nvPr/>
        </p:nvSpPr>
        <p:spPr>
          <a:xfrm>
            <a:off x="683568" y="2937138"/>
            <a:ext cx="3600400" cy="707886"/>
          </a:xfrm>
          <a:prstGeom prst="rect">
            <a:avLst/>
          </a:prstGeom>
          <a:noFill/>
        </p:spPr>
        <p:txBody>
          <a:bodyPr wrap="square" rtlCol="1">
            <a:spAutoFit/>
          </a:bodyPr>
          <a:lstStyle/>
          <a:p>
            <a:pPr algn="ctr"/>
            <a:r>
              <a:rPr lang="ar-SA" sz="4000" b="1" dirty="0">
                <a:solidFill>
                  <a:srgbClr val="000099"/>
                </a:solidFill>
              </a:rPr>
              <a:t>تشفير المعلومات</a:t>
            </a:r>
          </a:p>
        </p:txBody>
      </p:sp>
    </p:spTree>
    <p:extLst>
      <p:ext uri="{BB962C8B-B14F-4D97-AF65-F5344CB8AC3E}">
        <p14:creationId xmlns:p14="http://schemas.microsoft.com/office/powerpoint/2010/main" val="213859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6" presetClass="entr" presetSubtype="37"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899592" y="1353542"/>
            <a:ext cx="6605871" cy="4523730"/>
          </a:xfrm>
          <a:prstGeom prst="roundRect">
            <a:avLst>
              <a:gd name="adj" fmla="val 6981"/>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ln w="1905"/>
                <a:solidFill>
                  <a:schemeClr val="tx1"/>
                </a:solidFill>
                <a:cs typeface="+mj-cs"/>
              </a:rPr>
              <a:t>أنشئ جدولا للتشفير مماثل للجدول السابق  صفحة 43 </a:t>
            </a:r>
          </a:p>
          <a:p>
            <a:pPr algn="ctr"/>
            <a:r>
              <a:rPr lang="ar-SA" sz="3200" b="1" dirty="0">
                <a:ln w="1905"/>
                <a:solidFill>
                  <a:schemeClr val="tx1"/>
                </a:solidFill>
                <a:cs typeface="+mj-cs"/>
              </a:rPr>
              <a:t>مع مفتاح التشفير ( من اختيارك ) </a:t>
            </a:r>
          </a:p>
          <a:p>
            <a:pPr algn="ctr"/>
            <a:r>
              <a:rPr lang="ar-SA" sz="3200" b="1" dirty="0">
                <a:ln w="1905"/>
                <a:solidFill>
                  <a:schemeClr val="tx1"/>
                </a:solidFill>
                <a:cs typeface="+mj-cs"/>
              </a:rPr>
              <a:t>ثم استخدمه لتشفير</a:t>
            </a:r>
          </a:p>
          <a:p>
            <a:pPr algn="ctr"/>
            <a:r>
              <a:rPr lang="ar-SA" sz="3200" b="1" dirty="0">
                <a:ln w="1905"/>
                <a:solidFill>
                  <a:schemeClr val="tx1"/>
                </a:solidFill>
                <a:cs typeface="+mj-cs"/>
              </a:rPr>
              <a:t> كلمة </a:t>
            </a:r>
            <a:r>
              <a:rPr lang="ar-SA" sz="3200" b="1" dirty="0">
                <a:ln w="1905"/>
                <a:solidFill>
                  <a:srgbClr val="FF3300"/>
                </a:solidFill>
                <a:cs typeface="+mj-cs"/>
              </a:rPr>
              <a:t>( من اختيارك )</a:t>
            </a:r>
          </a:p>
          <a:p>
            <a:pPr algn="ctr"/>
            <a:endParaRPr lang="ar-SA" sz="3200" b="1" dirty="0">
              <a:ln w="1905"/>
              <a:solidFill>
                <a:srgbClr val="FF3300"/>
              </a:solidFill>
              <a:cs typeface="+mj-cs"/>
            </a:endParaRPr>
          </a:p>
          <a:p>
            <a:pPr algn="ctr"/>
            <a:r>
              <a:rPr lang="ar-SA" sz="3200" b="1">
                <a:ln w="1905"/>
                <a:solidFill>
                  <a:srgbClr val="FF3300"/>
                </a:solidFill>
                <a:cs typeface="+mj-cs"/>
              </a:rPr>
              <a:t>مثلا</a:t>
            </a:r>
            <a:endParaRPr lang="ar-SA" sz="3200" b="1" dirty="0">
              <a:ln w="1905"/>
              <a:solidFill>
                <a:srgbClr val="FF3300"/>
              </a:solidFill>
              <a:cs typeface="+mj-cs"/>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76672"/>
            <a:ext cx="33242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7513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29C980-FAF1-499E-9F95-78E00E6A2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66000" y="2545372"/>
            <a:ext cx="7812000" cy="15317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مربع نص 4">
            <a:extLst>
              <a:ext uri="{FF2B5EF4-FFF2-40B4-BE49-F238E27FC236}">
                <a16:creationId xmlns:a16="http://schemas.microsoft.com/office/drawing/2014/main" id="{E08FDE24-F2F8-445E-9AE4-62F6CFFB1AC2}"/>
              </a:ext>
            </a:extLst>
          </p:cNvPr>
          <p:cNvSpPr txBox="1"/>
          <p:nvPr/>
        </p:nvSpPr>
        <p:spPr>
          <a:xfrm>
            <a:off x="683568" y="569041"/>
            <a:ext cx="7776864" cy="4893647"/>
          </a:xfrm>
          <a:prstGeom prst="rect">
            <a:avLst/>
          </a:prstGeom>
          <a:noFill/>
        </p:spPr>
        <p:txBody>
          <a:bodyPr wrap="square" rtlCol="1">
            <a:spAutoFit/>
          </a:bodyPr>
          <a:lstStyle/>
          <a:p>
            <a:pPr algn="justLow"/>
            <a:r>
              <a:rPr lang="ar-SA" sz="2400" b="1" dirty="0"/>
              <a:t>اسم الطالب :</a:t>
            </a:r>
          </a:p>
          <a:p>
            <a:pPr algn="justLow"/>
            <a:r>
              <a:rPr lang="ar-SA" sz="2400" b="1" dirty="0"/>
              <a:t>الشعبة :</a:t>
            </a:r>
          </a:p>
          <a:p>
            <a:pPr algn="justLow"/>
            <a:r>
              <a:rPr lang="ar-SA" sz="2400" b="1" dirty="0"/>
              <a:t>نشاط رقم (      )</a:t>
            </a:r>
          </a:p>
          <a:p>
            <a:pPr algn="justLow"/>
            <a:endParaRPr lang="ar-SA" sz="2400" b="1" dirty="0"/>
          </a:p>
          <a:p>
            <a:pPr algn="ctr"/>
            <a:r>
              <a:rPr lang="ar-SA" sz="2400" b="1" dirty="0"/>
              <a:t>جدول التشفير</a:t>
            </a:r>
          </a:p>
          <a:p>
            <a:pPr algn="ctr"/>
            <a:endParaRPr lang="ar-SA" sz="2400" b="1" dirty="0"/>
          </a:p>
          <a:p>
            <a:pPr algn="ctr"/>
            <a:endParaRPr lang="ar-SA" sz="2400" b="1" dirty="0"/>
          </a:p>
          <a:p>
            <a:pPr algn="ctr"/>
            <a:endParaRPr lang="ar-SA" sz="2400" b="1" dirty="0"/>
          </a:p>
          <a:p>
            <a:pPr algn="ctr"/>
            <a:endParaRPr lang="ar-SA" sz="2400" b="1" dirty="0"/>
          </a:p>
          <a:p>
            <a:pPr algn="ctr"/>
            <a:endParaRPr lang="ar-SA" sz="2400" b="1" dirty="0"/>
          </a:p>
          <a:p>
            <a:r>
              <a:rPr lang="ar-SA" sz="2400" b="1" dirty="0"/>
              <a:t>مفتاح التشفير ، مثلا (</a:t>
            </a:r>
            <a:r>
              <a:rPr lang="en-US" sz="2400" b="1" dirty="0"/>
              <a:t>5 </a:t>
            </a:r>
            <a:r>
              <a:rPr lang="ar-SA" sz="2400" b="1" dirty="0"/>
              <a:t> )</a:t>
            </a:r>
          </a:p>
          <a:p>
            <a:r>
              <a:rPr lang="ar-SA" sz="2400" b="1" dirty="0"/>
              <a:t>كلمة التشفير ، مثلا  (  الحاسب وتقنية المعلومات  )</a:t>
            </a:r>
          </a:p>
          <a:p>
            <a:r>
              <a:rPr lang="ar-SA" sz="2400" b="1" dirty="0"/>
              <a:t>التشفير ( </a:t>
            </a:r>
            <a:r>
              <a:rPr lang="ar-SA" sz="2400" b="1" dirty="0" err="1"/>
              <a:t>حيحظخ</a:t>
            </a:r>
            <a:r>
              <a:rPr lang="ar-SA" sz="2400" b="1" dirty="0"/>
              <a:t>  ك </a:t>
            </a:r>
            <a:r>
              <a:rPr lang="ar-SA" sz="2400" b="1" dirty="0" err="1"/>
              <a:t>دهبجت</a:t>
            </a:r>
            <a:r>
              <a:rPr lang="ar-SA" sz="2400" b="1" dirty="0"/>
              <a:t> </a:t>
            </a:r>
            <a:r>
              <a:rPr lang="ar-SA" sz="2400" b="1" dirty="0" err="1"/>
              <a:t>حياليكاد</a:t>
            </a:r>
            <a:r>
              <a:rPr lang="ar-SA" sz="2400" b="1" dirty="0"/>
              <a:t>  )</a:t>
            </a:r>
          </a:p>
        </p:txBody>
      </p:sp>
    </p:spTree>
    <p:extLst>
      <p:ext uri="{BB962C8B-B14F-4D97-AF65-F5344CB8AC3E}">
        <p14:creationId xmlns:p14="http://schemas.microsoft.com/office/powerpoint/2010/main" val="15872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1547664" y="1199207"/>
            <a:ext cx="6048672" cy="864096"/>
          </a:xfrm>
          <a:prstGeom prst="roundRect">
            <a:avLst/>
          </a:prstGeom>
          <a:gradFill flip="none" rotWithShape="1">
            <a:gsLst>
              <a:gs pos="0">
                <a:srgbClr val="A72349">
                  <a:shade val="30000"/>
                  <a:satMod val="115000"/>
                </a:srgbClr>
              </a:gs>
              <a:gs pos="50000">
                <a:srgbClr val="A72349">
                  <a:shade val="67500"/>
                  <a:satMod val="115000"/>
                </a:srgbClr>
              </a:gs>
              <a:gs pos="100000">
                <a:srgbClr val="A72349">
                  <a:shade val="100000"/>
                  <a:satMod val="115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bg1"/>
                </a:solidFill>
                <a:cs typeface="PT Bold Heading" panose="02010400000000000000" pitchFamily="2" charset="-78"/>
              </a:rPr>
              <a:t>التشفير الغير متماثل </a:t>
            </a:r>
          </a:p>
        </p:txBody>
      </p:sp>
      <p:pic>
        <p:nvPicPr>
          <p:cNvPr id="8194" name="Picture 2" descr="صورة ذات صلة">
            <a:extLst>
              <a:ext uri="{FF2B5EF4-FFF2-40B4-BE49-F238E27FC236}">
                <a16:creationId xmlns:a16="http://schemas.microsoft.com/office/drawing/2014/main" id="{1CEF477B-DA55-4F9F-823C-FD8797ACF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2497807"/>
            <a:ext cx="476250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791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صورة ذات صلة">
            <a:extLst>
              <a:ext uri="{FF2B5EF4-FFF2-40B4-BE49-F238E27FC236}">
                <a16:creationId xmlns:a16="http://schemas.microsoft.com/office/drawing/2014/main" id="{864E5531-2BBE-437D-8A08-0751B61D0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43" y="3163788"/>
            <a:ext cx="21050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817252A7-B672-4497-A786-C907B98608D7}"/>
              </a:ext>
            </a:extLst>
          </p:cNvPr>
          <p:cNvSpPr/>
          <p:nvPr/>
        </p:nvSpPr>
        <p:spPr>
          <a:xfrm>
            <a:off x="1259632" y="858192"/>
            <a:ext cx="6624736" cy="830997"/>
          </a:xfrm>
          <a:prstGeom prst="rect">
            <a:avLst/>
          </a:prstGeom>
          <a:noFill/>
        </p:spPr>
        <p:txBody>
          <a:bodyPr wrap="square">
            <a:spAutoFit/>
          </a:bodyPr>
          <a:lstStyle/>
          <a:p>
            <a:pPr algn="just"/>
            <a:r>
              <a:rPr lang="ar-SA" sz="2400" b="1" dirty="0"/>
              <a:t>أدى ظهور الحاسبات وتطورها السريع إلى نقلة كبيرة في حياتنا لما تقدمه من خدمات سهلت التعامل اليومية .</a:t>
            </a:r>
          </a:p>
        </p:txBody>
      </p:sp>
      <p:pic>
        <p:nvPicPr>
          <p:cNvPr id="2050" name="Picture 2" descr="صورة ذات صلة">
            <a:extLst>
              <a:ext uri="{FF2B5EF4-FFF2-40B4-BE49-F238E27FC236}">
                <a16:creationId xmlns:a16="http://schemas.microsoft.com/office/drawing/2014/main" id="{A918EC62-F6BC-45C1-AE8E-53FBB1B16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633" y="3140968"/>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8">
            <a:extLst>
              <a:ext uri="{FF2B5EF4-FFF2-40B4-BE49-F238E27FC236}">
                <a16:creationId xmlns:a16="http://schemas.microsoft.com/office/drawing/2014/main" id="{0050C1FF-A99D-4B89-9613-BFDBAE463515}"/>
              </a:ext>
            </a:extLst>
          </p:cNvPr>
          <p:cNvSpPr txBox="1"/>
          <p:nvPr/>
        </p:nvSpPr>
        <p:spPr>
          <a:xfrm>
            <a:off x="611560" y="909155"/>
            <a:ext cx="7927306" cy="3046988"/>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SA" sz="2400" b="1" dirty="0">
                <a:cs typeface="+mj-cs"/>
              </a:rPr>
              <a:t>يستخدم هذا النوع مفتاحين واحد للتشفير</a:t>
            </a:r>
            <a:r>
              <a:rPr lang="ar-SA" sz="2400" b="1" dirty="0">
                <a:solidFill>
                  <a:srgbClr val="FF0000"/>
                </a:solidFill>
                <a:cs typeface="+mj-cs"/>
              </a:rPr>
              <a:t>  </a:t>
            </a:r>
            <a:r>
              <a:rPr lang="ar-SA" sz="2400" b="1" dirty="0">
                <a:cs typeface="+mj-cs"/>
              </a:rPr>
              <a:t>ويسمى</a:t>
            </a:r>
            <a:r>
              <a:rPr lang="ar-SA" sz="2400" b="1" dirty="0">
                <a:solidFill>
                  <a:srgbClr val="FF0000"/>
                </a:solidFill>
                <a:cs typeface="+mj-cs"/>
              </a:rPr>
              <a:t> المفتاح العام </a:t>
            </a:r>
            <a:r>
              <a:rPr lang="en-US" sz="2400" b="1" dirty="0">
                <a:solidFill>
                  <a:srgbClr val="FF0000"/>
                </a:solidFill>
                <a:cs typeface="+mj-cs"/>
              </a:rPr>
              <a:t> </a:t>
            </a:r>
            <a:r>
              <a:rPr lang="en-US" sz="2400" b="1" dirty="0" err="1">
                <a:solidFill>
                  <a:srgbClr val="FF0000"/>
                </a:solidFill>
                <a:cs typeface="+mj-cs"/>
              </a:rPr>
              <a:t>Puplic</a:t>
            </a:r>
            <a:r>
              <a:rPr lang="en-US" sz="2400" b="1" dirty="0">
                <a:solidFill>
                  <a:srgbClr val="FF0000"/>
                </a:solidFill>
                <a:cs typeface="+mj-cs"/>
              </a:rPr>
              <a:t> Key </a:t>
            </a:r>
            <a:r>
              <a:rPr lang="ar-SA" sz="2400" b="1" dirty="0">
                <a:solidFill>
                  <a:srgbClr val="FF0000"/>
                </a:solidFill>
                <a:cs typeface="+mj-cs"/>
              </a:rPr>
              <a:t> </a:t>
            </a:r>
            <a:r>
              <a:rPr lang="ar-SA" sz="2400" b="1" dirty="0">
                <a:cs typeface="+mj-cs"/>
              </a:rPr>
              <a:t>والآخر لفك التشفير</a:t>
            </a:r>
            <a:r>
              <a:rPr lang="ar-SA" sz="2400" b="1" dirty="0">
                <a:solidFill>
                  <a:srgbClr val="FF0000"/>
                </a:solidFill>
                <a:cs typeface="+mj-cs"/>
              </a:rPr>
              <a:t> </a:t>
            </a:r>
            <a:r>
              <a:rPr lang="ar-SA" sz="2400" b="1" dirty="0" err="1">
                <a:cs typeface="+mj-cs"/>
              </a:rPr>
              <a:t>و</a:t>
            </a:r>
            <a:r>
              <a:rPr lang="ar-SA" sz="2400" b="1" dirty="0">
                <a:cs typeface="+mj-cs"/>
              </a:rPr>
              <a:t> يسمى </a:t>
            </a:r>
            <a:r>
              <a:rPr lang="ar-SA" sz="2400" b="1" dirty="0">
                <a:solidFill>
                  <a:srgbClr val="FF0000"/>
                </a:solidFill>
                <a:cs typeface="+mj-cs"/>
              </a:rPr>
              <a:t>المفتاح الخاص </a:t>
            </a:r>
            <a:r>
              <a:rPr lang="en-US" sz="2400" b="1" dirty="0">
                <a:solidFill>
                  <a:srgbClr val="FF0000"/>
                </a:solidFill>
                <a:cs typeface="+mj-cs"/>
              </a:rPr>
              <a:t>Private Key</a:t>
            </a:r>
            <a:r>
              <a:rPr lang="ar-SA" sz="2400" b="1" dirty="0">
                <a:solidFill>
                  <a:srgbClr val="FF0000"/>
                </a:solidFill>
                <a:cs typeface="+mj-cs"/>
              </a:rPr>
              <a:t> .</a:t>
            </a:r>
          </a:p>
          <a:p>
            <a:endParaRPr lang="ar-SA" sz="2400" b="1" dirty="0">
              <a:solidFill>
                <a:srgbClr val="FF0000"/>
              </a:solidFill>
              <a:cs typeface="+mj-cs"/>
            </a:endParaRPr>
          </a:p>
          <a:p>
            <a:r>
              <a:rPr lang="ar-SA" sz="2400" b="1" dirty="0"/>
              <a:t>وبالتالي من يشفر بهذه الطريقة يستخدم المفتاح العام و الذي يكون معروف لدى الجميع ، و من ثم يتم إرسال الرسالة فقط دون مفتاحها .</a:t>
            </a:r>
          </a:p>
          <a:p>
            <a:endParaRPr lang="ar-SA" sz="2400" b="1" dirty="0"/>
          </a:p>
          <a:p>
            <a:r>
              <a:rPr lang="ar-SA" sz="2400" b="1" dirty="0"/>
              <a:t>ويقوم مستقبل الرسالة بفكها من خلال مفتاحه الخاص والذي يكون معروف لديه فقط دون غيره .</a:t>
            </a:r>
            <a:endParaRPr lang="ar-SA" sz="2400" b="1" dirty="0">
              <a:solidFill>
                <a:srgbClr val="00B050"/>
              </a:solidFill>
            </a:endParaRPr>
          </a:p>
        </p:txBody>
      </p:sp>
      <p:pic>
        <p:nvPicPr>
          <p:cNvPr id="9218" name="Picture 2" descr="نتيجة بحث الصور عن ‪Asymmetric encryption clipart‬‏">
            <a:extLst>
              <a:ext uri="{FF2B5EF4-FFF2-40B4-BE49-F238E27FC236}">
                <a16:creationId xmlns:a16="http://schemas.microsoft.com/office/drawing/2014/main" id="{EE259647-0CCD-47E3-B206-8A1CFD126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717032"/>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43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cons.iconarchive.com/icons/double-j-design/childish/128/Key-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222" y="1844824"/>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cons.iconarchive.com/icons/double-j-design/childish/128/Key-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149" y="1844824"/>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clipartbest.com/cliparts/ncB/Gnk/ncBGnkG4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961" y="764704"/>
            <a:ext cx="714375" cy="7477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ipartbest.com/cliparts/ncB/Gnk/ncBGnkG4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764704"/>
            <a:ext cx="714375" cy="747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ipartbest.com/cliparts/ncB/Gnk/ncBGnkG4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344" y="775247"/>
            <a:ext cx="714375" cy="7477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ipartbest.com/cliparts/ncB/Gnk/ncBGnkG4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13" y="775247"/>
            <a:ext cx="714375" cy="7477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icons.iconarchive.com/icons/double-j-design/origami/256/fil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154" y="3986884"/>
            <a:ext cx="1917302" cy="1917302"/>
          </a:xfrm>
          <a:prstGeom prst="rect">
            <a:avLst/>
          </a:prstGeom>
          <a:noFill/>
          <a:extLst>
            <a:ext uri="{909E8E84-426E-40DD-AFC4-6F175D3DCCD1}">
              <a14:hiddenFill xmlns:a14="http://schemas.microsoft.com/office/drawing/2010/main">
                <a:solidFill>
                  <a:srgbClr val="FFFFFF"/>
                </a:solidFill>
              </a14:hiddenFill>
            </a:ext>
          </a:extLst>
        </p:spPr>
      </p:pic>
      <p:sp>
        <p:nvSpPr>
          <p:cNvPr id="19" name="مربع نص 18"/>
          <p:cNvSpPr txBox="1"/>
          <p:nvPr/>
        </p:nvSpPr>
        <p:spPr>
          <a:xfrm>
            <a:off x="7103420" y="4590039"/>
            <a:ext cx="1152128" cy="954107"/>
          </a:xfrm>
          <a:prstGeom prst="rect">
            <a:avLst/>
          </a:prstGeom>
          <a:noFill/>
        </p:spPr>
        <p:txBody>
          <a:bodyPr wrap="square" rtlCol="1">
            <a:spAutoFit/>
          </a:bodyPr>
          <a:lstStyle/>
          <a:p>
            <a:pPr algn="ctr"/>
            <a:r>
              <a:rPr lang="ar-SA" sz="2800" b="1" dirty="0"/>
              <a:t>النص الأصلي</a:t>
            </a:r>
          </a:p>
        </p:txBody>
      </p:sp>
      <p:pic>
        <p:nvPicPr>
          <p:cNvPr id="21" name="Picture 6" descr="http://icons.iconarchive.com/icons/double-j-design/origami/256/fil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349" y="4031978"/>
            <a:ext cx="1917302" cy="1917302"/>
          </a:xfrm>
          <a:prstGeom prst="rect">
            <a:avLst/>
          </a:prstGeom>
          <a:noFill/>
          <a:extLst>
            <a:ext uri="{909E8E84-426E-40DD-AFC4-6F175D3DCCD1}">
              <a14:hiddenFill xmlns:a14="http://schemas.microsoft.com/office/drawing/2010/main">
                <a:solidFill>
                  <a:srgbClr val="FFFFFF"/>
                </a:solidFill>
              </a14:hiddenFill>
            </a:ext>
          </a:extLst>
        </p:spPr>
      </p:pic>
      <p:sp>
        <p:nvSpPr>
          <p:cNvPr id="22" name="مربع نص 21"/>
          <p:cNvSpPr txBox="1"/>
          <p:nvPr/>
        </p:nvSpPr>
        <p:spPr>
          <a:xfrm>
            <a:off x="3995936" y="4635133"/>
            <a:ext cx="1152128" cy="954107"/>
          </a:xfrm>
          <a:prstGeom prst="rect">
            <a:avLst/>
          </a:prstGeom>
          <a:noFill/>
        </p:spPr>
        <p:txBody>
          <a:bodyPr wrap="square" rtlCol="1">
            <a:spAutoFit/>
          </a:bodyPr>
          <a:lstStyle/>
          <a:p>
            <a:pPr algn="ctr"/>
            <a:r>
              <a:rPr lang="ar-SA" sz="2800" b="1" dirty="0"/>
              <a:t>النص المشفر</a:t>
            </a:r>
          </a:p>
        </p:txBody>
      </p:sp>
      <p:pic>
        <p:nvPicPr>
          <p:cNvPr id="23" name="Picture 6" descr="http://icons.iconarchive.com/icons/double-j-design/origami/256/fil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31978"/>
            <a:ext cx="1917302" cy="1917302"/>
          </a:xfrm>
          <a:prstGeom prst="rect">
            <a:avLst/>
          </a:prstGeom>
          <a:noFill/>
          <a:extLst>
            <a:ext uri="{909E8E84-426E-40DD-AFC4-6F175D3DCCD1}">
              <a14:hiddenFill xmlns:a14="http://schemas.microsoft.com/office/drawing/2010/main">
                <a:solidFill>
                  <a:srgbClr val="FFFFFF"/>
                </a:solidFill>
              </a14:hiddenFill>
            </a:ext>
          </a:extLst>
        </p:spPr>
      </p:pic>
      <p:sp>
        <p:nvSpPr>
          <p:cNvPr id="24" name="مربع نص 23"/>
          <p:cNvSpPr txBox="1"/>
          <p:nvPr/>
        </p:nvSpPr>
        <p:spPr>
          <a:xfrm>
            <a:off x="811810" y="4635133"/>
            <a:ext cx="1152128" cy="954107"/>
          </a:xfrm>
          <a:prstGeom prst="rect">
            <a:avLst/>
          </a:prstGeom>
          <a:noFill/>
        </p:spPr>
        <p:txBody>
          <a:bodyPr wrap="square" rtlCol="1">
            <a:spAutoFit/>
          </a:bodyPr>
          <a:lstStyle/>
          <a:p>
            <a:pPr algn="ctr"/>
            <a:r>
              <a:rPr lang="ar-SA" sz="2800" b="1" dirty="0"/>
              <a:t>النص الأصلي</a:t>
            </a:r>
          </a:p>
        </p:txBody>
      </p:sp>
      <p:pic>
        <p:nvPicPr>
          <p:cNvPr id="25" name="Picture 8" descr="https://encrypted-tbn0.gstatic.com/images?q=tbn:ANd9GcQHPRj-uR-Mh-ckeSOr6yLr3-N7LAakbJZ43RHtdrvndqUl1lGJ"/>
          <p:cNvPicPr>
            <a:picLocks noChangeAspect="1" noChangeArrowheads="1"/>
          </p:cNvPicPr>
          <p:nvPr/>
        </p:nvPicPr>
        <p:blipFill rotWithShape="1">
          <a:blip r:embed="rId5">
            <a:extLst>
              <a:ext uri="{28A0092B-C50C-407E-A947-70E740481C1C}">
                <a14:useLocalDpi xmlns:a14="http://schemas.microsoft.com/office/drawing/2010/main" val="0"/>
              </a:ext>
            </a:extLst>
          </a:blip>
          <a:srcRect l="51332" r="-2664"/>
          <a:stretch/>
        </p:blipFill>
        <p:spPr bwMode="auto">
          <a:xfrm>
            <a:off x="2318225" y="3661041"/>
            <a:ext cx="1105575" cy="11361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encrypted-tbn0.gstatic.com/images?q=tbn:ANd9GcQHPRj-uR-Mh-ckeSOr6yLr3-N7LAakbJZ43RHtdrvndqUl1lGJ"/>
          <p:cNvPicPr>
            <a:picLocks noChangeAspect="1" noChangeArrowheads="1"/>
          </p:cNvPicPr>
          <p:nvPr/>
        </p:nvPicPr>
        <p:blipFill rotWithShape="1">
          <a:blip r:embed="rId5">
            <a:extLst>
              <a:ext uri="{28A0092B-C50C-407E-A947-70E740481C1C}">
                <a14:useLocalDpi xmlns:a14="http://schemas.microsoft.com/office/drawing/2010/main" val="0"/>
              </a:ext>
            </a:extLst>
          </a:blip>
          <a:srcRect r="62694"/>
          <a:stretch/>
        </p:blipFill>
        <p:spPr bwMode="auto">
          <a:xfrm>
            <a:off x="5799034" y="3661041"/>
            <a:ext cx="803480" cy="1136111"/>
          </a:xfrm>
          <a:prstGeom prst="rect">
            <a:avLst/>
          </a:prstGeom>
          <a:noFill/>
          <a:extLst>
            <a:ext uri="{909E8E84-426E-40DD-AFC4-6F175D3DCCD1}">
              <a14:hiddenFill xmlns:a14="http://schemas.microsoft.com/office/drawing/2010/main">
                <a:solidFill>
                  <a:srgbClr val="FFFFFF"/>
                </a:solidFill>
              </a14:hiddenFill>
            </a:ext>
          </a:extLst>
        </p:spPr>
      </p:pic>
      <p:sp>
        <p:nvSpPr>
          <p:cNvPr id="27" name="مربع نص 26"/>
          <p:cNvSpPr txBox="1"/>
          <p:nvPr/>
        </p:nvSpPr>
        <p:spPr>
          <a:xfrm>
            <a:off x="1270525" y="5135811"/>
            <a:ext cx="3158191" cy="646331"/>
          </a:xfrm>
          <a:prstGeom prst="rect">
            <a:avLst/>
          </a:prstGeom>
          <a:noFill/>
        </p:spPr>
        <p:txBody>
          <a:bodyPr wrap="square" rtlCol="1">
            <a:spAutoFit/>
          </a:bodyPr>
          <a:lstStyle/>
          <a:p>
            <a:pPr algn="ctr"/>
            <a:r>
              <a:rPr lang="ar-SA" sz="3600" b="1" dirty="0">
                <a:solidFill>
                  <a:srgbClr val="A71D3B"/>
                </a:solidFill>
                <a:effectLst>
                  <a:reflection stA="2000" endPos="65000" dist="50800" dir="5400000" sy="-100000" algn="bl" rotWithShape="0"/>
                </a:effectLst>
              </a:rPr>
              <a:t>فك التشفير</a:t>
            </a:r>
          </a:p>
        </p:txBody>
      </p:sp>
      <p:sp>
        <p:nvSpPr>
          <p:cNvPr id="28" name="مربع نص 27"/>
          <p:cNvSpPr txBox="1"/>
          <p:nvPr/>
        </p:nvSpPr>
        <p:spPr>
          <a:xfrm>
            <a:off x="4468409" y="5220980"/>
            <a:ext cx="3158191" cy="646331"/>
          </a:xfrm>
          <a:prstGeom prst="rect">
            <a:avLst/>
          </a:prstGeom>
          <a:noFill/>
        </p:spPr>
        <p:txBody>
          <a:bodyPr wrap="square" rtlCol="1">
            <a:spAutoFit/>
          </a:bodyPr>
          <a:lstStyle/>
          <a:p>
            <a:pPr algn="ctr"/>
            <a:r>
              <a:rPr lang="ar-SA" sz="3600" b="1" dirty="0">
                <a:solidFill>
                  <a:srgbClr val="A71D3B"/>
                </a:solidFill>
                <a:effectLst>
                  <a:reflection stA="2000" endPos="65000" dist="50800" dir="5400000" sy="-100000" algn="bl" rotWithShape="0"/>
                </a:effectLst>
              </a:rPr>
              <a:t>التشفير</a:t>
            </a:r>
          </a:p>
        </p:txBody>
      </p:sp>
      <p:sp>
        <p:nvSpPr>
          <p:cNvPr id="2" name="سهم إلى اليسار 1"/>
          <p:cNvSpPr/>
          <p:nvPr/>
        </p:nvSpPr>
        <p:spPr>
          <a:xfrm>
            <a:off x="5220072" y="4779061"/>
            <a:ext cx="1743076" cy="477053"/>
          </a:xfrm>
          <a:prstGeom prst="leftArrow">
            <a:avLst/>
          </a:prstGeom>
          <a:solidFill>
            <a:srgbClr val="A72349"/>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0" name="سهم إلى اليسار 29"/>
          <p:cNvSpPr/>
          <p:nvPr/>
        </p:nvSpPr>
        <p:spPr>
          <a:xfrm>
            <a:off x="2087148" y="4792704"/>
            <a:ext cx="1743076" cy="477053"/>
          </a:xfrm>
          <a:prstGeom prst="leftArrow">
            <a:avLst/>
          </a:prstGeom>
          <a:solidFill>
            <a:srgbClr val="A72349"/>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2" name="سهم للأسفل 11"/>
          <p:cNvSpPr/>
          <p:nvPr/>
        </p:nvSpPr>
        <p:spPr>
          <a:xfrm>
            <a:off x="5843586" y="3173542"/>
            <a:ext cx="609600" cy="432000"/>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t="100000" r="100000"/>
            </a:path>
            <a:tileRect l="-100000" b="-100000"/>
          </a:gradFill>
          <a:ln>
            <a:solidFill>
              <a:schemeClr val="tx1"/>
            </a:solidFill>
          </a:ln>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32" name="سهم للأسفل 31"/>
          <p:cNvSpPr/>
          <p:nvPr/>
        </p:nvSpPr>
        <p:spPr>
          <a:xfrm>
            <a:off x="2602110" y="3213024"/>
            <a:ext cx="609600" cy="432000"/>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t="100000" r="100000"/>
            </a:path>
            <a:tileRect l="-100000" b="-100000"/>
          </a:gradFill>
          <a:ln>
            <a:solidFill>
              <a:schemeClr val="tx1"/>
            </a:solidFill>
          </a:ln>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33" name="مربع نص 32"/>
          <p:cNvSpPr txBox="1"/>
          <p:nvPr/>
        </p:nvSpPr>
        <p:spPr>
          <a:xfrm>
            <a:off x="4874090" y="1393612"/>
            <a:ext cx="3158191" cy="523220"/>
          </a:xfrm>
          <a:prstGeom prst="rect">
            <a:avLst/>
          </a:prstGeom>
          <a:noFill/>
        </p:spPr>
        <p:txBody>
          <a:bodyPr wrap="square" rtlCol="1">
            <a:spAutoFit/>
          </a:bodyPr>
          <a:lstStyle/>
          <a:p>
            <a:pPr algn="ctr"/>
            <a:r>
              <a:rPr lang="ar-SA" sz="2800" b="1" dirty="0">
                <a:solidFill>
                  <a:srgbClr val="000099"/>
                </a:solidFill>
                <a:effectLst>
                  <a:reflection stA="2000" endPos="65000" dist="50800" dir="5400000" sy="-100000" algn="bl" rotWithShape="0"/>
                </a:effectLst>
              </a:rPr>
              <a:t>المفتاح العام</a:t>
            </a:r>
          </a:p>
        </p:txBody>
      </p:sp>
      <p:sp>
        <p:nvSpPr>
          <p:cNvPr id="34" name="مربع نص 33"/>
          <p:cNvSpPr txBox="1"/>
          <p:nvPr/>
        </p:nvSpPr>
        <p:spPr>
          <a:xfrm>
            <a:off x="1426195" y="1393612"/>
            <a:ext cx="3158191" cy="523220"/>
          </a:xfrm>
          <a:prstGeom prst="rect">
            <a:avLst/>
          </a:prstGeom>
          <a:noFill/>
        </p:spPr>
        <p:txBody>
          <a:bodyPr wrap="square" rtlCol="1">
            <a:spAutoFit/>
          </a:bodyPr>
          <a:lstStyle/>
          <a:p>
            <a:pPr algn="ctr"/>
            <a:r>
              <a:rPr lang="ar-SA" sz="2800" b="1" dirty="0">
                <a:solidFill>
                  <a:srgbClr val="000099"/>
                </a:solidFill>
                <a:effectLst>
                  <a:reflection stA="2000" endPos="65000" dist="50800" dir="5400000" sy="-100000" algn="bl" rotWithShape="0"/>
                </a:effectLst>
              </a:rPr>
              <a:t>المفتاح الخاص</a:t>
            </a:r>
          </a:p>
        </p:txBody>
      </p:sp>
    </p:spTree>
    <p:extLst>
      <p:ext uri="{BB962C8B-B14F-4D97-AF65-F5344CB8AC3E}">
        <p14:creationId xmlns:p14="http://schemas.microsoft.com/office/powerpoint/2010/main" val="3462806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par>
                                <p:cTn id="16" presetID="22" presetClass="entr" presetSubtype="2"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nodeType="clickEffect">
                                  <p:stCondLst>
                                    <p:cond delay="0"/>
                                  </p:stCondLst>
                                  <p:childTnLst>
                                    <p:set>
                                      <p:cBhvr>
                                        <p:cTn id="37" dur="1" fill="hold">
                                          <p:stCondLst>
                                            <p:cond delay="0"/>
                                          </p:stCondLst>
                                        </p:cTn>
                                        <p:tgtEl>
                                          <p:spTgt spid="9220"/>
                                        </p:tgtEl>
                                        <p:attrNameLst>
                                          <p:attrName>style.visibility</p:attrName>
                                        </p:attrNameLst>
                                      </p:cBhvr>
                                      <p:to>
                                        <p:strVal val="visible"/>
                                      </p:to>
                                    </p:set>
                                    <p:animEffect transition="in" filter="circle(out)">
                                      <p:cBhvr>
                                        <p:cTn id="38" dur="750"/>
                                        <p:tgtEl>
                                          <p:spTgt spid="9220"/>
                                        </p:tgtEl>
                                      </p:cBhvr>
                                    </p:animEffect>
                                  </p:childTnLst>
                                </p:cTn>
                              </p:par>
                              <p:par>
                                <p:cTn id="39" presetID="6"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out)">
                                      <p:cBhvr>
                                        <p:cTn id="41" dur="750"/>
                                        <p:tgtEl>
                                          <p:spTgt spid="15"/>
                                        </p:tgtEl>
                                      </p:cBhvr>
                                    </p:animEffect>
                                  </p:childTnLst>
                                </p:cTn>
                              </p:par>
                              <p:par>
                                <p:cTn id="42" presetID="6"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out)">
                                      <p:cBhvr>
                                        <p:cTn id="44" dur="750"/>
                                        <p:tgtEl>
                                          <p:spTgt spid="16"/>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ircle(out)">
                                      <p:cBhvr>
                                        <p:cTn id="47" dur="750"/>
                                        <p:tgtEl>
                                          <p:spTgt spid="33"/>
                                        </p:tgtEl>
                                      </p:cBhvr>
                                    </p:animEffect>
                                  </p:childTnLst>
                                </p:cTn>
                              </p:par>
                              <p:par>
                                <p:cTn id="48" presetID="6" presetClass="entr" presetSubtype="32" fill="hold" nodeType="withEffect">
                                  <p:stCondLst>
                                    <p:cond delay="0"/>
                                  </p:stCondLst>
                                  <p:childTnLst>
                                    <p:set>
                                      <p:cBhvr>
                                        <p:cTn id="49" dur="1" fill="hold">
                                          <p:stCondLst>
                                            <p:cond delay="0"/>
                                          </p:stCondLst>
                                        </p:cTn>
                                        <p:tgtEl>
                                          <p:spTgt spid="9218"/>
                                        </p:tgtEl>
                                        <p:attrNameLst>
                                          <p:attrName>style.visibility</p:attrName>
                                        </p:attrNameLst>
                                      </p:cBhvr>
                                      <p:to>
                                        <p:strVal val="visible"/>
                                      </p:to>
                                    </p:set>
                                    <p:animEffect transition="in" filter="circle(out)">
                                      <p:cBhvr>
                                        <p:cTn id="50" dur="750"/>
                                        <p:tgtEl>
                                          <p:spTgt spid="9218"/>
                                        </p:tgtEl>
                                      </p:cBhvr>
                                    </p:animEffect>
                                  </p:childTnLst>
                                </p:cTn>
                              </p:par>
                              <p:par>
                                <p:cTn id="51" presetID="6" presetClass="entr" presetSubtype="32"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out)">
                                      <p:cBhvr>
                                        <p:cTn id="53" dur="75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32"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out)">
                                      <p:cBhvr>
                                        <p:cTn id="58" dur="750"/>
                                        <p:tgtEl>
                                          <p:spTgt spid="25"/>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right)">
                                      <p:cBhvr>
                                        <p:cTn id="61" dur="500"/>
                                        <p:tgtEl>
                                          <p:spTgt spid="30"/>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right)">
                                      <p:cBhvr>
                                        <p:cTn id="64" dur="500"/>
                                        <p:tgtEl>
                                          <p:spTgt spid="27"/>
                                        </p:tgtEl>
                                      </p:cBhvr>
                                    </p:animEffect>
                                  </p:childTnLst>
                                </p:cTn>
                              </p:par>
                              <p:par>
                                <p:cTn id="65" presetID="16" presetClass="entr" presetSubtype="21"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32"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circle(out)">
                                      <p:cBhvr>
                                        <p:cTn id="75" dur="750"/>
                                        <p:tgtEl>
                                          <p:spTgt spid="17"/>
                                        </p:tgtEl>
                                      </p:cBhvr>
                                    </p:animEffect>
                                  </p:childTnLst>
                                </p:cTn>
                              </p:par>
                              <p:par>
                                <p:cTn id="76" presetID="6" presetClass="entr" presetSubtype="32"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circle(out)">
                                      <p:cBhvr>
                                        <p:cTn id="78" dur="750"/>
                                        <p:tgtEl>
                                          <p:spTgt spid="13"/>
                                        </p:tgtEl>
                                      </p:cBhvr>
                                    </p:animEffect>
                                  </p:childTnLst>
                                </p:cTn>
                              </p:par>
                              <p:par>
                                <p:cTn id="79" presetID="6" presetClass="entr" presetSubtype="32"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circle(out)">
                                      <p:cBhvr>
                                        <p:cTn id="81" dur="750"/>
                                        <p:tgtEl>
                                          <p:spTgt spid="32"/>
                                        </p:tgtEl>
                                      </p:cBhvr>
                                    </p:animEffect>
                                  </p:childTnLst>
                                </p:cTn>
                              </p:par>
                              <p:par>
                                <p:cTn id="82" presetID="6" presetClass="entr" presetSubtype="32"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circle(out)">
                                      <p:cBhvr>
                                        <p:cTn id="84"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p:bldP spid="27" grpId="0"/>
      <p:bldP spid="28" grpId="0"/>
      <p:bldP spid="2" grpId="0" animBg="1"/>
      <p:bldP spid="30" grpId="0" animBg="1"/>
      <p:bldP spid="12" grpId="0" animBg="1"/>
      <p:bldP spid="32" grpId="0" animBg="1"/>
      <p:bldP spid="33"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p:cNvSpPr txBox="1"/>
          <p:nvPr/>
        </p:nvSpPr>
        <p:spPr>
          <a:xfrm>
            <a:off x="599952" y="1412776"/>
            <a:ext cx="7944096" cy="1200329"/>
          </a:xfrm>
          <a:prstGeom prst="rect">
            <a:avLst/>
          </a:prstGeom>
          <a:noFill/>
        </p:spPr>
        <p:txBody>
          <a:bodyPr wrap="square" rtlCol="1">
            <a:spAutoFit/>
          </a:bodyPr>
          <a:lstStyle/>
          <a:p>
            <a:r>
              <a:rPr lang="ar-SA" sz="2400" b="1" dirty="0"/>
              <a:t>التشفير وسيلة لحماية سرية المعلومات فلا يطلع عليها من ليس مخولا بذلك .</a:t>
            </a:r>
          </a:p>
          <a:p>
            <a:r>
              <a:rPr lang="ar-SA" sz="2400" b="1" dirty="0"/>
              <a:t>ويوجد العديد من البرامج التي تقدم خدمة التشفير التي توفر قدرا معقولا من الحماية ضد المهاجمين العاديين .</a:t>
            </a:r>
          </a:p>
        </p:txBody>
      </p:sp>
      <p:pic>
        <p:nvPicPr>
          <p:cNvPr id="24" name="Picture 2" descr="http://iceimg.com/i/16/e7/26a2677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64904"/>
            <a:ext cx="2915165" cy="3318569"/>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www.clker.com/cliparts/U/m/m/I/2/v/new-conclusion-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2828" y="589800"/>
            <a:ext cx="852943" cy="852943"/>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p:cNvSpPr/>
          <p:nvPr/>
        </p:nvSpPr>
        <p:spPr>
          <a:xfrm>
            <a:off x="5756989" y="632882"/>
            <a:ext cx="1695331" cy="707886"/>
          </a:xfrm>
          <a:prstGeom prst="rect">
            <a:avLst/>
          </a:prstGeom>
          <a:noFill/>
        </p:spPr>
        <p:txBody>
          <a:bodyPr wrap="square" lIns="91440" tIns="45720" rIns="91440" bIns="45720">
            <a:spAutoFit/>
          </a:bodyPr>
          <a:lstStyle/>
          <a:p>
            <a:pPr algn="ctr"/>
            <a:r>
              <a:rPr lang="ar-SA"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الخلاصة</a:t>
            </a:r>
          </a:p>
        </p:txBody>
      </p:sp>
      <p:pic>
        <p:nvPicPr>
          <p:cNvPr id="25" name="Picture 4" descr="http://www.jetico.com/web_help/bc8/img/plugin_mana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741438"/>
            <a:ext cx="4724100" cy="3001596"/>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16"/>
          <p:cNvSpPr/>
          <p:nvPr/>
        </p:nvSpPr>
        <p:spPr>
          <a:xfrm>
            <a:off x="3773772" y="5714092"/>
            <a:ext cx="4572000" cy="523220"/>
          </a:xfrm>
          <a:prstGeom prst="rect">
            <a:avLst/>
          </a:prstGeom>
        </p:spPr>
        <p:txBody>
          <a:bodyPr>
            <a:spAutoFit/>
          </a:bodyPr>
          <a:lstStyle/>
          <a:p>
            <a:pPr algn="ctr"/>
            <a:r>
              <a:rPr lang="ar-SA" sz="2800" b="1" dirty="0">
                <a:solidFill>
                  <a:srgbClr val="FF3300"/>
                </a:solidFill>
              </a:rPr>
              <a:t>برنامج </a:t>
            </a:r>
            <a:r>
              <a:rPr lang="en-US" sz="2800" b="1" dirty="0" err="1">
                <a:solidFill>
                  <a:srgbClr val="000099"/>
                </a:solidFill>
              </a:rPr>
              <a:t>BestCrypt</a:t>
            </a:r>
            <a:r>
              <a:rPr lang="en-US" sz="2800" b="1" dirty="0">
                <a:solidFill>
                  <a:srgbClr val="000099"/>
                </a:solidFill>
              </a:rPr>
              <a:t> </a:t>
            </a:r>
            <a:r>
              <a:rPr lang="ar-SA" sz="2800" b="1" dirty="0">
                <a:solidFill>
                  <a:srgbClr val="000099"/>
                </a:solidFill>
              </a:rPr>
              <a:t> </a:t>
            </a:r>
            <a:r>
              <a:rPr lang="ar-SA" sz="2800" b="1" dirty="0">
                <a:solidFill>
                  <a:srgbClr val="FF3300"/>
                </a:solidFill>
              </a:rPr>
              <a:t>تشفير المجلد</a:t>
            </a:r>
            <a:endParaRPr lang="ar-SA" sz="2800" dirty="0">
              <a:solidFill>
                <a:srgbClr val="FF3300"/>
              </a:solidFill>
            </a:endParaRPr>
          </a:p>
        </p:txBody>
      </p:sp>
    </p:spTree>
    <p:extLst>
      <p:ext uri="{BB962C8B-B14F-4D97-AF65-F5344CB8AC3E}">
        <p14:creationId xmlns:p14="http://schemas.microsoft.com/office/powerpoint/2010/main" val="2697080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6" presetClass="entr" presetSubtype="42" fill="hold" nodeType="withEffect">
                                  <p:stCondLst>
                                    <p:cond delay="0"/>
                                  </p:stCondLst>
                                  <p:childTnLst>
                                    <p:set>
                                      <p:cBhvr>
                                        <p:cTn id="9" dur="1" fill="hold">
                                          <p:stCondLst>
                                            <p:cond delay="0"/>
                                          </p:stCondLst>
                                        </p:cTn>
                                        <p:tgtEl>
                                          <p:spTgt spid="10249"/>
                                        </p:tgtEl>
                                        <p:attrNameLst>
                                          <p:attrName>style.visibility</p:attrName>
                                        </p:attrNameLst>
                                      </p:cBhvr>
                                      <p:to>
                                        <p:strVal val="visible"/>
                                      </p:to>
                                    </p:set>
                                    <p:animEffect transition="in" filter="barn(outHorizontal)">
                                      <p:cBhvr>
                                        <p:cTn id="10" dur="500"/>
                                        <p:tgtEl>
                                          <p:spTgt spid="102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صورة ذات صلة">
            <a:extLst>
              <a:ext uri="{FF2B5EF4-FFF2-40B4-BE49-F238E27FC236}">
                <a16:creationId xmlns:a16="http://schemas.microsoft.com/office/drawing/2014/main" id="{B8B5D0DE-3552-4B97-AF86-54D885876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717" y="2924944"/>
            <a:ext cx="38290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صورة ذات صلة">
            <a:extLst>
              <a:ext uri="{FF2B5EF4-FFF2-40B4-BE49-F238E27FC236}">
                <a16:creationId xmlns:a16="http://schemas.microsoft.com/office/drawing/2014/main" id="{93F3F6D1-BAFF-4604-9FD3-0985D549B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876" y="2935405"/>
            <a:ext cx="2857500" cy="271462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2514B19-3A03-4F20-BBB1-4E4AAEB20A65}"/>
              </a:ext>
            </a:extLst>
          </p:cNvPr>
          <p:cNvSpPr/>
          <p:nvPr/>
        </p:nvSpPr>
        <p:spPr>
          <a:xfrm>
            <a:off x="965888" y="1844824"/>
            <a:ext cx="7212231" cy="1015663"/>
          </a:xfrm>
          <a:prstGeom prst="rect">
            <a:avLst/>
          </a:prstGeom>
        </p:spPr>
        <p:txBody>
          <a:bodyPr wrap="none">
            <a:spAutoFit/>
          </a:bodyPr>
          <a:lstStyle/>
          <a:p>
            <a:pPr algn="ctr"/>
            <a:r>
              <a:rPr lang="ar-SA" sz="6000" dirty="0">
                <a:solidFill>
                  <a:srgbClr val="0070C0"/>
                </a:solidFill>
                <a:cs typeface="PT Bold Heading" panose="02010400000000000000" pitchFamily="2" charset="-78"/>
              </a:rPr>
              <a:t>تشفير الشبكات اللاسلكية</a:t>
            </a:r>
          </a:p>
        </p:txBody>
      </p:sp>
    </p:spTree>
    <p:extLst>
      <p:ext uri="{BB962C8B-B14F-4D97-AF65-F5344CB8AC3E}">
        <p14:creationId xmlns:p14="http://schemas.microsoft.com/office/powerpoint/2010/main" val="1603538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enjaztech.com/vb/uploadcenter/uploads/03-2013/PIC-954-1362896265.gif"/>
          <p:cNvPicPr>
            <a:picLocks noChangeAspect="1" noChangeArrowheads="1"/>
          </p:cNvPicPr>
          <p:nvPr/>
        </p:nvPicPr>
        <p:blipFill rotWithShape="1">
          <a:blip r:embed="rId2">
            <a:extLst>
              <a:ext uri="{28A0092B-C50C-407E-A947-70E740481C1C}">
                <a14:useLocalDpi xmlns:a14="http://schemas.microsoft.com/office/drawing/2010/main" val="0"/>
              </a:ext>
            </a:extLst>
          </a:blip>
          <a:srcRect b="13699"/>
          <a:stretch/>
        </p:blipFill>
        <p:spPr bwMode="auto">
          <a:xfrm>
            <a:off x="1628775" y="3837012"/>
            <a:ext cx="5886450" cy="2400300"/>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a:off x="539552" y="908720"/>
            <a:ext cx="7920880" cy="3108543"/>
          </a:xfrm>
          <a:prstGeom prst="rect">
            <a:avLst/>
          </a:prstGeom>
          <a:noFill/>
        </p:spPr>
        <p:txBody>
          <a:bodyPr wrap="square" rtlCol="1">
            <a:spAutoFit/>
          </a:bodyPr>
          <a:lstStyle/>
          <a:p>
            <a:r>
              <a:rPr lang="ar-SA" sz="2800" b="1" dirty="0">
                <a:cs typeface="+mj-cs"/>
              </a:rPr>
              <a:t>لا شك أن الاتصال اللاسلكي أسهل ومرغوب بشكل كبير </a:t>
            </a:r>
            <a:r>
              <a:rPr lang="ar-SA" sz="2800" b="1" dirty="0">
                <a:solidFill>
                  <a:srgbClr val="FF0000"/>
                </a:solidFill>
                <a:cs typeface="+mj-cs"/>
              </a:rPr>
              <a:t>لأسباب</a:t>
            </a:r>
            <a:r>
              <a:rPr lang="ar-SA" sz="2800" b="1" dirty="0">
                <a:cs typeface="+mj-cs"/>
              </a:rPr>
              <a:t>  التنقل وحرية العمل ، ولكن استخدام الشبكات اللاسلكية بدون تشفير </a:t>
            </a:r>
            <a:r>
              <a:rPr lang="ar-SA" sz="2800" b="1" dirty="0">
                <a:solidFill>
                  <a:srgbClr val="FF0000"/>
                </a:solidFill>
                <a:cs typeface="+mj-cs"/>
              </a:rPr>
              <a:t>يعرضها للخطر</a:t>
            </a:r>
            <a:r>
              <a:rPr lang="ar-SA" sz="2800" b="1" dirty="0">
                <a:cs typeface="+mj-cs"/>
              </a:rPr>
              <a:t>، </a:t>
            </a:r>
            <a:r>
              <a:rPr lang="ar-SA" sz="2800" b="1" dirty="0">
                <a:solidFill>
                  <a:srgbClr val="FF0000"/>
                </a:solidFill>
                <a:cs typeface="+mj-cs"/>
              </a:rPr>
              <a:t>ولحل</a:t>
            </a:r>
            <a:r>
              <a:rPr lang="ar-SA" sz="2800" b="1" dirty="0">
                <a:cs typeface="+mj-cs"/>
              </a:rPr>
              <a:t> ذلك يجب تشفير الاتصالات اللاسلكية بأنظمة التشفير المتوفرة مع وسائل الاتصال اللاسلكية في </a:t>
            </a:r>
            <a:r>
              <a:rPr lang="ar-SA" sz="2800" b="1" dirty="0">
                <a:solidFill>
                  <a:srgbClr val="FF0000"/>
                </a:solidFill>
                <a:cs typeface="+mj-cs"/>
              </a:rPr>
              <a:t>أجهزة الحاسب أو أجهزة الاتصال بالإنترنت أو أجهزة الجوال </a:t>
            </a:r>
            <a:r>
              <a:rPr lang="ar-SA" sz="2800" b="1" dirty="0">
                <a:cs typeface="+mj-cs"/>
              </a:rPr>
              <a:t>أو غيرها  .</a:t>
            </a:r>
          </a:p>
          <a:p>
            <a:endParaRPr lang="ar-SA" sz="2800" b="1" dirty="0">
              <a:cs typeface="+mj-cs"/>
            </a:endParaRPr>
          </a:p>
          <a:p>
            <a:r>
              <a:rPr lang="ar-SA" sz="2800" b="1" dirty="0">
                <a:solidFill>
                  <a:srgbClr val="4A32DC"/>
                </a:solidFill>
              </a:rPr>
              <a:t>من أنواع أنظمة تشفير الشبكات اللاسلكية : </a:t>
            </a:r>
          </a:p>
        </p:txBody>
      </p:sp>
      <p:sp>
        <p:nvSpPr>
          <p:cNvPr id="2" name="مستطيل 1">
            <a:extLst>
              <a:ext uri="{FF2B5EF4-FFF2-40B4-BE49-F238E27FC236}">
                <a16:creationId xmlns:a16="http://schemas.microsoft.com/office/drawing/2014/main" id="{CA1C2B07-4648-4F14-BCEE-1488940DEB0E}"/>
              </a:ext>
            </a:extLst>
          </p:cNvPr>
          <p:cNvSpPr/>
          <p:nvPr/>
        </p:nvSpPr>
        <p:spPr>
          <a:xfrm>
            <a:off x="5922628" y="4149080"/>
            <a:ext cx="2233304" cy="40011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ar-SA" sz="2000" dirty="0">
                <a:solidFill>
                  <a:schemeClr val="bg1"/>
                </a:solidFill>
                <a:cs typeface="PT Bold Heading" panose="02010400000000000000" pitchFamily="2" charset="-78"/>
              </a:rPr>
              <a:t>نظام التشفير </a:t>
            </a:r>
            <a:r>
              <a:rPr lang="en-US" sz="2000" dirty="0">
                <a:solidFill>
                  <a:schemeClr val="bg1"/>
                </a:solidFill>
                <a:cs typeface="PT Bold Heading" panose="02010400000000000000" pitchFamily="2" charset="-78"/>
              </a:rPr>
              <a:t>( WEP )</a:t>
            </a:r>
            <a:endParaRPr lang="ar-SA" sz="2000" dirty="0">
              <a:solidFill>
                <a:schemeClr val="bg1"/>
              </a:solidFill>
            </a:endParaRPr>
          </a:p>
        </p:txBody>
      </p:sp>
      <p:sp>
        <p:nvSpPr>
          <p:cNvPr id="3" name="مستطيل 2">
            <a:extLst>
              <a:ext uri="{FF2B5EF4-FFF2-40B4-BE49-F238E27FC236}">
                <a16:creationId xmlns:a16="http://schemas.microsoft.com/office/drawing/2014/main" id="{73C21EC0-BF35-4BA5-865A-13F017CC8F8B}"/>
              </a:ext>
            </a:extLst>
          </p:cNvPr>
          <p:cNvSpPr/>
          <p:nvPr/>
        </p:nvSpPr>
        <p:spPr>
          <a:xfrm>
            <a:off x="3491880" y="4149080"/>
            <a:ext cx="2238433" cy="40011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ar-SA" sz="2000" dirty="0">
                <a:solidFill>
                  <a:schemeClr val="bg1"/>
                </a:solidFill>
                <a:cs typeface="PT Bold Heading" panose="02010400000000000000" pitchFamily="2" charset="-78"/>
              </a:rPr>
              <a:t>نظام التشفير </a:t>
            </a:r>
            <a:r>
              <a:rPr lang="en-US" sz="2000" dirty="0">
                <a:solidFill>
                  <a:schemeClr val="bg1"/>
                </a:solidFill>
                <a:cs typeface="PT Bold Heading" panose="02010400000000000000" pitchFamily="2" charset="-78"/>
              </a:rPr>
              <a:t>( WPA )</a:t>
            </a:r>
            <a:endParaRPr lang="ar-SA" sz="2000" dirty="0">
              <a:solidFill>
                <a:schemeClr val="bg1"/>
              </a:solidFill>
              <a:cs typeface="PT Bold Heading" panose="02010400000000000000" pitchFamily="2" charset="-78"/>
            </a:endParaRPr>
          </a:p>
        </p:txBody>
      </p:sp>
      <p:sp>
        <p:nvSpPr>
          <p:cNvPr id="9" name="مستطيل 8">
            <a:extLst>
              <a:ext uri="{FF2B5EF4-FFF2-40B4-BE49-F238E27FC236}">
                <a16:creationId xmlns:a16="http://schemas.microsoft.com/office/drawing/2014/main" id="{B54BF1A4-1629-49BA-9DFB-28927842D6A6}"/>
              </a:ext>
            </a:extLst>
          </p:cNvPr>
          <p:cNvSpPr/>
          <p:nvPr/>
        </p:nvSpPr>
        <p:spPr>
          <a:xfrm>
            <a:off x="899592" y="4149080"/>
            <a:ext cx="2368276" cy="40011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ar-SA" sz="2000" dirty="0">
                <a:solidFill>
                  <a:schemeClr val="bg1"/>
                </a:solidFill>
                <a:cs typeface="PT Bold Heading" panose="02010400000000000000" pitchFamily="2" charset="-78"/>
              </a:rPr>
              <a:t>نظام التشفير </a:t>
            </a:r>
            <a:r>
              <a:rPr lang="en-US" sz="2000" dirty="0">
                <a:solidFill>
                  <a:schemeClr val="bg1"/>
                </a:solidFill>
                <a:cs typeface="PT Bold Heading" panose="02010400000000000000" pitchFamily="2" charset="-78"/>
              </a:rPr>
              <a:t>( WPA2 )</a:t>
            </a:r>
            <a:endParaRPr lang="ar-SA" sz="2000" dirty="0">
              <a:solidFill>
                <a:schemeClr val="bg1"/>
              </a:solidFill>
              <a:cs typeface="PT Bold Heading" panose="02010400000000000000" pitchFamily="2" charset="-78"/>
            </a:endParaRPr>
          </a:p>
        </p:txBody>
      </p:sp>
    </p:spTree>
    <p:extLst>
      <p:ext uri="{BB962C8B-B14F-4D97-AF65-F5344CB8AC3E}">
        <p14:creationId xmlns:p14="http://schemas.microsoft.com/office/powerpoint/2010/main" val="1372957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1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heel(1)">
                                      <p:cBhvr>
                                        <p:cTn id="12" dur="125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animBg="1"/>
      <p:bldP spid="3"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p:cNvSpPr txBox="1"/>
          <p:nvPr/>
        </p:nvSpPr>
        <p:spPr>
          <a:xfrm>
            <a:off x="312379" y="5325308"/>
            <a:ext cx="7920880" cy="461665"/>
          </a:xfrm>
          <a:prstGeom prst="rect">
            <a:avLst/>
          </a:prstGeom>
          <a:noFill/>
        </p:spPr>
        <p:txBody>
          <a:bodyPr wrap="square" rtlCol="1">
            <a:spAutoFit/>
          </a:bodyPr>
          <a:lstStyle/>
          <a:p>
            <a:pPr marL="457200" indent="-457200">
              <a:buFont typeface="Wingdings" panose="05000000000000000000" pitchFamily="2" charset="2"/>
              <a:buChar char="v"/>
            </a:pPr>
            <a:r>
              <a:rPr lang="ar-SA" sz="2400" b="1" dirty="0">
                <a:solidFill>
                  <a:srgbClr val="C00000"/>
                </a:solidFill>
                <a:cs typeface="+mj-cs"/>
              </a:rPr>
              <a:t>هل مفتاح التشفير </a:t>
            </a:r>
            <a:r>
              <a:rPr lang="en-US" sz="2400" b="1" dirty="0">
                <a:solidFill>
                  <a:srgbClr val="C00000"/>
                </a:solidFill>
                <a:cs typeface="+mj-cs"/>
              </a:rPr>
              <a:t>(C45783214G)</a:t>
            </a:r>
            <a:r>
              <a:rPr lang="ar-SA" sz="2400" b="1" dirty="0">
                <a:solidFill>
                  <a:srgbClr val="C00000"/>
                </a:solidFill>
                <a:cs typeface="+mj-cs"/>
              </a:rPr>
              <a:t>  صحيح أم لا ، ولماذا ؟ </a:t>
            </a:r>
            <a:endParaRPr lang="ar-SA" sz="2400" b="1" dirty="0">
              <a:solidFill>
                <a:srgbClr val="C00000"/>
              </a:solidFill>
            </a:endParaRPr>
          </a:p>
        </p:txBody>
      </p:sp>
      <p:sp>
        <p:nvSpPr>
          <p:cNvPr id="2" name="معين 1"/>
          <p:cNvSpPr/>
          <p:nvPr/>
        </p:nvSpPr>
        <p:spPr>
          <a:xfrm>
            <a:off x="7585187" y="548680"/>
            <a:ext cx="648072" cy="648072"/>
          </a:xfrm>
          <a:prstGeom prst="diamond">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800" b="1" dirty="0"/>
              <a:t>أ</a:t>
            </a:r>
          </a:p>
        </p:txBody>
      </p:sp>
      <p:sp>
        <p:nvSpPr>
          <p:cNvPr id="3" name="مربع نص 2"/>
          <p:cNvSpPr txBox="1"/>
          <p:nvPr/>
        </p:nvSpPr>
        <p:spPr>
          <a:xfrm>
            <a:off x="2184587" y="548680"/>
            <a:ext cx="5328592" cy="584775"/>
          </a:xfrm>
          <a:prstGeom prst="rect">
            <a:avLst/>
          </a:prstGeom>
          <a:noFill/>
        </p:spPr>
        <p:txBody>
          <a:bodyPr wrap="square" rtlCol="1">
            <a:spAutoFit/>
          </a:bodyPr>
          <a:lstStyle/>
          <a:p>
            <a:r>
              <a:rPr lang="ar-SA" sz="3200" dirty="0">
                <a:solidFill>
                  <a:srgbClr val="A71D3B"/>
                </a:solidFill>
                <a:cs typeface="PT Bold Heading" panose="02010400000000000000" pitchFamily="2" charset="-78"/>
              </a:rPr>
              <a:t>نظام التشفير </a:t>
            </a:r>
            <a:r>
              <a:rPr lang="en-US" sz="3200" dirty="0">
                <a:solidFill>
                  <a:srgbClr val="A71D3B"/>
                </a:solidFill>
                <a:cs typeface="PT Bold Heading" panose="02010400000000000000" pitchFamily="2" charset="-78"/>
              </a:rPr>
              <a:t>( WEP )</a:t>
            </a:r>
            <a:r>
              <a:rPr lang="ar-SA" sz="3200" dirty="0">
                <a:solidFill>
                  <a:srgbClr val="A71D3B"/>
                </a:solidFill>
                <a:cs typeface="PT Bold Heading" panose="02010400000000000000" pitchFamily="2" charset="-78"/>
              </a:rPr>
              <a:t> :</a:t>
            </a:r>
          </a:p>
        </p:txBody>
      </p:sp>
      <p:sp>
        <p:nvSpPr>
          <p:cNvPr id="4" name="مستطيل: زوايا مستديرة 3">
            <a:extLst>
              <a:ext uri="{FF2B5EF4-FFF2-40B4-BE49-F238E27FC236}">
                <a16:creationId xmlns:a16="http://schemas.microsoft.com/office/drawing/2014/main" id="{4548E309-DA6C-43EA-9599-F6A6570744C2}"/>
              </a:ext>
            </a:extLst>
          </p:cNvPr>
          <p:cNvSpPr/>
          <p:nvPr/>
        </p:nvSpPr>
        <p:spPr>
          <a:xfrm>
            <a:off x="635218" y="2256243"/>
            <a:ext cx="6026411" cy="102805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1" anchor="ctr"/>
          <a:lstStyle/>
          <a:p>
            <a:pPr marL="84138"/>
            <a:r>
              <a:rPr lang="ar-SA" sz="2000" b="1" dirty="0"/>
              <a:t>يسمى بمفتاح التشفير المشترك , ويتكون فيه مفتاح التشفير من 10 خانات , يستخدم لكتابته الأرقام من </a:t>
            </a:r>
            <a:r>
              <a:rPr lang="en-US" sz="2000" b="1" dirty="0"/>
              <a:t>0</a:t>
            </a:r>
            <a:r>
              <a:rPr lang="ar-SA" sz="2000" b="1" dirty="0"/>
              <a:t> إلى </a:t>
            </a:r>
            <a:r>
              <a:rPr lang="en-US" sz="2000" b="1" dirty="0"/>
              <a:t>9 </a:t>
            </a:r>
            <a:r>
              <a:rPr lang="ar-SA" sz="2000" b="1" dirty="0"/>
              <a:t> والحروف من </a:t>
            </a:r>
            <a:r>
              <a:rPr lang="en-US" sz="2000" b="1" dirty="0"/>
              <a:t>A </a:t>
            </a:r>
            <a:r>
              <a:rPr lang="ar-SA" sz="2000" b="1" dirty="0"/>
              <a:t> إلى </a:t>
            </a:r>
            <a:r>
              <a:rPr lang="en-US" sz="2000" b="1" dirty="0"/>
              <a:t>F</a:t>
            </a:r>
            <a:endParaRPr lang="ar-SA" sz="2000" b="1" dirty="0"/>
          </a:p>
        </p:txBody>
      </p:sp>
      <p:grpSp>
        <p:nvGrpSpPr>
          <p:cNvPr id="9" name="مجموعة 8">
            <a:extLst>
              <a:ext uri="{FF2B5EF4-FFF2-40B4-BE49-F238E27FC236}">
                <a16:creationId xmlns:a16="http://schemas.microsoft.com/office/drawing/2014/main" id="{6542CE35-4672-4EC9-A438-AA43B625B4D1}"/>
              </a:ext>
            </a:extLst>
          </p:cNvPr>
          <p:cNvGrpSpPr/>
          <p:nvPr/>
        </p:nvGrpSpPr>
        <p:grpSpPr>
          <a:xfrm>
            <a:off x="6540990" y="2204173"/>
            <a:ext cx="1991696" cy="1080811"/>
            <a:chOff x="285758" y="5"/>
            <a:chExt cx="1991696" cy="1080811"/>
          </a:xfrm>
          <a:solidFill>
            <a:srgbClr val="00B0F0"/>
          </a:solidFill>
        </p:grpSpPr>
        <p:sp>
          <p:nvSpPr>
            <p:cNvPr id="10" name="مستطيل: زوايا مستديرة 9">
              <a:extLst>
                <a:ext uri="{FF2B5EF4-FFF2-40B4-BE49-F238E27FC236}">
                  <a16:creationId xmlns:a16="http://schemas.microsoft.com/office/drawing/2014/main" id="{C1AA93B4-4599-4689-85F1-7D961ECE7868}"/>
                </a:ext>
              </a:extLst>
            </p:cNvPr>
            <p:cNvSpPr/>
            <p:nvPr/>
          </p:nvSpPr>
          <p:spPr>
            <a:xfrm>
              <a:off x="285758" y="5"/>
              <a:ext cx="1991696" cy="1080811"/>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مستطيل: زوايا مستديرة 4">
              <a:extLst>
                <a:ext uri="{FF2B5EF4-FFF2-40B4-BE49-F238E27FC236}">
                  <a16:creationId xmlns:a16="http://schemas.microsoft.com/office/drawing/2014/main" id="{46BE3AFF-C9F2-4985-AE46-904EB7B613A0}"/>
                </a:ext>
              </a:extLst>
            </p:cNvPr>
            <p:cNvSpPr txBox="1"/>
            <p:nvPr/>
          </p:nvSpPr>
          <p:spPr>
            <a:xfrm>
              <a:off x="338519" y="52766"/>
              <a:ext cx="1886174" cy="975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57150" rIns="114300" bIns="57150" numCol="1" spcCol="1270" anchor="ctr" anchorCtr="0">
              <a:noAutofit/>
            </a:bodyPr>
            <a:lstStyle/>
            <a:p>
              <a:pPr marL="0" lvl="0" indent="0" algn="ctr" defTabSz="1333500" rtl="1">
                <a:lnSpc>
                  <a:spcPct val="90000"/>
                </a:lnSpc>
                <a:spcBef>
                  <a:spcPct val="0"/>
                </a:spcBef>
                <a:spcAft>
                  <a:spcPct val="35000"/>
                </a:spcAft>
                <a:buNone/>
              </a:pPr>
              <a:r>
                <a:rPr lang="en-US" sz="3200" b="1" kern="1200" dirty="0"/>
                <a:t>WEP 64Bit</a:t>
              </a:r>
              <a:endParaRPr lang="ar-SA" sz="3200" b="1" kern="1200" dirty="0"/>
            </a:p>
          </p:txBody>
        </p:sp>
      </p:grpSp>
      <p:sp>
        <p:nvSpPr>
          <p:cNvPr id="22" name="مستطيل: زوايا مستديرة 21">
            <a:extLst>
              <a:ext uri="{FF2B5EF4-FFF2-40B4-BE49-F238E27FC236}">
                <a16:creationId xmlns:a16="http://schemas.microsoft.com/office/drawing/2014/main" id="{597E0B44-684C-43A7-9CA7-30E70905877B}"/>
              </a:ext>
            </a:extLst>
          </p:cNvPr>
          <p:cNvSpPr/>
          <p:nvPr/>
        </p:nvSpPr>
        <p:spPr>
          <a:xfrm>
            <a:off x="635219" y="3552387"/>
            <a:ext cx="6026411" cy="102805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1" anchor="ctr"/>
          <a:lstStyle/>
          <a:p>
            <a:pPr marL="84138" lvl="0"/>
            <a:r>
              <a:rPr lang="ar-SA" sz="2000" b="1" dirty="0"/>
              <a:t>ويتكون فيه مفتاح التشفير من 26خانة , تنتمي جميعها إلى الأرقام الست عشرية .</a:t>
            </a:r>
          </a:p>
        </p:txBody>
      </p:sp>
      <p:grpSp>
        <p:nvGrpSpPr>
          <p:cNvPr id="16" name="مجموعة 15">
            <a:extLst>
              <a:ext uri="{FF2B5EF4-FFF2-40B4-BE49-F238E27FC236}">
                <a16:creationId xmlns:a16="http://schemas.microsoft.com/office/drawing/2014/main" id="{CA66FDAA-DD0A-4898-9E5A-D01CF7C18FAE}"/>
              </a:ext>
            </a:extLst>
          </p:cNvPr>
          <p:cNvGrpSpPr/>
          <p:nvPr/>
        </p:nvGrpSpPr>
        <p:grpSpPr>
          <a:xfrm>
            <a:off x="6540744" y="3500317"/>
            <a:ext cx="1991696" cy="1080811"/>
            <a:chOff x="285758" y="0"/>
            <a:chExt cx="1991696" cy="2215718"/>
          </a:xfrm>
          <a:solidFill>
            <a:srgbClr val="A72349"/>
          </a:solidFill>
        </p:grpSpPr>
        <p:sp>
          <p:nvSpPr>
            <p:cNvPr id="18" name="مستطيل: زوايا مستديرة 17">
              <a:extLst>
                <a:ext uri="{FF2B5EF4-FFF2-40B4-BE49-F238E27FC236}">
                  <a16:creationId xmlns:a16="http://schemas.microsoft.com/office/drawing/2014/main" id="{CB36A307-1018-4618-BB60-724E5F9E25F1}"/>
                </a:ext>
              </a:extLst>
            </p:cNvPr>
            <p:cNvSpPr/>
            <p:nvPr/>
          </p:nvSpPr>
          <p:spPr>
            <a:xfrm>
              <a:off x="285758" y="0"/>
              <a:ext cx="1991696" cy="2215718"/>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مستطيل: زوايا مستديرة 4">
              <a:extLst>
                <a:ext uri="{FF2B5EF4-FFF2-40B4-BE49-F238E27FC236}">
                  <a16:creationId xmlns:a16="http://schemas.microsoft.com/office/drawing/2014/main" id="{E5565D32-1198-48D1-BE8F-A1B3D16A08EF}"/>
                </a:ext>
              </a:extLst>
            </p:cNvPr>
            <p:cNvSpPr txBox="1"/>
            <p:nvPr/>
          </p:nvSpPr>
          <p:spPr>
            <a:xfrm>
              <a:off x="382985" y="97227"/>
              <a:ext cx="1797242" cy="20212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marL="0" lvl="0" indent="0" algn="ctr" defTabSz="1911350" rtl="1">
                <a:lnSpc>
                  <a:spcPct val="90000"/>
                </a:lnSpc>
                <a:spcBef>
                  <a:spcPct val="0"/>
                </a:spcBef>
                <a:spcAft>
                  <a:spcPct val="35000"/>
                </a:spcAft>
                <a:buNone/>
              </a:pPr>
              <a:r>
                <a:rPr lang="en-US" sz="3200" b="1" kern="1200" dirty="0"/>
                <a:t>WEP 128Bit</a:t>
              </a:r>
              <a:endParaRPr lang="ar-SA" sz="3200" b="1" kern="1200" dirty="0"/>
            </a:p>
          </p:txBody>
        </p:sp>
      </p:grpSp>
      <p:sp>
        <p:nvSpPr>
          <p:cNvPr id="5" name="مستطيل 4">
            <a:extLst>
              <a:ext uri="{FF2B5EF4-FFF2-40B4-BE49-F238E27FC236}">
                <a16:creationId xmlns:a16="http://schemas.microsoft.com/office/drawing/2014/main" id="{3CD9751B-54EB-48B4-BF1D-5BAF265C1BD1}"/>
              </a:ext>
            </a:extLst>
          </p:cNvPr>
          <p:cNvSpPr/>
          <p:nvPr/>
        </p:nvSpPr>
        <p:spPr>
          <a:xfrm>
            <a:off x="611559" y="1301859"/>
            <a:ext cx="7092281" cy="830997"/>
          </a:xfrm>
          <a:prstGeom prst="rect">
            <a:avLst/>
          </a:prstGeom>
        </p:spPr>
        <p:txBody>
          <a:bodyPr wrap="square">
            <a:spAutoFit/>
          </a:bodyPr>
          <a:lstStyle/>
          <a:p>
            <a:r>
              <a:rPr lang="ar-SA" sz="2400" dirty="0">
                <a:cs typeface="mohammad bold art 1" pitchFamily="2" charset="-78"/>
              </a:rPr>
              <a:t>وهو اختصار لجملة </a:t>
            </a:r>
            <a:r>
              <a:rPr lang="en-US" sz="2400" dirty="0">
                <a:cs typeface="mohammad bold art 1" pitchFamily="2" charset="-78"/>
              </a:rPr>
              <a:t>Wired Equivalency Protocol</a:t>
            </a:r>
            <a:r>
              <a:rPr lang="ar-SA" sz="2400" dirty="0">
                <a:cs typeface="mohammad bold art 1" pitchFamily="2" charset="-78"/>
              </a:rPr>
              <a:t> وينقسم إلى نوعين هما :</a:t>
            </a:r>
          </a:p>
        </p:txBody>
      </p:sp>
    </p:spTree>
    <p:extLst>
      <p:ext uri="{BB962C8B-B14F-4D97-AF65-F5344CB8AC3E}">
        <p14:creationId xmlns:p14="http://schemas.microsoft.com/office/powerpoint/2010/main" val="26789008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22"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عين 4"/>
          <p:cNvSpPr/>
          <p:nvPr/>
        </p:nvSpPr>
        <p:spPr>
          <a:xfrm>
            <a:off x="7585187" y="548680"/>
            <a:ext cx="648072" cy="648072"/>
          </a:xfrm>
          <a:prstGeom prst="diamond">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800" b="1" dirty="0"/>
              <a:t>ب</a:t>
            </a:r>
          </a:p>
        </p:txBody>
      </p:sp>
      <p:sp>
        <p:nvSpPr>
          <p:cNvPr id="6" name="مربع نص 5"/>
          <p:cNvSpPr txBox="1"/>
          <p:nvPr/>
        </p:nvSpPr>
        <p:spPr>
          <a:xfrm>
            <a:off x="2184587" y="548680"/>
            <a:ext cx="5328592" cy="584775"/>
          </a:xfrm>
          <a:prstGeom prst="rect">
            <a:avLst/>
          </a:prstGeom>
          <a:noFill/>
        </p:spPr>
        <p:txBody>
          <a:bodyPr wrap="square" rtlCol="1">
            <a:spAutoFit/>
          </a:bodyPr>
          <a:lstStyle/>
          <a:p>
            <a:r>
              <a:rPr lang="ar-SA" sz="3200" dirty="0">
                <a:solidFill>
                  <a:srgbClr val="A71D3B"/>
                </a:solidFill>
                <a:cs typeface="PT Bold Heading" panose="02010400000000000000" pitchFamily="2" charset="-78"/>
              </a:rPr>
              <a:t>نظام التشفير </a:t>
            </a:r>
            <a:r>
              <a:rPr lang="en-US" sz="3200" dirty="0">
                <a:solidFill>
                  <a:srgbClr val="A71D3B"/>
                </a:solidFill>
                <a:cs typeface="PT Bold Heading" panose="02010400000000000000" pitchFamily="2" charset="-78"/>
              </a:rPr>
              <a:t>( WPA )</a:t>
            </a:r>
            <a:r>
              <a:rPr lang="ar-SA" sz="3200" dirty="0">
                <a:solidFill>
                  <a:srgbClr val="A71D3B"/>
                </a:solidFill>
                <a:cs typeface="PT Bold Heading" panose="02010400000000000000" pitchFamily="2" charset="-78"/>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0" y="1480266"/>
            <a:ext cx="8100000" cy="86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images.br.sftcdn.net/br/scrn/75000/75110/wep-and-wpa-key-generator-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313" y="2564904"/>
            <a:ext cx="5132983" cy="351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33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heel(1)">
                                      <p:cBhvr>
                                        <p:cTn id="12"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عين 3"/>
          <p:cNvSpPr/>
          <p:nvPr/>
        </p:nvSpPr>
        <p:spPr>
          <a:xfrm>
            <a:off x="7585187" y="548680"/>
            <a:ext cx="648072" cy="648072"/>
          </a:xfrm>
          <a:prstGeom prst="diamond">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800" b="1" dirty="0"/>
              <a:t>ج</a:t>
            </a:r>
          </a:p>
        </p:txBody>
      </p:sp>
      <p:sp>
        <p:nvSpPr>
          <p:cNvPr id="5" name="مربع نص 4"/>
          <p:cNvSpPr txBox="1"/>
          <p:nvPr/>
        </p:nvSpPr>
        <p:spPr>
          <a:xfrm>
            <a:off x="2184587" y="548680"/>
            <a:ext cx="5328592" cy="584775"/>
          </a:xfrm>
          <a:prstGeom prst="rect">
            <a:avLst/>
          </a:prstGeom>
          <a:noFill/>
        </p:spPr>
        <p:txBody>
          <a:bodyPr wrap="square" rtlCol="1">
            <a:spAutoFit/>
          </a:bodyPr>
          <a:lstStyle/>
          <a:p>
            <a:r>
              <a:rPr lang="ar-SA" sz="3200" dirty="0">
                <a:solidFill>
                  <a:srgbClr val="A71D3B"/>
                </a:solidFill>
                <a:cs typeface="PT Bold Heading" panose="02010400000000000000" pitchFamily="2" charset="-78"/>
              </a:rPr>
              <a:t>نظام التشفير </a:t>
            </a:r>
            <a:r>
              <a:rPr lang="en-US" sz="3200" dirty="0">
                <a:solidFill>
                  <a:srgbClr val="A71D3B"/>
                </a:solidFill>
                <a:cs typeface="PT Bold Heading" panose="02010400000000000000" pitchFamily="2" charset="-78"/>
              </a:rPr>
              <a:t>( WPA2 )</a:t>
            </a:r>
            <a:r>
              <a:rPr lang="ar-SA" sz="3200" dirty="0">
                <a:solidFill>
                  <a:srgbClr val="A71D3B"/>
                </a:solidFill>
                <a:cs typeface="PT Bold Heading" panose="02010400000000000000" pitchFamily="2" charset="-78"/>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1340770"/>
            <a:ext cx="8064000" cy="87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static.dipol.com.pl/images/images/info/00023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593" y="2708920"/>
            <a:ext cx="5336815" cy="3338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778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1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1.gstatic.com/images?q=tbn:ANd9GcSJZCiN4hYtX4TQzOHjIspawvNvruBf5r7Rp-8404XMr-LNxSwr"/>
          <p:cNvPicPr>
            <a:picLocks noChangeAspect="1" noChangeArrowheads="1"/>
          </p:cNvPicPr>
          <p:nvPr/>
        </p:nvPicPr>
        <p:blipFill rotWithShape="1">
          <a:blip r:embed="rId2">
            <a:extLst>
              <a:ext uri="{28A0092B-C50C-407E-A947-70E740481C1C}">
                <a14:useLocalDpi xmlns:a14="http://schemas.microsoft.com/office/drawing/2010/main" val="0"/>
              </a:ext>
            </a:extLst>
          </a:blip>
          <a:srcRect b="18799"/>
          <a:stretch/>
        </p:blipFill>
        <p:spPr bwMode="auto">
          <a:xfrm>
            <a:off x="432000" y="361879"/>
            <a:ext cx="8244000" cy="1770977"/>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035169" y="489446"/>
            <a:ext cx="3081293" cy="923330"/>
          </a:xfrm>
          <a:prstGeom prst="rect">
            <a:avLst/>
          </a:prstGeom>
          <a:noFill/>
        </p:spPr>
        <p:txBody>
          <a:bodyPr wrap="none" lIns="91440" tIns="45720" rIns="91440" bIns="45720">
            <a:spAutoFit/>
          </a:bodyPr>
          <a:lstStyle/>
          <a:p>
            <a:pPr algn="ctr"/>
            <a:r>
              <a:rPr lang="ar-SA" sz="54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cs typeface="PT Bold Heading" panose="02010400000000000000" pitchFamily="2" charset="-78"/>
              </a:rPr>
              <a:t>نشاط فردي</a:t>
            </a:r>
          </a:p>
        </p:txBody>
      </p:sp>
      <p:sp>
        <p:nvSpPr>
          <p:cNvPr id="9" name="مستطيل 8"/>
          <p:cNvSpPr/>
          <p:nvPr/>
        </p:nvSpPr>
        <p:spPr>
          <a:xfrm>
            <a:off x="3059832" y="476672"/>
            <a:ext cx="3081293" cy="923330"/>
          </a:xfrm>
          <a:prstGeom prst="rect">
            <a:avLst/>
          </a:prstGeom>
          <a:noFill/>
        </p:spPr>
        <p:txBody>
          <a:bodyPr wrap="none" lIns="91440" tIns="45720" rIns="91440" bIns="45720">
            <a:spAutoFit/>
          </a:bodyPr>
          <a:lstStyle/>
          <a:p>
            <a:pPr algn="ctr"/>
            <a:r>
              <a:rPr lang="ar-SA" sz="5400" b="0" cap="none" spc="0" dirty="0">
                <a:ln w="18415" cmpd="sng">
                  <a:solidFill>
                    <a:srgbClr val="FFFFFF"/>
                  </a:solidFill>
                  <a:prstDash val="solid"/>
                </a:ln>
                <a:solidFill>
                  <a:srgbClr val="FF6600"/>
                </a:solidFill>
                <a:effectLst>
                  <a:outerShdw blurRad="38100" dist="38100" dir="2700000" algn="tl">
                    <a:srgbClr val="000000">
                      <a:alpha val="43137"/>
                    </a:srgbClr>
                  </a:outerShdw>
                </a:effectLst>
                <a:cs typeface="PT Bold Heading" panose="02010400000000000000" pitchFamily="2" charset="-78"/>
              </a:rPr>
              <a:t>نشاط فردي</a:t>
            </a:r>
          </a:p>
        </p:txBody>
      </p:sp>
      <p:sp>
        <p:nvSpPr>
          <p:cNvPr id="10" name="مربع نص 9"/>
          <p:cNvSpPr txBox="1"/>
          <p:nvPr/>
        </p:nvSpPr>
        <p:spPr>
          <a:xfrm>
            <a:off x="741513" y="1700808"/>
            <a:ext cx="7744493" cy="461664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defPPr>
              <a:defRPr lang="ar-SA"/>
            </a:defPPr>
            <a:lvl1pPr marL="342900" indent="-342900">
              <a:buFont typeface="Arial" panose="020B0604020202020204" pitchFamily="34" charset="0"/>
              <a:buChar char="•"/>
              <a:defRPr sz="2400" b="1">
                <a:solidFill>
                  <a:schemeClr val="tx1"/>
                </a:solidFill>
                <a:cs typeface="+mj-cs"/>
              </a:defRPr>
            </a:lvl1pPr>
          </a:lstStyle>
          <a:p>
            <a:pPr>
              <a:lnSpc>
                <a:spcPct val="150000"/>
              </a:lnSpc>
            </a:pPr>
            <a:r>
              <a:rPr lang="ar-SA" sz="2800" dirty="0">
                <a:solidFill>
                  <a:srgbClr val="C00000"/>
                </a:solidFill>
              </a:rPr>
              <a:t>عدد خانات نظام التشفير </a:t>
            </a:r>
            <a:r>
              <a:rPr lang="en-US" sz="2800" dirty="0">
                <a:solidFill>
                  <a:srgbClr val="C00000"/>
                </a:solidFill>
              </a:rPr>
              <a:t> </a:t>
            </a:r>
            <a:r>
              <a:rPr lang="en-US" sz="2800" dirty="0">
                <a:solidFill>
                  <a:srgbClr val="4A32DC"/>
                </a:solidFill>
              </a:rPr>
              <a:t>64 Bit WEP</a:t>
            </a:r>
            <a:r>
              <a:rPr lang="ar-SA" sz="2800" dirty="0">
                <a:solidFill>
                  <a:srgbClr val="4A32DC"/>
                </a:solidFill>
              </a:rPr>
              <a:t> </a:t>
            </a:r>
            <a:r>
              <a:rPr lang="ar-SA" sz="2800" dirty="0">
                <a:solidFill>
                  <a:srgbClr val="C00000"/>
                </a:solidFill>
              </a:rPr>
              <a:t>هو (            )</a:t>
            </a:r>
            <a:r>
              <a:rPr lang="en-US" sz="2800" dirty="0">
                <a:solidFill>
                  <a:srgbClr val="C00000"/>
                </a:solidFill>
              </a:rPr>
              <a:t> . </a:t>
            </a:r>
            <a:endParaRPr lang="ar-SA" sz="2800" dirty="0">
              <a:solidFill>
                <a:srgbClr val="C00000"/>
              </a:solidFill>
            </a:endParaRPr>
          </a:p>
          <a:p>
            <a:pPr>
              <a:lnSpc>
                <a:spcPct val="150000"/>
              </a:lnSpc>
            </a:pPr>
            <a:r>
              <a:rPr lang="ar-SA" sz="2800" dirty="0">
                <a:solidFill>
                  <a:srgbClr val="C00000"/>
                </a:solidFill>
              </a:rPr>
              <a:t>عدد خانات نظام التشفير </a:t>
            </a:r>
            <a:r>
              <a:rPr lang="en-US" sz="2800" dirty="0">
                <a:solidFill>
                  <a:srgbClr val="C00000"/>
                </a:solidFill>
              </a:rPr>
              <a:t> </a:t>
            </a:r>
            <a:r>
              <a:rPr lang="en-US" sz="2800" dirty="0">
                <a:solidFill>
                  <a:srgbClr val="4A32DC"/>
                </a:solidFill>
              </a:rPr>
              <a:t>128 Bit WEP</a:t>
            </a:r>
            <a:r>
              <a:rPr lang="ar-SA" sz="2800" dirty="0">
                <a:solidFill>
                  <a:srgbClr val="4A32DC"/>
                </a:solidFill>
              </a:rPr>
              <a:t> </a:t>
            </a:r>
            <a:r>
              <a:rPr lang="ar-SA" sz="2800" dirty="0">
                <a:solidFill>
                  <a:srgbClr val="C00000"/>
                </a:solidFill>
              </a:rPr>
              <a:t>هو (            )</a:t>
            </a:r>
            <a:r>
              <a:rPr lang="en-US" sz="2800" dirty="0">
                <a:solidFill>
                  <a:srgbClr val="C00000"/>
                </a:solidFill>
              </a:rPr>
              <a:t> . </a:t>
            </a:r>
            <a:endParaRPr lang="ar-SA" sz="2800" dirty="0">
              <a:solidFill>
                <a:srgbClr val="C00000"/>
              </a:solidFill>
            </a:endParaRPr>
          </a:p>
          <a:p>
            <a:pPr>
              <a:lnSpc>
                <a:spcPct val="150000"/>
              </a:lnSpc>
            </a:pPr>
            <a:r>
              <a:rPr lang="ar-SA" sz="2800" dirty="0">
                <a:solidFill>
                  <a:srgbClr val="C00000"/>
                </a:solidFill>
              </a:rPr>
              <a:t>عدد خانات نظام التشفير </a:t>
            </a:r>
            <a:r>
              <a:rPr lang="en-US" sz="2800" dirty="0">
                <a:solidFill>
                  <a:srgbClr val="C00000"/>
                </a:solidFill>
              </a:rPr>
              <a:t>  </a:t>
            </a:r>
            <a:r>
              <a:rPr lang="en-US" sz="2800" dirty="0">
                <a:solidFill>
                  <a:srgbClr val="4A32DC"/>
                </a:solidFill>
              </a:rPr>
              <a:t>WAP</a:t>
            </a:r>
            <a:r>
              <a:rPr lang="ar-SA" sz="2800" dirty="0">
                <a:solidFill>
                  <a:srgbClr val="4A32DC"/>
                </a:solidFill>
              </a:rPr>
              <a:t> </a:t>
            </a:r>
            <a:r>
              <a:rPr lang="ar-SA" sz="2800" dirty="0">
                <a:solidFill>
                  <a:srgbClr val="C00000"/>
                </a:solidFill>
              </a:rPr>
              <a:t>هو (            )</a:t>
            </a:r>
            <a:r>
              <a:rPr lang="en-US" sz="2800" dirty="0">
                <a:solidFill>
                  <a:srgbClr val="C00000"/>
                </a:solidFill>
              </a:rPr>
              <a:t> . </a:t>
            </a:r>
            <a:endParaRPr lang="ar-SA" sz="2800" dirty="0">
              <a:solidFill>
                <a:srgbClr val="C00000"/>
              </a:solidFill>
            </a:endParaRPr>
          </a:p>
          <a:p>
            <a:pPr>
              <a:lnSpc>
                <a:spcPct val="150000"/>
              </a:lnSpc>
            </a:pPr>
            <a:r>
              <a:rPr lang="ar-SA" sz="2800" dirty="0">
                <a:solidFill>
                  <a:srgbClr val="C00000"/>
                </a:solidFill>
              </a:rPr>
              <a:t>أنشئ كلمة مرور بنظام التشفير </a:t>
            </a:r>
            <a:r>
              <a:rPr lang="en-US" sz="2800" dirty="0">
                <a:solidFill>
                  <a:srgbClr val="C00000"/>
                </a:solidFill>
              </a:rPr>
              <a:t> </a:t>
            </a:r>
            <a:r>
              <a:rPr lang="en-US" sz="2800" dirty="0">
                <a:solidFill>
                  <a:srgbClr val="4A32DC"/>
                </a:solidFill>
              </a:rPr>
              <a:t>64 Bit WEP</a:t>
            </a:r>
            <a:r>
              <a:rPr lang="ar-SA" sz="2800" dirty="0">
                <a:solidFill>
                  <a:srgbClr val="4A32DC"/>
                </a:solidFill>
              </a:rPr>
              <a:t> </a:t>
            </a:r>
            <a:r>
              <a:rPr lang="ar-SA" sz="2800" dirty="0">
                <a:solidFill>
                  <a:srgbClr val="C00000"/>
                </a:solidFill>
              </a:rPr>
              <a:t>.</a:t>
            </a:r>
          </a:p>
          <a:p>
            <a:pPr marL="0" indent="0">
              <a:lnSpc>
                <a:spcPct val="150000"/>
              </a:lnSpc>
              <a:buNone/>
            </a:pPr>
            <a:r>
              <a:rPr lang="ar-SA" sz="2800" dirty="0">
                <a:solidFill>
                  <a:srgbClr val="00B050"/>
                </a:solidFill>
              </a:rPr>
              <a:t>---------------------------------------------------------------</a:t>
            </a:r>
          </a:p>
          <a:p>
            <a:pPr>
              <a:lnSpc>
                <a:spcPct val="150000"/>
              </a:lnSpc>
            </a:pPr>
            <a:r>
              <a:rPr lang="ar-SA" sz="2800" dirty="0">
                <a:solidFill>
                  <a:srgbClr val="C00000"/>
                </a:solidFill>
              </a:rPr>
              <a:t>أنشئ كلمة مرور بنظام التشفير </a:t>
            </a:r>
            <a:r>
              <a:rPr lang="en-US" sz="2800" dirty="0">
                <a:solidFill>
                  <a:srgbClr val="4A32DC"/>
                </a:solidFill>
              </a:rPr>
              <a:t>WAP</a:t>
            </a:r>
            <a:r>
              <a:rPr lang="ar-SA" sz="2800" dirty="0">
                <a:solidFill>
                  <a:srgbClr val="4A32DC"/>
                </a:solidFill>
              </a:rPr>
              <a:t> </a:t>
            </a:r>
            <a:r>
              <a:rPr lang="ar-SA" sz="2800" dirty="0">
                <a:solidFill>
                  <a:srgbClr val="C00000"/>
                </a:solidFill>
              </a:rPr>
              <a:t>.</a:t>
            </a:r>
          </a:p>
          <a:p>
            <a:pPr marL="0" indent="0">
              <a:lnSpc>
                <a:spcPct val="150000"/>
              </a:lnSpc>
              <a:buNone/>
            </a:pPr>
            <a:r>
              <a:rPr lang="ar-SA" sz="2800" dirty="0">
                <a:solidFill>
                  <a:srgbClr val="00B050"/>
                </a:solidFill>
              </a:rPr>
              <a:t>---------------------------------------------------------------</a:t>
            </a:r>
          </a:p>
        </p:txBody>
      </p:sp>
    </p:spTree>
    <p:extLst>
      <p:ext uri="{BB962C8B-B14F-4D97-AF65-F5344CB8AC3E}">
        <p14:creationId xmlns:p14="http://schemas.microsoft.com/office/powerpoint/2010/main" val="14029022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500"/>
                            </p:stCondLst>
                            <p:childTnLst>
                              <p:par>
                                <p:cTn id="15" presetID="16" presetClass="entr" presetSubtype="37" repeatCount="indefinite"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7" dur="500"/>
                                        <p:tgtEl>
                                          <p:spTgt spid="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42" dur="500"/>
                                        <p:tgtEl>
                                          <p:spTgt spid="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47" dur="500"/>
                                        <p:tgtEl>
                                          <p:spTgt spid="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5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363E1895-A677-4D47-9AB6-1F6BACC9F989}"/>
              </a:ext>
            </a:extLst>
          </p:cNvPr>
          <p:cNvPicPr>
            <a:picLocks noChangeAspect="1"/>
          </p:cNvPicPr>
          <p:nvPr/>
        </p:nvPicPr>
        <p:blipFill rotWithShape="1">
          <a:blip r:embed="rId2"/>
          <a:srcRect l="1963" t="23387" r="1963" b="37394"/>
          <a:stretch/>
        </p:blipFill>
        <p:spPr>
          <a:xfrm>
            <a:off x="575556" y="2060847"/>
            <a:ext cx="7992888" cy="2016225"/>
          </a:xfrm>
          <a:prstGeom prst="rect">
            <a:avLst/>
          </a:prstGeom>
        </p:spPr>
      </p:pic>
      <p:sp>
        <p:nvSpPr>
          <p:cNvPr id="8" name="مستطيل 7">
            <a:extLst>
              <a:ext uri="{FF2B5EF4-FFF2-40B4-BE49-F238E27FC236}">
                <a16:creationId xmlns:a16="http://schemas.microsoft.com/office/drawing/2014/main" id="{13D0DE50-011A-4110-8867-F4DB2E7E4447}"/>
              </a:ext>
            </a:extLst>
          </p:cNvPr>
          <p:cNvSpPr/>
          <p:nvPr/>
        </p:nvSpPr>
        <p:spPr>
          <a:xfrm>
            <a:off x="2371719" y="1268760"/>
            <a:ext cx="4400565" cy="646331"/>
          </a:xfrm>
          <a:prstGeom prst="rect">
            <a:avLst/>
          </a:prstGeom>
        </p:spPr>
        <p:txBody>
          <a:bodyPr wrap="none">
            <a:spAutoFit/>
          </a:bodyPr>
          <a:lstStyle/>
          <a:p>
            <a:pPr algn="ctr"/>
            <a:r>
              <a:rPr lang="ar-SA" sz="3600" dirty="0">
                <a:solidFill>
                  <a:srgbClr val="0070C0"/>
                </a:solidFill>
                <a:cs typeface="PT Bold Heading" panose="02010400000000000000" pitchFamily="2" charset="-78"/>
              </a:rPr>
              <a:t>تشفير الشبكات اللاسلكية</a:t>
            </a:r>
          </a:p>
        </p:txBody>
      </p:sp>
    </p:spTree>
    <p:extLst>
      <p:ext uri="{BB962C8B-B14F-4D97-AF65-F5344CB8AC3E}">
        <p14:creationId xmlns:p14="http://schemas.microsoft.com/office/powerpoint/2010/main" val="348661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صورة ذات صلة">
            <a:extLst>
              <a:ext uri="{FF2B5EF4-FFF2-40B4-BE49-F238E27FC236}">
                <a16:creationId xmlns:a16="http://schemas.microsoft.com/office/drawing/2014/main" id="{A7A73FC7-A34D-4833-A2C2-B059EC683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43" y="3163788"/>
            <a:ext cx="2105025"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90B10C11-11F4-4C57-A9F1-C4634D42D926}"/>
              </a:ext>
            </a:extLst>
          </p:cNvPr>
          <p:cNvSpPr/>
          <p:nvPr/>
        </p:nvSpPr>
        <p:spPr>
          <a:xfrm>
            <a:off x="1259632" y="858192"/>
            <a:ext cx="6624736" cy="1569660"/>
          </a:xfrm>
          <a:prstGeom prst="rect">
            <a:avLst/>
          </a:prstGeom>
          <a:noFill/>
        </p:spPr>
        <p:txBody>
          <a:bodyPr wrap="square">
            <a:spAutoFit/>
          </a:bodyPr>
          <a:lstStyle/>
          <a:p>
            <a:pPr algn="just"/>
            <a:r>
              <a:rPr lang="ar-SA" sz="2400" b="1" dirty="0">
                <a:solidFill>
                  <a:srgbClr val="C00000"/>
                </a:solidFill>
              </a:rPr>
              <a:t>فأصبح الاعتماد على الحاسب بشكل كبير في القيام بكثير من المهام والوجبات ، فنجد أنه أصبح بالإمكان التعامل مع الدوائر الحكومية المختلفة ومع البنوك والدراسة والتسويق والكثير من التطبيقات .</a:t>
            </a:r>
          </a:p>
        </p:txBody>
      </p:sp>
      <p:pic>
        <p:nvPicPr>
          <p:cNvPr id="7" name="Picture 2" descr="صورة ذات صلة">
            <a:extLst>
              <a:ext uri="{FF2B5EF4-FFF2-40B4-BE49-F238E27FC236}">
                <a16:creationId xmlns:a16="http://schemas.microsoft.com/office/drawing/2014/main" id="{E65CDD9A-1B77-451D-830A-A3FB4B0D4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633" y="3140968"/>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نتيجة بحث الصور عن نشاط">
            <a:extLst>
              <a:ext uri="{FF2B5EF4-FFF2-40B4-BE49-F238E27FC236}">
                <a16:creationId xmlns:a16="http://schemas.microsoft.com/office/drawing/2014/main" id="{0B63874F-EA6A-4550-A0FA-932FFEC69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3989437" cy="3989437"/>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078C339E-2998-48AF-A5C7-BA8E67CD735F}"/>
              </a:ext>
            </a:extLst>
          </p:cNvPr>
          <p:cNvPicPr>
            <a:picLocks noChangeAspect="1"/>
          </p:cNvPicPr>
          <p:nvPr/>
        </p:nvPicPr>
        <p:blipFill rotWithShape="1">
          <a:blip r:embed="rId3"/>
          <a:srcRect l="12201" t="27590" r="20864" b="13583"/>
          <a:stretch/>
        </p:blipFill>
        <p:spPr>
          <a:xfrm>
            <a:off x="4199403" y="2605987"/>
            <a:ext cx="3331240" cy="1646025"/>
          </a:xfrm>
          <a:prstGeom prst="rect">
            <a:avLst/>
          </a:prstGeom>
        </p:spPr>
      </p:pic>
    </p:spTree>
    <p:extLst>
      <p:ext uri="{BB962C8B-B14F-4D97-AF65-F5344CB8AC3E}">
        <p14:creationId xmlns:p14="http://schemas.microsoft.com/office/powerpoint/2010/main" val="15655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جدول 5">
            <a:extLst>
              <a:ext uri="{FF2B5EF4-FFF2-40B4-BE49-F238E27FC236}">
                <a16:creationId xmlns:a16="http://schemas.microsoft.com/office/drawing/2014/main" id="{5A9E4508-A154-4D9C-B7AE-203F9C6EFAA3}"/>
              </a:ext>
            </a:extLst>
          </p:cNvPr>
          <p:cNvGraphicFramePr>
            <a:graphicFrameLocks noGrp="1"/>
          </p:cNvGraphicFramePr>
          <p:nvPr>
            <p:extLst>
              <p:ext uri="{D42A27DB-BD31-4B8C-83A1-F6EECF244321}">
                <p14:modId xmlns:p14="http://schemas.microsoft.com/office/powerpoint/2010/main" val="25475169"/>
              </p:ext>
            </p:extLst>
          </p:nvPr>
        </p:nvGraphicFramePr>
        <p:xfrm>
          <a:off x="395536" y="2565008"/>
          <a:ext cx="8280920" cy="3096240"/>
        </p:xfrm>
        <a:graphic>
          <a:graphicData uri="http://schemas.openxmlformats.org/drawingml/2006/table">
            <a:tbl>
              <a:tblPr rtl="1" firstRow="1" bandRow="1">
                <a:tableStyleId>{E8B1032C-EA38-4F05-BA0D-38AFFFC7BED3}</a:tableStyleId>
              </a:tblPr>
              <a:tblGrid>
                <a:gridCol w="2070230">
                  <a:extLst>
                    <a:ext uri="{9D8B030D-6E8A-4147-A177-3AD203B41FA5}">
                      <a16:colId xmlns:a16="http://schemas.microsoft.com/office/drawing/2014/main" val="1864527556"/>
                    </a:ext>
                  </a:extLst>
                </a:gridCol>
                <a:gridCol w="2070230">
                  <a:extLst>
                    <a:ext uri="{9D8B030D-6E8A-4147-A177-3AD203B41FA5}">
                      <a16:colId xmlns:a16="http://schemas.microsoft.com/office/drawing/2014/main" val="420101523"/>
                    </a:ext>
                  </a:extLst>
                </a:gridCol>
                <a:gridCol w="2070230">
                  <a:extLst>
                    <a:ext uri="{9D8B030D-6E8A-4147-A177-3AD203B41FA5}">
                      <a16:colId xmlns:a16="http://schemas.microsoft.com/office/drawing/2014/main" val="3586334204"/>
                    </a:ext>
                  </a:extLst>
                </a:gridCol>
                <a:gridCol w="2070230">
                  <a:extLst>
                    <a:ext uri="{9D8B030D-6E8A-4147-A177-3AD203B41FA5}">
                      <a16:colId xmlns:a16="http://schemas.microsoft.com/office/drawing/2014/main" val="2216026091"/>
                    </a:ext>
                  </a:extLst>
                </a:gridCol>
              </a:tblGrid>
              <a:tr h="370840">
                <a:tc>
                  <a:txBody>
                    <a:bodyPr/>
                    <a:lstStyle/>
                    <a:p>
                      <a:pPr algn="ctr" rtl="1"/>
                      <a:r>
                        <a:rPr lang="ar-SA" sz="2000" b="1" dirty="0">
                          <a:solidFill>
                            <a:schemeClr val="bg1"/>
                          </a:solidFill>
                        </a:rPr>
                        <a:t>كلمة المرور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algn="ctr" rtl="1"/>
                      <a:r>
                        <a:rPr lang="ar-SA" sz="2000" b="1" dirty="0">
                          <a:solidFill>
                            <a:schemeClr val="bg1"/>
                          </a:solidFill>
                        </a:rPr>
                        <a:t>صالحة / غير صالحة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algn="ctr" rtl="1"/>
                      <a:r>
                        <a:rPr lang="ar-SA" sz="2000" b="1" dirty="0">
                          <a:solidFill>
                            <a:schemeClr val="bg1"/>
                          </a:solidFill>
                        </a:rPr>
                        <a:t>سبب عدم صلاحيتها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algn="ctr" rtl="1"/>
                      <a:r>
                        <a:rPr lang="ar-SA" sz="2000" b="1" dirty="0">
                          <a:solidFill>
                            <a:schemeClr val="bg1"/>
                          </a:solidFill>
                        </a:rPr>
                        <a:t>نظام التشفير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extLst>
                  <a:ext uri="{0D108BD9-81ED-4DB2-BD59-A6C34878D82A}">
                    <a16:rowId xmlns:a16="http://schemas.microsoft.com/office/drawing/2014/main" val="241034717"/>
                  </a:ext>
                </a:extLst>
              </a:tr>
              <a:tr h="900000">
                <a:tc>
                  <a:txBody>
                    <a:bodyPr/>
                    <a:lstStyle/>
                    <a:p>
                      <a:pPr algn="ctr" rtl="1"/>
                      <a:r>
                        <a:rPr lang="en-US" sz="2000" b="1" dirty="0"/>
                        <a:t>589M1B9874</a:t>
                      </a:r>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7938402"/>
                  </a:ext>
                </a:extLst>
              </a:tr>
              <a:tr h="900000">
                <a:tc>
                  <a:txBody>
                    <a:bodyPr/>
                    <a:lstStyle/>
                    <a:p>
                      <a:pPr algn="ctr" rtl="1"/>
                      <a:r>
                        <a:rPr lang="en-US" sz="2000" b="1" dirty="0"/>
                        <a:t>587DA84597B127593845E4F871</a:t>
                      </a:r>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4523884"/>
                  </a:ext>
                </a:extLst>
              </a:tr>
              <a:tr h="900000">
                <a:tc>
                  <a:txBody>
                    <a:bodyPr/>
                    <a:lstStyle/>
                    <a:p>
                      <a:pPr algn="ctr" rtl="1"/>
                      <a:r>
                        <a:rPr lang="en-US" sz="2000" b="1" dirty="0"/>
                        <a:t>257A2B8C97</a:t>
                      </a:r>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3108443"/>
                  </a:ext>
                </a:extLst>
              </a:tr>
            </a:tbl>
          </a:graphicData>
        </a:graphic>
      </p:graphicFrame>
      <p:pic>
        <p:nvPicPr>
          <p:cNvPr id="1026" name="Picture 2" descr="صورة ذات صلة">
            <a:extLst>
              <a:ext uri="{FF2B5EF4-FFF2-40B4-BE49-F238E27FC236}">
                <a16:creationId xmlns:a16="http://schemas.microsoft.com/office/drawing/2014/main" id="{54FBC645-826A-4D4D-B3F4-E274085590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620688"/>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6FDED3CB-F4DB-49CF-9B62-EADED86730A9}"/>
              </a:ext>
            </a:extLst>
          </p:cNvPr>
          <p:cNvSpPr txBox="1"/>
          <p:nvPr/>
        </p:nvSpPr>
        <p:spPr>
          <a:xfrm>
            <a:off x="2231740" y="848615"/>
            <a:ext cx="4608512" cy="1200329"/>
          </a:xfrm>
          <a:prstGeom prst="rect">
            <a:avLst/>
          </a:prstGeom>
          <a:noFill/>
        </p:spPr>
        <p:txBody>
          <a:bodyPr wrap="square" rtlCol="1">
            <a:spAutoFit/>
          </a:bodyPr>
          <a:lstStyle/>
          <a:p>
            <a:pPr algn="ctr"/>
            <a:r>
              <a:rPr lang="ar-SA" sz="2400" b="1" dirty="0">
                <a:solidFill>
                  <a:srgbClr val="FF0000"/>
                </a:solidFill>
              </a:rPr>
              <a:t>بالتعاون مع أفراد مجموعتك </a:t>
            </a:r>
          </a:p>
          <a:p>
            <a:pPr algn="ctr"/>
            <a:r>
              <a:rPr lang="ar-SA" sz="2400" b="1" dirty="0">
                <a:solidFill>
                  <a:srgbClr val="FF0000"/>
                </a:solidFill>
              </a:rPr>
              <a:t> أمامك جدول كلمات المرور </a:t>
            </a:r>
          </a:p>
          <a:p>
            <a:pPr algn="ctr"/>
            <a:r>
              <a:rPr lang="ar-SA" sz="2400" b="1" dirty="0">
                <a:solidFill>
                  <a:srgbClr val="FF0000"/>
                </a:solidFill>
              </a:rPr>
              <a:t>قم بتعبئة كما هو موضح</a:t>
            </a:r>
          </a:p>
        </p:txBody>
      </p:sp>
      <p:sp>
        <p:nvSpPr>
          <p:cNvPr id="8" name="مربع نص 7">
            <a:extLst>
              <a:ext uri="{FF2B5EF4-FFF2-40B4-BE49-F238E27FC236}">
                <a16:creationId xmlns:a16="http://schemas.microsoft.com/office/drawing/2014/main" id="{5E743CE1-266C-4A66-92F5-078E4EA35CA6}"/>
              </a:ext>
            </a:extLst>
          </p:cNvPr>
          <p:cNvSpPr txBox="1"/>
          <p:nvPr/>
        </p:nvSpPr>
        <p:spPr>
          <a:xfrm>
            <a:off x="4572000" y="3212976"/>
            <a:ext cx="2031114" cy="461665"/>
          </a:xfrm>
          <a:prstGeom prst="rect">
            <a:avLst/>
          </a:prstGeom>
          <a:noFill/>
        </p:spPr>
        <p:txBody>
          <a:bodyPr wrap="square" rtlCol="1">
            <a:spAutoFit/>
          </a:bodyPr>
          <a:lstStyle/>
          <a:p>
            <a:pPr algn="ctr"/>
            <a:r>
              <a:rPr lang="ar-SA" sz="2400" b="1" dirty="0">
                <a:solidFill>
                  <a:srgbClr val="FF0000"/>
                </a:solidFill>
              </a:rPr>
              <a:t>غير صالحة</a:t>
            </a:r>
          </a:p>
        </p:txBody>
      </p:sp>
      <p:sp>
        <p:nvSpPr>
          <p:cNvPr id="10" name="مربع نص 9">
            <a:extLst>
              <a:ext uri="{FF2B5EF4-FFF2-40B4-BE49-F238E27FC236}">
                <a16:creationId xmlns:a16="http://schemas.microsoft.com/office/drawing/2014/main" id="{6A173EC4-78DC-43F0-9E4E-E221466E10B5}"/>
              </a:ext>
            </a:extLst>
          </p:cNvPr>
          <p:cNvSpPr txBox="1"/>
          <p:nvPr/>
        </p:nvSpPr>
        <p:spPr>
          <a:xfrm>
            <a:off x="2483768" y="2996952"/>
            <a:ext cx="2031114" cy="830997"/>
          </a:xfrm>
          <a:prstGeom prst="rect">
            <a:avLst/>
          </a:prstGeom>
          <a:noFill/>
        </p:spPr>
        <p:txBody>
          <a:bodyPr wrap="square" rtlCol="1">
            <a:spAutoFit/>
          </a:bodyPr>
          <a:lstStyle/>
          <a:p>
            <a:pPr algn="ctr"/>
            <a:r>
              <a:rPr lang="ar-SA" sz="2400" b="1" dirty="0">
                <a:solidFill>
                  <a:srgbClr val="FF0000"/>
                </a:solidFill>
              </a:rPr>
              <a:t>احتوت على حرف </a:t>
            </a:r>
            <a:r>
              <a:rPr lang="en-US" sz="2400" b="1" dirty="0">
                <a:solidFill>
                  <a:srgbClr val="FF0000"/>
                </a:solidFill>
              </a:rPr>
              <a:t>M</a:t>
            </a:r>
            <a:endParaRPr lang="ar-SA" sz="2400" b="1" dirty="0">
              <a:solidFill>
                <a:srgbClr val="FF0000"/>
              </a:solidFill>
            </a:endParaRPr>
          </a:p>
        </p:txBody>
      </p:sp>
      <p:sp>
        <p:nvSpPr>
          <p:cNvPr id="11" name="مربع نص 10">
            <a:extLst>
              <a:ext uri="{FF2B5EF4-FFF2-40B4-BE49-F238E27FC236}">
                <a16:creationId xmlns:a16="http://schemas.microsoft.com/office/drawing/2014/main" id="{926956E1-44EE-4508-99A4-1B4FA077659C}"/>
              </a:ext>
            </a:extLst>
          </p:cNvPr>
          <p:cNvSpPr txBox="1"/>
          <p:nvPr/>
        </p:nvSpPr>
        <p:spPr>
          <a:xfrm>
            <a:off x="4572000" y="4047455"/>
            <a:ext cx="2031114" cy="461665"/>
          </a:xfrm>
          <a:prstGeom prst="rect">
            <a:avLst/>
          </a:prstGeom>
          <a:noFill/>
        </p:spPr>
        <p:txBody>
          <a:bodyPr wrap="square" rtlCol="1">
            <a:spAutoFit/>
          </a:bodyPr>
          <a:lstStyle/>
          <a:p>
            <a:pPr algn="ctr"/>
            <a:r>
              <a:rPr lang="ar-SA" sz="2400" b="1" dirty="0">
                <a:solidFill>
                  <a:srgbClr val="000099"/>
                </a:solidFill>
              </a:rPr>
              <a:t>صالحة</a:t>
            </a:r>
          </a:p>
        </p:txBody>
      </p:sp>
      <p:sp>
        <p:nvSpPr>
          <p:cNvPr id="12" name="مربع نص 11">
            <a:extLst>
              <a:ext uri="{FF2B5EF4-FFF2-40B4-BE49-F238E27FC236}">
                <a16:creationId xmlns:a16="http://schemas.microsoft.com/office/drawing/2014/main" id="{155EDB54-791B-43AB-BED1-077361AB0E9B}"/>
              </a:ext>
            </a:extLst>
          </p:cNvPr>
          <p:cNvSpPr txBox="1"/>
          <p:nvPr/>
        </p:nvSpPr>
        <p:spPr>
          <a:xfrm>
            <a:off x="395536" y="4077072"/>
            <a:ext cx="2031114" cy="424732"/>
          </a:xfrm>
          <a:prstGeom prst="rect">
            <a:avLst/>
          </a:prstGeom>
          <a:noFill/>
        </p:spPr>
        <p:txBody>
          <a:bodyPr wrap="square" rtlCol="1">
            <a:spAutoFit/>
          </a:bodyPr>
          <a:lstStyle/>
          <a:p>
            <a:pPr lvl="0" algn="ctr" defTabSz="1333500">
              <a:lnSpc>
                <a:spcPct val="90000"/>
              </a:lnSpc>
              <a:spcBef>
                <a:spcPct val="0"/>
              </a:spcBef>
              <a:spcAft>
                <a:spcPct val="35000"/>
              </a:spcAft>
            </a:pPr>
            <a:r>
              <a:rPr lang="en-US" sz="2400" b="1" dirty="0">
                <a:solidFill>
                  <a:srgbClr val="000099"/>
                </a:solidFill>
              </a:rPr>
              <a:t>WEP 128 Bit</a:t>
            </a:r>
            <a:endParaRPr lang="ar-SA" sz="2400" b="1" dirty="0">
              <a:solidFill>
                <a:srgbClr val="000099"/>
              </a:solidFill>
            </a:endParaRPr>
          </a:p>
        </p:txBody>
      </p:sp>
      <p:sp>
        <p:nvSpPr>
          <p:cNvPr id="13" name="مربع نص 12">
            <a:extLst>
              <a:ext uri="{FF2B5EF4-FFF2-40B4-BE49-F238E27FC236}">
                <a16:creationId xmlns:a16="http://schemas.microsoft.com/office/drawing/2014/main" id="{23576936-FD2C-438C-B2EA-298D89B72703}"/>
              </a:ext>
            </a:extLst>
          </p:cNvPr>
          <p:cNvSpPr txBox="1"/>
          <p:nvPr/>
        </p:nvSpPr>
        <p:spPr>
          <a:xfrm>
            <a:off x="4557110" y="4983559"/>
            <a:ext cx="2031114" cy="461665"/>
          </a:xfrm>
          <a:prstGeom prst="rect">
            <a:avLst/>
          </a:prstGeom>
          <a:noFill/>
        </p:spPr>
        <p:txBody>
          <a:bodyPr wrap="square" rtlCol="1">
            <a:spAutoFit/>
          </a:bodyPr>
          <a:lstStyle/>
          <a:p>
            <a:pPr algn="ctr"/>
            <a:r>
              <a:rPr lang="ar-SA" sz="2400" b="1" dirty="0">
                <a:solidFill>
                  <a:srgbClr val="000099"/>
                </a:solidFill>
              </a:rPr>
              <a:t>صالحة</a:t>
            </a:r>
          </a:p>
        </p:txBody>
      </p:sp>
      <p:sp>
        <p:nvSpPr>
          <p:cNvPr id="14" name="مربع نص 13">
            <a:extLst>
              <a:ext uri="{FF2B5EF4-FFF2-40B4-BE49-F238E27FC236}">
                <a16:creationId xmlns:a16="http://schemas.microsoft.com/office/drawing/2014/main" id="{BE760593-0683-4B0F-A5B4-BBA390C47EDF}"/>
              </a:ext>
            </a:extLst>
          </p:cNvPr>
          <p:cNvSpPr txBox="1"/>
          <p:nvPr/>
        </p:nvSpPr>
        <p:spPr>
          <a:xfrm>
            <a:off x="395536" y="4983559"/>
            <a:ext cx="2031114" cy="424732"/>
          </a:xfrm>
          <a:prstGeom prst="rect">
            <a:avLst/>
          </a:prstGeom>
          <a:noFill/>
        </p:spPr>
        <p:txBody>
          <a:bodyPr wrap="square" rtlCol="1">
            <a:spAutoFit/>
          </a:bodyPr>
          <a:lstStyle/>
          <a:p>
            <a:pPr lvl="0" algn="ctr" defTabSz="1333500">
              <a:lnSpc>
                <a:spcPct val="90000"/>
              </a:lnSpc>
              <a:spcBef>
                <a:spcPct val="0"/>
              </a:spcBef>
              <a:spcAft>
                <a:spcPct val="35000"/>
              </a:spcAft>
            </a:pPr>
            <a:r>
              <a:rPr lang="en-US" sz="2400" b="1" dirty="0">
                <a:solidFill>
                  <a:srgbClr val="000099"/>
                </a:solidFill>
              </a:rPr>
              <a:t>WEP 64 Bit</a:t>
            </a:r>
            <a:endParaRPr lang="ar-SA" sz="2400" b="1" dirty="0">
              <a:solidFill>
                <a:srgbClr val="000099"/>
              </a:solidFill>
            </a:endParaRPr>
          </a:p>
        </p:txBody>
      </p:sp>
    </p:spTree>
    <p:extLst>
      <p:ext uri="{BB962C8B-B14F-4D97-AF65-F5344CB8AC3E}">
        <p14:creationId xmlns:p14="http://schemas.microsoft.com/office/powerpoint/2010/main" val="28909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anim calcmode="lin" valueType="num">
                                      <p:cBhvr>
                                        <p:cTn id="13" dur="2000" fill="hold"/>
                                        <p:tgtEl>
                                          <p:spTgt spid="1026"/>
                                        </p:tgtEl>
                                        <p:attrNameLst>
                                          <p:attrName>ppt_w</p:attrName>
                                        </p:attrNameLst>
                                      </p:cBhvr>
                                      <p:tavLst>
                                        <p:tav tm="0" fmla="#ppt_w*sin(2.5*pi*$)">
                                          <p:val>
                                            <p:fltVal val="0"/>
                                          </p:val>
                                        </p:tav>
                                        <p:tav tm="100000">
                                          <p:val>
                                            <p:fltVal val="1"/>
                                          </p:val>
                                        </p:tav>
                                      </p:tavLst>
                                    </p:anim>
                                    <p:anim calcmode="lin" valueType="num">
                                      <p:cBhvr>
                                        <p:cTn id="14"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anim calcmode="lin" valueType="num">
                                      <p:cBhvr>
                                        <p:cTn id="32" dur="2000" fill="hold"/>
                                        <p:tgtEl>
                                          <p:spTgt spid="10"/>
                                        </p:tgtEl>
                                        <p:attrNameLst>
                                          <p:attrName>ppt_w</p:attrName>
                                        </p:attrNameLst>
                                      </p:cBhvr>
                                      <p:tavLst>
                                        <p:tav tm="0" fmla="#ppt_w*sin(2.5*pi*$)">
                                          <p:val>
                                            <p:fltVal val="0"/>
                                          </p:val>
                                        </p:tav>
                                        <p:tav tm="100000">
                                          <p:val>
                                            <p:fltVal val="1"/>
                                          </p:val>
                                        </p:tav>
                                      </p:tavLst>
                                    </p:anim>
                                    <p:anim calcmode="lin" valueType="num">
                                      <p:cBhvr>
                                        <p:cTn id="3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anim calcmode="lin" valueType="num">
                                      <p:cBhvr>
                                        <p:cTn id="39" dur="2000" fill="hold"/>
                                        <p:tgtEl>
                                          <p:spTgt spid="11"/>
                                        </p:tgtEl>
                                        <p:attrNameLst>
                                          <p:attrName>ppt_w</p:attrName>
                                        </p:attrNameLst>
                                      </p:cBhvr>
                                      <p:tavLst>
                                        <p:tav tm="0" fmla="#ppt_w*sin(2.5*pi*$)">
                                          <p:val>
                                            <p:fltVal val="0"/>
                                          </p:val>
                                        </p:tav>
                                        <p:tav tm="100000">
                                          <p:val>
                                            <p:fltVal val="1"/>
                                          </p:val>
                                        </p:tav>
                                      </p:tavLst>
                                    </p:anim>
                                    <p:anim calcmode="lin" valueType="num">
                                      <p:cBhvr>
                                        <p:cTn id="4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anim calcmode="lin" valueType="num">
                                      <p:cBhvr>
                                        <p:cTn id="46" dur="2000" fill="hold"/>
                                        <p:tgtEl>
                                          <p:spTgt spid="12"/>
                                        </p:tgtEl>
                                        <p:attrNameLst>
                                          <p:attrName>ppt_w</p:attrName>
                                        </p:attrNameLst>
                                      </p:cBhvr>
                                      <p:tavLst>
                                        <p:tav tm="0" fmla="#ppt_w*sin(2.5*pi*$)">
                                          <p:val>
                                            <p:fltVal val="0"/>
                                          </p:val>
                                        </p:tav>
                                        <p:tav tm="100000">
                                          <p:val>
                                            <p:fltVal val="1"/>
                                          </p:val>
                                        </p:tav>
                                      </p:tavLst>
                                    </p:anim>
                                    <p:anim calcmode="lin" valueType="num">
                                      <p:cBhvr>
                                        <p:cTn id="4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anim calcmode="lin" valueType="num">
                                      <p:cBhvr>
                                        <p:cTn id="53" dur="2000" fill="hold"/>
                                        <p:tgtEl>
                                          <p:spTgt spid="13"/>
                                        </p:tgtEl>
                                        <p:attrNameLst>
                                          <p:attrName>ppt_w</p:attrName>
                                        </p:attrNameLst>
                                      </p:cBhvr>
                                      <p:tavLst>
                                        <p:tav tm="0" fmla="#ppt_w*sin(2.5*pi*$)">
                                          <p:val>
                                            <p:fltVal val="0"/>
                                          </p:val>
                                        </p:tav>
                                        <p:tav tm="100000">
                                          <p:val>
                                            <p:fltVal val="1"/>
                                          </p:val>
                                        </p:tav>
                                      </p:tavLst>
                                    </p:anim>
                                    <p:anim calcmode="lin" valueType="num">
                                      <p:cBhvr>
                                        <p:cTn id="5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anim calcmode="lin" valueType="num">
                                      <p:cBhvr>
                                        <p:cTn id="60" dur="2000" fill="hold"/>
                                        <p:tgtEl>
                                          <p:spTgt spid="14"/>
                                        </p:tgtEl>
                                        <p:attrNameLst>
                                          <p:attrName>ppt_w</p:attrName>
                                        </p:attrNameLst>
                                      </p:cBhvr>
                                      <p:tavLst>
                                        <p:tav tm="0" fmla="#ppt_w*sin(2.5*pi*$)">
                                          <p:val>
                                            <p:fltVal val="0"/>
                                          </p:val>
                                        </p:tav>
                                        <p:tav tm="100000">
                                          <p:val>
                                            <p:fltVal val="1"/>
                                          </p:val>
                                        </p:tav>
                                      </p:tavLst>
                                    </p:anim>
                                    <p:anim calcmode="lin" valueType="num">
                                      <p:cBhvr>
                                        <p:cTn id="61"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حماية تطبيقات الانترنت">
            <a:extLst>
              <a:ext uri="{FF2B5EF4-FFF2-40B4-BE49-F238E27FC236}">
                <a16:creationId xmlns:a16="http://schemas.microsoft.com/office/drawing/2014/main" id="{198077F1-A9B0-4A56-A735-8456D2494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88840"/>
            <a:ext cx="7620000" cy="40767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AAC4025F-18E0-4A52-A470-E187DF49ABBF}"/>
              </a:ext>
            </a:extLst>
          </p:cNvPr>
          <p:cNvSpPr/>
          <p:nvPr/>
        </p:nvSpPr>
        <p:spPr>
          <a:xfrm>
            <a:off x="3779912" y="2564904"/>
            <a:ext cx="4705134" cy="707886"/>
          </a:xfrm>
          <a:prstGeom prst="rect">
            <a:avLst/>
          </a:prstGeom>
        </p:spPr>
        <p:txBody>
          <a:bodyPr wrap="none">
            <a:spAutoFit/>
          </a:bodyPr>
          <a:lstStyle/>
          <a:p>
            <a:pPr algn="ctr"/>
            <a:r>
              <a:rPr lang="ar-SA" sz="4000" dirty="0">
                <a:solidFill>
                  <a:srgbClr val="0A6AA4"/>
                </a:solidFill>
                <a:cs typeface="PT Bold Heading" panose="02010400000000000000" pitchFamily="2" charset="-78"/>
              </a:rPr>
              <a:t>حماية تطبيقات الانترنت</a:t>
            </a:r>
          </a:p>
        </p:txBody>
      </p:sp>
    </p:spTree>
    <p:extLst>
      <p:ext uri="{BB962C8B-B14F-4D97-AF65-F5344CB8AC3E}">
        <p14:creationId xmlns:p14="http://schemas.microsoft.com/office/powerpoint/2010/main" val="3667964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p:cNvSpPr>
            <a:spLocks noGrp="1"/>
          </p:cNvSpPr>
          <p:nvPr>
            <p:ph type="title"/>
          </p:nvPr>
        </p:nvSpPr>
        <p:spPr>
          <a:xfrm>
            <a:off x="773350" y="764704"/>
            <a:ext cx="7597300" cy="1800944"/>
          </a:xfrm>
        </p:spPr>
        <p:txBody>
          <a:bodyPr lIns="0" tIns="0" rIns="0" bIns="0">
            <a:normAutofit/>
          </a:bodyPr>
          <a:lstStyle/>
          <a:p>
            <a:pPr algn="just"/>
            <a:r>
              <a:rPr lang="ar-SA" sz="2400" b="1" dirty="0"/>
              <a:t>لم تعد مواقع الانترنت جامدة تقتصر على عرض المعلومات ، بل أصبحت أكثر تفاعلية ، </a:t>
            </a:r>
            <a:r>
              <a:rPr lang="ar-SA" sz="2400" b="1" dirty="0">
                <a:solidFill>
                  <a:srgbClr val="FF0000"/>
                </a:solidFill>
              </a:rPr>
              <a:t>وهو ما يطلق عليه تطبيقات الانترنت </a:t>
            </a:r>
            <a:r>
              <a:rPr lang="ar-SA" sz="2400" b="1" dirty="0"/>
              <a:t>، وهذا التفاعل يتطلب مستوى عالي من الأمان ، لحماية البيانات التي يرسلها المستخدم كاسم المستخدم وكلمة السر ورقم بطائق الائتمان .</a:t>
            </a:r>
          </a:p>
        </p:txBody>
      </p:sp>
      <p:pic>
        <p:nvPicPr>
          <p:cNvPr id="4098" name="Picture 2" descr="http://www.jrdweb.es/sites/default/files/field/image/windows-suppo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789040"/>
            <a:ext cx="2448272" cy="2448272"/>
          </a:xfrm>
          <a:prstGeom prst="rect">
            <a:avLst/>
          </a:prstGeom>
          <a:noFill/>
          <a:extLst>
            <a:ext uri="{909E8E84-426E-40DD-AFC4-6F175D3DCCD1}">
              <a14:hiddenFill xmlns:a14="http://schemas.microsoft.com/office/drawing/2010/main">
                <a:solidFill>
                  <a:srgbClr val="FFFFFF"/>
                </a:solidFill>
              </a14:hiddenFill>
            </a:ext>
          </a:extLst>
        </p:spPr>
      </p:pic>
      <p:sp>
        <p:nvSpPr>
          <p:cNvPr id="7" name="عنوان 1"/>
          <p:cNvSpPr txBox="1">
            <a:spLocks/>
          </p:cNvSpPr>
          <p:nvPr/>
        </p:nvSpPr>
        <p:spPr>
          <a:xfrm>
            <a:off x="323528" y="2924944"/>
            <a:ext cx="7849784" cy="504056"/>
          </a:xfrm>
          <a:prstGeom prst="rect">
            <a:avLst/>
          </a:prstGeom>
        </p:spPr>
        <p:txBody>
          <a:bodyPr vert="horz" lIns="0" tIns="0" rIns="0" bIns="0" rtlCol="1" anchor="t" anchorCtr="0">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457200" indent="-457200" algn="just">
              <a:buFont typeface="Wingdings" panose="05000000000000000000" pitchFamily="2" charset="2"/>
              <a:buChar char="v"/>
            </a:pPr>
            <a:r>
              <a:rPr lang="ar-SA" sz="2800" dirty="0">
                <a:solidFill>
                  <a:srgbClr val="FF0000"/>
                </a:solidFill>
                <a:cs typeface="PT Bold Heading" panose="02010400000000000000" pitchFamily="2" charset="-78"/>
              </a:rPr>
              <a:t>من أهم وسائل حماية تطبيقات الإنترنت ما يلي :</a:t>
            </a:r>
          </a:p>
        </p:txBody>
      </p:sp>
    </p:spTree>
    <p:extLst>
      <p:ext uri="{BB962C8B-B14F-4D97-AF65-F5344CB8AC3E}">
        <p14:creationId xmlns:p14="http://schemas.microsoft.com/office/powerpoint/2010/main" val="1077696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100392" y="548680"/>
            <a:ext cx="396044" cy="576064"/>
          </a:xfrm>
          <a:prstGeom prst="rect">
            <a:avLst/>
          </a:prstGeom>
          <a:gradFill flip="none" rotWithShape="1">
            <a:gsLst>
              <a:gs pos="28000">
                <a:schemeClr val="bg1">
                  <a:lumMod val="0"/>
                  <a:lumOff val="100000"/>
                </a:schemeClr>
              </a:gs>
              <a:gs pos="71000">
                <a:srgbClr val="FF6600">
                  <a:shade val="67500"/>
                  <a:satMod val="115000"/>
                </a:srgbClr>
              </a:gs>
              <a:gs pos="100000">
                <a:srgbClr val="FF6600">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rgbClr val="000099"/>
                </a:solidFill>
              </a:rPr>
              <a:t>1</a:t>
            </a:r>
          </a:p>
        </p:txBody>
      </p:sp>
      <p:sp>
        <p:nvSpPr>
          <p:cNvPr id="6" name="مستطيل 5"/>
          <p:cNvSpPr/>
          <p:nvPr/>
        </p:nvSpPr>
        <p:spPr>
          <a:xfrm>
            <a:off x="3779912" y="548680"/>
            <a:ext cx="4212468" cy="576064"/>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b="1" dirty="0">
                <a:solidFill>
                  <a:srgbClr val="000099"/>
                </a:solidFill>
              </a:rPr>
              <a:t>جدار الحماية </a:t>
            </a:r>
            <a:r>
              <a:rPr lang="en-US" sz="3200" b="1" dirty="0">
                <a:solidFill>
                  <a:srgbClr val="000099"/>
                </a:solidFill>
              </a:rPr>
              <a:t>Firewall</a:t>
            </a:r>
            <a:endParaRPr lang="ar-SA" sz="3200" b="1" dirty="0">
              <a:solidFill>
                <a:srgbClr val="000099"/>
              </a:solidFill>
            </a:endParaRPr>
          </a:p>
        </p:txBody>
      </p:sp>
      <p:pic>
        <p:nvPicPr>
          <p:cNvPr id="5122" name="Picture 2" descr="http://www.foodengineeringmag.com/ext/resources/TECH_FLASH/TECH-FLASH-2013/TF-9-10-Firewall422.jpg?13697523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560787"/>
            <a:ext cx="4019550" cy="2676525"/>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741513" y="1268760"/>
            <a:ext cx="7744493" cy="230832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defPPr>
              <a:defRPr lang="ar-SA"/>
            </a:defPPr>
            <a:lvl1pPr marL="342900" indent="-342900">
              <a:buFont typeface="Arial" panose="020B0604020202020204" pitchFamily="34" charset="0"/>
              <a:buChar char="•"/>
              <a:defRPr sz="2400" b="1">
                <a:solidFill>
                  <a:schemeClr val="tx1"/>
                </a:solidFill>
                <a:cs typeface="+mj-cs"/>
              </a:defRPr>
            </a:lvl1pPr>
          </a:lstStyle>
          <a:p>
            <a:pPr algn="justLow"/>
            <a:r>
              <a:rPr lang="ar-SA" dirty="0">
                <a:solidFill>
                  <a:srgbClr val="4A32DC"/>
                </a:solidFill>
              </a:rPr>
              <a:t>هو برنامج يتحكم في عملية الاتصال بين الحاسب والانترنت ، أو شبكة حاسب أو بين شبكة حاسب وأخرى .</a:t>
            </a:r>
          </a:p>
          <a:p>
            <a:pPr algn="justLow"/>
            <a:r>
              <a:rPr lang="ar-SA" dirty="0"/>
              <a:t>يمنع البرامج الضارة والمتسللين من الوصول إلى جهاز الحاسب .</a:t>
            </a:r>
          </a:p>
          <a:p>
            <a:pPr algn="justLow"/>
            <a:r>
              <a:rPr lang="ar-SA" dirty="0">
                <a:solidFill>
                  <a:srgbClr val="FF0000"/>
                </a:solidFill>
              </a:rPr>
              <a:t>حيث يقوم بمراجعة المعلومات التي يتم تبادلها مع الإنترنت أو الشبكة ومن ثم تسمح لها بالوصول أو حظرها .</a:t>
            </a:r>
          </a:p>
          <a:p>
            <a:pPr algn="justLow"/>
            <a:r>
              <a:rPr lang="ar-SA" dirty="0">
                <a:solidFill>
                  <a:srgbClr val="006600"/>
                </a:solidFill>
              </a:rPr>
              <a:t>لا يغني برنامج جدار الحماية عن برامج مكافحة الفيروسات .</a:t>
            </a:r>
          </a:p>
        </p:txBody>
      </p:sp>
    </p:spTree>
    <p:extLst>
      <p:ext uri="{BB962C8B-B14F-4D97-AF65-F5344CB8AC3E}">
        <p14:creationId xmlns:p14="http://schemas.microsoft.com/office/powerpoint/2010/main" val="899397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omnisecu.com/images/tcpip/http-request-respon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425" y="2204864"/>
            <a:ext cx="5677150" cy="2304256"/>
          </a:xfrm>
          <a:prstGeom prst="rect">
            <a:avLst/>
          </a:prstGeom>
          <a:noFill/>
          <a:extLst>
            <a:ext uri="{909E8E84-426E-40DD-AFC4-6F175D3DCCD1}">
              <a14:hiddenFill xmlns:a14="http://schemas.microsoft.com/office/drawing/2010/main">
                <a:solidFill>
                  <a:srgbClr val="FFFFFF"/>
                </a:solidFill>
              </a14:hiddenFill>
            </a:ext>
          </a:extLst>
        </p:spPr>
      </p:pic>
      <p:sp>
        <p:nvSpPr>
          <p:cNvPr id="14" name="مستطيل 13"/>
          <p:cNvSpPr/>
          <p:nvPr/>
        </p:nvSpPr>
        <p:spPr>
          <a:xfrm>
            <a:off x="8100392" y="548680"/>
            <a:ext cx="396044" cy="576064"/>
          </a:xfrm>
          <a:prstGeom prst="rect">
            <a:avLst/>
          </a:prstGeom>
          <a:gradFill flip="none" rotWithShape="1">
            <a:gsLst>
              <a:gs pos="28000">
                <a:schemeClr val="bg1">
                  <a:lumMod val="0"/>
                  <a:lumOff val="100000"/>
                </a:schemeClr>
              </a:gs>
              <a:gs pos="71000">
                <a:srgbClr val="FF6600">
                  <a:shade val="67500"/>
                  <a:satMod val="115000"/>
                </a:srgbClr>
              </a:gs>
              <a:gs pos="100000">
                <a:srgbClr val="FF6600">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rgbClr val="000099"/>
                </a:solidFill>
              </a:rPr>
              <a:t>2</a:t>
            </a:r>
          </a:p>
        </p:txBody>
      </p:sp>
      <p:sp>
        <p:nvSpPr>
          <p:cNvPr id="16" name="مربع نص 15"/>
          <p:cNvSpPr txBox="1"/>
          <p:nvPr/>
        </p:nvSpPr>
        <p:spPr>
          <a:xfrm>
            <a:off x="741513" y="1484784"/>
            <a:ext cx="7744493" cy="3785652"/>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defPPr>
              <a:defRPr lang="ar-SA"/>
            </a:defPPr>
            <a:lvl1pPr marL="342900" indent="-342900">
              <a:buFont typeface="Arial" panose="020B0604020202020204" pitchFamily="34" charset="0"/>
              <a:buChar char="•"/>
              <a:defRPr sz="2400" b="1">
                <a:solidFill>
                  <a:schemeClr val="tx1"/>
                </a:solidFill>
                <a:cs typeface="+mj-cs"/>
              </a:defRPr>
            </a:lvl1pPr>
          </a:lstStyle>
          <a:p>
            <a:pPr algn="justLow">
              <a:buFont typeface="Wingdings" panose="05000000000000000000" pitchFamily="2" charset="2"/>
              <a:buChar char="q"/>
            </a:pPr>
            <a:r>
              <a:rPr lang="en-US" dirty="0">
                <a:solidFill>
                  <a:srgbClr val="FF0000"/>
                </a:solidFill>
              </a:rPr>
              <a:t>HTTP</a:t>
            </a:r>
            <a:r>
              <a:rPr lang="ar-SA" dirty="0">
                <a:solidFill>
                  <a:srgbClr val="FF0000"/>
                </a:solidFill>
              </a:rPr>
              <a:t> </a:t>
            </a:r>
            <a:r>
              <a:rPr lang="ar-SA" dirty="0">
                <a:solidFill>
                  <a:srgbClr val="006600"/>
                </a:solidFill>
              </a:rPr>
              <a:t>اختصا لـ </a:t>
            </a:r>
            <a:r>
              <a:rPr lang="en-US" dirty="0">
                <a:solidFill>
                  <a:srgbClr val="FF0000"/>
                </a:solidFill>
              </a:rPr>
              <a:t>H</a:t>
            </a:r>
            <a:r>
              <a:rPr lang="en-US" dirty="0">
                <a:solidFill>
                  <a:srgbClr val="006600"/>
                </a:solidFill>
              </a:rPr>
              <a:t>yper</a:t>
            </a:r>
            <a:r>
              <a:rPr lang="en-US" dirty="0">
                <a:solidFill>
                  <a:srgbClr val="FF0000"/>
                </a:solidFill>
              </a:rPr>
              <a:t>t</a:t>
            </a:r>
            <a:r>
              <a:rPr lang="en-US" dirty="0">
                <a:solidFill>
                  <a:srgbClr val="006600"/>
                </a:solidFill>
              </a:rPr>
              <a:t>ext </a:t>
            </a:r>
            <a:r>
              <a:rPr lang="en-US" dirty="0">
                <a:solidFill>
                  <a:srgbClr val="FF0000"/>
                </a:solidFill>
              </a:rPr>
              <a:t>T</a:t>
            </a:r>
            <a:r>
              <a:rPr lang="en-US" dirty="0">
                <a:solidFill>
                  <a:srgbClr val="006600"/>
                </a:solidFill>
              </a:rPr>
              <a:t>ransfer </a:t>
            </a:r>
            <a:r>
              <a:rPr lang="en-US" dirty="0">
                <a:solidFill>
                  <a:srgbClr val="FF0000"/>
                </a:solidFill>
              </a:rPr>
              <a:t>P</a:t>
            </a:r>
            <a:r>
              <a:rPr lang="en-US" dirty="0">
                <a:solidFill>
                  <a:srgbClr val="006600"/>
                </a:solidFill>
              </a:rPr>
              <a:t>rotocol </a:t>
            </a:r>
            <a:r>
              <a:rPr lang="ar-SA" dirty="0">
                <a:solidFill>
                  <a:srgbClr val="006600"/>
                </a:solidFill>
              </a:rPr>
              <a:t>  أي بروتوكول نقل النص التشعبي .</a:t>
            </a:r>
          </a:p>
          <a:p>
            <a:pPr algn="justLow">
              <a:buFont typeface="Wingdings" panose="05000000000000000000" pitchFamily="2" charset="2"/>
              <a:buChar char="q"/>
            </a:pPr>
            <a:r>
              <a:rPr lang="ar-SA" dirty="0">
                <a:solidFill>
                  <a:srgbClr val="C00000"/>
                </a:solidFill>
              </a:rPr>
              <a:t>البرتوكول</a:t>
            </a:r>
            <a:r>
              <a:rPr lang="ar-SA" dirty="0">
                <a:solidFill>
                  <a:srgbClr val="006600"/>
                </a:solidFill>
              </a:rPr>
              <a:t> </a:t>
            </a:r>
            <a:r>
              <a:rPr lang="ar-SA" dirty="0">
                <a:solidFill>
                  <a:srgbClr val="4A32DC"/>
                </a:solidFill>
              </a:rPr>
              <a:t>هو الطريقة التي يتخاطب بها جهاز المرسل والمستقبل . </a:t>
            </a:r>
          </a:p>
          <a:p>
            <a:pPr algn="justLow">
              <a:buFont typeface="Wingdings" panose="05000000000000000000" pitchFamily="2" charset="2"/>
              <a:buChar char="q"/>
            </a:pPr>
            <a:r>
              <a:rPr lang="ar-SA" dirty="0"/>
              <a:t>مسؤول عن نقل وعرض صفحات مواقع الإنترنت .</a:t>
            </a:r>
          </a:p>
          <a:p>
            <a:pPr algn="justLow">
              <a:buFont typeface="Wingdings" panose="05000000000000000000" pitchFamily="2" charset="2"/>
              <a:buChar char="q"/>
            </a:pPr>
            <a:r>
              <a:rPr lang="ar-SA" dirty="0">
                <a:solidFill>
                  <a:srgbClr val="FF6600"/>
                </a:solidFill>
              </a:rPr>
              <a:t>يعاب</a:t>
            </a:r>
            <a:r>
              <a:rPr lang="ar-SA" dirty="0">
                <a:solidFill>
                  <a:srgbClr val="A72349"/>
                </a:solidFill>
              </a:rPr>
              <a:t> عليه أن البيانات المرسلة غير مشفرة ويتم اعتراضها وسرقتها بسهولة  خاصة التي تحمل اسم المستخدم وكلمة المرور ورقم البطاقات الائتمانية .</a:t>
            </a:r>
          </a:p>
          <a:p>
            <a:pPr algn="justLow">
              <a:buFont typeface="Wingdings" panose="05000000000000000000" pitchFamily="2" charset="2"/>
              <a:buChar char="q"/>
            </a:pPr>
            <a:r>
              <a:rPr lang="ar-SA" dirty="0">
                <a:solidFill>
                  <a:srgbClr val="000099"/>
                </a:solidFill>
              </a:rPr>
              <a:t>لحل هذه المشكلة تم تطويره إلى البروتوكول الآمن </a:t>
            </a:r>
            <a:r>
              <a:rPr lang="en-US" dirty="0">
                <a:solidFill>
                  <a:srgbClr val="FF0000"/>
                </a:solidFill>
              </a:rPr>
              <a:t>HTTPS</a:t>
            </a:r>
            <a:r>
              <a:rPr lang="ar-SA" dirty="0">
                <a:solidFill>
                  <a:srgbClr val="FF0000"/>
                </a:solidFill>
              </a:rPr>
              <a:t> </a:t>
            </a:r>
            <a:r>
              <a:rPr lang="ar-SA" dirty="0">
                <a:solidFill>
                  <a:srgbClr val="000099"/>
                </a:solidFill>
              </a:rPr>
              <a:t>لتشفير البيانات المدخلة بالمتصفح أثناء تنقلها بين المرسل والمستقبل .</a:t>
            </a:r>
          </a:p>
          <a:p>
            <a:pPr algn="justLow">
              <a:buFont typeface="Wingdings" panose="05000000000000000000" pitchFamily="2" charset="2"/>
              <a:buChar char="q"/>
            </a:pPr>
            <a:r>
              <a:rPr lang="ar-SA" dirty="0">
                <a:solidFill>
                  <a:srgbClr val="006600"/>
                </a:solidFill>
              </a:rPr>
              <a:t>تستخدم المواقع التي تطلب بيانات خاصة وسرية برتوكول   </a:t>
            </a:r>
            <a:r>
              <a:rPr lang="en-US" dirty="0">
                <a:solidFill>
                  <a:srgbClr val="FF0000"/>
                </a:solidFill>
              </a:rPr>
              <a:t>HTTPS</a:t>
            </a:r>
            <a:r>
              <a:rPr lang="ar-SA" dirty="0">
                <a:solidFill>
                  <a:srgbClr val="FF0000"/>
                </a:solidFill>
              </a:rPr>
              <a:t> </a:t>
            </a:r>
            <a:r>
              <a:rPr lang="ar-SA" dirty="0">
                <a:solidFill>
                  <a:srgbClr val="006600"/>
                </a:solidFill>
              </a:rPr>
              <a:t>.</a:t>
            </a:r>
          </a:p>
        </p:txBody>
      </p:sp>
      <p:sp>
        <p:nvSpPr>
          <p:cNvPr id="15" name="مستطيل 14"/>
          <p:cNvSpPr/>
          <p:nvPr/>
        </p:nvSpPr>
        <p:spPr>
          <a:xfrm>
            <a:off x="3779912" y="548680"/>
            <a:ext cx="4212468" cy="576064"/>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b="1" dirty="0">
                <a:solidFill>
                  <a:srgbClr val="000099"/>
                </a:solidFill>
              </a:rPr>
              <a:t>بـرتـوكـول  </a:t>
            </a:r>
            <a:r>
              <a:rPr lang="en-US" sz="3200" b="1" dirty="0">
                <a:solidFill>
                  <a:srgbClr val="000099"/>
                </a:solidFill>
              </a:rPr>
              <a:t>Http</a:t>
            </a:r>
            <a:endParaRPr lang="ar-SA" sz="3200" b="1" dirty="0">
              <a:solidFill>
                <a:srgbClr val="000099"/>
              </a:solidFill>
            </a:endParaRPr>
          </a:p>
        </p:txBody>
      </p:sp>
    </p:spTree>
    <p:extLst>
      <p:ext uri="{BB962C8B-B14F-4D97-AF65-F5344CB8AC3E}">
        <p14:creationId xmlns:p14="http://schemas.microsoft.com/office/powerpoint/2010/main" val="2119848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 calcmode="lin" valueType="num">
                                      <p:cBhvr>
                                        <p:cTn id="7" dur="500" fill="hold"/>
                                        <p:tgtEl>
                                          <p:spTgt spid="16">
                                            <p:bg/>
                                          </p:spTgt>
                                        </p:tgtEl>
                                        <p:attrNameLst>
                                          <p:attrName>ppt_w</p:attrName>
                                        </p:attrNameLst>
                                      </p:cBhvr>
                                      <p:tavLst>
                                        <p:tav tm="0">
                                          <p:val>
                                            <p:fltVal val="0"/>
                                          </p:val>
                                        </p:tav>
                                        <p:tav tm="100000">
                                          <p:val>
                                            <p:strVal val="#ppt_w"/>
                                          </p:val>
                                        </p:tav>
                                      </p:tavLst>
                                    </p:anim>
                                    <p:anim calcmode="lin" valueType="num">
                                      <p:cBhvr>
                                        <p:cTn id="8" dur="500" fill="hold"/>
                                        <p:tgtEl>
                                          <p:spTgt spid="16">
                                            <p:bg/>
                                          </p:spTgt>
                                        </p:tgtEl>
                                        <p:attrNameLst>
                                          <p:attrName>ppt_h</p:attrName>
                                        </p:attrNameLst>
                                      </p:cBhvr>
                                      <p:tavLst>
                                        <p:tav tm="0">
                                          <p:val>
                                            <p:fltVal val="0"/>
                                          </p:val>
                                        </p:tav>
                                        <p:tav tm="100000">
                                          <p:val>
                                            <p:strVal val="#ppt_h"/>
                                          </p:val>
                                        </p:tav>
                                      </p:tavLst>
                                    </p:anim>
                                    <p:animEffect transition="in" filter="fade">
                                      <p:cBhvr>
                                        <p:cTn id="9" dur="500"/>
                                        <p:tgtEl>
                                          <p:spTgt spid="16">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 calcmode="lin" valueType="num">
                                      <p:cBhvr>
                                        <p:cTn id="42"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xEl>
                                              <p:pRg st="5" end="5"/>
                                            </p:txEl>
                                          </p:spTgt>
                                        </p:tgtEl>
                                        <p:attrNameLst>
                                          <p:attrName>style.visibility</p:attrName>
                                        </p:attrNameLst>
                                      </p:cBhvr>
                                      <p:to>
                                        <p:strVal val="visible"/>
                                      </p:to>
                                    </p:set>
                                    <p:anim calcmode="lin" valueType="num">
                                      <p:cBhvr>
                                        <p:cTn id="49"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s://www.highposition.com/images/https-migration/what-is-https-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3789040"/>
            <a:ext cx="5781675" cy="228600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681162" y="4797152"/>
            <a:ext cx="2025819" cy="830997"/>
          </a:xfrm>
          <a:prstGeom prst="rect">
            <a:avLst/>
          </a:prstGeom>
          <a:noFill/>
        </p:spPr>
        <p:txBody>
          <a:bodyPr wrap="square" lIns="91440" tIns="45720" rIns="91440" bIns="45720">
            <a:spAutoFit/>
          </a:bodyPr>
          <a:lstStyle/>
          <a:p>
            <a:pPr algn="ctr"/>
            <a:r>
              <a:rPr lang="ar-SA" sz="2400" dirty="0">
                <a:cs typeface="PT Bold Heading" panose="02010400000000000000" pitchFamily="2" charset="-78"/>
              </a:rPr>
              <a:t>من أمثلة المواقع التي تستخدم</a:t>
            </a:r>
          </a:p>
        </p:txBody>
      </p:sp>
      <p:pic>
        <p:nvPicPr>
          <p:cNvPr id="7180" name="Picture 12" descr="http://forums.cnetfrance.fr/tutoriel/facebook-https/facebook-https-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522338"/>
            <a:ext cx="5467283" cy="3266702"/>
          </a:xfrm>
          <a:prstGeom prst="rect">
            <a:avLst/>
          </a:prstGeom>
          <a:extLst>
            <a:ext uri="{909E8E84-426E-40DD-AFC4-6F175D3DCCD1}">
              <a14:hiddenFill xmlns:a14="http://schemas.microsoft.com/office/drawing/2010/main">
                <a:solidFill>
                  <a:srgbClr val="FFFFFF"/>
                </a:solidFill>
              </a14:hiddenFill>
            </a:ext>
          </a:extLst>
        </p:spPr>
      </p:pic>
      <p:pic>
        <p:nvPicPr>
          <p:cNvPr id="7186" name="Picture 18" descr="http://screenshots.de.sftcdn.net/de/scrn/98000/98341/https-everywhere-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168860"/>
            <a:ext cx="5650544" cy="3240360"/>
          </a:xfrm>
          <a:prstGeom prst="rect">
            <a:avLst/>
          </a:prstGeom>
          <a:extLst>
            <a:ext uri="{909E8E84-426E-40DD-AFC4-6F175D3DCCD1}">
              <a14:hiddenFill xmlns:a14="http://schemas.microsoft.com/office/drawing/2010/main">
                <a:solidFill>
                  <a:srgbClr val="FFFFFF"/>
                </a:solidFill>
              </a14:hiddenFill>
            </a:ext>
          </a:extLst>
        </p:spPr>
      </p:pic>
      <p:pic>
        <p:nvPicPr>
          <p:cNvPr id="7188" name="Picture 20" descr="https://encrypted-tbn2.gstatic.com/images?q=tbn:ANd9GcQ1dUs_33W8ssNQ6gq_-MAW83cy5vwRiva641I36BLVbKsGjhd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1574007"/>
            <a:ext cx="5781677" cy="345638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29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80"/>
                                        </p:tgtEl>
                                        <p:attrNameLst>
                                          <p:attrName>style.visibility</p:attrName>
                                        </p:attrNameLst>
                                      </p:cBhvr>
                                      <p:to>
                                        <p:strVal val="visible"/>
                                      </p:to>
                                    </p:set>
                                    <p:animEffect transition="in" filter="randombar(horizontal)">
                                      <p:cBhvr>
                                        <p:cTn id="12" dur="500"/>
                                        <p:tgtEl>
                                          <p:spTgt spid="718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86"/>
                                        </p:tgtEl>
                                        <p:attrNameLst>
                                          <p:attrName>style.visibility</p:attrName>
                                        </p:attrNameLst>
                                      </p:cBhvr>
                                      <p:to>
                                        <p:strVal val="visible"/>
                                      </p:to>
                                    </p:set>
                                    <p:animEffect transition="in" filter="randombar(horizontal)">
                                      <p:cBhvr>
                                        <p:cTn id="17" dur="500"/>
                                        <p:tgtEl>
                                          <p:spTgt spid="718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88"/>
                                        </p:tgtEl>
                                        <p:attrNameLst>
                                          <p:attrName>style.visibility</p:attrName>
                                        </p:attrNameLst>
                                      </p:cBhvr>
                                      <p:to>
                                        <p:strVal val="visible"/>
                                      </p:to>
                                    </p:set>
                                    <p:animEffect transition="in" filter="randombar(horizontal)">
                                      <p:cBhvr>
                                        <p:cTn id="22" dur="500"/>
                                        <p:tgtEl>
                                          <p:spTgt spid="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نتيجة بحث الصور عن ‪GMAIL WEB‬‏">
            <a:extLst>
              <a:ext uri="{FF2B5EF4-FFF2-40B4-BE49-F238E27FC236}">
                <a16:creationId xmlns:a16="http://schemas.microsoft.com/office/drawing/2014/main" id="{A92CA43C-030B-47BF-A455-AF9046C82D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762"/>
          <a:stretch/>
        </p:blipFill>
        <p:spPr bwMode="auto">
          <a:xfrm>
            <a:off x="503548" y="764704"/>
            <a:ext cx="8136904" cy="3024336"/>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79B0901E-EA68-430F-BDEA-3579F16DD0AE}"/>
              </a:ext>
            </a:extLst>
          </p:cNvPr>
          <p:cNvPicPr>
            <a:picLocks noChangeAspect="1"/>
          </p:cNvPicPr>
          <p:nvPr/>
        </p:nvPicPr>
        <p:blipFill rotWithShape="1">
          <a:blip r:embed="rId3"/>
          <a:srcRect t="-1938" b="28309"/>
          <a:stretch/>
        </p:blipFill>
        <p:spPr>
          <a:xfrm>
            <a:off x="510084" y="1988840"/>
            <a:ext cx="8123832" cy="2736304"/>
          </a:xfrm>
          <a:prstGeom prst="rect">
            <a:avLst/>
          </a:prstGeom>
          <a:ln w="57150">
            <a:solidFill>
              <a:srgbClr val="FF0000"/>
            </a:solidFill>
          </a:ln>
        </p:spPr>
      </p:pic>
      <p:pic>
        <p:nvPicPr>
          <p:cNvPr id="4100" name="Picture 4" descr="نتيجة بحث الصور عن ‪AMAZON  web HTTPS‬‏">
            <a:extLst>
              <a:ext uri="{FF2B5EF4-FFF2-40B4-BE49-F238E27FC236}">
                <a16:creationId xmlns:a16="http://schemas.microsoft.com/office/drawing/2014/main" id="{1FCE8282-C31C-40CB-B442-B7B096BC12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5257"/>
          <a:stretch/>
        </p:blipFill>
        <p:spPr bwMode="auto">
          <a:xfrm>
            <a:off x="510084" y="3436168"/>
            <a:ext cx="8123833" cy="2297088"/>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4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heel(1)">
                                      <p:cBhvr>
                                        <p:cTn id="1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p:cNvSpPr/>
          <p:nvPr/>
        </p:nvSpPr>
        <p:spPr>
          <a:xfrm>
            <a:off x="8100392" y="548680"/>
            <a:ext cx="396044" cy="576064"/>
          </a:xfrm>
          <a:prstGeom prst="rect">
            <a:avLst/>
          </a:prstGeom>
          <a:gradFill flip="none" rotWithShape="1">
            <a:gsLst>
              <a:gs pos="28000">
                <a:schemeClr val="bg1">
                  <a:lumMod val="0"/>
                  <a:lumOff val="100000"/>
                </a:schemeClr>
              </a:gs>
              <a:gs pos="71000">
                <a:srgbClr val="FF6600">
                  <a:shade val="67500"/>
                  <a:satMod val="115000"/>
                </a:srgbClr>
              </a:gs>
              <a:gs pos="100000">
                <a:srgbClr val="FF6600">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rgbClr val="000099"/>
                </a:solidFill>
              </a:rPr>
              <a:t>3</a:t>
            </a:r>
          </a:p>
        </p:txBody>
      </p:sp>
      <p:sp>
        <p:nvSpPr>
          <p:cNvPr id="15" name="مستطيل 14"/>
          <p:cNvSpPr/>
          <p:nvPr/>
        </p:nvSpPr>
        <p:spPr>
          <a:xfrm>
            <a:off x="2555776" y="548680"/>
            <a:ext cx="5436604" cy="576064"/>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b="1" dirty="0">
                <a:solidFill>
                  <a:srgbClr val="000099"/>
                </a:solidFill>
              </a:rPr>
              <a:t>التوقيع الرقمي </a:t>
            </a:r>
            <a:r>
              <a:rPr lang="en-US" sz="3200" b="1" dirty="0">
                <a:solidFill>
                  <a:srgbClr val="000099"/>
                </a:solidFill>
              </a:rPr>
              <a:t>Digital Signature</a:t>
            </a:r>
            <a:endParaRPr lang="ar-SA" sz="3200" b="1" dirty="0">
              <a:solidFill>
                <a:srgbClr val="000099"/>
              </a:solidFill>
            </a:endParaRPr>
          </a:p>
        </p:txBody>
      </p:sp>
      <p:sp>
        <p:nvSpPr>
          <p:cNvPr id="16" name="مربع نص 15"/>
          <p:cNvSpPr txBox="1"/>
          <p:nvPr/>
        </p:nvSpPr>
        <p:spPr>
          <a:xfrm>
            <a:off x="741513" y="1452840"/>
            <a:ext cx="7744493" cy="341632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defPPr>
              <a:defRPr lang="ar-SA"/>
            </a:defPPr>
            <a:lvl1pPr marL="342900" indent="-342900">
              <a:buFont typeface="Arial" panose="020B0604020202020204" pitchFamily="34" charset="0"/>
              <a:buChar char="•"/>
              <a:defRPr sz="2400" b="1">
                <a:solidFill>
                  <a:schemeClr val="tx1"/>
                </a:solidFill>
                <a:cs typeface="+mj-cs"/>
              </a:defRPr>
            </a:lvl1pPr>
          </a:lstStyle>
          <a:p>
            <a:pPr algn="justLow"/>
            <a:r>
              <a:rPr lang="ar-SA" dirty="0">
                <a:solidFill>
                  <a:srgbClr val="4A32DC"/>
                </a:solidFill>
              </a:rPr>
              <a:t>عبارة عن علامة أو برهان إلكتروني يضاف إلى الملفات ليتأكد المستخدم المستقبل للملف بانه سليم ولم يتعرض للتعديل او التزييف .</a:t>
            </a:r>
          </a:p>
          <a:p>
            <a:pPr algn="justLow"/>
            <a:r>
              <a:rPr lang="ar-SA" dirty="0">
                <a:solidFill>
                  <a:srgbClr val="C00000"/>
                </a:solidFill>
              </a:rPr>
              <a:t>يحتوي التوقيع الرقمي على قيمة خوارزمية فريدة تمثل بصمة الملف .</a:t>
            </a:r>
          </a:p>
          <a:p>
            <a:pPr algn="justLow"/>
            <a:r>
              <a:rPr lang="ar-SA" dirty="0">
                <a:solidFill>
                  <a:srgbClr val="006600"/>
                </a:solidFill>
              </a:rPr>
              <a:t>يتم حساب هذه القيمة بالاعتماد على محتويات الملف .</a:t>
            </a:r>
          </a:p>
          <a:p>
            <a:pPr algn="justLow"/>
            <a:r>
              <a:rPr lang="ar-SA" dirty="0"/>
              <a:t>يتم اضافتها إلى الملف عند الارسال .</a:t>
            </a:r>
          </a:p>
          <a:p>
            <a:pPr algn="justLow"/>
            <a:r>
              <a:rPr lang="ar-SA" dirty="0">
                <a:solidFill>
                  <a:srgbClr val="000099"/>
                </a:solidFill>
              </a:rPr>
              <a:t>يتم حساب القيمة مرة أخرى عند فتح الملف من قبل المستخدم .</a:t>
            </a:r>
          </a:p>
          <a:p>
            <a:pPr algn="justLow"/>
            <a:r>
              <a:rPr lang="ar-SA" dirty="0">
                <a:solidFill>
                  <a:schemeClr val="accent2"/>
                </a:solidFill>
              </a:rPr>
              <a:t>إذا اختلفت القيمة يعني أن محتويات الملف تغيرت ويعتبر مزورا .</a:t>
            </a:r>
          </a:p>
          <a:p>
            <a:pPr algn="justLow"/>
            <a:r>
              <a:rPr lang="ar-SA" dirty="0">
                <a:solidFill>
                  <a:srgbClr val="FF0000"/>
                </a:solidFill>
              </a:rPr>
              <a:t>يطلق عليها حينها قيمة هاش </a:t>
            </a:r>
            <a:r>
              <a:rPr lang="en-US" dirty="0">
                <a:solidFill>
                  <a:srgbClr val="FF0000"/>
                </a:solidFill>
              </a:rPr>
              <a:t>Hash Value </a:t>
            </a:r>
            <a:r>
              <a:rPr lang="ar-SA" dirty="0">
                <a:solidFill>
                  <a:srgbClr val="FF0000"/>
                </a:solidFill>
              </a:rPr>
              <a:t>  أو نتيجة هاش           </a:t>
            </a:r>
            <a:r>
              <a:rPr lang="en-US" dirty="0">
                <a:solidFill>
                  <a:srgbClr val="FF0000"/>
                </a:solidFill>
              </a:rPr>
              <a:t>Hash Result </a:t>
            </a:r>
            <a:r>
              <a:rPr lang="ar-SA" dirty="0">
                <a:solidFill>
                  <a:srgbClr val="FF0000"/>
                </a:solidFill>
              </a:rPr>
              <a:t>.</a:t>
            </a:r>
          </a:p>
        </p:txBody>
      </p:sp>
    </p:spTree>
    <p:extLst>
      <p:ext uri="{BB962C8B-B14F-4D97-AF65-F5344CB8AC3E}">
        <p14:creationId xmlns:p14="http://schemas.microsoft.com/office/powerpoint/2010/main" val="3218901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 calcmode="lin" valueType="num">
                                      <p:cBhvr>
                                        <p:cTn id="14"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 calcmode="lin" valueType="num">
                                      <p:cBhvr>
                                        <p:cTn id="21"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 calcmode="lin" valueType="num">
                                      <p:cBhvr>
                                        <p:cTn id="28"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 calcmode="lin" valueType="num">
                                      <p:cBhvr>
                                        <p:cTn id="35"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xEl>
                                              <p:pRg st="5" end="5"/>
                                            </p:txEl>
                                          </p:spTgt>
                                        </p:tgtEl>
                                        <p:attrNameLst>
                                          <p:attrName>style.visibility</p:attrName>
                                        </p:attrNameLst>
                                      </p:cBhvr>
                                      <p:to>
                                        <p:strVal val="visible"/>
                                      </p:to>
                                    </p:set>
                                    <p:anim calcmode="lin" valueType="num">
                                      <p:cBhvr>
                                        <p:cTn id="42"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 calcmode="lin" valueType="num">
                                      <p:cBhvr>
                                        <p:cTn id="49" dur="500" fill="hold"/>
                                        <p:tgtEl>
                                          <p:spTgt spid="16">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6">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244C64A-E8CB-4BD6-86DA-3B6812DABA7D}"/>
              </a:ext>
            </a:extLst>
          </p:cNvPr>
          <p:cNvPicPr>
            <a:picLocks noChangeAspect="1"/>
          </p:cNvPicPr>
          <p:nvPr/>
        </p:nvPicPr>
        <p:blipFill rotWithShape="1">
          <a:blip r:embed="rId2"/>
          <a:srcRect b="9381"/>
          <a:stretch/>
        </p:blipFill>
        <p:spPr>
          <a:xfrm>
            <a:off x="611560" y="1146537"/>
            <a:ext cx="7956376" cy="4658727"/>
          </a:xfrm>
          <a:prstGeom prst="rect">
            <a:avLst/>
          </a:prstGeom>
        </p:spPr>
      </p:pic>
      <p:pic>
        <p:nvPicPr>
          <p:cNvPr id="5" name="صورة 4">
            <a:extLst>
              <a:ext uri="{FF2B5EF4-FFF2-40B4-BE49-F238E27FC236}">
                <a16:creationId xmlns:a16="http://schemas.microsoft.com/office/drawing/2014/main" id="{0FD948D5-AF9F-471A-B478-E14AEE1E3E23}"/>
              </a:ext>
            </a:extLst>
          </p:cNvPr>
          <p:cNvPicPr>
            <a:picLocks noChangeAspect="1"/>
          </p:cNvPicPr>
          <p:nvPr/>
        </p:nvPicPr>
        <p:blipFill rotWithShape="1">
          <a:blip r:embed="rId2"/>
          <a:srcRect l="32476" t="33028" r="42183" b="23551"/>
          <a:stretch/>
        </p:blipFill>
        <p:spPr>
          <a:xfrm>
            <a:off x="2447764" y="1070337"/>
            <a:ext cx="4248472" cy="4703665"/>
          </a:xfrm>
          <a:prstGeom prst="rect">
            <a:avLst/>
          </a:prstGeom>
        </p:spPr>
      </p:pic>
    </p:spTree>
    <p:extLst>
      <p:ext uri="{BB962C8B-B14F-4D97-AF65-F5344CB8AC3E}">
        <p14:creationId xmlns:p14="http://schemas.microsoft.com/office/powerpoint/2010/main" val="42165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صورة ذات صلة">
            <a:extLst>
              <a:ext uri="{FF2B5EF4-FFF2-40B4-BE49-F238E27FC236}">
                <a16:creationId xmlns:a16="http://schemas.microsoft.com/office/drawing/2014/main" id="{6D3BC4F9-98D9-4EA0-8275-70D02AB9D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43" y="3163788"/>
            <a:ext cx="2105025"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E9AABE06-AA9D-4BC0-9943-697AEB6FD332}"/>
              </a:ext>
            </a:extLst>
          </p:cNvPr>
          <p:cNvSpPr/>
          <p:nvPr/>
        </p:nvSpPr>
        <p:spPr>
          <a:xfrm>
            <a:off x="1259632" y="858192"/>
            <a:ext cx="6624736" cy="1938992"/>
          </a:xfrm>
          <a:prstGeom prst="rect">
            <a:avLst/>
          </a:prstGeom>
          <a:noFill/>
        </p:spPr>
        <p:txBody>
          <a:bodyPr wrap="square">
            <a:spAutoFit/>
          </a:bodyPr>
          <a:lstStyle/>
          <a:p>
            <a:pPr algn="just"/>
            <a:r>
              <a:rPr lang="ar-SA" sz="2400" b="1" dirty="0">
                <a:solidFill>
                  <a:srgbClr val="000099"/>
                </a:solidFill>
              </a:rPr>
              <a:t>تعتمد هذه الخدمات على كم كبير من البيانات والمعلومات التي يجب أن تحاط بسرية تامة وتحفظ  بشكل يمنع الوصول إليها من قبل أيدي العابثين ولأهميتها وضرورة المحافظة عليها فقد توسع البحث في مصطلح </a:t>
            </a:r>
            <a:r>
              <a:rPr lang="ar-SA" sz="2400" b="1" dirty="0">
                <a:solidFill>
                  <a:srgbClr val="FF0000"/>
                </a:solidFill>
              </a:rPr>
              <a:t>أمن البيانات والمعلومات </a:t>
            </a:r>
            <a:r>
              <a:rPr lang="ar-SA" sz="2400" b="1" dirty="0">
                <a:solidFill>
                  <a:srgbClr val="000099"/>
                </a:solidFill>
              </a:rPr>
              <a:t>.</a:t>
            </a:r>
          </a:p>
          <a:p>
            <a:pPr algn="just"/>
            <a:endParaRPr lang="ar-SA" sz="2400" b="1" dirty="0"/>
          </a:p>
        </p:txBody>
      </p:sp>
      <p:pic>
        <p:nvPicPr>
          <p:cNvPr id="7" name="Picture 2" descr="صورة ذات صلة">
            <a:extLst>
              <a:ext uri="{FF2B5EF4-FFF2-40B4-BE49-F238E27FC236}">
                <a16:creationId xmlns:a16="http://schemas.microsoft.com/office/drawing/2014/main" id="{8D4FD93B-DD3E-4173-A54D-E794F324E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633" y="3140968"/>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8100392" y="548680"/>
            <a:ext cx="396044" cy="576064"/>
          </a:xfrm>
          <a:prstGeom prst="rect">
            <a:avLst/>
          </a:prstGeom>
          <a:gradFill flip="none" rotWithShape="1">
            <a:gsLst>
              <a:gs pos="28000">
                <a:schemeClr val="bg1">
                  <a:lumMod val="0"/>
                  <a:lumOff val="100000"/>
                </a:schemeClr>
              </a:gs>
              <a:gs pos="71000">
                <a:srgbClr val="FF6600">
                  <a:shade val="67500"/>
                  <a:satMod val="115000"/>
                </a:srgbClr>
              </a:gs>
              <a:gs pos="100000">
                <a:srgbClr val="FF6600">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rgbClr val="000099"/>
                </a:solidFill>
              </a:rPr>
              <a:t>4</a:t>
            </a:r>
          </a:p>
        </p:txBody>
      </p:sp>
      <p:sp>
        <p:nvSpPr>
          <p:cNvPr id="6" name="مستطيل 5"/>
          <p:cNvSpPr/>
          <p:nvPr/>
        </p:nvSpPr>
        <p:spPr>
          <a:xfrm>
            <a:off x="2123728" y="548680"/>
            <a:ext cx="5868652" cy="576064"/>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b="1" dirty="0">
                <a:solidFill>
                  <a:srgbClr val="000099"/>
                </a:solidFill>
              </a:rPr>
              <a:t>الشهادات الرقمية </a:t>
            </a:r>
            <a:r>
              <a:rPr lang="en-US" sz="3200" b="1" dirty="0">
                <a:solidFill>
                  <a:srgbClr val="000099"/>
                </a:solidFill>
              </a:rPr>
              <a:t>Digital Certificates</a:t>
            </a:r>
            <a:endParaRPr lang="ar-SA" sz="3200" b="1" dirty="0">
              <a:solidFill>
                <a:srgbClr val="000099"/>
              </a:solidFill>
            </a:endParaRPr>
          </a:p>
        </p:txBody>
      </p:sp>
      <p:sp>
        <p:nvSpPr>
          <p:cNvPr id="7" name="مربع نص 6"/>
          <p:cNvSpPr txBox="1"/>
          <p:nvPr/>
        </p:nvSpPr>
        <p:spPr>
          <a:xfrm>
            <a:off x="741513" y="1452840"/>
            <a:ext cx="7744493" cy="156966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defPPr>
              <a:defRPr lang="ar-SA"/>
            </a:defPPr>
            <a:lvl1pPr marL="342900" indent="-342900">
              <a:buFont typeface="Arial" panose="020B0604020202020204" pitchFamily="34" charset="0"/>
              <a:buChar char="•"/>
              <a:defRPr sz="2400" b="1">
                <a:solidFill>
                  <a:schemeClr val="tx1"/>
                </a:solidFill>
                <a:cs typeface="+mj-cs"/>
              </a:defRPr>
            </a:lvl1pPr>
          </a:lstStyle>
          <a:p>
            <a:pPr algn="justLow"/>
            <a:r>
              <a:rPr lang="ar-SA" dirty="0">
                <a:solidFill>
                  <a:srgbClr val="4A32DC"/>
                </a:solidFill>
              </a:rPr>
              <a:t>هي </a:t>
            </a:r>
            <a:r>
              <a:rPr lang="ar-SA" dirty="0">
                <a:solidFill>
                  <a:srgbClr val="C00000"/>
                </a:solidFill>
              </a:rPr>
              <a:t>عبارة عن وثيقة إلكترونية تمنح من قبل هيئات عالمية تسمى هيئة إصدارات الشهادات .</a:t>
            </a:r>
          </a:p>
          <a:p>
            <a:pPr algn="justLow"/>
            <a:r>
              <a:rPr lang="ar-SA" dirty="0"/>
              <a:t>تقوم هذه الشهادة بتوثيق جهة ما كالبنوك أو المواقع التجارية المختلفة .</a:t>
            </a:r>
          </a:p>
          <a:p>
            <a:pPr algn="justLow"/>
            <a:r>
              <a:rPr lang="ar-SA" dirty="0">
                <a:solidFill>
                  <a:srgbClr val="4A32DC"/>
                </a:solidFill>
              </a:rPr>
              <a:t>تحتوي الشهادة على  :</a:t>
            </a:r>
          </a:p>
        </p:txBody>
      </p:sp>
      <p:sp>
        <p:nvSpPr>
          <p:cNvPr id="3" name="مستطيل مستدير الزوايا 2"/>
          <p:cNvSpPr/>
          <p:nvPr/>
        </p:nvSpPr>
        <p:spPr>
          <a:xfrm>
            <a:off x="1979712" y="3094508"/>
            <a:ext cx="320435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rPr>
              <a:t>اسم الشركة أو الجهة</a:t>
            </a:r>
          </a:p>
        </p:txBody>
      </p:sp>
      <p:sp>
        <p:nvSpPr>
          <p:cNvPr id="10" name="مستطيل مستدير الزوايا 9"/>
          <p:cNvSpPr/>
          <p:nvPr/>
        </p:nvSpPr>
        <p:spPr>
          <a:xfrm>
            <a:off x="1979712" y="4221088"/>
            <a:ext cx="3204356"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2400" b="1" dirty="0">
                <a:solidFill>
                  <a:schemeClr val="bg1"/>
                </a:solidFill>
              </a:rPr>
              <a:t>رقم التسلسلي</a:t>
            </a:r>
          </a:p>
        </p:txBody>
      </p:sp>
      <p:sp>
        <p:nvSpPr>
          <p:cNvPr id="11" name="مستطيل مستدير الزوايا 10"/>
          <p:cNvSpPr/>
          <p:nvPr/>
        </p:nvSpPr>
        <p:spPr>
          <a:xfrm>
            <a:off x="1979712" y="3645024"/>
            <a:ext cx="3204356"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400" b="1" dirty="0">
                <a:solidFill>
                  <a:schemeClr val="bg1"/>
                </a:solidFill>
              </a:rPr>
              <a:t>تاريخ صلاحية الشهادة</a:t>
            </a:r>
          </a:p>
        </p:txBody>
      </p:sp>
      <p:sp>
        <p:nvSpPr>
          <p:cNvPr id="12" name="مستطيل مستدير الزوايا 11"/>
          <p:cNvSpPr/>
          <p:nvPr/>
        </p:nvSpPr>
        <p:spPr>
          <a:xfrm>
            <a:off x="1979712" y="4797152"/>
            <a:ext cx="3204356"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2400" b="1" dirty="0">
                <a:solidFill>
                  <a:schemeClr val="bg1"/>
                </a:solidFill>
              </a:rPr>
              <a:t>مفتاح التشفير العام</a:t>
            </a:r>
          </a:p>
        </p:txBody>
      </p:sp>
      <p:sp>
        <p:nvSpPr>
          <p:cNvPr id="13" name="مستطيل مستدير الزوايا 12"/>
          <p:cNvSpPr/>
          <p:nvPr/>
        </p:nvSpPr>
        <p:spPr>
          <a:xfrm>
            <a:off x="1979712" y="5373216"/>
            <a:ext cx="3204356"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SA" sz="2000" b="1" dirty="0">
                <a:solidFill>
                  <a:schemeClr val="bg1"/>
                </a:solidFill>
              </a:rPr>
              <a:t>التوقيع الإلكتروني للجهة المانحة</a:t>
            </a:r>
          </a:p>
        </p:txBody>
      </p:sp>
    </p:spTree>
    <p:extLst>
      <p:ext uri="{BB962C8B-B14F-4D97-AF65-F5344CB8AC3E}">
        <p14:creationId xmlns:p14="http://schemas.microsoft.com/office/powerpoint/2010/main" val="2774349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10" grpId="0" animBg="1"/>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kuwait10.files.wordpress.com/2012/08/kuwait10_certificate.png?w=80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5776" y="476672"/>
            <a:ext cx="4530249" cy="566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81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http://techpaul.files.wordpress.com/2010/02/ie7icon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223078"/>
            <a:ext cx="2016224" cy="17535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p:cNvSpPr txBox="1"/>
          <p:nvPr/>
        </p:nvSpPr>
        <p:spPr>
          <a:xfrm>
            <a:off x="1259632" y="2128788"/>
            <a:ext cx="6624736" cy="2308324"/>
          </a:xfrm>
          <a:prstGeom prst="rect">
            <a:avLst/>
          </a:prstGeom>
          <a:noFill/>
        </p:spPr>
        <p:txBody>
          <a:bodyPr wrap="square" rtlCol="1">
            <a:spAutoFit/>
          </a:bodyPr>
          <a:lstStyle/>
          <a:p>
            <a:pPr algn="ctr"/>
            <a:r>
              <a:rPr lang="ar-SA" sz="3600" b="1" dirty="0"/>
              <a:t>للاطلاع على الشهادة الرقمية لأي موقع</a:t>
            </a:r>
          </a:p>
          <a:p>
            <a:pPr algn="ctr"/>
            <a:r>
              <a:rPr lang="ar-SA" sz="3600" b="1" dirty="0"/>
              <a:t>افتح موقع نور </a:t>
            </a:r>
          </a:p>
          <a:p>
            <a:pPr algn="ctr"/>
            <a:r>
              <a:rPr lang="en-US" sz="3600" b="1" dirty="0">
                <a:solidFill>
                  <a:srgbClr val="FF0000"/>
                </a:solidFill>
              </a:rPr>
              <a:t>https://noor.moe.sa</a:t>
            </a:r>
          </a:p>
          <a:p>
            <a:pPr algn="ctr"/>
            <a:r>
              <a:rPr lang="ar-SA" sz="3600" b="1" dirty="0">
                <a:solidFill>
                  <a:srgbClr val="000099"/>
                </a:solidFill>
              </a:rPr>
              <a:t>في المتصفح </a:t>
            </a:r>
            <a:endParaRPr lang="en-US" sz="3600" b="1" dirty="0">
              <a:solidFill>
                <a:srgbClr val="000099"/>
              </a:solidFill>
            </a:endParaRPr>
          </a:p>
        </p:txBody>
      </p:sp>
      <p:pic>
        <p:nvPicPr>
          <p:cNvPr id="10251" name="Picture 11" descr="http://sr.photos3.fotosearch.com/bthumb/CSP/CSP780/k78026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48680"/>
            <a:ext cx="12192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672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10249"/>
                                        </p:tgtEl>
                                        <p:attrNameLst>
                                          <p:attrName>style.visibility</p:attrName>
                                        </p:attrNameLst>
                                      </p:cBhvr>
                                      <p:to>
                                        <p:strVal val="visible"/>
                                      </p:to>
                                    </p:set>
                                    <p:anim calcmode="lin" valueType="num">
                                      <p:cBhvr>
                                        <p:cTn id="10" dur="1000" fill="hold"/>
                                        <p:tgtEl>
                                          <p:spTgt spid="10249"/>
                                        </p:tgtEl>
                                        <p:attrNameLst>
                                          <p:attrName>ppt_w</p:attrName>
                                        </p:attrNameLst>
                                      </p:cBhvr>
                                      <p:tavLst>
                                        <p:tav tm="0">
                                          <p:val>
                                            <p:fltVal val="0"/>
                                          </p:val>
                                        </p:tav>
                                        <p:tav tm="100000">
                                          <p:val>
                                            <p:strVal val="#ppt_w"/>
                                          </p:val>
                                        </p:tav>
                                      </p:tavLst>
                                    </p:anim>
                                    <p:anim calcmode="lin" valueType="num">
                                      <p:cBhvr>
                                        <p:cTn id="11" dur="1000" fill="hold"/>
                                        <p:tgtEl>
                                          <p:spTgt spid="10249"/>
                                        </p:tgtEl>
                                        <p:attrNameLst>
                                          <p:attrName>ppt_h</p:attrName>
                                        </p:attrNameLst>
                                      </p:cBhvr>
                                      <p:tavLst>
                                        <p:tav tm="0">
                                          <p:val>
                                            <p:fltVal val="0"/>
                                          </p:val>
                                        </p:tav>
                                        <p:tav tm="100000">
                                          <p:val>
                                            <p:strVal val="#ppt_h"/>
                                          </p:val>
                                        </p:tav>
                                      </p:tavLst>
                                    </p:anim>
                                    <p:anim calcmode="lin" valueType="num">
                                      <p:cBhvr>
                                        <p:cTn id="12" dur="1000" fill="hold"/>
                                        <p:tgtEl>
                                          <p:spTgt spid="10249"/>
                                        </p:tgtEl>
                                        <p:attrNameLst>
                                          <p:attrName>style.rotation</p:attrName>
                                        </p:attrNameLst>
                                      </p:cBhvr>
                                      <p:tavLst>
                                        <p:tav tm="0">
                                          <p:val>
                                            <p:fltVal val="90"/>
                                          </p:val>
                                        </p:tav>
                                        <p:tav tm="100000">
                                          <p:val>
                                            <p:fltVal val="0"/>
                                          </p:val>
                                        </p:tav>
                                      </p:tavLst>
                                    </p:anim>
                                    <p:animEffect transition="in" filter="fade">
                                      <p:cBhvr>
                                        <p:cTn id="13" dur="10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0" y="692696"/>
            <a:ext cx="8172000" cy="525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255194"/>
            <a:ext cx="4032448" cy="296589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سهم إلى اليمين 4"/>
          <p:cNvSpPr/>
          <p:nvPr/>
        </p:nvSpPr>
        <p:spPr>
          <a:xfrm>
            <a:off x="3491880" y="692696"/>
            <a:ext cx="576064" cy="648072"/>
          </a:xfrm>
          <a:prstGeom prst="rightArrow">
            <a:avLst/>
          </a:prstGeom>
          <a:solidFill>
            <a:srgbClr val="FFFF00"/>
          </a:solid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7" name="سهم إلى اليمين 6"/>
          <p:cNvSpPr/>
          <p:nvPr/>
        </p:nvSpPr>
        <p:spPr>
          <a:xfrm>
            <a:off x="4788024" y="3717032"/>
            <a:ext cx="576064" cy="648072"/>
          </a:xfrm>
          <a:prstGeom prst="rightArrow">
            <a:avLst/>
          </a:prstGeom>
          <a:solidFill>
            <a:srgbClr val="FFFF00"/>
          </a:solid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057" y="521306"/>
            <a:ext cx="4495031" cy="5589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2882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2289"/>
                                        </p:tgtEl>
                                        <p:attrNameLst>
                                          <p:attrName>style.visibility</p:attrName>
                                        </p:attrNameLst>
                                      </p:cBhvr>
                                      <p:to>
                                        <p:strVal val="visible"/>
                                      </p:to>
                                    </p:set>
                                    <p:animEffect transition="in" filter="barn(outHorizontal)">
                                      <p:cBhvr>
                                        <p:cTn id="19" dur="500"/>
                                        <p:tgtEl>
                                          <p:spTgt spid="1228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290"/>
                                        </p:tgtEl>
                                        <p:attrNameLst>
                                          <p:attrName>style.visibility</p:attrName>
                                        </p:attrNameLst>
                                      </p:cBhvr>
                                      <p:to>
                                        <p:strVal val="visible"/>
                                      </p:to>
                                    </p:set>
                                    <p:animEffect transition="in" filter="randombar(horizontal)">
                                      <p:cBhvr>
                                        <p:cTn id="31"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www.roayahnews.com/images/2014/02/m27_2987446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758" y="1052736"/>
            <a:ext cx="5524500" cy="3752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مستطيل مستدير الزوايا 1"/>
          <p:cNvSpPr/>
          <p:nvPr/>
        </p:nvSpPr>
        <p:spPr>
          <a:xfrm>
            <a:off x="1475656" y="4653136"/>
            <a:ext cx="633670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4400" b="1" dirty="0"/>
              <a:t>إرشادات أمنية لحماية معلوماتك</a:t>
            </a:r>
          </a:p>
        </p:txBody>
      </p:sp>
    </p:spTree>
    <p:extLst>
      <p:ext uri="{BB962C8B-B14F-4D97-AF65-F5344CB8AC3E}">
        <p14:creationId xmlns:p14="http://schemas.microsoft.com/office/powerpoint/2010/main" val="28605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outVertical)">
                                      <p:cBhvr>
                                        <p:cTn id="7" dur="500"/>
                                        <p:tgtEl>
                                          <p:spTgt spid="1331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chelpplanet.com/wp-content/uploads/2014/06/antivir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352" y="620688"/>
            <a:ext cx="1748730" cy="1381784"/>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2"/>
          <p:cNvSpPr/>
          <p:nvPr/>
        </p:nvSpPr>
        <p:spPr>
          <a:xfrm>
            <a:off x="613792" y="962725"/>
            <a:ext cx="6304048" cy="954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t>استخدام احد برامج مكافحة الفيروسات وتحديثه باستمرار </a:t>
            </a:r>
          </a:p>
        </p:txBody>
      </p:sp>
      <p:pic>
        <p:nvPicPr>
          <p:cNvPr id="14340" name="Picture 4" descr="http://3.bp.blogspot.com/_skaoipbmfnU/St-kx-0mX9I/AAAAAAAAArk/7t0cMDyscY0/s400/Jetico.Personal.Firewall.Box.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14"/>
          <a:stretch/>
        </p:blipFill>
        <p:spPr bwMode="auto">
          <a:xfrm>
            <a:off x="7092280" y="2172097"/>
            <a:ext cx="1001152" cy="147292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iconshock.com/img_jpg/REALVISTA/networking/jpg/128/password_ic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023" y="3577951"/>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allfacebook.com/files/2012/05/PasswordPadlo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749" y="4702646"/>
            <a:ext cx="1147514" cy="1390650"/>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مستدير الزوايا 12"/>
          <p:cNvSpPr/>
          <p:nvPr/>
        </p:nvSpPr>
        <p:spPr>
          <a:xfrm>
            <a:off x="625202" y="2258869"/>
            <a:ext cx="6304048" cy="9541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SA" sz="3200" b="1" dirty="0"/>
              <a:t>استخدام احد برامج الجدران النارية </a:t>
            </a:r>
          </a:p>
        </p:txBody>
      </p:sp>
      <p:sp>
        <p:nvSpPr>
          <p:cNvPr id="16" name="مستطيل مستدير الزوايا 15"/>
          <p:cNvSpPr/>
          <p:nvPr/>
        </p:nvSpPr>
        <p:spPr>
          <a:xfrm>
            <a:off x="611560" y="3627021"/>
            <a:ext cx="6304048" cy="9541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وضع كلمة مرور للشبكة اللاسلكية</a:t>
            </a:r>
          </a:p>
        </p:txBody>
      </p:sp>
      <p:sp>
        <p:nvSpPr>
          <p:cNvPr id="17" name="مستطيل مستدير الزوايا 16"/>
          <p:cNvSpPr/>
          <p:nvPr/>
        </p:nvSpPr>
        <p:spPr>
          <a:xfrm>
            <a:off x="625202" y="4923165"/>
            <a:ext cx="6304048" cy="95410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3200" b="1" dirty="0"/>
              <a:t>احتواء كلمات المرور على حروف وأرقام ورموز</a:t>
            </a:r>
          </a:p>
        </p:txBody>
      </p:sp>
    </p:spTree>
    <p:extLst>
      <p:ext uri="{BB962C8B-B14F-4D97-AF65-F5344CB8AC3E}">
        <p14:creationId xmlns:p14="http://schemas.microsoft.com/office/powerpoint/2010/main" val="34741007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1+#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1+#ppt_w/2"/>
                                          </p:val>
                                        </p:tav>
                                        <p:tav tm="100000">
                                          <p:val>
                                            <p:strVal val="#ppt_x"/>
                                          </p:val>
                                        </p:tav>
                                      </p:tavLst>
                                    </p:anim>
                                    <p:anim calcmode="lin" valueType="num">
                                      <p:cBhvr additive="base">
                                        <p:cTn id="18" dur="500" fill="hold"/>
                                        <p:tgtEl>
                                          <p:spTgt spid="1434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1+#ppt_w/2"/>
                                          </p:val>
                                        </p:tav>
                                        <p:tav tm="100000">
                                          <p:val>
                                            <p:strVal val="#ppt_x"/>
                                          </p:val>
                                        </p:tav>
                                      </p:tavLst>
                                    </p:anim>
                                    <p:anim calcmode="lin" valueType="num">
                                      <p:cBhvr additive="base">
                                        <p:cTn id="28" dur="500" fill="hold"/>
                                        <p:tgtEl>
                                          <p:spTgt spid="1434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مستدير الزوايا 9"/>
          <p:cNvSpPr/>
          <p:nvPr/>
        </p:nvSpPr>
        <p:spPr>
          <a:xfrm>
            <a:off x="613792" y="962725"/>
            <a:ext cx="6304048" cy="954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t>عدم تحميل ملفات مجهولة المصدر </a:t>
            </a:r>
          </a:p>
        </p:txBody>
      </p:sp>
      <p:sp>
        <p:nvSpPr>
          <p:cNvPr id="14" name="مستطيل مستدير الزوايا 13"/>
          <p:cNvSpPr/>
          <p:nvPr/>
        </p:nvSpPr>
        <p:spPr>
          <a:xfrm>
            <a:off x="625202" y="2258869"/>
            <a:ext cx="6304048" cy="9541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SA" sz="3200" b="1" dirty="0"/>
              <a:t>وجود </a:t>
            </a:r>
            <a:r>
              <a:rPr lang="en-US" sz="3200" b="1" dirty="0"/>
              <a:t>HTTPS</a:t>
            </a:r>
            <a:r>
              <a:rPr lang="ar-SA" sz="3200" b="1" dirty="0"/>
              <a:t> في الصفحة التي تطلب بيانات سرية </a:t>
            </a:r>
          </a:p>
        </p:txBody>
      </p:sp>
      <p:sp>
        <p:nvSpPr>
          <p:cNvPr id="15" name="مستطيل مستدير الزوايا 14"/>
          <p:cNvSpPr/>
          <p:nvPr/>
        </p:nvSpPr>
        <p:spPr>
          <a:xfrm>
            <a:off x="611560" y="3627021"/>
            <a:ext cx="6304048" cy="9541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عدم الدخول إلى مواقع حساسة كالبنوك من روابط من مواقع أخرى</a:t>
            </a:r>
          </a:p>
        </p:txBody>
      </p:sp>
      <p:sp>
        <p:nvSpPr>
          <p:cNvPr id="16" name="مستطيل مستدير الزوايا 15"/>
          <p:cNvSpPr/>
          <p:nvPr/>
        </p:nvSpPr>
        <p:spPr>
          <a:xfrm>
            <a:off x="625202" y="4923165"/>
            <a:ext cx="6304048" cy="95410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3200" b="1" dirty="0"/>
              <a:t>حذف كل البيانات الشخصية في الأجهزة القديمة عن طريق برامج خاصة في </a:t>
            </a:r>
          </a:p>
        </p:txBody>
      </p:sp>
      <p:pic>
        <p:nvPicPr>
          <p:cNvPr id="15364" name="Picture 4" descr="http://icons.iconarchive.com/icons/custom-icon-design/pretty-office-9/256/open-file-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906" y="69763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ec.l.thumbs.canstockphoto.com/canstock114504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2332484"/>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3.bp.blogspot.com/-wTqd8nCBcng/UkXojeECo0I/AAAAAAAAAMY/XGyIPK8cBn0/s1600/%D8%B5%D9%88%D8%B1%D8%A9,+%D8%AA%D8%AD%D9%85%D9%8A%D9%84+%D8%A8%D8%B1%D9%86%D8%A7%D9%85%D8%AC+Soft+Organizer+2013,+%D8%AA%D9%86%D8%B2%D9%8A%D9%84,+myegy+%D9%85%D8%A7%D9%8A+%D8%A7%D9%8A%D8%AC%D9%8A,+%D8%AA%D8%AD%D9%85%D9%8A%D9%84+%D8%A8%D8%B1%D9%86%D8%A7%D9%85%D8%AC+%D8%AD%D8%B0%D9%81+%D8%A7%D9%84%D8%A8%D8%B1%D8%A7%D9%85%D8%AC+%D9%85%D9%86+%D8%AC%D8%B0%D9%88%D8%B1%D9%87%D8%A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293" y="4923165"/>
            <a:ext cx="1098123" cy="1098123"/>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herupurwito.files.wordpress.com/2011/06/no_right_click.png"/>
          <p:cNvPicPr>
            <a:picLocks noChangeAspect="1" noChangeArrowheads="1"/>
          </p:cNvPicPr>
          <p:nvPr/>
        </p:nvPicPr>
        <p:blipFill rotWithShape="1">
          <a:blip r:embed="rId5">
            <a:extLst>
              <a:ext uri="{28A0092B-C50C-407E-A947-70E740481C1C}">
                <a14:useLocalDpi xmlns:a14="http://schemas.microsoft.com/office/drawing/2010/main" val="0"/>
              </a:ext>
            </a:extLst>
          </a:blip>
          <a:srcRect l="9838" b="11636"/>
          <a:stretch/>
        </p:blipFill>
        <p:spPr bwMode="auto">
          <a:xfrm>
            <a:off x="7163279" y="3459596"/>
            <a:ext cx="1217827" cy="119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171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1+#ppt_w/2"/>
                                          </p:val>
                                        </p:tav>
                                        <p:tav tm="100000">
                                          <p:val>
                                            <p:strVal val="#ppt_x"/>
                                          </p:val>
                                        </p:tav>
                                      </p:tavLst>
                                    </p:anim>
                                    <p:anim calcmode="lin" valueType="num">
                                      <p:cBhvr additive="base">
                                        <p:cTn id="8" dur="500" fill="hold"/>
                                        <p:tgtEl>
                                          <p:spTgt spid="153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366"/>
                                        </p:tgtEl>
                                        <p:attrNameLst>
                                          <p:attrName>style.visibility</p:attrName>
                                        </p:attrNameLst>
                                      </p:cBhvr>
                                      <p:to>
                                        <p:strVal val="visible"/>
                                      </p:to>
                                    </p:set>
                                    <p:anim calcmode="lin" valueType="num">
                                      <p:cBhvr additive="base">
                                        <p:cTn id="17" dur="500" fill="hold"/>
                                        <p:tgtEl>
                                          <p:spTgt spid="15366"/>
                                        </p:tgtEl>
                                        <p:attrNameLst>
                                          <p:attrName>ppt_x</p:attrName>
                                        </p:attrNameLst>
                                      </p:cBhvr>
                                      <p:tavLst>
                                        <p:tav tm="0">
                                          <p:val>
                                            <p:strVal val="1+#ppt_w/2"/>
                                          </p:val>
                                        </p:tav>
                                        <p:tav tm="100000">
                                          <p:val>
                                            <p:strVal val="#ppt_x"/>
                                          </p:val>
                                        </p:tav>
                                      </p:tavLst>
                                    </p:anim>
                                    <p:anim calcmode="lin" valueType="num">
                                      <p:cBhvr additive="base">
                                        <p:cTn id="18" dur="500" fill="hold"/>
                                        <p:tgtEl>
                                          <p:spTgt spid="1536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370"/>
                                        </p:tgtEl>
                                        <p:attrNameLst>
                                          <p:attrName>style.visibility</p:attrName>
                                        </p:attrNameLst>
                                      </p:cBhvr>
                                      <p:to>
                                        <p:strVal val="visible"/>
                                      </p:to>
                                    </p:set>
                                    <p:anim calcmode="lin" valueType="num">
                                      <p:cBhvr additive="base">
                                        <p:cTn id="27" dur="500" fill="hold"/>
                                        <p:tgtEl>
                                          <p:spTgt spid="15370"/>
                                        </p:tgtEl>
                                        <p:attrNameLst>
                                          <p:attrName>ppt_x</p:attrName>
                                        </p:attrNameLst>
                                      </p:cBhvr>
                                      <p:tavLst>
                                        <p:tav tm="0">
                                          <p:val>
                                            <p:strVal val="1+#ppt_w/2"/>
                                          </p:val>
                                        </p:tav>
                                        <p:tav tm="100000">
                                          <p:val>
                                            <p:strVal val="#ppt_x"/>
                                          </p:val>
                                        </p:tav>
                                      </p:tavLst>
                                    </p:anim>
                                    <p:anim calcmode="lin" valueType="num">
                                      <p:cBhvr additive="base">
                                        <p:cTn id="28" dur="500" fill="hold"/>
                                        <p:tgtEl>
                                          <p:spTgt spid="1537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5368"/>
                                        </p:tgtEl>
                                        <p:attrNameLst>
                                          <p:attrName>style.visibility</p:attrName>
                                        </p:attrNameLst>
                                      </p:cBhvr>
                                      <p:to>
                                        <p:strVal val="visible"/>
                                      </p:to>
                                    </p:set>
                                    <p:anim calcmode="lin" valueType="num">
                                      <p:cBhvr additive="base">
                                        <p:cTn id="37" dur="500" fill="hold"/>
                                        <p:tgtEl>
                                          <p:spTgt spid="15368"/>
                                        </p:tgtEl>
                                        <p:attrNameLst>
                                          <p:attrName>ppt_x</p:attrName>
                                        </p:attrNameLst>
                                      </p:cBhvr>
                                      <p:tavLst>
                                        <p:tav tm="0">
                                          <p:val>
                                            <p:strVal val="1+#ppt_w/2"/>
                                          </p:val>
                                        </p:tav>
                                        <p:tav tm="100000">
                                          <p:val>
                                            <p:strVal val="#ppt_x"/>
                                          </p:val>
                                        </p:tav>
                                      </p:tavLst>
                                    </p:anim>
                                    <p:anim calcmode="lin" valueType="num">
                                      <p:cBhvr additive="base">
                                        <p:cTn id="38" dur="500" fill="hold"/>
                                        <p:tgtEl>
                                          <p:spTgt spid="1536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613792" y="962725"/>
            <a:ext cx="6304048" cy="954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t>عدم تحميل البرامج المقرصنة وغير الأصلية</a:t>
            </a:r>
          </a:p>
        </p:txBody>
      </p:sp>
      <p:sp>
        <p:nvSpPr>
          <p:cNvPr id="5" name="مستطيل مستدير الزوايا 4"/>
          <p:cNvSpPr/>
          <p:nvPr/>
        </p:nvSpPr>
        <p:spPr>
          <a:xfrm>
            <a:off x="625202" y="2258869"/>
            <a:ext cx="6304048" cy="9541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SA" sz="3200" b="1" dirty="0"/>
              <a:t>الحذر من اعطاء المعلومات الشخصية لمن يتصل عليك دون سابق معرفة</a:t>
            </a:r>
          </a:p>
        </p:txBody>
      </p:sp>
      <p:sp>
        <p:nvSpPr>
          <p:cNvPr id="6" name="مستطيل مستدير الزوايا 5"/>
          <p:cNvSpPr/>
          <p:nvPr/>
        </p:nvSpPr>
        <p:spPr>
          <a:xfrm>
            <a:off x="611560" y="3627021"/>
            <a:ext cx="6304048" cy="9541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2800" b="1" dirty="0"/>
              <a:t>عدم الافصاح عن موقعك عبر شبكات التواصل الاجتماعي ، حتى لا تتم سرقة منزلك اثناء غيابك</a:t>
            </a:r>
          </a:p>
        </p:txBody>
      </p:sp>
      <p:sp>
        <p:nvSpPr>
          <p:cNvPr id="7" name="مستطيل مستدير الزوايا 6"/>
          <p:cNvSpPr/>
          <p:nvPr/>
        </p:nvSpPr>
        <p:spPr>
          <a:xfrm>
            <a:off x="625202" y="4923165"/>
            <a:ext cx="6304048" cy="95410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3200" b="1" dirty="0"/>
              <a:t>عدم كتابة معلومات الشخصية المهمة في موقع التواصل الاجتماعي</a:t>
            </a:r>
          </a:p>
        </p:txBody>
      </p:sp>
      <p:pic>
        <p:nvPicPr>
          <p:cNvPr id="16386" name="Picture 2" descr="http://www.telecomfile.com/images/posts/boxes/25209-phone2phone-internet-call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2204864"/>
            <a:ext cx="1038708" cy="103870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files.d1g.com/photos/34/93/5499334_ma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862" y="3595558"/>
            <a:ext cx="1540891" cy="98557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pbs.twimg.com/profile_images/1108886399/ConnectCV_Icon_400p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92" t="11972" r="5715" b="12810"/>
          <a:stretch/>
        </p:blipFill>
        <p:spPr bwMode="auto">
          <a:xfrm>
            <a:off x="7164288" y="4853628"/>
            <a:ext cx="1274484" cy="109317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findicons.com/files/icons/1700/2d/512/folder_do_not_en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908720"/>
            <a:ext cx="1224136"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100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additive="base">
                                        <p:cTn id="7" dur="500" fill="hold"/>
                                        <p:tgtEl>
                                          <p:spTgt spid="16394"/>
                                        </p:tgtEl>
                                        <p:attrNameLst>
                                          <p:attrName>ppt_x</p:attrName>
                                        </p:attrNameLst>
                                      </p:cBhvr>
                                      <p:tavLst>
                                        <p:tav tm="0">
                                          <p:val>
                                            <p:strVal val="1+#ppt_w/2"/>
                                          </p:val>
                                        </p:tav>
                                        <p:tav tm="100000">
                                          <p:val>
                                            <p:strVal val="#ppt_x"/>
                                          </p:val>
                                        </p:tav>
                                      </p:tavLst>
                                    </p:anim>
                                    <p:anim calcmode="lin" valueType="num">
                                      <p:cBhvr additive="base">
                                        <p:cTn id="8" dur="500" fill="hold"/>
                                        <p:tgtEl>
                                          <p:spTgt spid="1639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6386"/>
                                        </p:tgtEl>
                                        <p:attrNameLst>
                                          <p:attrName>style.visibility</p:attrName>
                                        </p:attrNameLst>
                                      </p:cBhvr>
                                      <p:to>
                                        <p:strVal val="visible"/>
                                      </p:to>
                                    </p:set>
                                    <p:anim calcmode="lin" valueType="num">
                                      <p:cBhvr additive="base">
                                        <p:cTn id="17" dur="500" fill="hold"/>
                                        <p:tgtEl>
                                          <p:spTgt spid="16386"/>
                                        </p:tgtEl>
                                        <p:attrNameLst>
                                          <p:attrName>ppt_x</p:attrName>
                                        </p:attrNameLst>
                                      </p:cBhvr>
                                      <p:tavLst>
                                        <p:tav tm="0">
                                          <p:val>
                                            <p:strVal val="1+#ppt_w/2"/>
                                          </p:val>
                                        </p:tav>
                                        <p:tav tm="100000">
                                          <p:val>
                                            <p:strVal val="#ppt_x"/>
                                          </p:val>
                                        </p:tav>
                                      </p:tavLst>
                                    </p:anim>
                                    <p:anim calcmode="lin" valueType="num">
                                      <p:cBhvr additive="base">
                                        <p:cTn id="18" dur="500" fill="hold"/>
                                        <p:tgtEl>
                                          <p:spTgt spid="1638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6390"/>
                                        </p:tgtEl>
                                        <p:attrNameLst>
                                          <p:attrName>style.visibility</p:attrName>
                                        </p:attrNameLst>
                                      </p:cBhvr>
                                      <p:to>
                                        <p:strVal val="visible"/>
                                      </p:to>
                                    </p:set>
                                    <p:anim calcmode="lin" valueType="num">
                                      <p:cBhvr additive="base">
                                        <p:cTn id="27" dur="500" fill="hold"/>
                                        <p:tgtEl>
                                          <p:spTgt spid="16390"/>
                                        </p:tgtEl>
                                        <p:attrNameLst>
                                          <p:attrName>ppt_x</p:attrName>
                                        </p:attrNameLst>
                                      </p:cBhvr>
                                      <p:tavLst>
                                        <p:tav tm="0">
                                          <p:val>
                                            <p:strVal val="1+#ppt_w/2"/>
                                          </p:val>
                                        </p:tav>
                                        <p:tav tm="100000">
                                          <p:val>
                                            <p:strVal val="#ppt_x"/>
                                          </p:val>
                                        </p:tav>
                                      </p:tavLst>
                                    </p:anim>
                                    <p:anim calcmode="lin" valueType="num">
                                      <p:cBhvr additive="base">
                                        <p:cTn id="28" dur="500" fill="hold"/>
                                        <p:tgtEl>
                                          <p:spTgt spid="1639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6392"/>
                                        </p:tgtEl>
                                        <p:attrNameLst>
                                          <p:attrName>style.visibility</p:attrName>
                                        </p:attrNameLst>
                                      </p:cBhvr>
                                      <p:to>
                                        <p:strVal val="visible"/>
                                      </p:to>
                                    </p:set>
                                    <p:anim calcmode="lin" valueType="num">
                                      <p:cBhvr additive="base">
                                        <p:cTn id="37" dur="500" fill="hold"/>
                                        <p:tgtEl>
                                          <p:spTgt spid="16392"/>
                                        </p:tgtEl>
                                        <p:attrNameLst>
                                          <p:attrName>ppt_x</p:attrName>
                                        </p:attrNameLst>
                                      </p:cBhvr>
                                      <p:tavLst>
                                        <p:tav tm="0">
                                          <p:val>
                                            <p:strVal val="1+#ppt_w/2"/>
                                          </p:val>
                                        </p:tav>
                                        <p:tav tm="100000">
                                          <p:val>
                                            <p:strVal val="#ppt_x"/>
                                          </p:val>
                                        </p:tav>
                                      </p:tavLst>
                                    </p:anim>
                                    <p:anim calcmode="lin" valueType="num">
                                      <p:cBhvr additive="base">
                                        <p:cTn id="38" dur="500" fill="hold"/>
                                        <p:tgtEl>
                                          <p:spTgt spid="1639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331640" y="2705725"/>
            <a:ext cx="6408712" cy="1446550"/>
          </a:xfrm>
          <a:prstGeom prst="rect">
            <a:avLst/>
          </a:prstGeom>
        </p:spPr>
        <p:txBody>
          <a:bodyPr wrap="square">
            <a:spAutoFit/>
          </a:bodyPr>
          <a:lstStyle/>
          <a:p>
            <a:pPr algn="ctr"/>
            <a:r>
              <a:rPr lang="ar-SA" sz="4400" b="1" dirty="0">
                <a:solidFill>
                  <a:srgbClr val="FF0000"/>
                </a:solidFill>
                <a:effectLst/>
              </a:rPr>
              <a:t>اللَّهُمَّ انْفَعْنَا بِمَا عَلَّمْتَنَا , وَعَلِّمْنَا مَا </a:t>
            </a:r>
            <a:r>
              <a:rPr lang="ar-SA" sz="4400" b="1" dirty="0">
                <a:solidFill>
                  <a:srgbClr val="000099"/>
                </a:solidFill>
                <a:effectLst/>
              </a:rPr>
              <a:t>يَنْفَعُنَا , وَزِدْنَا عِلْمًا إِلَى عِلْمِنَا</a:t>
            </a:r>
            <a:r>
              <a:rPr lang="ar-SA" sz="4400" b="1" dirty="0">
                <a:solidFill>
                  <a:srgbClr val="FF0000"/>
                </a:solidFill>
                <a:effectLst/>
              </a:rPr>
              <a:t> </a:t>
            </a:r>
            <a:endParaRPr lang="ar-SA" sz="4400" dirty="0">
              <a:solidFill>
                <a:srgbClr val="FF0000"/>
              </a:solidFill>
              <a:effectLst/>
            </a:endParaRPr>
          </a:p>
        </p:txBody>
      </p:sp>
    </p:spTree>
    <p:extLst>
      <p:ext uri="{BB962C8B-B14F-4D97-AF65-F5344CB8AC3E}">
        <p14:creationId xmlns:p14="http://schemas.microsoft.com/office/powerpoint/2010/main" val="2250759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صورة ذات صلة">
            <a:extLst>
              <a:ext uri="{FF2B5EF4-FFF2-40B4-BE49-F238E27FC236}">
                <a16:creationId xmlns:a16="http://schemas.microsoft.com/office/drawing/2014/main" id="{460FF713-C135-4FE8-96D4-6DD87EB884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3448050" y="2746226"/>
            <a:ext cx="2247900" cy="3448050"/>
          </a:xfrm>
          <a:prstGeom prst="rect">
            <a:avLst/>
          </a:prstGeom>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2E9BD814-95A1-4AF6-B2BD-1C35DD75B34F}"/>
              </a:ext>
            </a:extLst>
          </p:cNvPr>
          <p:cNvSpPr/>
          <p:nvPr/>
        </p:nvSpPr>
        <p:spPr>
          <a:xfrm>
            <a:off x="2121650" y="1004535"/>
            <a:ext cx="4900701" cy="707886"/>
          </a:xfrm>
          <a:prstGeom prst="rect">
            <a:avLst/>
          </a:prstGeom>
          <a:noFill/>
        </p:spPr>
        <p:txBody>
          <a:bodyPr wrap="none" lIns="91440" tIns="45720" rIns="91440" bIns="45720">
            <a:spAutoFit/>
          </a:bodyPr>
          <a:lstStyle/>
          <a:p>
            <a:pPr algn="ctr"/>
            <a:r>
              <a:rPr lang="ar-SA"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فماذا نعني بأمن المعلومات؟!</a:t>
            </a:r>
          </a:p>
        </p:txBody>
      </p:sp>
      <p:sp>
        <p:nvSpPr>
          <p:cNvPr id="4" name="مستطيل 3">
            <a:extLst>
              <a:ext uri="{FF2B5EF4-FFF2-40B4-BE49-F238E27FC236}">
                <a16:creationId xmlns:a16="http://schemas.microsoft.com/office/drawing/2014/main" id="{4BACB420-21ED-4ADF-B0D6-069C700DA4ED}"/>
              </a:ext>
            </a:extLst>
          </p:cNvPr>
          <p:cNvSpPr/>
          <p:nvPr/>
        </p:nvSpPr>
        <p:spPr>
          <a:xfrm>
            <a:off x="909505" y="1940639"/>
            <a:ext cx="7324991" cy="1200329"/>
          </a:xfrm>
          <a:prstGeom prst="rect">
            <a:avLst/>
          </a:prstGeom>
          <a:noFill/>
        </p:spPr>
        <p:txBody>
          <a:bodyPr wrap="square">
            <a:spAutoFit/>
          </a:bodyPr>
          <a:lstStyle/>
          <a:p>
            <a:pPr algn="just"/>
            <a:r>
              <a:rPr lang="ar-SA" sz="2400" b="1" dirty="0"/>
              <a:t>هو العلم الذي يبحث في </a:t>
            </a:r>
            <a:r>
              <a:rPr lang="ar-SA" sz="2400" b="1" dirty="0">
                <a:solidFill>
                  <a:srgbClr val="FFC000"/>
                </a:solidFill>
              </a:rPr>
              <a:t>نظريات</a:t>
            </a:r>
            <a:r>
              <a:rPr lang="ar-SA" sz="2400" b="1" dirty="0"/>
              <a:t> و </a:t>
            </a:r>
            <a:r>
              <a:rPr lang="ar-SA" sz="2400" b="1" dirty="0">
                <a:solidFill>
                  <a:srgbClr val="FF0000"/>
                </a:solidFill>
              </a:rPr>
              <a:t>أساليب</a:t>
            </a:r>
            <a:r>
              <a:rPr lang="ar-SA" sz="2400" b="1" dirty="0"/>
              <a:t> </a:t>
            </a:r>
            <a:r>
              <a:rPr lang="ar-SA" sz="2400" b="1" dirty="0">
                <a:solidFill>
                  <a:srgbClr val="00B0F0"/>
                </a:solidFill>
              </a:rPr>
              <a:t>حماية البيانات والمعلومات </a:t>
            </a:r>
            <a:r>
              <a:rPr lang="ar-SA" sz="2400" b="1" dirty="0"/>
              <a:t>، ويضع </a:t>
            </a:r>
            <a:r>
              <a:rPr lang="ar-SA" sz="2400" b="1" dirty="0">
                <a:solidFill>
                  <a:srgbClr val="00B050"/>
                </a:solidFill>
              </a:rPr>
              <a:t>الأدوات والإجراءات </a:t>
            </a:r>
            <a:r>
              <a:rPr lang="ar-SA" sz="2400" b="1" dirty="0"/>
              <a:t>اللازمة لضمان </a:t>
            </a:r>
            <a:r>
              <a:rPr lang="ar-SA" sz="2400" b="1" dirty="0">
                <a:solidFill>
                  <a:srgbClr val="FFC000"/>
                </a:solidFill>
              </a:rPr>
              <a:t>حمايتها</a:t>
            </a:r>
            <a:r>
              <a:rPr lang="ar-SA" sz="2400" b="1" dirty="0"/>
              <a:t> ، ويسهم في وضع </a:t>
            </a:r>
            <a:r>
              <a:rPr lang="ar-SA" sz="2400" b="1" dirty="0">
                <a:solidFill>
                  <a:srgbClr val="00B0F0"/>
                </a:solidFill>
              </a:rPr>
              <a:t>التشريعات</a:t>
            </a:r>
            <a:r>
              <a:rPr lang="ar-SA" sz="2400" b="1" dirty="0"/>
              <a:t> التي تمنع </a:t>
            </a:r>
            <a:r>
              <a:rPr lang="ar-SA" sz="2400" b="1" dirty="0">
                <a:solidFill>
                  <a:srgbClr val="FF0000"/>
                </a:solidFill>
              </a:rPr>
              <a:t>الاعتداء على المعلومات </a:t>
            </a:r>
            <a:r>
              <a:rPr lang="ar-SA" sz="2400" b="1" dirty="0"/>
              <a:t>ومعاقبة المعتدين  عليها .</a:t>
            </a:r>
          </a:p>
        </p:txBody>
      </p:sp>
    </p:spTree>
    <p:extLst>
      <p:ext uri="{BB962C8B-B14F-4D97-AF65-F5344CB8AC3E}">
        <p14:creationId xmlns:p14="http://schemas.microsoft.com/office/powerpoint/2010/main" val="9663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125" autoRev="1" fill="hold">
                                          <p:stCondLst>
                                            <p:cond delay="0"/>
                                          </p:stCondLst>
                                        </p:cTn>
                                        <p:tgtEl>
                                          <p:spTgt spid="4"/>
                                        </p:tgtEl>
                                        <p:attrNameLst>
                                          <p:attrName>ppt_w</p:attrName>
                                        </p:attrNameLst>
                                      </p:cBhvr>
                                    </p:anim>
                                    <p:anim by="(#ppt_w*0.50)" calcmode="lin" valueType="num">
                                      <p:cBhvr>
                                        <p:cTn id="13" dur="125" decel="50000" autoRev="1" fill="hold">
                                          <p:stCondLst>
                                            <p:cond delay="0"/>
                                          </p:stCondLst>
                                        </p:cTn>
                                        <p:tgtEl>
                                          <p:spTgt spid="4"/>
                                        </p:tgtEl>
                                        <p:attrNameLst>
                                          <p:attrName>ppt_x</p:attrName>
                                        </p:attrNameLst>
                                      </p:cBhvr>
                                    </p:anim>
                                    <p:anim from="(-#ppt_h/2)" to="(#ppt_y)" calcmode="lin" valueType="num">
                                      <p:cBhvr>
                                        <p:cTn id="14" dur="250" fill="hold">
                                          <p:stCondLst>
                                            <p:cond delay="0"/>
                                          </p:stCondLst>
                                        </p:cTn>
                                        <p:tgtEl>
                                          <p:spTgt spid="4"/>
                                        </p:tgtEl>
                                        <p:attrNameLst>
                                          <p:attrName>ppt_y</p:attrName>
                                        </p:attrNameLst>
                                      </p:cBhvr>
                                    </p:anim>
                                    <p:animRot by="21600000">
                                      <p:cBhvr>
                                        <p:cTn id="15" dur="25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ذو زوايا قطرية مخدوشة 8"/>
          <p:cNvSpPr/>
          <p:nvPr/>
        </p:nvSpPr>
        <p:spPr>
          <a:xfrm>
            <a:off x="2051720" y="548680"/>
            <a:ext cx="4968552" cy="972000"/>
          </a:xfrm>
          <a:prstGeom prst="snip2DiagRect">
            <a:avLst>
              <a:gd name="adj1" fmla="val 21416"/>
              <a:gd name="adj2" fmla="val 1666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 name="مستطيل مستدير الزوايا 1"/>
          <p:cNvSpPr/>
          <p:nvPr/>
        </p:nvSpPr>
        <p:spPr>
          <a:xfrm>
            <a:off x="1727684" y="620688"/>
            <a:ext cx="5688632" cy="792088"/>
          </a:xfrm>
          <a:prstGeom prst="roundRect">
            <a:avLst/>
          </a:prstGeom>
          <a:solidFill>
            <a:srgbClr val="A72349"/>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3200" dirty="0">
                <a:solidFill>
                  <a:schemeClr val="bg1"/>
                </a:solidFill>
                <a:cs typeface="PT Bold Heading" panose="02010400000000000000" pitchFamily="2" charset="-78"/>
              </a:rPr>
              <a:t>عناصر امن البيانات المعلومات</a:t>
            </a:r>
          </a:p>
        </p:txBody>
      </p:sp>
      <p:sp>
        <p:nvSpPr>
          <p:cNvPr id="4" name="شكل بيضاوي 3"/>
          <p:cNvSpPr/>
          <p:nvPr/>
        </p:nvSpPr>
        <p:spPr>
          <a:xfrm>
            <a:off x="3455876" y="2069231"/>
            <a:ext cx="2520280" cy="2252149"/>
          </a:xfrm>
          <a:prstGeom prst="ellipse">
            <a:avLst/>
          </a:prstGeom>
          <a:solidFill>
            <a:srgbClr val="FF0000">
              <a:alpha val="63000"/>
            </a:srgbClr>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السرية</a:t>
            </a:r>
          </a:p>
        </p:txBody>
      </p:sp>
      <p:sp>
        <p:nvSpPr>
          <p:cNvPr id="7" name="شكل بيضاوي 6"/>
          <p:cNvSpPr/>
          <p:nvPr/>
        </p:nvSpPr>
        <p:spPr>
          <a:xfrm>
            <a:off x="4499992" y="3245181"/>
            <a:ext cx="2520280" cy="2252149"/>
          </a:xfrm>
          <a:prstGeom prst="ellipse">
            <a:avLst/>
          </a:prstGeom>
          <a:solidFill>
            <a:srgbClr val="99FF66">
              <a:alpha val="63000"/>
            </a:srgbClr>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السلامة</a:t>
            </a:r>
          </a:p>
        </p:txBody>
      </p:sp>
      <p:sp>
        <p:nvSpPr>
          <p:cNvPr id="8" name="شكل بيضاوي 7"/>
          <p:cNvSpPr/>
          <p:nvPr/>
        </p:nvSpPr>
        <p:spPr>
          <a:xfrm>
            <a:off x="2411760" y="3337091"/>
            <a:ext cx="2520280" cy="2252149"/>
          </a:xfrm>
          <a:prstGeom prst="ellipse">
            <a:avLst/>
          </a:prstGeom>
          <a:solidFill>
            <a:schemeClr val="accent4">
              <a:lumMod val="40000"/>
              <a:lumOff val="60000"/>
              <a:alpha val="63000"/>
            </a:schemeClr>
          </a:soli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التوافر والإتاحة </a:t>
            </a:r>
          </a:p>
        </p:txBody>
      </p:sp>
    </p:spTree>
    <p:extLst>
      <p:ext uri="{BB962C8B-B14F-4D97-AF65-F5344CB8AC3E}">
        <p14:creationId xmlns:p14="http://schemas.microsoft.com/office/powerpoint/2010/main" val="3858693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9995</TotalTime>
  <Words>1727</Words>
  <Application>Microsoft Office PowerPoint</Application>
  <PresentationFormat>عرض على الشاشة (4:3)</PresentationFormat>
  <Paragraphs>248</Paragraphs>
  <Slides>78</Slides>
  <Notes>3</Notes>
  <HiddenSlides>0</HiddenSlides>
  <MMClips>3</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78</vt:i4>
      </vt:variant>
    </vt:vector>
  </HeadingPairs>
  <TitlesOfParts>
    <vt:vector size="86" baseType="lpstr">
      <vt:lpstr>Arial</vt:lpstr>
      <vt:lpstr>Calibri</vt:lpstr>
      <vt:lpstr>mohammad bold art 1</vt:lpstr>
      <vt:lpstr>Monotype Koufi</vt:lpstr>
      <vt:lpstr>PT Bold Heading</vt:lpstr>
      <vt:lpstr>Times New Roman</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لم تعد مواقع الانترنت جامدة تقتصر على عرض المعلومات ، بل أصبحت أكثر تفاعلية ، وهو ما يطلق عليه تطبيقات الانترنت ، وهذا التفاعل يتطلب مستوى عالي من الأمان ، لحماية البيانات التي يرسلها المستخدم كاسم المستخدم وكلمة السر ورقم بطائق الائتمان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توسع قـاع المحيط</dc:title>
  <dc:creator>محمد بلال</dc:creator>
  <cp:lastModifiedBy>أبو أحمد</cp:lastModifiedBy>
  <cp:revision>962</cp:revision>
  <dcterms:created xsi:type="dcterms:W3CDTF">2012-09-13T23:26:33Z</dcterms:created>
  <dcterms:modified xsi:type="dcterms:W3CDTF">2018-01-16T08:44:11Z</dcterms:modified>
</cp:coreProperties>
</file>