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56" r:id="rId4"/>
    <p:sldId id="343" r:id="rId5"/>
    <p:sldId id="319" r:id="rId6"/>
    <p:sldId id="357" r:id="rId7"/>
    <p:sldId id="358" r:id="rId8"/>
    <p:sldId id="352" r:id="rId9"/>
    <p:sldId id="359" r:id="rId10"/>
    <p:sldId id="360" r:id="rId11"/>
    <p:sldId id="361" r:id="rId12"/>
    <p:sldId id="370" r:id="rId13"/>
    <p:sldId id="371" r:id="rId14"/>
    <p:sldId id="372" r:id="rId15"/>
    <p:sldId id="373" r:id="rId16"/>
    <p:sldId id="342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280" autoAdjust="0"/>
  </p:normalViewPr>
  <p:slideViewPr>
    <p:cSldViewPr snapToGrid="0" showGuides="1">
      <p:cViewPr>
        <p:scale>
          <a:sx n="75" d="100"/>
          <a:sy n="75" d="100"/>
        </p:scale>
        <p:origin x="426" y="-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>
                  <a:solidFill>
                    <a:srgbClr val="FF0000"/>
                  </a:solidFill>
                  <a:latin typeface="Cooper Black" panose="0208090404030B020404" pitchFamily="18" charset="0"/>
                </a:rPr>
                <a:t>عَامٌ دِرَاسِيٌ جَدِيدٌ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أن , إلى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كلمتين تحويان همرة قطع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53135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6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 b="3374"/>
          <a:stretch/>
        </p:blipFill>
        <p:spPr bwMode="auto">
          <a:xfrm>
            <a:off x="1065414" y="1937984"/>
            <a:ext cx="8913105" cy="230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 بكلمات تنتهي بتاء مربوطة أو تاء </a:t>
              </a:r>
            </a:p>
            <a:p>
              <a:pPr algn="r"/>
              <a:r>
                <a:rPr lang="ar-SY" b="1" dirty="0"/>
                <a:t>مفتوحة أو هاء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 :</a:t>
            </a:r>
          </a:p>
        </p:txBody>
      </p:sp>
      <p:sp>
        <p:nvSpPr>
          <p:cNvPr id="35" name="مستطيل 77">
            <a:extLst>
              <a:ext uri="{FF2B5EF4-FFF2-40B4-BE49-F238E27FC236}">
                <a16:creationId xmlns:a16="http://schemas.microsoft.com/office/drawing/2014/main" id="{6099878A-0810-4404-97C7-0565B83E4D83}"/>
              </a:ext>
            </a:extLst>
          </p:cNvPr>
          <p:cNvSpPr/>
          <p:nvPr/>
        </p:nvSpPr>
        <p:spPr>
          <a:xfrm>
            <a:off x="3934385" y="1930259"/>
            <a:ext cx="282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AXtManalBold"/>
              </a:rPr>
              <a:t>المحبَّة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1CB47E38-724D-457B-BF87-B9CC0F99A52B}"/>
              </a:ext>
            </a:extLst>
          </p:cNvPr>
          <p:cNvSpPr/>
          <p:nvPr/>
        </p:nvSpPr>
        <p:spPr>
          <a:xfrm>
            <a:off x="4448144" y="2677916"/>
            <a:ext cx="282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AXtManalBold"/>
              </a:rPr>
              <a:t>المشاحنات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76138170-18B6-46AC-8D4F-72589372E3D0}"/>
              </a:ext>
            </a:extLst>
          </p:cNvPr>
          <p:cNvSpPr/>
          <p:nvPr/>
        </p:nvSpPr>
        <p:spPr>
          <a:xfrm>
            <a:off x="4666466" y="3353888"/>
            <a:ext cx="282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AXtManalBold"/>
              </a:rPr>
              <a:t>زميله </a:t>
            </a:r>
          </a:p>
        </p:txBody>
      </p:sp>
    </p:spTree>
    <p:extLst>
      <p:ext uri="{BB962C8B-B14F-4D97-AF65-F5344CB8AC3E}">
        <p14:creationId xmlns:p14="http://schemas.microsoft.com/office/powerpoint/2010/main" val="7905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A8CD6D53-FE20-474B-B4C9-8CC2E7ABE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50000"/>
          <a:stretch/>
        </p:blipFill>
        <p:spPr bwMode="auto">
          <a:xfrm>
            <a:off x="1759520" y="3546206"/>
            <a:ext cx="8355372" cy="77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50000"/>
          <a:stretch/>
        </p:blipFill>
        <p:spPr bwMode="auto">
          <a:xfrm>
            <a:off x="1607120" y="2479406"/>
            <a:ext cx="8355372" cy="77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بكلمات تحوي ال الشمسية أو ال القمرية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8DE3CC80-6492-46E5-B6D6-7B2E39C14DB4}"/>
              </a:ext>
            </a:extLst>
          </p:cNvPr>
          <p:cNvSpPr/>
          <p:nvPr/>
        </p:nvSpPr>
        <p:spPr>
          <a:xfrm>
            <a:off x="6767237" y="2605761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الصَّف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13F29507-FEC5-4134-ABBC-474A7216B536}"/>
              </a:ext>
            </a:extLst>
          </p:cNvPr>
          <p:cNvSpPr/>
          <p:nvPr/>
        </p:nvSpPr>
        <p:spPr>
          <a:xfrm>
            <a:off x="5095735" y="2651927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الثالث</a:t>
            </a:r>
          </a:p>
        </p:txBody>
      </p:sp>
      <p:sp>
        <p:nvSpPr>
          <p:cNvPr id="36" name="مستطيل 77">
            <a:extLst>
              <a:ext uri="{FF2B5EF4-FFF2-40B4-BE49-F238E27FC236}">
                <a16:creationId xmlns:a16="http://schemas.microsoft.com/office/drawing/2014/main" id="{D8DCCDD5-314C-4B3A-B78A-2A9C8092B105}"/>
              </a:ext>
            </a:extLst>
          </p:cNvPr>
          <p:cNvSpPr/>
          <p:nvPr/>
        </p:nvSpPr>
        <p:spPr>
          <a:xfrm>
            <a:off x="3353200" y="2632072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السابق</a:t>
            </a:r>
          </a:p>
        </p:txBody>
      </p:sp>
      <p:sp>
        <p:nvSpPr>
          <p:cNvPr id="37" name="مستطيل 77">
            <a:extLst>
              <a:ext uri="{FF2B5EF4-FFF2-40B4-BE49-F238E27FC236}">
                <a16:creationId xmlns:a16="http://schemas.microsoft.com/office/drawing/2014/main" id="{DD81287E-C40D-4778-AA16-EB640A78777D}"/>
              </a:ext>
            </a:extLst>
          </p:cNvPr>
          <p:cNvSpPr/>
          <p:nvPr/>
        </p:nvSpPr>
        <p:spPr>
          <a:xfrm>
            <a:off x="1694943" y="2614780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التَّلاميذ   </a:t>
            </a:r>
          </a:p>
        </p:txBody>
      </p:sp>
      <p:sp>
        <p:nvSpPr>
          <p:cNvPr id="41" name="مستطيل 77">
            <a:extLst>
              <a:ext uri="{FF2B5EF4-FFF2-40B4-BE49-F238E27FC236}">
                <a16:creationId xmlns:a16="http://schemas.microsoft.com/office/drawing/2014/main" id="{4C6F1D93-A034-484B-A0B6-2B1E74EBD107}"/>
              </a:ext>
            </a:extLst>
          </p:cNvPr>
          <p:cNvSpPr/>
          <p:nvPr/>
        </p:nvSpPr>
        <p:spPr>
          <a:xfrm>
            <a:off x="6919637" y="3672561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العام</a:t>
            </a:r>
          </a:p>
        </p:txBody>
      </p:sp>
      <p:sp>
        <p:nvSpPr>
          <p:cNvPr id="42" name="مستطيل 77">
            <a:extLst>
              <a:ext uri="{FF2B5EF4-FFF2-40B4-BE49-F238E27FC236}">
                <a16:creationId xmlns:a16="http://schemas.microsoft.com/office/drawing/2014/main" id="{1E745867-97E0-49EB-B241-4FE264C12717}"/>
              </a:ext>
            </a:extLst>
          </p:cNvPr>
          <p:cNvSpPr/>
          <p:nvPr/>
        </p:nvSpPr>
        <p:spPr>
          <a:xfrm>
            <a:off x="5248135" y="3718727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الجديد</a:t>
            </a:r>
          </a:p>
        </p:txBody>
      </p:sp>
      <p:sp>
        <p:nvSpPr>
          <p:cNvPr id="43" name="مستطيل 77">
            <a:extLst>
              <a:ext uri="{FF2B5EF4-FFF2-40B4-BE49-F238E27FC236}">
                <a16:creationId xmlns:a16="http://schemas.microsoft.com/office/drawing/2014/main" id="{B1587286-195C-436B-A52D-598967834471}"/>
              </a:ext>
            </a:extLst>
          </p:cNvPr>
          <p:cNvSpPr/>
          <p:nvPr/>
        </p:nvSpPr>
        <p:spPr>
          <a:xfrm>
            <a:off x="3505600" y="3698872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المعلِّم</a:t>
            </a:r>
          </a:p>
        </p:txBody>
      </p:sp>
      <p:sp>
        <p:nvSpPr>
          <p:cNvPr id="44" name="مستطيل 77">
            <a:extLst>
              <a:ext uri="{FF2B5EF4-FFF2-40B4-BE49-F238E27FC236}">
                <a16:creationId xmlns:a16="http://schemas.microsoft.com/office/drawing/2014/main" id="{1DE7ECC1-52DE-4B6A-9A94-24D814CA881B}"/>
              </a:ext>
            </a:extLst>
          </p:cNvPr>
          <p:cNvSpPr/>
          <p:nvPr/>
        </p:nvSpPr>
        <p:spPr>
          <a:xfrm>
            <a:off x="1847343" y="3681580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اليوم   </a:t>
            </a:r>
          </a:p>
        </p:txBody>
      </p:sp>
    </p:spTree>
    <p:extLst>
      <p:ext uri="{BB962C8B-B14F-4D97-AF65-F5344CB8AC3E}">
        <p14:creationId xmlns:p14="http://schemas.microsoft.com/office/powerpoint/2010/main" val="2295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2858134" y="2938868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850323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حضرَ التَّلاميذ غير تلميذٍ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2691220" y="39848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3286300" y="5757833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67" name="Hexagon 4">
            <a:extLst>
              <a:ext uri="{FF2B5EF4-FFF2-40B4-BE49-F238E27FC236}">
                <a16:creationId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6920822" y="1590662"/>
            <a:ext cx="1233121" cy="108206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4779373" y="1528062"/>
            <a:ext cx="1374120" cy="136126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 flipH="1">
            <a:off x="2782142" y="1253713"/>
            <a:ext cx="1744024" cy="172770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276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أستثني ب ( غير) :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E1C29576-FEC7-4183-93AA-CB21C05DC595}"/>
              </a:ext>
            </a:extLst>
          </p:cNvPr>
          <p:cNvGrpSpPr/>
          <p:nvPr/>
        </p:nvGrpSpPr>
        <p:grpSpPr>
          <a:xfrm>
            <a:off x="6725798" y="2938868"/>
            <a:ext cx="1349827" cy="2091875"/>
            <a:chOff x="7888425" y="1740804"/>
            <a:chExt cx="1349827" cy="2091875"/>
          </a:xfrm>
        </p:grpSpPr>
        <p:sp>
          <p:nvSpPr>
            <p:cNvPr id="56" name="Rectangle: Rounded Corners 29">
              <a:extLst>
                <a:ext uri="{FF2B5EF4-FFF2-40B4-BE49-F238E27FC236}">
                  <a16:creationId xmlns:a16="http://schemas.microsoft.com/office/drawing/2014/main" id="{813A62C4-6E3B-4142-A4AC-E0759455EB45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52666D3-B028-452B-8AB0-47D96C6D0DB6}"/>
                </a:ext>
              </a:extLst>
            </p:cNvPr>
            <p:cNvSpPr txBox="1"/>
            <p:nvPr/>
          </p:nvSpPr>
          <p:spPr>
            <a:xfrm>
              <a:off x="7968805" y="1863587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لونُ الرّسامُ الغزالَ غير الرأسِ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58" name="Freeform: Shape 30">
            <a:extLst>
              <a:ext uri="{FF2B5EF4-FFF2-40B4-BE49-F238E27FC236}">
                <a16:creationId xmlns:a16="http://schemas.microsoft.com/office/drawing/2014/main" id="{FAD80256-A8D5-493C-B5B0-EB60813399F8}"/>
              </a:ext>
            </a:extLst>
          </p:cNvPr>
          <p:cNvSpPr/>
          <p:nvPr/>
        </p:nvSpPr>
        <p:spPr>
          <a:xfrm>
            <a:off x="6558884" y="39848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Y" sz="1800" dirty="0">
              <a:solidFill>
                <a:schemeClr val="tx1"/>
              </a:solidFill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3D351575-C37A-430D-84C9-C7B1D52E26B9}"/>
              </a:ext>
            </a:extLst>
          </p:cNvPr>
          <p:cNvSpPr txBox="1"/>
          <p:nvPr/>
        </p:nvSpPr>
        <p:spPr>
          <a:xfrm>
            <a:off x="7153964" y="5757833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71" name="Group 45">
            <a:extLst>
              <a:ext uri="{FF2B5EF4-FFF2-40B4-BE49-F238E27FC236}">
                <a16:creationId xmlns:a16="http://schemas.microsoft.com/office/drawing/2014/main" id="{837CDF4C-8C58-494E-ADF0-8DC36311258D}"/>
              </a:ext>
            </a:extLst>
          </p:cNvPr>
          <p:cNvGrpSpPr/>
          <p:nvPr/>
        </p:nvGrpSpPr>
        <p:grpSpPr>
          <a:xfrm>
            <a:off x="4780129" y="2938868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22">
              <a:extLst>
                <a:ext uri="{FF2B5EF4-FFF2-40B4-BE49-F238E27FC236}">
                  <a16:creationId xmlns:a16="http://schemas.microsoft.com/office/drawing/2014/main" id="{85B0CD24-3CE9-4615-9FB1-4B20CA04134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3E7661E5-8928-422D-965F-DA09CD27BA6A}"/>
                </a:ext>
              </a:extLst>
            </p:cNvPr>
            <p:cNvSpPr txBox="1"/>
            <p:nvPr/>
          </p:nvSpPr>
          <p:spPr>
            <a:xfrm>
              <a:off x="5586523" y="1869373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رسمَ الرَّسام السَّيارة غير الإطاراتِ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7" name="Freeform: Shape 23">
            <a:extLst>
              <a:ext uri="{FF2B5EF4-FFF2-40B4-BE49-F238E27FC236}">
                <a16:creationId xmlns:a16="http://schemas.microsoft.com/office/drawing/2014/main" id="{F1125DC8-3E1E-4406-B6C6-64EA52C83356}"/>
              </a:ext>
            </a:extLst>
          </p:cNvPr>
          <p:cNvSpPr/>
          <p:nvPr/>
        </p:nvSpPr>
        <p:spPr>
          <a:xfrm>
            <a:off x="4613215" y="39848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Box 25">
            <a:extLst>
              <a:ext uri="{FF2B5EF4-FFF2-40B4-BE49-F238E27FC236}">
                <a16:creationId xmlns:a16="http://schemas.microsoft.com/office/drawing/2014/main" id="{BCC75072-725A-4389-A9A1-A942BE16AFB6}"/>
              </a:ext>
            </a:extLst>
          </p:cNvPr>
          <p:cNvSpPr txBox="1"/>
          <p:nvPr/>
        </p:nvSpPr>
        <p:spPr>
          <a:xfrm>
            <a:off x="5208295" y="5757833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37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68" grpId="0" animBg="1"/>
      <p:bldP spid="70" grpId="0" animBg="1"/>
      <p:bldP spid="55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2858134" y="240184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891599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يذهبُ أبي إلى عملِه صباحاً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2691220" y="344777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يعودُ أبي من عملِه مساءاً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3286300" y="522080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27620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أحاكي المثال الأول في تحويل الزمن باستخدام </a:t>
              </a:r>
            </a:p>
            <a:p>
              <a:pPr algn="r"/>
              <a:r>
                <a:rPr lang="ar-SY" b="1" dirty="0"/>
                <a:t>( صباحا، مساءً)  :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E1C29576-FEC7-4183-93AA-CB21C05DC595}"/>
              </a:ext>
            </a:extLst>
          </p:cNvPr>
          <p:cNvGrpSpPr/>
          <p:nvPr/>
        </p:nvGrpSpPr>
        <p:grpSpPr>
          <a:xfrm>
            <a:off x="6622723" y="2401840"/>
            <a:ext cx="1452902" cy="2091875"/>
            <a:chOff x="7785350" y="1740804"/>
            <a:chExt cx="1452902" cy="2091875"/>
          </a:xfrm>
        </p:grpSpPr>
        <p:sp>
          <p:nvSpPr>
            <p:cNvPr id="56" name="Rectangle: Rounded Corners 29">
              <a:extLst>
                <a:ext uri="{FF2B5EF4-FFF2-40B4-BE49-F238E27FC236}">
                  <a16:creationId xmlns:a16="http://schemas.microsoft.com/office/drawing/2014/main" id="{813A62C4-6E3B-4142-A4AC-E0759455EB45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52666D3-B028-452B-8AB0-47D96C6D0DB6}"/>
                </a:ext>
              </a:extLst>
            </p:cNvPr>
            <p:cNvSpPr txBox="1"/>
            <p:nvPr/>
          </p:nvSpPr>
          <p:spPr>
            <a:xfrm>
              <a:off x="7785350" y="1926940"/>
              <a:ext cx="1436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أستيقظُ للَّحاق بالمدرسةِ صباحاً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58" name="Freeform: Shape 30">
            <a:extLst>
              <a:ext uri="{FF2B5EF4-FFF2-40B4-BE49-F238E27FC236}">
                <a16:creationId xmlns:a16="http://schemas.microsoft.com/office/drawing/2014/main" id="{FAD80256-A8D5-493C-B5B0-EB60813399F8}"/>
              </a:ext>
            </a:extLst>
          </p:cNvPr>
          <p:cNvSpPr/>
          <p:nvPr/>
        </p:nvSpPr>
        <p:spPr>
          <a:xfrm>
            <a:off x="6558884" y="344777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800" dirty="0">
                <a:solidFill>
                  <a:schemeClr val="tx1"/>
                </a:solidFill>
              </a:rPr>
              <a:t>أخلدُ إلى النَّوم </a:t>
            </a:r>
            <a:r>
              <a:rPr lang="ar-SY" dirty="0">
                <a:solidFill>
                  <a:schemeClr val="tx1"/>
                </a:solidFill>
              </a:rPr>
              <a:t>مساءاً</a:t>
            </a:r>
            <a:r>
              <a:rPr lang="ar-SY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3D351575-C37A-430D-84C9-C7B1D52E26B9}"/>
              </a:ext>
            </a:extLst>
          </p:cNvPr>
          <p:cNvSpPr txBox="1"/>
          <p:nvPr/>
        </p:nvSpPr>
        <p:spPr>
          <a:xfrm>
            <a:off x="7153964" y="522080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71" name="Group 45">
            <a:extLst>
              <a:ext uri="{FF2B5EF4-FFF2-40B4-BE49-F238E27FC236}">
                <a16:creationId xmlns:a16="http://schemas.microsoft.com/office/drawing/2014/main" id="{837CDF4C-8C58-494E-ADF0-8DC36311258D}"/>
              </a:ext>
            </a:extLst>
          </p:cNvPr>
          <p:cNvGrpSpPr/>
          <p:nvPr/>
        </p:nvGrpSpPr>
        <p:grpSpPr>
          <a:xfrm>
            <a:off x="4780129" y="2401840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22">
              <a:extLst>
                <a:ext uri="{FF2B5EF4-FFF2-40B4-BE49-F238E27FC236}">
                  <a16:creationId xmlns:a16="http://schemas.microsoft.com/office/drawing/2014/main" id="{85B0CD24-3CE9-4615-9FB1-4B20CA04134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3E7661E5-8928-422D-965F-DA09CD27BA6A}"/>
                </a:ext>
              </a:extLst>
            </p:cNvPr>
            <p:cNvSpPr txBox="1"/>
            <p:nvPr/>
          </p:nvSpPr>
          <p:spPr>
            <a:xfrm>
              <a:off x="5572009" y="1891600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تخرجُ الطُّيورُ  من أعشاشها صباحاً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7" name="Freeform: Shape 23">
            <a:extLst>
              <a:ext uri="{FF2B5EF4-FFF2-40B4-BE49-F238E27FC236}">
                <a16:creationId xmlns:a16="http://schemas.microsoft.com/office/drawing/2014/main" id="{F1125DC8-3E1E-4406-B6C6-64EA52C83356}"/>
              </a:ext>
            </a:extLst>
          </p:cNvPr>
          <p:cNvSpPr/>
          <p:nvPr/>
        </p:nvSpPr>
        <p:spPr>
          <a:xfrm>
            <a:off x="4613215" y="344777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تعودُ الطُّيور إلى أعشاشِها مساءاً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Box 25">
            <a:extLst>
              <a:ext uri="{FF2B5EF4-FFF2-40B4-BE49-F238E27FC236}">
                <a16:creationId xmlns:a16="http://schemas.microsoft.com/office/drawing/2014/main" id="{BCC75072-725A-4389-A9A1-A942BE16AFB6}"/>
              </a:ext>
            </a:extLst>
          </p:cNvPr>
          <p:cNvSpPr txBox="1"/>
          <p:nvPr/>
        </p:nvSpPr>
        <p:spPr>
          <a:xfrm>
            <a:off x="5208295" y="522080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45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55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2591"/>
          <a:stretch/>
        </p:blipFill>
        <p:spPr bwMode="auto">
          <a:xfrm>
            <a:off x="1065414" y="1937984"/>
            <a:ext cx="8913105" cy="230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كل جملة بكلمة مناسبة مما يأتي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التَعْبِيْر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 :</a:t>
            </a:r>
          </a:p>
        </p:txBody>
      </p:sp>
      <p:sp>
        <p:nvSpPr>
          <p:cNvPr id="35" name="مستطيل 77">
            <a:extLst>
              <a:ext uri="{FF2B5EF4-FFF2-40B4-BE49-F238E27FC236}">
                <a16:creationId xmlns:a16="http://schemas.microsoft.com/office/drawing/2014/main" id="{6099878A-0810-4404-97C7-0565B83E4D83}"/>
              </a:ext>
            </a:extLst>
          </p:cNvPr>
          <p:cNvSpPr/>
          <p:nvPr/>
        </p:nvSpPr>
        <p:spPr>
          <a:xfrm>
            <a:off x="4834271" y="1946407"/>
            <a:ext cx="282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AXtManalBold"/>
              </a:rPr>
              <a:t>يسرٍ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1CB47E38-724D-457B-BF87-B9CC0F99A52B}"/>
              </a:ext>
            </a:extLst>
          </p:cNvPr>
          <p:cNvSpPr/>
          <p:nvPr/>
        </p:nvSpPr>
        <p:spPr>
          <a:xfrm>
            <a:off x="1871579" y="2695370"/>
            <a:ext cx="282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AXtManalBold"/>
              </a:rPr>
              <a:t>تعمُّ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76138170-18B6-46AC-8D4F-72589372E3D0}"/>
              </a:ext>
            </a:extLst>
          </p:cNvPr>
          <p:cNvSpPr/>
          <p:nvPr/>
        </p:nvSpPr>
        <p:spPr>
          <a:xfrm>
            <a:off x="3840663" y="3458028"/>
            <a:ext cx="282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AXtManalBold"/>
              </a:rPr>
              <a:t>محطُّ أنظارِ </a:t>
            </a:r>
          </a:p>
        </p:txBody>
      </p:sp>
    </p:spTree>
    <p:extLst>
      <p:ext uri="{BB962C8B-B14F-4D97-AF65-F5344CB8AC3E}">
        <p14:creationId xmlns:p14="http://schemas.microsoft.com/office/powerpoint/2010/main" val="36799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3324068" y="275771"/>
            <a:ext cx="4424399" cy="6482882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8038" y="376331"/>
            <a:ext cx="4277090" cy="62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35338" y="65650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7755244" y="1047305"/>
            <a:ext cx="294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عَامٌ دِرَاسِيٌ جَدِيدٌ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71592" y="-89393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7700602" y="2808083"/>
            <a:ext cx="4301030" cy="3774146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66717" y="1189143"/>
            <a:ext cx="3241477" cy="321115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47519" y="1081391"/>
            <a:ext cx="705693" cy="4949841"/>
            <a:chOff x="4115079" y="1550132"/>
            <a:chExt cx="1087766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115079" y="2071463"/>
              <a:ext cx="1043705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قدَّم المعلِّم حلاً سهلاً لمشكلةِ عادلٍ،  ما المشكلةُ ؟</a:t>
              </a:r>
            </a:p>
            <a:p>
              <a:pPr algn="r"/>
              <a:r>
                <a:rPr lang="ar-SY" sz="1600" b="1" dirty="0"/>
                <a:t> و ما الحلُّ؟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153426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طريقُ التَّفَوق في الدِّراسة؟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7999" y="2938649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كيف تسودُ المحبَّة داخل المدرسة؟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82514" y="3744335"/>
            <a:ext cx="677108" cy="4991240"/>
            <a:chOff x="7815696" y="2016645"/>
            <a:chExt cx="1043705" cy="4991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7815696" y="2504456"/>
              <a:ext cx="1043705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أصف مشاعري في أول يوم من العام</a:t>
              </a:r>
            </a:p>
            <a:p>
              <a:pPr algn="r"/>
              <a:r>
                <a:rPr lang="ar-SY" sz="1600" b="1" dirty="0"/>
                <a:t> الدراسي الجديد.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597269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2638598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4256065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5241853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6035847"/>
            <a:ext cx="3228672" cy="673027"/>
            <a:chOff x="5722256" y="5316394"/>
            <a:chExt cx="4989899" cy="1004811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067855" y="5316394"/>
              <a:ext cx="3873853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سعيدٌ بلقاءِ الأصحابِ، و المعلِّمين، و متطلِّع للدُّروس الجديدة.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4977813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82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بتجنِّب المشاحنات و الخِصام و الخطأ مع الأخرين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2968665"/>
            <a:ext cx="3235713" cy="1441895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67956" y="1568587"/>
              <a:ext cx="3551508" cy="758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المشكلة: هي الاستيقاظ صباحاً الحل: أن ننام مساء في وقت مبكرٍ للاستيقاظ لصلاة الفجر و قبل موعدِ الدراسة بوقتٍ كافٍ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61070" y="889728"/>
            <a:ext cx="3186563" cy="1609418"/>
            <a:chOff x="1479844" y="604048"/>
            <a:chExt cx="4961320" cy="1037131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6783" y="604048"/>
              <a:ext cx="3758089" cy="852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لابد أن تقرأ الدروس في اليوم السابق لتتابع شرح المعلم بيسر و توجه الأسئلة التي تحتاج إلى إجابات عنها،  و تراجع درويك بشكل دائم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199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718229"/>
            <a:ext cx="1714283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1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1" y="-373650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69897" y="2071463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ماذا يحدث لو لم يكن هناك محبَّة و تسامح بين الناس؟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70031" y="-1579793"/>
            <a:ext cx="688882" cy="5403264"/>
            <a:chOff x="2343164" y="2087441"/>
            <a:chExt cx="1038080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343164" y="2546009"/>
              <a:ext cx="1020338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من أهم أفضلُ الناس كما جاء في حديث الرَّسول صلى الله عليه وسلم؟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894939"/>
            <a:ext cx="3235713" cy="775817"/>
            <a:chOff x="5708354" y="1533573"/>
            <a:chExt cx="5003801" cy="1030850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159611" y="1533573"/>
              <a:ext cx="3836216" cy="77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تكثر المشاحنات،  و الخصام ،  والخطأ على الأخرين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61071" y="909596"/>
            <a:ext cx="3186563" cy="718870"/>
            <a:chOff x="1479844" y="631941"/>
            <a:chExt cx="4961320" cy="100923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631941"/>
              <a:ext cx="3621480" cy="475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أحسنهم أخلاقاً 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720951"/>
            <a:ext cx="1714283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1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84046" cy="2228601"/>
            <a:chOff x="3845212" y="660738"/>
            <a:chExt cx="218404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16078" y="1434269"/>
              <a:ext cx="1913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طلب المعلم من التَّلاميذ أن يعرَّفوا أنفسهم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أصل العبارة  بالإجابة الصحيحة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64493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2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كي يعرف كل واحد زميله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كي يسجِّل أسماءهم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313780" cy="2228601"/>
            <a:chOff x="3845212" y="660738"/>
            <a:chExt cx="2313780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245812" y="1299367"/>
              <a:ext cx="1913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طلب المعلم من التلاميذ بعد أن عرفوا أنفسهم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أصل العبارة  بالإجابة الصحيحة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64492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2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أن يفتحوا كتبهم المدرسية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038441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أن يذكر كل واحد منهم أمنيته في العام الدراسي الجديد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Freeform: Shape 34">
            <a:extLst>
              <a:ext uri="{FF2B5EF4-FFF2-40B4-BE49-F238E27FC236}">
                <a16:creationId xmlns:a16="http://schemas.microsoft.com/office/drawing/2014/main" id="{22C645F0-FB5B-4828-97E0-5DD157C867CE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9CE565B-9F9B-4009-8B58-E960F8E5EA68}"/>
              </a:ext>
            </a:extLst>
          </p:cNvPr>
          <p:cNvSpPr/>
          <p:nvPr/>
        </p:nvSpPr>
        <p:spPr>
          <a:xfrm>
            <a:off x="7251" y="-493486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4F80859-A2AE-4848-99B3-1966EC22227E}"/>
              </a:ext>
            </a:extLst>
          </p:cNvPr>
          <p:cNvGrpSpPr/>
          <p:nvPr/>
        </p:nvGrpSpPr>
        <p:grpSpPr>
          <a:xfrm>
            <a:off x="1437352" y="2358630"/>
            <a:ext cx="2006715" cy="693653"/>
            <a:chOff x="1437352" y="2358630"/>
            <a:chExt cx="2006715" cy="693653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061189C-FE49-4EE5-84E9-D58B31AA0BB1}"/>
                </a:ext>
              </a:extLst>
            </p:cNvPr>
            <p:cNvSpPr/>
            <p:nvPr/>
          </p:nvSpPr>
          <p:spPr>
            <a:xfrm flipV="1">
              <a:off x="1437352" y="2358630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6D08212-FBF6-4056-A3C1-6326BD90FE39}"/>
                </a:ext>
              </a:extLst>
            </p:cNvPr>
            <p:cNvSpPr txBox="1"/>
            <p:nvPr/>
          </p:nvSpPr>
          <p:spPr>
            <a:xfrm>
              <a:off x="1615267" y="2652173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يسر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6707133B-6B9B-4AAD-A767-7F92BB84FC19}"/>
              </a:ext>
            </a:extLst>
          </p:cNvPr>
          <p:cNvSpPr txBox="1"/>
          <p:nvPr/>
        </p:nvSpPr>
        <p:spPr>
          <a:xfrm>
            <a:off x="1337029" y="2041172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4EACDDE-75B6-4185-8177-E42585F89538}"/>
              </a:ext>
            </a:extLst>
          </p:cNvPr>
          <p:cNvGrpSpPr/>
          <p:nvPr/>
        </p:nvGrpSpPr>
        <p:grpSpPr>
          <a:xfrm>
            <a:off x="1437352" y="3508485"/>
            <a:ext cx="2006715" cy="697463"/>
            <a:chOff x="1437352" y="3508485"/>
            <a:chExt cx="2006715" cy="697463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9061FD6-34AB-4455-90F2-E345B12EEF69}"/>
                </a:ext>
              </a:extLst>
            </p:cNvPr>
            <p:cNvSpPr/>
            <p:nvPr/>
          </p:nvSpPr>
          <p:spPr>
            <a:xfrm flipV="1">
              <a:off x="1437352" y="3508485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EE4F8F9-9ED4-480C-AD99-5FA4380B7518}"/>
                </a:ext>
              </a:extLst>
            </p:cNvPr>
            <p:cNvSpPr txBox="1"/>
            <p:nvPr/>
          </p:nvSpPr>
          <p:spPr>
            <a:xfrm>
              <a:off x="1615267" y="3805838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المشاحنات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66C5D508-3EC2-40B8-BC96-84050A9D3B3B}"/>
              </a:ext>
            </a:extLst>
          </p:cNvPr>
          <p:cNvSpPr txBox="1"/>
          <p:nvPr/>
        </p:nvSpPr>
        <p:spPr>
          <a:xfrm>
            <a:off x="1366405" y="3180455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6AFB3E5-8AC7-4E28-B662-C5E1BFAD9C48}"/>
              </a:ext>
            </a:extLst>
          </p:cNvPr>
          <p:cNvGrpSpPr/>
          <p:nvPr/>
        </p:nvGrpSpPr>
        <p:grpSpPr>
          <a:xfrm>
            <a:off x="1437352" y="4595186"/>
            <a:ext cx="2006715" cy="674603"/>
            <a:chOff x="1437352" y="4595186"/>
            <a:chExt cx="2006715" cy="674603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A411F65-0C5A-4529-99DA-B88C7D496EFE}"/>
                </a:ext>
              </a:extLst>
            </p:cNvPr>
            <p:cNvSpPr/>
            <p:nvPr/>
          </p:nvSpPr>
          <p:spPr>
            <a:xfrm flipV="1">
              <a:off x="1437352" y="4595186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BD8CA8D-8E35-4A42-8162-2A7E3107203B}"/>
                </a:ext>
              </a:extLst>
            </p:cNvPr>
            <p:cNvSpPr txBox="1"/>
            <p:nvPr/>
          </p:nvSpPr>
          <p:spPr>
            <a:xfrm>
              <a:off x="1615267" y="486967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تسود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922E2FEA-D71E-4DA4-A0F9-B5BB3EF3F576}"/>
              </a:ext>
            </a:extLst>
          </p:cNvPr>
          <p:cNvSpPr txBox="1"/>
          <p:nvPr/>
        </p:nvSpPr>
        <p:spPr>
          <a:xfrm>
            <a:off x="1337029" y="4277728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688F5280-5B8A-454C-AD1E-6D52684AD8A5}"/>
              </a:ext>
            </a:extLst>
          </p:cNvPr>
          <p:cNvSpPr/>
          <p:nvPr/>
        </p:nvSpPr>
        <p:spPr>
          <a:xfrm>
            <a:off x="3314700" y="-483725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161ED8-D2CF-4E15-8B7F-86FECA5649C3}"/>
              </a:ext>
            </a:extLst>
          </p:cNvPr>
          <p:cNvGrpSpPr/>
          <p:nvPr/>
        </p:nvGrpSpPr>
        <p:grpSpPr>
          <a:xfrm>
            <a:off x="4626987" y="2368390"/>
            <a:ext cx="2416444" cy="674604"/>
            <a:chOff x="7408287" y="2368390"/>
            <a:chExt cx="2416444" cy="674604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E58ED40-7DBB-4243-AC9B-2DA956063877}"/>
                </a:ext>
              </a:extLst>
            </p:cNvPr>
            <p:cNvSpPr/>
            <p:nvPr/>
          </p:nvSpPr>
          <p:spPr>
            <a:xfrm flipV="1">
              <a:off x="7526101" y="2368390"/>
              <a:ext cx="229863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661F7DF-331F-4C93-8052-E9679356ABF6}"/>
                </a:ext>
              </a:extLst>
            </p:cNvPr>
            <p:cNvSpPr txBox="1"/>
            <p:nvPr/>
          </p:nvSpPr>
          <p:spPr>
            <a:xfrm>
              <a:off x="7408287" y="2642884"/>
              <a:ext cx="2368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تكثر و تعم 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90C5B1D3-5C75-451C-A0A4-C524CBE6BB2E}"/>
              </a:ext>
            </a:extLst>
          </p:cNvPr>
          <p:cNvSpPr txBox="1"/>
          <p:nvPr/>
        </p:nvSpPr>
        <p:spPr>
          <a:xfrm>
            <a:off x="4644478" y="2050933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50EEA0-CC24-4F69-AD27-3A68D423175E}"/>
              </a:ext>
            </a:extLst>
          </p:cNvPr>
          <p:cNvGrpSpPr/>
          <p:nvPr/>
        </p:nvGrpSpPr>
        <p:grpSpPr>
          <a:xfrm>
            <a:off x="4744801" y="3518246"/>
            <a:ext cx="2006715" cy="687303"/>
            <a:chOff x="7526101" y="3518246"/>
            <a:chExt cx="2006715" cy="687303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443B001-79B6-4414-80F6-1AE3234784E9}"/>
                </a:ext>
              </a:extLst>
            </p:cNvPr>
            <p:cNvSpPr/>
            <p:nvPr/>
          </p:nvSpPr>
          <p:spPr>
            <a:xfrm flipV="1">
              <a:off x="7526101" y="3518246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A19B6FB-00D6-475C-8597-60171A0E9335}"/>
                </a:ext>
              </a:extLst>
            </p:cNvPr>
            <p:cNvSpPr txBox="1"/>
            <p:nvPr/>
          </p:nvSpPr>
          <p:spPr>
            <a:xfrm>
              <a:off x="7704016" y="380543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أفاضلكم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BC76ED3A-F049-434F-B9C3-1B281B10D845}"/>
              </a:ext>
            </a:extLst>
          </p:cNvPr>
          <p:cNvSpPr txBox="1"/>
          <p:nvPr/>
        </p:nvSpPr>
        <p:spPr>
          <a:xfrm>
            <a:off x="4673854" y="3190216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41BA65D-1947-4B27-ABE2-43AFCFED2416}"/>
              </a:ext>
            </a:extLst>
          </p:cNvPr>
          <p:cNvGrpSpPr/>
          <p:nvPr/>
        </p:nvGrpSpPr>
        <p:grpSpPr>
          <a:xfrm>
            <a:off x="4503615" y="4604945"/>
            <a:ext cx="2610313" cy="689845"/>
            <a:chOff x="7284915" y="4604945"/>
            <a:chExt cx="2610313" cy="689845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D4BA8FB-58F1-459A-9724-36C303AC47FC}"/>
                </a:ext>
              </a:extLst>
            </p:cNvPr>
            <p:cNvSpPr/>
            <p:nvPr/>
          </p:nvSpPr>
          <p:spPr>
            <a:xfrm flipV="1">
              <a:off x="7526101" y="4604945"/>
              <a:ext cx="236912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CA7C10E-95F5-4A51-A8C6-0B742CFAD1CD}"/>
                </a:ext>
              </a:extLst>
            </p:cNvPr>
            <p:cNvSpPr txBox="1"/>
            <p:nvPr/>
          </p:nvSpPr>
          <p:spPr>
            <a:xfrm>
              <a:off x="7284915" y="4894680"/>
              <a:ext cx="2512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سهولة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C6B7CD0-0ECE-4BD7-BA13-B5074D26CE97}"/>
              </a:ext>
            </a:extLst>
          </p:cNvPr>
          <p:cNvSpPr txBox="1"/>
          <p:nvPr/>
        </p:nvSpPr>
        <p:spPr>
          <a:xfrm>
            <a:off x="4644478" y="4287489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4173926" y="41537"/>
            <a:ext cx="6397985" cy="1233121"/>
            <a:chOff x="1345124" y="1141262"/>
            <a:chExt cx="6397985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92070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72840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83175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9" y="1565480"/>
              <a:ext cx="406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أصل الكلمات بما يناسبها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66387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1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15C4F55-A2FF-4BA8-ABF0-9C4EB38A5684}"/>
              </a:ext>
            </a:extLst>
          </p:cNvPr>
          <p:cNvGrpSpPr/>
          <p:nvPr/>
        </p:nvGrpSpPr>
        <p:grpSpPr>
          <a:xfrm>
            <a:off x="1437352" y="5560386"/>
            <a:ext cx="2006715" cy="674603"/>
            <a:chOff x="1437352" y="4595186"/>
            <a:chExt cx="2006715" cy="674603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7998B24-881A-4540-905A-00C8FBE9D26D}"/>
                </a:ext>
              </a:extLst>
            </p:cNvPr>
            <p:cNvSpPr/>
            <p:nvPr/>
          </p:nvSpPr>
          <p:spPr>
            <a:xfrm flipV="1">
              <a:off x="1437352" y="4595186"/>
              <a:ext cx="182880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1B670A51-11A0-43BF-8CE8-C88C06CEA20C}"/>
                </a:ext>
              </a:extLst>
            </p:cNvPr>
            <p:cNvSpPr txBox="1"/>
            <p:nvPr/>
          </p:nvSpPr>
          <p:spPr>
            <a:xfrm>
              <a:off x="1615267" y="486967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خياركم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E4D27CB8-F2A0-41FE-9B26-A7B4B22E2A74}"/>
              </a:ext>
            </a:extLst>
          </p:cNvPr>
          <p:cNvSpPr txBox="1"/>
          <p:nvPr/>
        </p:nvSpPr>
        <p:spPr>
          <a:xfrm>
            <a:off x="1337029" y="5242928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B685396-1822-46C4-A058-4E2F222117C9}"/>
              </a:ext>
            </a:extLst>
          </p:cNvPr>
          <p:cNvGrpSpPr/>
          <p:nvPr/>
        </p:nvGrpSpPr>
        <p:grpSpPr>
          <a:xfrm>
            <a:off x="4744801" y="5570146"/>
            <a:ext cx="2857284" cy="665074"/>
            <a:chOff x="7526101" y="4604946"/>
            <a:chExt cx="2857284" cy="665074"/>
          </a:xfrm>
          <a:solidFill>
            <a:srgbClr val="FF0000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7C12BA7-FAC3-4847-A82B-32DF53C18F29}"/>
                </a:ext>
              </a:extLst>
            </p:cNvPr>
            <p:cNvSpPr/>
            <p:nvPr/>
          </p:nvSpPr>
          <p:spPr>
            <a:xfrm flipV="1">
              <a:off x="7526101" y="4604946"/>
              <a:ext cx="243704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93D30C3-CB07-43E9-89FF-960F1B0C7E36}"/>
                </a:ext>
              </a:extLst>
            </p:cNvPr>
            <p:cNvSpPr txBox="1"/>
            <p:nvPr/>
          </p:nvSpPr>
          <p:spPr>
            <a:xfrm>
              <a:off x="8014259" y="4869910"/>
              <a:ext cx="2369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العداوات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2891335-06D7-4A05-B224-FF053C79D409}"/>
              </a:ext>
            </a:extLst>
          </p:cNvPr>
          <p:cNvSpPr txBox="1"/>
          <p:nvPr/>
        </p:nvSpPr>
        <p:spPr>
          <a:xfrm>
            <a:off x="4644478" y="5252689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77" name="Freeform: Shape 34">
            <a:extLst>
              <a:ext uri="{FF2B5EF4-FFF2-40B4-BE49-F238E27FC236}">
                <a16:creationId xmlns:a16="http://schemas.microsoft.com/office/drawing/2014/main" id="{414665F8-6F99-4EA7-8CAE-E38ED2F310AD}"/>
              </a:ext>
            </a:extLst>
          </p:cNvPr>
          <p:cNvSpPr/>
          <p:nvPr/>
        </p:nvSpPr>
        <p:spPr>
          <a:xfrm rot="2691889" flipH="1">
            <a:off x="2789107" y="3700869"/>
            <a:ext cx="2352186" cy="39112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1682118 w 1682118"/>
              <a:gd name="connsiteY0" fmla="*/ 15462 h 1466604"/>
              <a:gd name="connsiteX1" fmla="*/ 1102845 w 1682118"/>
              <a:gd name="connsiteY1" fmla="*/ 79248 h 1466604"/>
              <a:gd name="connsiteX2" fmla="*/ 759408 w 1682118"/>
              <a:gd name="connsiteY2" fmla="*/ 1122256 h 1466604"/>
              <a:gd name="connsiteX3" fmla="*/ 256216 w 1682118"/>
              <a:gd name="connsiteY3" fmla="*/ 1243352 h 1466604"/>
              <a:gd name="connsiteX4" fmla="*/ 0 w 1682118"/>
              <a:gd name="connsiteY4" fmla="*/ 1466604 h 1466604"/>
              <a:gd name="connsiteX0" fmla="*/ 1682118 w 1682118"/>
              <a:gd name="connsiteY0" fmla="*/ 134959 h 1586101"/>
              <a:gd name="connsiteX1" fmla="*/ 1228006 w 1682118"/>
              <a:gd name="connsiteY1" fmla="*/ 33193 h 1586101"/>
              <a:gd name="connsiteX2" fmla="*/ 759408 w 1682118"/>
              <a:gd name="connsiteY2" fmla="*/ 1241753 h 1586101"/>
              <a:gd name="connsiteX3" fmla="*/ 256216 w 1682118"/>
              <a:gd name="connsiteY3" fmla="*/ 1362849 h 1586101"/>
              <a:gd name="connsiteX4" fmla="*/ 0 w 1682118"/>
              <a:gd name="connsiteY4" fmla="*/ 1586101 h 158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586101" extrusionOk="0">
                <a:moveTo>
                  <a:pt x="1682118" y="134959"/>
                </a:moveTo>
                <a:cubicBezTo>
                  <a:pt x="1482769" y="120883"/>
                  <a:pt x="1354576" y="-76874"/>
                  <a:pt x="1228006" y="33193"/>
                </a:cubicBezTo>
                <a:cubicBezTo>
                  <a:pt x="1049632" y="231687"/>
                  <a:pt x="921373" y="1020144"/>
                  <a:pt x="759408" y="1241753"/>
                </a:cubicBezTo>
                <a:cubicBezTo>
                  <a:pt x="597443" y="1463362"/>
                  <a:pt x="423522" y="1253085"/>
                  <a:pt x="256216" y="1362849"/>
                </a:cubicBezTo>
                <a:cubicBezTo>
                  <a:pt x="80127" y="1444843"/>
                  <a:pt x="53817" y="1525787"/>
                  <a:pt x="0" y="158610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352186 w 2352186"/>
                      <a:gd name="connsiteY0" fmla="*/ 33279 h 391121"/>
                      <a:gd name="connsiteX1" fmla="*/ 1717179 w 2352186"/>
                      <a:gd name="connsiteY1" fmla="*/ 8185 h 391121"/>
                      <a:gd name="connsiteX2" fmla="*/ 1061916 w 2352186"/>
                      <a:gd name="connsiteY2" fmla="*/ 306207 h 391121"/>
                      <a:gd name="connsiteX3" fmla="*/ 358279 w 2352186"/>
                      <a:gd name="connsiteY3" fmla="*/ 336068 h 391121"/>
                      <a:gd name="connsiteX4" fmla="*/ 0 w 2352186"/>
                      <a:gd name="connsiteY4" fmla="*/ 391121 h 391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2186" h="391121" extrusionOk="0">
                        <a:moveTo>
                          <a:pt x="2352186" y="33279"/>
                        </a:moveTo>
                        <a:cubicBezTo>
                          <a:pt x="2096411" y="58227"/>
                          <a:pt x="1892415" y="34262"/>
                          <a:pt x="1717179" y="8185"/>
                        </a:cubicBezTo>
                        <a:cubicBezTo>
                          <a:pt x="1421541" y="95455"/>
                          <a:pt x="1265120" y="293764"/>
                          <a:pt x="1061916" y="306207"/>
                        </a:cubicBezTo>
                        <a:cubicBezTo>
                          <a:pt x="812777" y="380242"/>
                          <a:pt x="603609" y="290331"/>
                          <a:pt x="358279" y="336068"/>
                        </a:cubicBezTo>
                        <a:cubicBezTo>
                          <a:pt x="108828" y="355875"/>
                          <a:pt x="77036" y="384793"/>
                          <a:pt x="0" y="391121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reeform: Shape 34">
            <a:extLst>
              <a:ext uri="{FF2B5EF4-FFF2-40B4-BE49-F238E27FC236}">
                <a16:creationId xmlns:a16="http://schemas.microsoft.com/office/drawing/2014/main" id="{67C1EA1A-77A2-47CB-AEBC-F35E85A09F74}"/>
              </a:ext>
            </a:extLst>
          </p:cNvPr>
          <p:cNvSpPr/>
          <p:nvPr/>
        </p:nvSpPr>
        <p:spPr>
          <a:xfrm rot="2691889" flipH="1">
            <a:off x="2896450" y="4911556"/>
            <a:ext cx="2203473" cy="21993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1682118 w 1682118"/>
              <a:gd name="connsiteY0" fmla="*/ 15462 h 2038582"/>
              <a:gd name="connsiteX1" fmla="*/ 1102845 w 1682118"/>
              <a:gd name="connsiteY1" fmla="*/ 79248 h 2038582"/>
              <a:gd name="connsiteX2" fmla="*/ 810843 w 1682118"/>
              <a:gd name="connsiteY2" fmla="*/ 2008694 h 2038582"/>
              <a:gd name="connsiteX3" fmla="*/ 256216 w 1682118"/>
              <a:gd name="connsiteY3" fmla="*/ 1243352 h 2038582"/>
              <a:gd name="connsiteX4" fmla="*/ 0 w 1682118"/>
              <a:gd name="connsiteY4" fmla="*/ 1466604 h 2038582"/>
              <a:gd name="connsiteX0" fmla="*/ 1682118 w 1682118"/>
              <a:gd name="connsiteY0" fmla="*/ 2098 h 2015860"/>
              <a:gd name="connsiteX1" fmla="*/ 1208266 w 1682118"/>
              <a:gd name="connsiteY1" fmla="*/ 155503 h 2015860"/>
              <a:gd name="connsiteX2" fmla="*/ 810843 w 1682118"/>
              <a:gd name="connsiteY2" fmla="*/ 1995330 h 2015860"/>
              <a:gd name="connsiteX3" fmla="*/ 256216 w 1682118"/>
              <a:gd name="connsiteY3" fmla="*/ 1229988 h 2015860"/>
              <a:gd name="connsiteX4" fmla="*/ 0 w 1682118"/>
              <a:gd name="connsiteY4" fmla="*/ 1453240 h 20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2015860" extrusionOk="0">
                <a:moveTo>
                  <a:pt x="1682118" y="2098"/>
                </a:moveTo>
                <a:cubicBezTo>
                  <a:pt x="1482769" y="-11978"/>
                  <a:pt x="1334836" y="45436"/>
                  <a:pt x="1208266" y="155503"/>
                </a:cubicBezTo>
                <a:cubicBezTo>
                  <a:pt x="1029892" y="353997"/>
                  <a:pt x="969518" y="1816249"/>
                  <a:pt x="810843" y="1995330"/>
                </a:cubicBezTo>
                <a:cubicBezTo>
                  <a:pt x="652168" y="2174411"/>
                  <a:pt x="423522" y="1120224"/>
                  <a:pt x="256216" y="1229988"/>
                </a:cubicBezTo>
                <a:cubicBezTo>
                  <a:pt x="80127" y="1311982"/>
                  <a:pt x="53817" y="1392926"/>
                  <a:pt x="0" y="145324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203473 w 2203473"/>
                      <a:gd name="connsiteY0" fmla="*/ 228 h 219931"/>
                      <a:gd name="connsiteX1" fmla="*/ 1582755 w 2203473"/>
                      <a:gd name="connsiteY1" fmla="*/ 16965 h 219931"/>
                      <a:gd name="connsiteX2" fmla="*/ 1062155 w 2203473"/>
                      <a:gd name="connsiteY2" fmla="*/ 217691 h 219931"/>
                      <a:gd name="connsiteX3" fmla="*/ 335627 w 2203473"/>
                      <a:gd name="connsiteY3" fmla="*/ 134192 h 219931"/>
                      <a:gd name="connsiteX4" fmla="*/ 0 w 2203473"/>
                      <a:gd name="connsiteY4" fmla="*/ 158548 h 219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03473" h="219931" extrusionOk="0">
                        <a:moveTo>
                          <a:pt x="2203473" y="228"/>
                        </a:moveTo>
                        <a:cubicBezTo>
                          <a:pt x="1951429" y="9934"/>
                          <a:pt x="1747225" y="45312"/>
                          <a:pt x="1582755" y="16965"/>
                        </a:cubicBezTo>
                        <a:cubicBezTo>
                          <a:pt x="1339539" y="46547"/>
                          <a:pt x="1265570" y="206202"/>
                          <a:pt x="1062155" y="217691"/>
                        </a:cubicBezTo>
                        <a:cubicBezTo>
                          <a:pt x="818536" y="267833"/>
                          <a:pt x="562318" y="109860"/>
                          <a:pt x="335627" y="134192"/>
                        </a:cubicBezTo>
                        <a:cubicBezTo>
                          <a:pt x="103779" y="142986"/>
                          <a:pt x="71779" y="158119"/>
                          <a:pt x="0" y="15854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Freeform: Shape 34">
            <a:extLst>
              <a:ext uri="{FF2B5EF4-FFF2-40B4-BE49-F238E27FC236}">
                <a16:creationId xmlns:a16="http://schemas.microsoft.com/office/drawing/2014/main" id="{0F0941FF-79F8-4386-A4E8-1340BEB7CB99}"/>
              </a:ext>
            </a:extLst>
          </p:cNvPr>
          <p:cNvSpPr/>
          <p:nvPr/>
        </p:nvSpPr>
        <p:spPr>
          <a:xfrm rot="2691889" flipV="1">
            <a:off x="3725724" y="2494648"/>
            <a:ext cx="357905" cy="2898503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1682118 w 2305998"/>
              <a:gd name="connsiteY0" fmla="*/ 15462 h 1466604"/>
              <a:gd name="connsiteX1" fmla="*/ 1102845 w 2305998"/>
              <a:gd name="connsiteY1" fmla="*/ 79248 h 1466604"/>
              <a:gd name="connsiteX2" fmla="*/ 2299103 w 2305998"/>
              <a:gd name="connsiteY2" fmla="*/ 856089 h 1466604"/>
              <a:gd name="connsiteX3" fmla="*/ 256216 w 2305998"/>
              <a:gd name="connsiteY3" fmla="*/ 1243352 h 1466604"/>
              <a:gd name="connsiteX4" fmla="*/ 0 w 2305998"/>
              <a:gd name="connsiteY4" fmla="*/ 1466604 h 14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98" h="1466604" extrusionOk="0">
                <a:moveTo>
                  <a:pt x="1682118" y="15462"/>
                </a:moveTo>
                <a:cubicBezTo>
                  <a:pt x="1482769" y="1386"/>
                  <a:pt x="1229415" y="-30819"/>
                  <a:pt x="1102845" y="79248"/>
                </a:cubicBezTo>
                <a:cubicBezTo>
                  <a:pt x="924471" y="277742"/>
                  <a:pt x="2419352" y="699884"/>
                  <a:pt x="2299103" y="856089"/>
                </a:cubicBezTo>
                <a:cubicBezTo>
                  <a:pt x="2124564" y="1078717"/>
                  <a:pt x="423522" y="1133588"/>
                  <a:pt x="256216" y="1243352"/>
                </a:cubicBezTo>
                <a:cubicBezTo>
                  <a:pt x="80127" y="1325346"/>
                  <a:pt x="53817" y="1406290"/>
                  <a:pt x="0" y="14666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61075 w 357905"/>
                      <a:gd name="connsiteY0" fmla="*/ 30558 h 2898503"/>
                      <a:gd name="connsiteX1" fmla="*/ 171168 w 357905"/>
                      <a:gd name="connsiteY1" fmla="*/ 156620 h 2898503"/>
                      <a:gd name="connsiteX2" fmla="*/ 356834 w 357905"/>
                      <a:gd name="connsiteY2" fmla="*/ 1691919 h 2898503"/>
                      <a:gd name="connsiteX3" fmla="*/ 39766 w 357905"/>
                      <a:gd name="connsiteY3" fmla="*/ 2457281 h 2898503"/>
                      <a:gd name="connsiteX4" fmla="*/ 0 w 357905"/>
                      <a:gd name="connsiteY4" fmla="*/ 2898503 h 2898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05" h="2898503" extrusionOk="0">
                        <a:moveTo>
                          <a:pt x="261075" y="30558"/>
                        </a:moveTo>
                        <a:cubicBezTo>
                          <a:pt x="238954" y="13643"/>
                          <a:pt x="190164" y="-41232"/>
                          <a:pt x="171168" y="156620"/>
                        </a:cubicBezTo>
                        <a:cubicBezTo>
                          <a:pt x="74774" y="605894"/>
                          <a:pt x="350263" y="1428957"/>
                          <a:pt x="356834" y="1691919"/>
                        </a:cubicBezTo>
                        <a:cubicBezTo>
                          <a:pt x="318460" y="2141564"/>
                          <a:pt x="88621" y="2202795"/>
                          <a:pt x="39766" y="2457281"/>
                        </a:cubicBezTo>
                        <a:cubicBezTo>
                          <a:pt x="6386" y="2618554"/>
                          <a:pt x="14090" y="2806821"/>
                          <a:pt x="0" y="2898503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Freeform: Shape 34">
            <a:extLst>
              <a:ext uri="{FF2B5EF4-FFF2-40B4-BE49-F238E27FC236}">
                <a16:creationId xmlns:a16="http://schemas.microsoft.com/office/drawing/2014/main" id="{350AD41D-69E4-4A03-A31E-B8E97B27C9D9}"/>
              </a:ext>
            </a:extLst>
          </p:cNvPr>
          <p:cNvSpPr/>
          <p:nvPr/>
        </p:nvSpPr>
        <p:spPr>
          <a:xfrm rot="2691889" flipV="1">
            <a:off x="4022580" y="3642375"/>
            <a:ext cx="189715" cy="261954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  <a:gd name="connsiteX0" fmla="*/ 6744845 w 6744845"/>
              <a:gd name="connsiteY0" fmla="*/ 15462 h 1466604"/>
              <a:gd name="connsiteX1" fmla="*/ 6165572 w 6744845"/>
              <a:gd name="connsiteY1" fmla="*/ 79248 h 1466604"/>
              <a:gd name="connsiteX2" fmla="*/ 3960 w 6744845"/>
              <a:gd name="connsiteY2" fmla="*/ 795637 h 1466604"/>
              <a:gd name="connsiteX3" fmla="*/ 5318943 w 6744845"/>
              <a:gd name="connsiteY3" fmla="*/ 1243352 h 1466604"/>
              <a:gd name="connsiteX4" fmla="*/ 5062727 w 6744845"/>
              <a:gd name="connsiteY4" fmla="*/ 1466604 h 1466604"/>
              <a:gd name="connsiteX0" fmla="*/ 1682118 w 4843554"/>
              <a:gd name="connsiteY0" fmla="*/ 15462 h 1466604"/>
              <a:gd name="connsiteX1" fmla="*/ 1102845 w 4843554"/>
              <a:gd name="connsiteY1" fmla="*/ 79248 h 1466604"/>
              <a:gd name="connsiteX2" fmla="*/ 4840937 w 4843554"/>
              <a:gd name="connsiteY2" fmla="*/ 714837 h 1466604"/>
              <a:gd name="connsiteX3" fmla="*/ 256216 w 4843554"/>
              <a:gd name="connsiteY3" fmla="*/ 1243352 h 1466604"/>
              <a:gd name="connsiteX4" fmla="*/ 0 w 4843554"/>
              <a:gd name="connsiteY4" fmla="*/ 1466604 h 1466604"/>
              <a:gd name="connsiteX0" fmla="*/ 3777159 w 6980097"/>
              <a:gd name="connsiteY0" fmla="*/ 15462 h 1466604"/>
              <a:gd name="connsiteX1" fmla="*/ 3197886 w 6980097"/>
              <a:gd name="connsiteY1" fmla="*/ 79248 h 1466604"/>
              <a:gd name="connsiteX2" fmla="*/ 6935978 w 6980097"/>
              <a:gd name="connsiteY2" fmla="*/ 714837 h 1466604"/>
              <a:gd name="connsiteX3" fmla="*/ 9557 w 6980097"/>
              <a:gd name="connsiteY3" fmla="*/ 1057407 h 1466604"/>
              <a:gd name="connsiteX4" fmla="*/ 2095041 w 6980097"/>
              <a:gd name="connsiteY4" fmla="*/ 1466604 h 14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097" h="1466604" extrusionOk="0">
                <a:moveTo>
                  <a:pt x="3777159" y="15462"/>
                </a:moveTo>
                <a:cubicBezTo>
                  <a:pt x="3577810" y="1386"/>
                  <a:pt x="3324456" y="-30819"/>
                  <a:pt x="3197886" y="79248"/>
                </a:cubicBezTo>
                <a:cubicBezTo>
                  <a:pt x="3019512" y="277742"/>
                  <a:pt x="7467366" y="551811"/>
                  <a:pt x="6935978" y="714837"/>
                </a:cubicBezTo>
                <a:cubicBezTo>
                  <a:pt x="6404590" y="877864"/>
                  <a:pt x="176863" y="947643"/>
                  <a:pt x="9557" y="1057407"/>
                </a:cubicBezTo>
                <a:cubicBezTo>
                  <a:pt x="-166532" y="1139401"/>
                  <a:pt x="2148858" y="1406290"/>
                  <a:pt x="2095041" y="14666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02660 w 189715"/>
                      <a:gd name="connsiteY0" fmla="*/ 27617 h 2619541"/>
                      <a:gd name="connsiteX1" fmla="*/ 86916 w 189715"/>
                      <a:gd name="connsiteY1" fmla="*/ 141546 h 2619541"/>
                      <a:gd name="connsiteX2" fmla="*/ 188515 w 189715"/>
                      <a:gd name="connsiteY2" fmla="*/ 1276789 h 2619541"/>
                      <a:gd name="connsiteX3" fmla="*/ 259 w 189715"/>
                      <a:gd name="connsiteY3" fmla="*/ 1888663 h 2619541"/>
                      <a:gd name="connsiteX4" fmla="*/ 56942 w 189715"/>
                      <a:gd name="connsiteY4" fmla="*/ 2619541 h 2619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715" h="2619541" extrusionOk="0">
                        <a:moveTo>
                          <a:pt x="102660" y="27617"/>
                        </a:moveTo>
                        <a:cubicBezTo>
                          <a:pt x="102092" y="8472"/>
                          <a:pt x="89848" y="-39633"/>
                          <a:pt x="86916" y="141546"/>
                        </a:cubicBezTo>
                        <a:cubicBezTo>
                          <a:pt x="50842" y="521979"/>
                          <a:pt x="179040" y="1028967"/>
                          <a:pt x="188515" y="1276789"/>
                        </a:cubicBezTo>
                        <a:cubicBezTo>
                          <a:pt x="149591" y="1588926"/>
                          <a:pt x="11250" y="1682037"/>
                          <a:pt x="259" y="1888663"/>
                        </a:cubicBezTo>
                        <a:cubicBezTo>
                          <a:pt x="-10304" y="2034374"/>
                          <a:pt x="59662" y="2517845"/>
                          <a:pt x="56942" y="2619541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6" grpId="0"/>
      <p:bldP spid="141" grpId="0"/>
      <p:bldP spid="146" grpId="0"/>
      <p:bldP spid="148" grpId="0" animBg="1"/>
      <p:bldP spid="157" grpId="0"/>
      <p:bldP spid="162" grpId="0"/>
      <p:bldP spid="167" grpId="0"/>
      <p:bldP spid="55" grpId="0"/>
      <p:bldP spid="172" grpId="0"/>
      <p:bldP spid="176" grpId="0"/>
      <p:bldP spid="177" grpId="0" animBg="1"/>
      <p:bldP spid="178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أحزن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فعل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أسعد الفقراء بصدقتي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أفرح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أسعدَ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49980"/>
            <a:ext cx="2048531" cy="1200329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2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خَرِيطَةَ الْمُفْرَدَةِ الآتِيَةِ: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ضدها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مرادفها</a:t>
            </a:r>
          </a:p>
        </p:txBody>
      </p:sp>
    </p:spTree>
    <p:extLst>
      <p:ext uri="{BB962C8B-B14F-4D97-AF65-F5344CB8AC3E}">
        <p14:creationId xmlns:p14="http://schemas.microsoft.com/office/powerpoint/2010/main" val="1796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026CE051-8D91-411D-9E93-BEABED48C2E6}"/>
              </a:ext>
            </a:extLst>
          </p:cNvPr>
          <p:cNvGrpSpPr/>
          <p:nvPr/>
        </p:nvGrpSpPr>
        <p:grpSpPr>
          <a:xfrm>
            <a:off x="2063711" y="4724788"/>
            <a:ext cx="2779296" cy="2376810"/>
            <a:chOff x="2362987" y="3167659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1D99ED26-3F31-4348-B156-067F24E39CE5}"/>
                </a:ext>
              </a:extLst>
            </p:cNvPr>
            <p:cNvSpPr/>
            <p:nvPr/>
          </p:nvSpPr>
          <p:spPr>
            <a:xfrm rot="13679194">
              <a:off x="2455638" y="3075008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6AB18BE5-7319-4DA4-9718-F7A99BECDCD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اكتمل , الابتدائي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المحبَّة , جميلة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اسمين مختومين بتاء مربوطة: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753135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اسمين مختومين بتاء مفتوحة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اسمين مختومين بهاء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زينه , توجَّه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المشكلات , المشاحنات 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A17E8F77-CAB6-4A04-B1F0-0D9C88C182F2}"/>
              </a:ext>
            </a:extLst>
          </p:cNvPr>
          <p:cNvGrpSpPr/>
          <p:nvPr/>
        </p:nvGrpSpPr>
        <p:grpSpPr>
          <a:xfrm>
            <a:off x="6000115" y="5265456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4D8E8964-87C1-46AE-8308-FC6B9D36493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2EF80FEA-5617-444D-BA85-38D7EC9EF773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كلمتين تحويان همزة وصل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502</Words>
  <Application>Microsoft Office PowerPoint</Application>
  <PresentationFormat>Widescreen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Aller</vt:lpstr>
      <vt:lpstr>Arial</vt:lpstr>
      <vt:lpstr>AXtManalBold</vt:lpstr>
      <vt:lpstr>Bahnschrift SemiBold SemiConden</vt:lpstr>
      <vt:lpstr>Berlin Sans FB</vt:lpstr>
      <vt:lpstr>Calibri</vt:lpstr>
      <vt:lpstr>Calibri Light</vt:lpstr>
      <vt:lpstr>Century Gothic</vt:lpstr>
      <vt:lpstr>Cooper Black</vt:lpstr>
      <vt:lpstr>Economica</vt:lpstr>
      <vt:lpstr>Hand Of Sean</vt:lpstr>
      <vt:lpstr>Helvetica</vt:lpstr>
      <vt:lpstr>Open Sans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duha omar</cp:lastModifiedBy>
  <cp:revision>288</cp:revision>
  <dcterms:created xsi:type="dcterms:W3CDTF">2020-09-22T10:26:44Z</dcterms:created>
  <dcterms:modified xsi:type="dcterms:W3CDTF">2021-05-28T18:24:33Z</dcterms:modified>
</cp:coreProperties>
</file>