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89" r:id="rId2"/>
    <p:sldId id="635" r:id="rId3"/>
    <p:sldId id="641" r:id="rId4"/>
    <p:sldId id="647" r:id="rId5"/>
    <p:sldId id="655" r:id="rId6"/>
    <p:sldId id="657" r:id="rId7"/>
    <p:sldId id="633" r:id="rId8"/>
    <p:sldId id="658" r:id="rId9"/>
    <p:sldId id="660" r:id="rId10"/>
    <p:sldId id="661" r:id="rId11"/>
    <p:sldId id="662" r:id="rId12"/>
    <p:sldId id="614" r:id="rId13"/>
    <p:sldId id="665" r:id="rId14"/>
    <p:sldId id="596" r:id="rId15"/>
    <p:sldId id="666" r:id="rId1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9" autoAdjust="0"/>
    <p:restoredTop sz="94660"/>
  </p:normalViewPr>
  <p:slideViewPr>
    <p:cSldViewPr snapToGrid="0">
      <p:cViewPr>
        <p:scale>
          <a:sx n="66" d="100"/>
          <a:sy n="66" d="100"/>
        </p:scale>
        <p:origin x="-270" y="-414"/>
      </p:cViewPr>
      <p:guideLst>
        <p:guide orient="horz" pos="1589"/>
        <p:guide pos="5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29/08/1442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29/08/1442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919817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24874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نَظَافَةُ الأَسْنَانِ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0482" y="3616714"/>
              <a:ext cx="965441" cy="9668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75943" y="144256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87886" y="1083910"/>
            <a:ext cx="5560255" cy="895263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487887" y="1209526"/>
            <a:ext cx="5257428" cy="552847"/>
            <a:chOff x="306875" y="1971530"/>
            <a:chExt cx="7031918" cy="55284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6875" y="2062712"/>
              <a:ext cx="703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نَاقِشِي سُلُوكَ الْفَتَاةِ، ثُمَّ لَوِّنِي بِالأَلْوَانِ المُنَاسِبَةِ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6611" y="223330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241316" y="223330"/>
            <a:ext cx="1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4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4" y="1495022"/>
            <a:ext cx="2833079" cy="21573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928343" y="3945211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70766" y="3586553"/>
            <a:ext cx="5560255" cy="895263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640287" y="3712169"/>
            <a:ext cx="5257428" cy="552847"/>
            <a:chOff x="306875" y="1971530"/>
            <a:chExt cx="7031918" cy="552847"/>
          </a:xfrm>
        </p:grpSpPr>
        <p:sp>
          <p:nvSpPr>
            <p:cNvPr id="3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6875" y="2062712"/>
              <a:ext cx="703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سلوك غير جيد لأنها تقوم بتبذير الماء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6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7748" y="3622851"/>
              <a:ext cx="885271" cy="8865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617406" y="172355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329349" y="1364892"/>
            <a:ext cx="5560255" cy="895263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312229" y="1443458"/>
            <a:ext cx="5257428" cy="830997"/>
            <a:chOff x="283975" y="1924480"/>
            <a:chExt cx="7031918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83975" y="1924480"/>
              <a:ext cx="7031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أَنْصَحُ زَمِيلَتِي بِعَدَمِ اسْتِخْدَامِ أَسْنَانِهَا لِفَتْحِ</a:t>
              </a:r>
            </a:p>
            <a:p>
              <a:pPr algn="r"/>
              <a:r>
                <a:rPr lang="ar-SY" sz="2400" b="1" dirty="0"/>
                <a:t>الْعُلَبِ أَوْ لِكَسْرِ الْمَوَادِّ الصُّلْبَةِ.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72" y="882512"/>
            <a:ext cx="1979039" cy="244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72" y="3761815"/>
            <a:ext cx="1979039" cy="164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29" y="2801708"/>
            <a:ext cx="1642602" cy="1642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97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46073" y="2291252"/>
            <a:ext cx="1385727" cy="2291861"/>
            <a:chOff x="1965026" y="2290278"/>
            <a:chExt cx="1384581" cy="2293269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8157" y="3599962"/>
              <a:ext cx="922627" cy="9239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026" y="3151483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reeform: Shape 19">
            <a:extLst>
              <a:ext uri="{FF2B5EF4-FFF2-40B4-BE49-F238E27FC236}">
                <a16:creationId xmlns="" xmlns:a16="http://schemas.microsoft.com/office/drawing/2014/main" id="{8B30D744-4424-4D09-B316-05B34DDF8C04}"/>
              </a:ext>
            </a:extLst>
          </p:cNvPr>
          <p:cNvSpPr/>
          <p:nvPr/>
        </p:nvSpPr>
        <p:spPr>
          <a:xfrm>
            <a:off x="2070100" y="2035548"/>
            <a:ext cx="8496300" cy="190817"/>
          </a:xfrm>
          <a:custGeom>
            <a:avLst/>
            <a:gdLst>
              <a:gd name="connsiteX0" fmla="*/ 0 w 12191999"/>
              <a:gd name="connsiteY0" fmla="*/ 0 h 932742"/>
              <a:gd name="connsiteX1" fmla="*/ 234580 w 12191999"/>
              <a:gd name="connsiteY1" fmla="*/ 97027 h 932742"/>
              <a:gd name="connsiteX2" fmla="*/ 6096000 w 12191999"/>
              <a:gd name="connsiteY2" fmla="*/ 859854 h 932742"/>
              <a:gd name="connsiteX3" fmla="*/ 11957421 w 12191999"/>
              <a:gd name="connsiteY3" fmla="*/ 97027 h 932742"/>
              <a:gd name="connsiteX4" fmla="*/ 12191999 w 12191999"/>
              <a:gd name="connsiteY4" fmla="*/ 1 h 932742"/>
              <a:gd name="connsiteX5" fmla="*/ 12191999 w 12191999"/>
              <a:gd name="connsiteY5" fmla="*/ 75420 h 932742"/>
              <a:gd name="connsiteX6" fmla="*/ 12190366 w 12191999"/>
              <a:gd name="connsiteY6" fmla="*/ 76220 h 932742"/>
              <a:gd name="connsiteX7" fmla="*/ 6096000 w 12191999"/>
              <a:gd name="connsiteY7" fmla="*/ 932742 h 932742"/>
              <a:gd name="connsiteX8" fmla="*/ 1634 w 12191999"/>
              <a:gd name="connsiteY8" fmla="*/ 76220 h 932742"/>
              <a:gd name="connsiteX9" fmla="*/ 0 w 12191999"/>
              <a:gd name="connsiteY9" fmla="*/ 75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932742">
                <a:moveTo>
                  <a:pt x="0" y="0"/>
                </a:moveTo>
                <a:lnTo>
                  <a:pt x="234580" y="97027"/>
                </a:lnTo>
                <a:cubicBezTo>
                  <a:pt x="1462777" y="555455"/>
                  <a:pt x="3628849" y="859854"/>
                  <a:pt x="6096000" y="859854"/>
                </a:cubicBezTo>
                <a:cubicBezTo>
                  <a:pt x="8563152" y="859854"/>
                  <a:pt x="10729223" y="555455"/>
                  <a:pt x="11957421" y="97027"/>
                </a:cubicBezTo>
                <a:lnTo>
                  <a:pt x="12191999" y="1"/>
                </a:lnTo>
                <a:lnTo>
                  <a:pt x="12191999" y="75420"/>
                </a:lnTo>
                <a:lnTo>
                  <a:pt x="12190366" y="76220"/>
                </a:lnTo>
                <a:cubicBezTo>
                  <a:pt x="11016695" y="586403"/>
                  <a:pt x="8727628" y="932742"/>
                  <a:pt x="6096000" y="932742"/>
                </a:cubicBezTo>
                <a:cubicBezTo>
                  <a:pt x="3464372" y="932742"/>
                  <a:pt x="1175306" y="586403"/>
                  <a:pt x="1634" y="76220"/>
                </a:cubicBezTo>
                <a:lnTo>
                  <a:pt x="0" y="754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25">
            <a:extLst>
              <a:ext uri="{FF2B5EF4-FFF2-40B4-BE49-F238E27FC236}">
                <a16:creationId xmlns="" xmlns:a16="http://schemas.microsoft.com/office/drawing/2014/main" id="{9CCCC07C-35EF-4F6F-8C60-7F871754B9EB}"/>
              </a:ext>
            </a:extLst>
          </p:cNvPr>
          <p:cNvCxnSpPr>
            <a:cxnSpLocks/>
            <a:stCxn id="58" idx="2"/>
            <a:endCxn id="131" idx="0"/>
          </p:cNvCxnSpPr>
          <p:nvPr/>
        </p:nvCxnSpPr>
        <p:spPr>
          <a:xfrm flipH="1">
            <a:off x="3928365" y="2348295"/>
            <a:ext cx="4945" cy="1380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7">
            <a:extLst>
              <a:ext uri="{FF2B5EF4-FFF2-40B4-BE49-F238E27FC236}">
                <a16:creationId xmlns="" xmlns:a16="http://schemas.microsoft.com/office/drawing/2014/main" id="{AB9E5EBA-48CE-4DFA-868E-D6E2053AECCF}"/>
              </a:ext>
            </a:extLst>
          </p:cNvPr>
          <p:cNvSpPr/>
          <p:nvPr/>
        </p:nvSpPr>
        <p:spPr>
          <a:xfrm>
            <a:off x="3927575" y="19797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28">
            <a:extLst>
              <a:ext uri="{FF2B5EF4-FFF2-40B4-BE49-F238E27FC236}">
                <a16:creationId xmlns="" xmlns:a16="http://schemas.microsoft.com/office/drawing/2014/main" id="{F56F6180-66A5-4B92-AF2A-B0DAF9EB99A0}"/>
              </a:ext>
            </a:extLst>
          </p:cNvPr>
          <p:cNvSpPr/>
          <p:nvPr/>
        </p:nvSpPr>
        <p:spPr>
          <a:xfrm>
            <a:off x="3754405" y="19904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99"/>
              </a:gs>
              <a:gs pos="96000">
                <a:srgbClr val="00009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9">
            <a:extLst>
              <a:ext uri="{FF2B5EF4-FFF2-40B4-BE49-F238E27FC236}">
                <a16:creationId xmlns="" xmlns:a16="http://schemas.microsoft.com/office/drawing/2014/main" id="{D5A24988-02B6-4273-99AA-C810D54110BB}"/>
              </a:ext>
            </a:extLst>
          </p:cNvPr>
          <p:cNvSpPr/>
          <p:nvPr/>
        </p:nvSpPr>
        <p:spPr>
          <a:xfrm>
            <a:off x="3934883" y="3708495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31">
            <a:extLst>
              <a:ext uri="{FF2B5EF4-FFF2-40B4-BE49-F238E27FC236}">
                <a16:creationId xmlns="" xmlns:a16="http://schemas.microsoft.com/office/drawing/2014/main" id="{4C12E880-6A50-4E60-89E2-3AD41B9000C7}"/>
              </a:ext>
            </a:extLst>
          </p:cNvPr>
          <p:cNvSpPr txBox="1"/>
          <p:nvPr/>
        </p:nvSpPr>
        <p:spPr>
          <a:xfrm>
            <a:off x="3531564" y="1668782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1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61" name="Group 61">
            <a:extLst>
              <a:ext uri="{FF2B5EF4-FFF2-40B4-BE49-F238E27FC236}">
                <a16:creationId xmlns="" xmlns:a16="http://schemas.microsoft.com/office/drawing/2014/main" id="{D0CAFEC7-12DA-4A8D-9634-130512FBDCAD}"/>
              </a:ext>
            </a:extLst>
          </p:cNvPr>
          <p:cNvGrpSpPr/>
          <p:nvPr/>
        </p:nvGrpSpPr>
        <p:grpSpPr>
          <a:xfrm>
            <a:off x="3982724" y="2476445"/>
            <a:ext cx="1510748" cy="690023"/>
            <a:chOff x="4516124" y="2476445"/>
            <a:chExt cx="1510748" cy="690023"/>
          </a:xfrm>
        </p:grpSpPr>
        <p:sp>
          <p:nvSpPr>
            <p:cNvPr id="62" name="TextBox 32">
              <a:extLst>
                <a:ext uri="{FF2B5EF4-FFF2-40B4-BE49-F238E27FC236}">
                  <a16:creationId xmlns="" xmlns:a16="http://schemas.microsoft.com/office/drawing/2014/main" id="{DB0B237A-63F0-4F0A-A68C-524A9C8A7241}"/>
                </a:ext>
              </a:extLst>
            </p:cNvPr>
            <p:cNvSpPr txBox="1"/>
            <p:nvPr/>
          </p:nvSpPr>
          <p:spPr>
            <a:xfrm>
              <a:off x="4537658" y="2476445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="" xmlns:a16="http://schemas.microsoft.com/office/drawing/2014/main" id="{89576820-4497-4744-B7FA-7FA5DC331186}"/>
                </a:ext>
              </a:extLst>
            </p:cNvPr>
            <p:cNvSpPr txBox="1"/>
            <p:nvPr/>
          </p:nvSpPr>
          <p:spPr>
            <a:xfrm>
              <a:off x="4516124" y="2704803"/>
              <a:ext cx="1510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/>
                <a:t>لبنية</a:t>
              </a:r>
              <a:endParaRPr lang="en-US" sz="2000" b="1" dirty="0"/>
            </a:p>
          </p:txBody>
        </p:sp>
      </p:grpSp>
      <p:cxnSp>
        <p:nvCxnSpPr>
          <p:cNvPr id="73" name="Straight Connector 42">
            <a:extLst>
              <a:ext uri="{FF2B5EF4-FFF2-40B4-BE49-F238E27FC236}">
                <a16:creationId xmlns="" xmlns:a16="http://schemas.microsoft.com/office/drawing/2014/main" id="{18BC8361-8C62-4334-99EE-44A5C126EA5A}"/>
              </a:ext>
            </a:extLst>
          </p:cNvPr>
          <p:cNvCxnSpPr>
            <a:stCxn id="75" idx="2"/>
            <a:endCxn id="124" idx="0"/>
          </p:cNvCxnSpPr>
          <p:nvPr/>
        </p:nvCxnSpPr>
        <p:spPr>
          <a:xfrm flipH="1">
            <a:off x="7890780" y="2294958"/>
            <a:ext cx="4945" cy="1725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43">
            <a:extLst>
              <a:ext uri="{FF2B5EF4-FFF2-40B4-BE49-F238E27FC236}">
                <a16:creationId xmlns="" xmlns:a16="http://schemas.microsoft.com/office/drawing/2014/main" id="{55AEFBCB-8E60-4365-AD90-0D68717AC83D}"/>
              </a:ext>
            </a:extLst>
          </p:cNvPr>
          <p:cNvSpPr/>
          <p:nvPr/>
        </p:nvSpPr>
        <p:spPr>
          <a:xfrm>
            <a:off x="7889990" y="1926391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44">
            <a:extLst>
              <a:ext uri="{FF2B5EF4-FFF2-40B4-BE49-F238E27FC236}">
                <a16:creationId xmlns="" xmlns:a16="http://schemas.microsoft.com/office/drawing/2014/main" id="{9229EEC8-7DBC-4B20-8C1E-0C7A3903196D}"/>
              </a:ext>
            </a:extLst>
          </p:cNvPr>
          <p:cNvSpPr/>
          <p:nvPr/>
        </p:nvSpPr>
        <p:spPr>
          <a:xfrm>
            <a:off x="7716820" y="1937149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FF"/>
              </a:gs>
              <a:gs pos="96000">
                <a:srgbClr val="66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45">
            <a:extLst>
              <a:ext uri="{FF2B5EF4-FFF2-40B4-BE49-F238E27FC236}">
                <a16:creationId xmlns="" xmlns:a16="http://schemas.microsoft.com/office/drawing/2014/main" id="{BC7E9DED-62E9-4C1C-A1F8-2EAB0A1E372E}"/>
              </a:ext>
            </a:extLst>
          </p:cNvPr>
          <p:cNvSpPr/>
          <p:nvPr/>
        </p:nvSpPr>
        <p:spPr>
          <a:xfrm>
            <a:off x="7889207" y="4001231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7">
            <a:extLst>
              <a:ext uri="{FF2B5EF4-FFF2-40B4-BE49-F238E27FC236}">
                <a16:creationId xmlns="" xmlns:a16="http://schemas.microsoft.com/office/drawing/2014/main" id="{45DB357C-0356-4596-8E23-73CC903B60BD}"/>
              </a:ext>
            </a:extLst>
          </p:cNvPr>
          <p:cNvSpPr txBox="1"/>
          <p:nvPr/>
        </p:nvSpPr>
        <p:spPr>
          <a:xfrm>
            <a:off x="7493979" y="1615445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2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79" name="Group 66">
            <a:extLst>
              <a:ext uri="{FF2B5EF4-FFF2-40B4-BE49-F238E27FC236}">
                <a16:creationId xmlns="" xmlns:a16="http://schemas.microsoft.com/office/drawing/2014/main" id="{A6612554-A31A-454A-A231-72E043E012CB}"/>
              </a:ext>
            </a:extLst>
          </p:cNvPr>
          <p:cNvGrpSpPr/>
          <p:nvPr/>
        </p:nvGrpSpPr>
        <p:grpSpPr>
          <a:xfrm>
            <a:off x="7788073" y="2423108"/>
            <a:ext cx="2366080" cy="690023"/>
            <a:chOff x="8321473" y="2423108"/>
            <a:chExt cx="2366080" cy="690023"/>
          </a:xfrm>
        </p:grpSpPr>
        <p:sp>
          <p:nvSpPr>
            <p:cNvPr id="87" name="TextBox 48">
              <a:extLst>
                <a:ext uri="{FF2B5EF4-FFF2-40B4-BE49-F238E27FC236}">
                  <a16:creationId xmlns="" xmlns:a16="http://schemas.microsoft.com/office/drawing/2014/main" id="{73ACBD14-1199-4F85-B1EF-BBD1700A2E12}"/>
                </a:ext>
              </a:extLst>
            </p:cNvPr>
            <p:cNvSpPr txBox="1"/>
            <p:nvPr/>
          </p:nvSpPr>
          <p:spPr>
            <a:xfrm>
              <a:off x="8500073" y="2423108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49">
              <a:extLst>
                <a:ext uri="{FF2B5EF4-FFF2-40B4-BE49-F238E27FC236}">
                  <a16:creationId xmlns="" xmlns:a16="http://schemas.microsoft.com/office/drawing/2014/main" id="{6029C5C6-D93D-487E-90F9-19F9040DC818}"/>
                </a:ext>
              </a:extLst>
            </p:cNvPr>
            <p:cNvSpPr txBox="1"/>
            <p:nvPr/>
          </p:nvSpPr>
          <p:spPr>
            <a:xfrm>
              <a:off x="8321473" y="2651466"/>
              <a:ext cx="236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 smtClean="0"/>
                <a:t>دائمة</a:t>
              </a:r>
              <a:endParaRPr lang="en-US" sz="2400" b="1" dirty="0"/>
            </a:p>
          </p:txBody>
        </p:sp>
      </p:grpSp>
      <p:grpSp>
        <p:nvGrpSpPr>
          <p:cNvPr id="123" name="Group 67">
            <a:extLst>
              <a:ext uri="{FF2B5EF4-FFF2-40B4-BE49-F238E27FC236}">
                <a16:creationId xmlns="" xmlns:a16="http://schemas.microsoft.com/office/drawing/2014/main" id="{7D38AFD5-935A-43B5-9583-07DCBB5EC618}"/>
              </a:ext>
            </a:extLst>
          </p:cNvPr>
          <p:cNvGrpSpPr/>
          <p:nvPr/>
        </p:nvGrpSpPr>
        <p:grpSpPr>
          <a:xfrm>
            <a:off x="7439441" y="4020171"/>
            <a:ext cx="902678" cy="902678"/>
            <a:chOff x="7972841" y="4020171"/>
            <a:chExt cx="902678" cy="902678"/>
          </a:xfrm>
        </p:grpSpPr>
        <p:sp>
          <p:nvSpPr>
            <p:cNvPr id="124" name="Diamond 46">
              <a:extLst>
                <a:ext uri="{FF2B5EF4-FFF2-40B4-BE49-F238E27FC236}">
                  <a16:creationId xmlns="" xmlns:a16="http://schemas.microsoft.com/office/drawing/2014/main" id="{F6274A7D-83C4-4FD0-A0E3-3B6CBEE78F30}"/>
                </a:ext>
              </a:extLst>
            </p:cNvPr>
            <p:cNvSpPr/>
            <p:nvPr/>
          </p:nvSpPr>
          <p:spPr>
            <a:xfrm>
              <a:off x="7972841" y="4020171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FF"/>
                </a:gs>
                <a:gs pos="96000">
                  <a:srgbClr val="66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9">
              <a:extLst>
                <a:ext uri="{FF2B5EF4-FFF2-40B4-BE49-F238E27FC236}">
                  <a16:creationId xmlns="" xmlns:a16="http://schemas.microsoft.com/office/drawing/2014/main" id="{F5F572A1-A101-4C82-AC87-413F2A7B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504" y="4247891"/>
              <a:ext cx="693164" cy="4156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0" name="Group 59">
            <a:extLst>
              <a:ext uri="{FF2B5EF4-FFF2-40B4-BE49-F238E27FC236}">
                <a16:creationId xmlns="" xmlns:a16="http://schemas.microsoft.com/office/drawing/2014/main" id="{181173B3-191D-4533-83E5-EE9457E32842}"/>
              </a:ext>
            </a:extLst>
          </p:cNvPr>
          <p:cNvGrpSpPr/>
          <p:nvPr/>
        </p:nvGrpSpPr>
        <p:grpSpPr>
          <a:xfrm>
            <a:off x="3477026" y="3728956"/>
            <a:ext cx="902678" cy="902678"/>
            <a:chOff x="4010426" y="3728956"/>
            <a:chExt cx="902678" cy="902678"/>
          </a:xfrm>
        </p:grpSpPr>
        <p:sp>
          <p:nvSpPr>
            <p:cNvPr id="131" name="Diamond 30">
              <a:extLst>
                <a:ext uri="{FF2B5EF4-FFF2-40B4-BE49-F238E27FC236}">
                  <a16:creationId xmlns="" xmlns:a16="http://schemas.microsoft.com/office/drawing/2014/main" id="{207CF2DE-069D-4C85-BEAD-2E28CCA1C94C}"/>
                </a:ext>
              </a:extLst>
            </p:cNvPr>
            <p:cNvSpPr/>
            <p:nvPr/>
          </p:nvSpPr>
          <p:spPr>
            <a:xfrm>
              <a:off x="4010426" y="372895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99"/>
                </a:gs>
                <a:gs pos="96000">
                  <a:srgbClr val="000099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60">
              <a:extLst>
                <a:ext uri="{FF2B5EF4-FFF2-40B4-BE49-F238E27FC236}">
                  <a16:creationId xmlns="" xmlns:a16="http://schemas.microsoft.com/office/drawing/2014/main" id="{A3E18344-D0B2-4670-9090-2280A387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676" y="3978277"/>
              <a:ext cx="664821" cy="3986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5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425700" y="189038"/>
            <a:ext cx="931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أنواع الأسْنَانِ :</a:t>
            </a:r>
          </a:p>
        </p:txBody>
      </p:sp>
      <p:pic>
        <p:nvPicPr>
          <p:cNvPr id="49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098" y="4381728"/>
            <a:ext cx="2519273" cy="1510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65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9" grpId="0" animBg="1"/>
      <p:bldP spid="60" grpId="0"/>
      <p:bldP spid="74" grpId="0" animBg="1"/>
      <p:bldP spid="75" grpId="0" animBg="1"/>
      <p:bldP spid="75" grpId="1" animBg="1"/>
      <p:bldP spid="76" grpId="0" animBg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1401" y="3627915"/>
              <a:ext cx="903602" cy="9049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75943" y="144256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87886" y="1083910"/>
            <a:ext cx="5560255" cy="895263"/>
          </a:xfrm>
          <a:prstGeom prst="roundRect">
            <a:avLst>
              <a:gd name="adj" fmla="val 239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977181" y="1209526"/>
            <a:ext cx="4746823" cy="552847"/>
            <a:chOff x="277769" y="1971530"/>
            <a:chExt cx="7031918" cy="55284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77769" y="2062712"/>
              <a:ext cx="70319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لِمَ تُسَمَّى </a:t>
              </a:r>
              <a:r>
                <a:rPr lang="ar-SY" sz="2400" b="1" dirty="0" smtClean="0"/>
                <a:t>الأسْنَانُ </a:t>
              </a:r>
              <a:r>
                <a:rPr lang="ar-SY" sz="2400" b="1" dirty="0"/>
                <a:t>اللَّبَنِيَّةُ بِهَذَا الاسْمِ؟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928343" y="3945211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70766" y="3586553"/>
            <a:ext cx="5560255" cy="895263"/>
          </a:xfrm>
          <a:prstGeom prst="roundRect">
            <a:avLst>
              <a:gd name="adj" fmla="val 239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640287" y="3664747"/>
            <a:ext cx="5257428" cy="830997"/>
            <a:chOff x="306875" y="1924108"/>
            <a:chExt cx="7031918" cy="830997"/>
          </a:xfrm>
        </p:grpSpPr>
        <p:sp>
          <p:nvSpPr>
            <p:cNvPr id="3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6875" y="1924108"/>
              <a:ext cx="70319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لأنها سوف تبدأ بالتساقط في بداية العام الخامس من عمر الطفل و يحلُّ محلَّها الأسنان الدائمة 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63" y="2284649"/>
            <a:ext cx="1979039" cy="1979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889797" y="189038"/>
            <a:ext cx="3853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التفكير الناقد</a:t>
            </a:r>
          </a:p>
        </p:txBody>
      </p:sp>
    </p:spTree>
    <p:extLst>
      <p:ext uri="{BB962C8B-B14F-4D97-AF65-F5344CB8AC3E}">
        <p14:creationId xmlns:p14="http://schemas.microsoft.com/office/powerpoint/2010/main" val="36397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FDBBD5-49CE-4BBA-8BB2-69DEA3692443}"/>
              </a:ext>
            </a:extLst>
          </p:cNvPr>
          <p:cNvSpPr/>
          <p:nvPr/>
        </p:nvSpPr>
        <p:spPr>
          <a:xfrm>
            <a:off x="-10496" y="0"/>
            <a:ext cx="12202496" cy="680173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2000" t="-6000" r="-17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658AB4E0-0DE3-4518-A85C-A8BD46813E6F}"/>
              </a:ext>
            </a:extLst>
          </p:cNvPr>
          <p:cNvSpPr/>
          <p:nvPr/>
        </p:nvSpPr>
        <p:spPr>
          <a:xfrm rot="16200000">
            <a:off x="3236583" y="639825"/>
            <a:ext cx="4367694" cy="6113887"/>
          </a:xfrm>
          <a:custGeom>
            <a:avLst/>
            <a:gdLst>
              <a:gd name="connsiteX0" fmla="*/ 4367694 w 4367694"/>
              <a:gd name="connsiteY0" fmla="*/ 436770 h 6113887"/>
              <a:gd name="connsiteX1" fmla="*/ 4367693 w 4367694"/>
              <a:gd name="connsiteY1" fmla="*/ 6113887 h 6113887"/>
              <a:gd name="connsiteX2" fmla="*/ 3494154 w 4367694"/>
              <a:gd name="connsiteY2" fmla="*/ 6113887 h 6113887"/>
              <a:gd name="connsiteX3" fmla="*/ 3494154 w 4367694"/>
              <a:gd name="connsiteY3" fmla="*/ 5445991 h 6113887"/>
              <a:gd name="connsiteX4" fmla="*/ 3494154 w 4367694"/>
              <a:gd name="connsiteY4" fmla="*/ 6113887 h 6113887"/>
              <a:gd name="connsiteX5" fmla="*/ 2620616 w 4367694"/>
              <a:gd name="connsiteY5" fmla="*/ 6113887 h 6113887"/>
              <a:gd name="connsiteX6" fmla="*/ 2620615 w 4367694"/>
              <a:gd name="connsiteY6" fmla="*/ 6113887 h 6113887"/>
              <a:gd name="connsiteX7" fmla="*/ 1747077 w 4367694"/>
              <a:gd name="connsiteY7" fmla="*/ 6113887 h 6113887"/>
              <a:gd name="connsiteX8" fmla="*/ 873539 w 4367694"/>
              <a:gd name="connsiteY8" fmla="*/ 6113887 h 6113887"/>
              <a:gd name="connsiteX9" fmla="*/ 873538 w 4367694"/>
              <a:gd name="connsiteY9" fmla="*/ 6113887 h 6113887"/>
              <a:gd name="connsiteX10" fmla="*/ 0 w 4367694"/>
              <a:gd name="connsiteY10" fmla="*/ 6113887 h 6113887"/>
              <a:gd name="connsiteX11" fmla="*/ 0 w 4367694"/>
              <a:gd name="connsiteY11" fmla="*/ 436770 h 6113887"/>
              <a:gd name="connsiteX12" fmla="*/ 436770 w 4367694"/>
              <a:gd name="connsiteY12" fmla="*/ 0 h 6113887"/>
              <a:gd name="connsiteX13" fmla="*/ 864666 w 4367694"/>
              <a:gd name="connsiteY13" fmla="*/ 348746 h 6113887"/>
              <a:gd name="connsiteX14" fmla="*/ 873539 w 4367694"/>
              <a:gd name="connsiteY14" fmla="*/ 436761 h 6113887"/>
              <a:gd name="connsiteX15" fmla="*/ 882412 w 4367694"/>
              <a:gd name="connsiteY15" fmla="*/ 348746 h 6113887"/>
              <a:gd name="connsiteX16" fmla="*/ 1310308 w 4367694"/>
              <a:gd name="connsiteY16" fmla="*/ 0 h 6113887"/>
              <a:gd name="connsiteX17" fmla="*/ 1738204 w 4367694"/>
              <a:gd name="connsiteY17" fmla="*/ 348746 h 6113887"/>
              <a:gd name="connsiteX18" fmla="*/ 1747078 w 4367694"/>
              <a:gd name="connsiteY18" fmla="*/ 436765 h 6113887"/>
              <a:gd name="connsiteX19" fmla="*/ 1755951 w 4367694"/>
              <a:gd name="connsiteY19" fmla="*/ 348746 h 6113887"/>
              <a:gd name="connsiteX20" fmla="*/ 2183847 w 4367694"/>
              <a:gd name="connsiteY20" fmla="*/ 0 h 6113887"/>
              <a:gd name="connsiteX21" fmla="*/ 2611743 w 4367694"/>
              <a:gd name="connsiteY21" fmla="*/ 348746 h 6113887"/>
              <a:gd name="connsiteX22" fmla="*/ 2620616 w 4367694"/>
              <a:gd name="connsiteY22" fmla="*/ 436760 h 6113887"/>
              <a:gd name="connsiteX23" fmla="*/ 2629489 w 4367694"/>
              <a:gd name="connsiteY23" fmla="*/ 348746 h 6113887"/>
              <a:gd name="connsiteX24" fmla="*/ 3057385 w 4367694"/>
              <a:gd name="connsiteY24" fmla="*/ 0 h 6113887"/>
              <a:gd name="connsiteX25" fmla="*/ 3485281 w 4367694"/>
              <a:gd name="connsiteY25" fmla="*/ 348746 h 6113887"/>
              <a:gd name="connsiteX26" fmla="*/ 3494154 w 4367694"/>
              <a:gd name="connsiteY26" fmla="*/ 436765 h 6113887"/>
              <a:gd name="connsiteX27" fmla="*/ 3503028 w 4367694"/>
              <a:gd name="connsiteY27" fmla="*/ 348746 h 6113887"/>
              <a:gd name="connsiteX28" fmla="*/ 3930924 w 4367694"/>
              <a:gd name="connsiteY28" fmla="*/ 0 h 6113887"/>
              <a:gd name="connsiteX29" fmla="*/ 4367694 w 4367694"/>
              <a:gd name="connsiteY29" fmla="*/ 436770 h 61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67694" h="6113887">
                <a:moveTo>
                  <a:pt x="4367694" y="436770"/>
                </a:moveTo>
                <a:cubicBezTo>
                  <a:pt x="4367694" y="2329142"/>
                  <a:pt x="4367693" y="4221515"/>
                  <a:pt x="4367693" y="6113887"/>
                </a:cubicBezTo>
                <a:lnTo>
                  <a:pt x="3494154" y="6113887"/>
                </a:lnTo>
                <a:lnTo>
                  <a:pt x="3494154" y="5445991"/>
                </a:lnTo>
                <a:lnTo>
                  <a:pt x="3494154" y="6113887"/>
                </a:lnTo>
                <a:lnTo>
                  <a:pt x="2620616" y="6113887"/>
                </a:lnTo>
                <a:lnTo>
                  <a:pt x="2620615" y="6113887"/>
                </a:lnTo>
                <a:lnTo>
                  <a:pt x="1747077" y="6113887"/>
                </a:lnTo>
                <a:lnTo>
                  <a:pt x="873539" y="6113887"/>
                </a:lnTo>
                <a:lnTo>
                  <a:pt x="873538" y="6113887"/>
                </a:lnTo>
                <a:lnTo>
                  <a:pt x="0" y="6113887"/>
                </a:lnTo>
                <a:lnTo>
                  <a:pt x="0" y="436770"/>
                </a:lnTo>
                <a:cubicBezTo>
                  <a:pt x="0" y="195549"/>
                  <a:pt x="195549" y="0"/>
                  <a:pt x="436770" y="0"/>
                </a:cubicBezTo>
                <a:cubicBezTo>
                  <a:pt x="647839" y="0"/>
                  <a:pt x="823939" y="149718"/>
                  <a:pt x="864666" y="348746"/>
                </a:cubicBezTo>
                <a:lnTo>
                  <a:pt x="873539" y="436761"/>
                </a:lnTo>
                <a:lnTo>
                  <a:pt x="882412" y="348746"/>
                </a:lnTo>
                <a:cubicBezTo>
                  <a:pt x="923139" y="149718"/>
                  <a:pt x="1099240" y="0"/>
                  <a:pt x="1310308" y="0"/>
                </a:cubicBezTo>
                <a:cubicBezTo>
                  <a:pt x="1521376" y="0"/>
                  <a:pt x="1697477" y="149718"/>
                  <a:pt x="1738204" y="348746"/>
                </a:cubicBezTo>
                <a:lnTo>
                  <a:pt x="1747078" y="436765"/>
                </a:lnTo>
                <a:lnTo>
                  <a:pt x="1755951" y="348746"/>
                </a:lnTo>
                <a:cubicBezTo>
                  <a:pt x="1796678" y="149717"/>
                  <a:pt x="1972779" y="0"/>
                  <a:pt x="2183847" y="0"/>
                </a:cubicBezTo>
                <a:cubicBezTo>
                  <a:pt x="2394915" y="0"/>
                  <a:pt x="2571016" y="149717"/>
                  <a:pt x="2611743" y="348746"/>
                </a:cubicBezTo>
                <a:lnTo>
                  <a:pt x="2620616" y="436760"/>
                </a:lnTo>
                <a:lnTo>
                  <a:pt x="2629489" y="348746"/>
                </a:lnTo>
                <a:cubicBezTo>
                  <a:pt x="2670216" y="149717"/>
                  <a:pt x="2846317" y="0"/>
                  <a:pt x="3057385" y="0"/>
                </a:cubicBezTo>
                <a:cubicBezTo>
                  <a:pt x="3268453" y="0"/>
                  <a:pt x="3444554" y="149717"/>
                  <a:pt x="3485281" y="348746"/>
                </a:cubicBezTo>
                <a:lnTo>
                  <a:pt x="3494154" y="436765"/>
                </a:lnTo>
                <a:lnTo>
                  <a:pt x="3503028" y="348746"/>
                </a:lnTo>
                <a:cubicBezTo>
                  <a:pt x="3543755" y="149717"/>
                  <a:pt x="3719856" y="0"/>
                  <a:pt x="3930924" y="0"/>
                </a:cubicBezTo>
                <a:cubicBezTo>
                  <a:pt x="4172145" y="0"/>
                  <a:pt x="4367694" y="195549"/>
                  <a:pt x="4367694" y="436770"/>
                </a:cubicBezTo>
                <a:close/>
              </a:path>
            </a:pathLst>
          </a:custGeom>
          <a:solidFill>
            <a:schemeClr val="tx1">
              <a:alpha val="98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68BE590-BD0B-4734-ADB0-A890D9074E21}"/>
              </a:ext>
            </a:extLst>
          </p:cNvPr>
          <p:cNvGrpSpPr/>
          <p:nvPr/>
        </p:nvGrpSpPr>
        <p:grpSpPr>
          <a:xfrm>
            <a:off x="2504048" y="1626363"/>
            <a:ext cx="6113887" cy="873539"/>
            <a:chOff x="2504048" y="2151013"/>
            <a:chExt cx="6113887" cy="873539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7CFD0A8B-7B57-4533-AB87-B31167F4CC97}"/>
                </a:ext>
              </a:extLst>
            </p:cNvPr>
            <p:cNvSpPr/>
            <p:nvPr/>
          </p:nvSpPr>
          <p:spPr>
            <a:xfrm rot="16200000">
              <a:off x="5124222" y="-469161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2F8C4D9-9E6D-4328-9F76-D4918473B260}"/>
                </a:ext>
              </a:extLst>
            </p:cNvPr>
            <p:cNvSpPr txBox="1"/>
            <p:nvPr/>
          </p:nvSpPr>
          <p:spPr>
            <a:xfrm>
              <a:off x="2658794" y="2233840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6C31F70-DE17-461C-B3C4-EC599D8871FD}"/>
                </a:ext>
              </a:extLst>
            </p:cNvPr>
            <p:cNvGrpSpPr/>
            <p:nvPr/>
          </p:nvGrpSpPr>
          <p:grpSpPr>
            <a:xfrm>
              <a:off x="3031580" y="2296585"/>
              <a:ext cx="4777700" cy="488817"/>
              <a:chOff x="3031580" y="1283711"/>
              <a:chExt cx="4777700" cy="488817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D3CAD08-DEF8-488F-A5E7-E56C7A226FC2}"/>
                  </a:ext>
                </a:extLst>
              </p:cNvPr>
              <p:cNvSpPr txBox="1"/>
              <p:nvPr/>
            </p:nvSpPr>
            <p:spPr>
              <a:xfrm>
                <a:off x="3031580" y="1283711"/>
                <a:ext cx="4777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شُرْبُ الحَلِيبِ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يُقَوِّي الأسنان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9B3A083-01D2-4CA4-AD29-7477AB5B0618}"/>
                  </a:ext>
                </a:extLst>
              </p:cNvPr>
              <p:cNvSpPr txBox="1"/>
              <p:nvPr/>
            </p:nvSpPr>
            <p:spPr>
              <a:xfrm>
                <a:off x="3370553" y="1495529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A1402F-0D5F-4B52-9CCC-6CCA44417D7C}"/>
              </a:ext>
            </a:extLst>
          </p:cNvPr>
          <p:cNvGrpSpPr/>
          <p:nvPr/>
        </p:nvGrpSpPr>
        <p:grpSpPr>
          <a:xfrm>
            <a:off x="2504048" y="2499902"/>
            <a:ext cx="6113887" cy="873539"/>
            <a:chOff x="2504048" y="3024552"/>
            <a:chExt cx="6113887" cy="873539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="" xmlns:a16="http://schemas.microsoft.com/office/drawing/2014/main" id="{54536FE0-8182-47CC-8605-BCC1F89E9970}"/>
                </a:ext>
              </a:extLst>
            </p:cNvPr>
            <p:cNvSpPr/>
            <p:nvPr/>
          </p:nvSpPr>
          <p:spPr>
            <a:xfrm rot="16200000">
              <a:off x="5124222" y="404378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B684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F7AD090-F28B-46A0-B754-6CC5906C0DE8}"/>
                </a:ext>
              </a:extLst>
            </p:cNvPr>
            <p:cNvSpPr txBox="1"/>
            <p:nvPr/>
          </p:nvSpPr>
          <p:spPr>
            <a:xfrm>
              <a:off x="2658793" y="3105557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4AEDB7A-546C-45A0-8F46-8BFAB50D9260}"/>
                </a:ext>
              </a:extLst>
            </p:cNvPr>
            <p:cNvGrpSpPr/>
            <p:nvPr/>
          </p:nvGrpSpPr>
          <p:grpSpPr>
            <a:xfrm>
              <a:off x="2658795" y="3055752"/>
              <a:ext cx="4773051" cy="830997"/>
              <a:chOff x="2658795" y="1178378"/>
              <a:chExt cx="4773051" cy="8309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685E620-3311-4B7A-831C-68664ABE7962}"/>
                  </a:ext>
                </a:extLst>
              </p:cNvPr>
              <p:cNvSpPr txBox="1"/>
              <p:nvPr/>
            </p:nvSpPr>
            <p:spPr>
              <a:xfrm>
                <a:off x="2658795" y="1178378"/>
                <a:ext cx="4773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السُّوسُ يُهَاجِمُ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الأسنان الْمُهْمَلَةَ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، فَنَظِّفِهَا بَعْدَ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تَنَاوُلِ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الحَلْوَى وَقَبْل النَّوْمِ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.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BEE0861-AA10-4D48-B665-49363D4FDC3D}"/>
                  </a:ext>
                </a:extLst>
              </p:cNvPr>
              <p:cNvSpPr txBox="1"/>
              <p:nvPr/>
            </p:nvSpPr>
            <p:spPr>
              <a:xfrm>
                <a:off x="3279262" y="1570758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A0FEA97-F887-4B7C-A171-0D80399B1E41}"/>
              </a:ext>
            </a:extLst>
          </p:cNvPr>
          <p:cNvGrpSpPr/>
          <p:nvPr/>
        </p:nvGrpSpPr>
        <p:grpSpPr>
          <a:xfrm>
            <a:off x="2504048" y="3365632"/>
            <a:ext cx="6113887" cy="881347"/>
            <a:chOff x="2504048" y="3890282"/>
            <a:chExt cx="6113887" cy="881347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="" xmlns:a16="http://schemas.microsoft.com/office/drawing/2014/main" id="{398415C3-8F33-4784-ABEE-64E3F290188B}"/>
                </a:ext>
              </a:extLst>
            </p:cNvPr>
            <p:cNvSpPr/>
            <p:nvPr/>
          </p:nvSpPr>
          <p:spPr>
            <a:xfrm rot="16200000">
              <a:off x="5124222" y="1277916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2A3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FAC325-DB82-4B91-BEAB-AD614FB5C8E5}"/>
                </a:ext>
              </a:extLst>
            </p:cNvPr>
            <p:cNvSpPr txBox="1"/>
            <p:nvPr/>
          </p:nvSpPr>
          <p:spPr>
            <a:xfrm>
              <a:off x="2546244" y="3977274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B53E047-83B4-4991-B45A-C0653DD073E4}"/>
                </a:ext>
              </a:extLst>
            </p:cNvPr>
            <p:cNvGrpSpPr/>
            <p:nvPr/>
          </p:nvGrpSpPr>
          <p:grpSpPr>
            <a:xfrm>
              <a:off x="2658795" y="3890282"/>
              <a:ext cx="4618304" cy="830997"/>
              <a:chOff x="2658795" y="1120272"/>
              <a:chExt cx="4618304" cy="830997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1AB2181-B779-450B-A678-8751FF3A0FBF}"/>
                  </a:ext>
                </a:extLst>
              </p:cNvPr>
              <p:cNvSpPr txBox="1"/>
              <p:nvPr/>
            </p:nvSpPr>
            <p:spPr>
              <a:xfrm>
                <a:off x="2658795" y="1120272"/>
                <a:ext cx="46183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مِقْدَارُ كُوبٍ مِنَ الْمَاءِ يَكْفِي لِتَنْظِيفِ الأَسْنَانِ،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وَيَمْنَعُ </a:t>
                </a:r>
                <a:r>
                  <a:rPr lang="ar-SY" sz="2400" b="1" dirty="0">
                    <a:solidFill>
                      <a:schemeClr val="bg1"/>
                    </a:solidFill>
                  </a:rPr>
                  <a:t>هَدْرَ الْمَاءِ.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A2A5AB6-5F46-4B8F-A015-512B2E6389C7}"/>
                  </a:ext>
                </a:extLst>
              </p:cNvPr>
              <p:cNvSpPr txBox="1"/>
              <p:nvPr/>
            </p:nvSpPr>
            <p:spPr>
              <a:xfrm>
                <a:off x="3314931" y="15775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0AF7E3-1B77-4C1D-836F-4E1ACD3D2499}"/>
              </a:ext>
            </a:extLst>
          </p:cNvPr>
          <p:cNvGrpSpPr/>
          <p:nvPr/>
        </p:nvGrpSpPr>
        <p:grpSpPr>
          <a:xfrm>
            <a:off x="2504047" y="4246979"/>
            <a:ext cx="6113888" cy="873539"/>
            <a:chOff x="2504047" y="4771629"/>
            <a:chExt cx="6113888" cy="873539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="" xmlns:a16="http://schemas.microsoft.com/office/drawing/2014/main" id="{2930A2D5-E2B1-4DCB-9DD4-8B665D716779}"/>
                </a:ext>
              </a:extLst>
            </p:cNvPr>
            <p:cNvSpPr/>
            <p:nvPr/>
          </p:nvSpPr>
          <p:spPr>
            <a:xfrm rot="16200000">
              <a:off x="5124222" y="2151455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F372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204A308-956B-4D47-9E81-4B8C0BA81F02}"/>
                </a:ext>
              </a:extLst>
            </p:cNvPr>
            <p:cNvSpPr txBox="1"/>
            <p:nvPr/>
          </p:nvSpPr>
          <p:spPr>
            <a:xfrm>
              <a:off x="2504047" y="4848991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ABFC186D-F81A-488E-AB43-6A4543695B9A}"/>
                </a:ext>
              </a:extLst>
            </p:cNvPr>
            <p:cNvGrpSpPr/>
            <p:nvPr/>
          </p:nvGrpSpPr>
          <p:grpSpPr>
            <a:xfrm>
              <a:off x="3279262" y="4787435"/>
              <a:ext cx="4146422" cy="830997"/>
              <a:chOff x="3279262" y="1166993"/>
              <a:chExt cx="4146422" cy="830997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85AED27-2E6C-4E05-A681-C8DDF76341BD}"/>
                  </a:ext>
                </a:extLst>
              </p:cNvPr>
              <p:cNvSpPr txBox="1"/>
              <p:nvPr/>
            </p:nvSpPr>
            <p:spPr>
              <a:xfrm>
                <a:off x="3279262" y="1166993"/>
                <a:ext cx="41464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أَسْنَانُكِ اللَّبَنِيَّةُ تَسْقُطُ وَتَظْهَرُ أَسْنَان جَدِيدَة دَائِمَة.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042AE21-1919-4829-8FD0-FFC624F62B57}"/>
                  </a:ext>
                </a:extLst>
              </p:cNvPr>
              <p:cNvSpPr txBox="1"/>
              <p:nvPr/>
            </p:nvSpPr>
            <p:spPr>
              <a:xfrm>
                <a:off x="3314931" y="15775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308D090-2083-47B0-83AA-9B1C09F8CBA0}"/>
              </a:ext>
            </a:extLst>
          </p:cNvPr>
          <p:cNvGrpSpPr/>
          <p:nvPr/>
        </p:nvGrpSpPr>
        <p:grpSpPr>
          <a:xfrm>
            <a:off x="2374092" y="5120172"/>
            <a:ext cx="6243843" cy="873884"/>
            <a:chOff x="2374092" y="5644822"/>
            <a:chExt cx="6243843" cy="873884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="" xmlns:a16="http://schemas.microsoft.com/office/drawing/2014/main" id="{0C9EAE70-EAD4-49C7-AB5C-85A367AC6073}"/>
                </a:ext>
              </a:extLst>
            </p:cNvPr>
            <p:cNvSpPr/>
            <p:nvPr/>
          </p:nvSpPr>
          <p:spPr>
            <a:xfrm rot="16200000">
              <a:off x="5124222" y="3024993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A0B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00D1EB5-AA39-485B-94D3-BBB05EEB19EE}"/>
                </a:ext>
              </a:extLst>
            </p:cNvPr>
            <p:cNvSpPr txBox="1"/>
            <p:nvPr/>
          </p:nvSpPr>
          <p:spPr>
            <a:xfrm>
              <a:off x="2399882" y="5720708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05FA2457-6DAA-42E5-9C52-71CEBCB4D2F8}"/>
                </a:ext>
              </a:extLst>
            </p:cNvPr>
            <p:cNvGrpSpPr/>
            <p:nvPr/>
          </p:nvGrpSpPr>
          <p:grpSpPr>
            <a:xfrm>
              <a:off x="2374092" y="5644822"/>
              <a:ext cx="5445794" cy="830997"/>
              <a:chOff x="2374092" y="1131744"/>
              <a:chExt cx="5445794" cy="83099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331AE00C-17CC-4984-B333-F6C8BBD4BB63}"/>
                  </a:ext>
                </a:extLst>
              </p:cNvPr>
              <p:cNvSpPr txBox="1"/>
              <p:nvPr/>
            </p:nvSpPr>
            <p:spPr>
              <a:xfrm>
                <a:off x="2374092" y="1131744"/>
                <a:ext cx="54457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لكِلِّ شَخْصٍ فُرْشَاة خَاصَّة به يُغَيرِّهَا بيَنْ فَترْة وَأُخْرَى طَرَفُ السِّوَاكِ الْمُسْتَخْدَمُ يُقَصُّ يَوْمِيّاً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F32639B-B423-4984-921E-9F212A2D619E}"/>
                  </a:ext>
                </a:extLst>
              </p:cNvPr>
              <p:cNvSpPr txBox="1"/>
              <p:nvPr/>
            </p:nvSpPr>
            <p:spPr>
              <a:xfrm>
                <a:off x="3314931" y="1423073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5447555-DB0B-4569-B21B-C67CC73B7654}"/>
              </a:ext>
            </a:extLst>
          </p:cNvPr>
          <p:cNvSpPr/>
          <p:nvPr/>
        </p:nvSpPr>
        <p:spPr>
          <a:xfrm>
            <a:off x="7461353" y="1771902"/>
            <a:ext cx="2413567" cy="4047978"/>
          </a:xfrm>
          <a:custGeom>
            <a:avLst/>
            <a:gdLst>
              <a:gd name="connsiteX0" fmla="*/ 884022 w 1768044"/>
              <a:gd name="connsiteY0" fmla="*/ 0 h 3225528"/>
              <a:gd name="connsiteX1" fmla="*/ 1768044 w 1768044"/>
              <a:gd name="connsiteY1" fmla="*/ 884022 h 3225528"/>
              <a:gd name="connsiteX2" fmla="*/ 1378287 w 1768044"/>
              <a:gd name="connsiteY2" fmla="*/ 1617067 h 3225528"/>
              <a:gd name="connsiteX3" fmla="*/ 1230762 w 1768044"/>
              <a:gd name="connsiteY3" fmla="*/ 1697141 h 3225528"/>
              <a:gd name="connsiteX4" fmla="*/ 1438319 w 1768044"/>
              <a:gd name="connsiteY4" fmla="*/ 3225528 h 3225528"/>
              <a:gd name="connsiteX5" fmla="*/ 329725 w 1768044"/>
              <a:gd name="connsiteY5" fmla="*/ 3225528 h 3225528"/>
              <a:gd name="connsiteX6" fmla="*/ 537283 w 1768044"/>
              <a:gd name="connsiteY6" fmla="*/ 1697141 h 3225528"/>
              <a:gd name="connsiteX7" fmla="*/ 389757 w 1768044"/>
              <a:gd name="connsiteY7" fmla="*/ 1617067 h 3225528"/>
              <a:gd name="connsiteX8" fmla="*/ 0 w 1768044"/>
              <a:gd name="connsiteY8" fmla="*/ 884022 h 3225528"/>
              <a:gd name="connsiteX9" fmla="*/ 884022 w 1768044"/>
              <a:gd name="connsiteY9" fmla="*/ 0 h 32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044" h="3225528">
                <a:moveTo>
                  <a:pt x="884022" y="0"/>
                </a:moveTo>
                <a:cubicBezTo>
                  <a:pt x="1372254" y="0"/>
                  <a:pt x="1768044" y="395790"/>
                  <a:pt x="1768044" y="884022"/>
                </a:cubicBezTo>
                <a:cubicBezTo>
                  <a:pt x="1768044" y="1189167"/>
                  <a:pt x="1613439" y="1458202"/>
                  <a:pt x="1378287" y="1617067"/>
                </a:cubicBezTo>
                <a:lnTo>
                  <a:pt x="1230762" y="1697141"/>
                </a:lnTo>
                <a:lnTo>
                  <a:pt x="1438319" y="3225528"/>
                </a:lnTo>
                <a:lnTo>
                  <a:pt x="329725" y="3225528"/>
                </a:lnTo>
                <a:lnTo>
                  <a:pt x="537283" y="1697141"/>
                </a:lnTo>
                <a:lnTo>
                  <a:pt x="389757" y="1617067"/>
                </a:lnTo>
                <a:cubicBezTo>
                  <a:pt x="154605" y="1458202"/>
                  <a:pt x="0" y="1189167"/>
                  <a:pt x="0" y="884022"/>
                </a:cubicBezTo>
                <a:cubicBezTo>
                  <a:pt x="0" y="395790"/>
                  <a:pt x="395790" y="0"/>
                  <a:pt x="884022" y="0"/>
                </a:cubicBezTo>
                <a:close/>
              </a:path>
            </a:pathLst>
          </a:custGeom>
          <a:solidFill>
            <a:schemeClr val="tx1"/>
          </a:solidFill>
          <a:ln w="327025"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/>
          </a:scene3d>
          <a:sp3d extrusionH="2222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32D7DE-1CCB-4696-B3E6-2619125A89DF}"/>
              </a:ext>
            </a:extLst>
          </p:cNvPr>
          <p:cNvGrpSpPr/>
          <p:nvPr/>
        </p:nvGrpSpPr>
        <p:grpSpPr>
          <a:xfrm>
            <a:off x="8077071" y="966526"/>
            <a:ext cx="3446584" cy="3446584"/>
            <a:chOff x="8077071" y="1491176"/>
            <a:chExt cx="3446584" cy="3446584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890C90F-BEC6-4538-9962-F1DE1E7ECD3C}"/>
                </a:ext>
              </a:extLst>
            </p:cNvPr>
            <p:cNvSpPr/>
            <p:nvPr/>
          </p:nvSpPr>
          <p:spPr>
            <a:xfrm>
              <a:off x="8394194" y="2785402"/>
              <a:ext cx="998806" cy="1252025"/>
            </a:xfrm>
            <a:custGeom>
              <a:avLst/>
              <a:gdLst>
                <a:gd name="connsiteX0" fmla="*/ 745588 w 998806"/>
                <a:gd name="connsiteY0" fmla="*/ 0 h 1280160"/>
                <a:gd name="connsiteX1" fmla="*/ 0 w 998806"/>
                <a:gd name="connsiteY1" fmla="*/ 576775 h 1280160"/>
                <a:gd name="connsiteX2" fmla="*/ 84406 w 998806"/>
                <a:gd name="connsiteY2" fmla="*/ 1209822 h 1280160"/>
                <a:gd name="connsiteX3" fmla="*/ 998806 w 998806"/>
                <a:gd name="connsiteY3" fmla="*/ 1280160 h 1280160"/>
                <a:gd name="connsiteX4" fmla="*/ 745588 w 998806"/>
                <a:gd name="connsiteY4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280160">
                  <a:moveTo>
                    <a:pt x="745588" y="0"/>
                  </a:moveTo>
                  <a:lnTo>
                    <a:pt x="0" y="576775"/>
                  </a:lnTo>
                  <a:lnTo>
                    <a:pt x="84406" y="1209822"/>
                  </a:lnTo>
                  <a:lnTo>
                    <a:pt x="998806" y="1280160"/>
                  </a:lnTo>
                  <a:lnTo>
                    <a:pt x="745588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349250"/>
              <a:bevelB w="19050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ircle: Hollow 1">
              <a:extLst>
                <a:ext uri="{FF2B5EF4-FFF2-40B4-BE49-F238E27FC236}">
                  <a16:creationId xmlns="" xmlns:a16="http://schemas.microsoft.com/office/drawing/2014/main" id="{51900E45-55BD-44CD-B195-D71715E426DE}"/>
                </a:ext>
              </a:extLst>
            </p:cNvPr>
            <p:cNvSpPr/>
            <p:nvPr/>
          </p:nvSpPr>
          <p:spPr>
            <a:xfrm>
              <a:off x="8077071" y="1491176"/>
              <a:ext cx="3446584" cy="3446584"/>
            </a:xfrm>
            <a:prstGeom prst="donut">
              <a:avLst>
                <a:gd name="adj" fmla="val 20655"/>
              </a:avLst>
            </a:prstGeom>
            <a:gradFill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scene3d>
              <a:camera prst="isometricOffAxis1Left"/>
              <a:lightRig rig="threePt" dir="t"/>
            </a:scene3d>
            <a:sp3d extrusionH="196850">
              <a:bevelT w="558800" h="133350"/>
              <a:bevelB w="133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979694" y="56270"/>
            <a:ext cx="1035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عَامَّة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75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2043" y="3568368"/>
              <a:ext cx="925810" cy="9271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34235" y="1356177"/>
            <a:ext cx="4260254" cy="739323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886911" y="1226917"/>
            <a:ext cx="3338080" cy="812723"/>
            <a:chOff x="2832076" y="1971530"/>
            <a:chExt cx="4178459" cy="812723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832076" y="2322588"/>
              <a:ext cx="4178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مَاذَا لَوْ أَنَّنَا بِلاَ أسْنَانٍ؟</a:t>
              </a: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57" y="1038891"/>
            <a:ext cx="1306488" cy="816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974753" y="225424"/>
            <a:ext cx="2149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/>
              <a:t>نَظَافَةُ الأَسْنَانِ</a:t>
            </a:r>
            <a:endParaRPr lang="en-US" sz="3200" b="1" dirty="0"/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34235" y="2997316"/>
            <a:ext cx="4260253" cy="715276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632700" y="3122931"/>
            <a:ext cx="4161788" cy="507831"/>
            <a:chOff x="2234844" y="1971530"/>
            <a:chExt cx="5433406" cy="507831"/>
          </a:xfrm>
        </p:grpSpPr>
        <p:sp>
          <p:nvSpPr>
            <p:cNvPr id="37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234844" y="2017696"/>
              <a:ext cx="54334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لنْ نستَطيعَ الأَكل بِشَكلٍ صحِّيٍّ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91" y="1979004"/>
            <a:ext cx="2754116" cy="288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0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22260" y="3603066"/>
              <a:ext cx="891162" cy="8924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27414" y="1498993"/>
            <a:ext cx="2442926" cy="658723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988300" y="1194738"/>
            <a:ext cx="3806189" cy="704850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01354" y="1226917"/>
            <a:ext cx="3311028" cy="563127"/>
            <a:chOff x="3395473" y="1971530"/>
            <a:chExt cx="3499511" cy="56312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946218" y="2072992"/>
              <a:ext cx="2948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فوائدِ </a:t>
              </a:r>
              <a:r>
                <a:rPr lang="ar-SY" sz="2400" b="1" dirty="0" smtClean="0"/>
                <a:t>الأسنانِ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877" y="2458642"/>
            <a:ext cx="1816310" cy="171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40" y="2462953"/>
            <a:ext cx="1728687" cy="170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96" y="2441434"/>
            <a:ext cx="1728687" cy="17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مربع نص 37"/>
          <p:cNvSpPr txBox="1"/>
          <p:nvPr/>
        </p:nvSpPr>
        <p:spPr>
          <a:xfrm>
            <a:off x="9309100" y="4775661"/>
            <a:ext cx="128839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المضغ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6642100" y="4811614"/>
            <a:ext cx="119217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الابتسامة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734449" y="4754669"/>
            <a:ext cx="124177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الكلام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4524" y="3616741"/>
              <a:ext cx="847640" cy="8488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864858" y="1101301"/>
            <a:ext cx="5929631" cy="1158854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146014" y="1226917"/>
            <a:ext cx="5381925" cy="898377"/>
            <a:chOff x="188878" y="1971530"/>
            <a:chExt cx="7198435" cy="89837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88878" y="2038910"/>
              <a:ext cx="71984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أَنَا أَدَاةُ مِنْ أَدَوَاتِ النَّظَافَةِ وَالْعِنَايَةِ يَسْتَعْمِلُنِي الْجَمِيعُ</a:t>
              </a:r>
            </a:p>
            <a:p>
              <a:pPr algn="r"/>
              <a:r>
                <a:rPr lang="ar-SY" sz="2400" b="1" dirty="0"/>
                <a:t>لِلْمُحَافَظَةِ عَلَى نَظَافَةِ أَسْنَانِهِمْ، </a:t>
              </a:r>
              <a:r>
                <a:rPr lang="ar-SY" sz="2400" b="1" dirty="0">
                  <a:solidFill>
                    <a:srgbClr val="FF0000"/>
                  </a:solidFill>
                </a:rPr>
                <a:t>فَمَنْ أَنَا؟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8234" y="443535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4" y="1444495"/>
            <a:ext cx="2419351" cy="215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528454" y="249198"/>
            <a:ext cx="1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309736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956300" y="2675652"/>
            <a:ext cx="5838189" cy="1112401"/>
          </a:xfrm>
          <a:prstGeom prst="roundRect">
            <a:avLst>
              <a:gd name="adj" fmla="val 2198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146015" y="2864322"/>
            <a:ext cx="5254171" cy="843222"/>
            <a:chOff x="1518853" y="1971530"/>
            <a:chExt cx="5786010" cy="843222"/>
          </a:xfrm>
        </p:grpSpPr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518853" y="1983755"/>
              <a:ext cx="5786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أَنَا أُحِبُّ أَنْ أُنَظِّفَ أَسْنَانِي بِاسْتِخْدَامِ </a:t>
              </a:r>
              <a:r>
                <a:rPr lang="ar-SY" sz="2400" b="1" dirty="0" smtClean="0"/>
                <a:t>:</a:t>
              </a:r>
            </a:p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فرشاة الأسنان و المعجون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71" y="3915691"/>
            <a:ext cx="2150534" cy="215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44" y="3788054"/>
            <a:ext cx="2055910" cy="2150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29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8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0570" y="3615301"/>
              <a:ext cx="935548" cy="9368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90166" y="117716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932733" y="818504"/>
            <a:ext cx="5929631" cy="1158854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213889" y="944120"/>
            <a:ext cx="5381925" cy="1267709"/>
            <a:chOff x="188878" y="1971530"/>
            <a:chExt cx="7198435" cy="1267709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88878" y="2038910"/>
              <a:ext cx="71984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لاحظْ تطبيقَ طفلتِكَ لتنظيفِ أسنانِها بالفرشاةِ والمعجونِ </a:t>
              </a:r>
              <a:r>
                <a:rPr lang="ar-SY" sz="2400" b="1" dirty="0" smtClean="0"/>
                <a:t>بطريقةٍ </a:t>
              </a:r>
              <a:r>
                <a:rPr lang="ar-SY" sz="2400" b="1" dirty="0"/>
                <a:t>صحيحةٍ كما في الشكلِ الآتِي: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r"/>
              <a:endParaRPr lang="ar-SY" sz="2400" b="1" dirty="0"/>
            </a:p>
          </p:txBody>
        </p:sp>
      </p:grpSp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242629" y="181925"/>
            <a:ext cx="4619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عزيزيَ الأبَ / الأم 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1" name="TextBox 13">
            <a:extLst>
              <a:ext uri="{FF2B5EF4-FFF2-40B4-BE49-F238E27FC236}">
                <a16:creationId xmlns="" xmlns:a16="http://schemas.microsoft.com/office/drawing/2014/main" id="{DD02803B-5258-4BCE-911F-278FD9976463}"/>
              </a:ext>
            </a:extLst>
          </p:cNvPr>
          <p:cNvSpPr txBox="1"/>
          <p:nvPr/>
        </p:nvSpPr>
        <p:spPr>
          <a:xfrm>
            <a:off x="7850140" y="2864322"/>
            <a:ext cx="2452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371" y="2098679"/>
            <a:ext cx="7493564" cy="1984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477" y="4083625"/>
            <a:ext cx="2419351" cy="2419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45" y="354250"/>
            <a:ext cx="2306388" cy="1509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522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6563" y="3624572"/>
              <a:ext cx="847640" cy="8488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05798" y="1858642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197107" y="1499984"/>
            <a:ext cx="4580889" cy="895263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467252" y="1625600"/>
            <a:ext cx="4007917" cy="552847"/>
            <a:chOff x="1978120" y="1971530"/>
            <a:chExt cx="5360671" cy="55284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978120" y="2062712"/>
              <a:ext cx="5360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مَا </a:t>
              </a:r>
              <a:r>
                <a:rPr lang="ar-SY" sz="2400" b="1" dirty="0" smtClean="0"/>
                <a:t>السِّوَاكُ ؟ وَ فِيمَ </a:t>
              </a:r>
              <a:r>
                <a:rPr lang="ar-SY" sz="2400" b="1" dirty="0"/>
                <a:t>يُسْتَخْدَمُ؟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6762" y="506412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879039" y="357876"/>
            <a:ext cx="1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8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6859997" y="3544790"/>
            <a:ext cx="3298246" cy="76175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790419" y="2921221"/>
            <a:ext cx="5987577" cy="931445"/>
          </a:xfrm>
          <a:prstGeom prst="roundRect">
            <a:avLst>
              <a:gd name="adj" fmla="val 2198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702136" y="3187514"/>
            <a:ext cx="6075860" cy="461665"/>
            <a:chOff x="1048205" y="1896039"/>
            <a:chExt cx="6690872" cy="461665"/>
          </a:xfrm>
        </p:grpSpPr>
        <p:sp>
          <p:nvSpPr>
            <p:cNvPr id="4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048205" y="1896039"/>
              <a:ext cx="66908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قطعة خشبية من جذور شجر الأراك يُستخدم لتنظيف الأسنان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50" y="404070"/>
            <a:ext cx="3131860" cy="1565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556" y="2138256"/>
            <a:ext cx="3015863" cy="1565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010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8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1130" y="3581746"/>
              <a:ext cx="912451" cy="9137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01354" y="1226917"/>
            <a:ext cx="4083808" cy="569386"/>
            <a:chOff x="3395473" y="1971530"/>
            <a:chExt cx="4316282" cy="569386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448836" y="2017696"/>
              <a:ext cx="4262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 smtClean="0">
                  <a:solidFill>
                    <a:srgbClr val="FFFF00"/>
                  </a:solidFill>
                </a:rPr>
                <a:t>السبَبُ </a:t>
              </a:r>
              <a:r>
                <a:rPr lang="ar-SY" sz="2800" b="1" dirty="0">
                  <a:solidFill>
                    <a:srgbClr val="FFFF00"/>
                  </a:solidFill>
                </a:rPr>
                <a:t>وَالنَّتِيجَةُ</a:t>
              </a:r>
              <a:endParaRPr lang="ar-SY" sz="2800" b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265" y="3283903"/>
            <a:ext cx="3712038" cy="1299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78" y="3328327"/>
            <a:ext cx="3828716" cy="1254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005417">
            <a:off x="6550504" y="3296203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4" y="4403696"/>
            <a:ext cx="1979039" cy="164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0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5" y="2260155"/>
            <a:ext cx="1361985" cy="2322961"/>
            <a:chOff x="1988748" y="2259160"/>
            <a:chExt cx="136085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2549" y="3618582"/>
              <a:ext cx="875668" cy="8769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8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881257" y="244802"/>
            <a:ext cx="3824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صغيرتي !!!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546333" y="1226917"/>
            <a:ext cx="3853853" cy="473890"/>
            <a:chOff x="3231627" y="1971530"/>
            <a:chExt cx="4073236" cy="473890"/>
          </a:xfrm>
        </p:grpSpPr>
        <p:sp>
          <p:nvSpPr>
            <p:cNvPr id="37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231627" y="1983755"/>
              <a:ext cx="4073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لتبدو أسناني جميلة </a:t>
              </a:r>
              <a:endParaRPr lang="ar-SY" sz="2400" b="1" dirty="0"/>
            </a:p>
          </p:txBody>
        </p:sp>
      </p:grpSp>
      <p:pic>
        <p:nvPicPr>
          <p:cNvPr id="5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31" y="530364"/>
            <a:ext cx="2306388" cy="1729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27" y="2484454"/>
            <a:ext cx="8530162" cy="3086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04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769816" y="2260155"/>
            <a:ext cx="1361984" cy="2322961"/>
            <a:chOff x="1988749" y="2259160"/>
            <a:chExt cx="1360858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68428" y="3595633"/>
              <a:ext cx="898584" cy="899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8749" y="3122466"/>
              <a:ext cx="1308891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نَظَافَةُ الأَسْنَانِ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775943" y="1442568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67252" y="1083910"/>
            <a:ext cx="4580889" cy="895263"/>
          </a:xfrm>
          <a:prstGeom prst="roundRect">
            <a:avLst>
              <a:gd name="adj" fmla="val 2394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37397" y="1209526"/>
            <a:ext cx="4007917" cy="552847"/>
            <a:chOff x="1978120" y="1971530"/>
            <a:chExt cx="5360671" cy="55284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978120" y="2062712"/>
              <a:ext cx="5360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صِلِي بَيْنَ الطَّعَامِ وَالسِّنِّ المُنَاسِبِ: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9039" y="223330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10241316" y="223330"/>
            <a:ext cx="1333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2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86" y="2167561"/>
            <a:ext cx="5524753" cy="215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37" y="4951992"/>
            <a:ext cx="7211830" cy="1231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3978267">
            <a:off x="6676200" y="2674234"/>
            <a:ext cx="3458462" cy="2968730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4198792">
            <a:off x="6196839" y="3365544"/>
            <a:ext cx="3093061" cy="2101568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6245815">
            <a:off x="5840348" y="3714084"/>
            <a:ext cx="1529563" cy="16484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8944387">
            <a:off x="3981385" y="3671071"/>
            <a:ext cx="1758913" cy="1461654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7106632">
            <a:off x="7344732" y="3817338"/>
            <a:ext cx="1536382" cy="1377597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9732041">
            <a:off x="5937963" y="3643788"/>
            <a:ext cx="2001456" cy="1448594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10518670">
            <a:off x="5269460" y="3366350"/>
            <a:ext cx="2394622" cy="1891811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13" y="1953206"/>
            <a:ext cx="1642602" cy="1642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11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3" grpId="0" animBg="1"/>
      <p:bldP spid="34" grpId="0" animBg="1"/>
      <p:bldP spid="46" grpId="0" animBg="1"/>
      <p:bldP spid="47" grpId="0" animBg="1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5261</TotalTime>
  <Words>305</Words>
  <Application>Microsoft Office PowerPoint</Application>
  <PresentationFormat>مخصص</PresentationFormat>
  <Paragraphs>96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3633</cp:revision>
  <dcterms:created xsi:type="dcterms:W3CDTF">2020-10-10T04:32:51Z</dcterms:created>
  <dcterms:modified xsi:type="dcterms:W3CDTF">2021-04-11T19:06:28Z</dcterms:modified>
</cp:coreProperties>
</file>