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6" r:id="rId1"/>
  </p:sldMasterIdLst>
  <p:notesMasterIdLst>
    <p:notesMasterId r:id="rId17"/>
  </p:notesMasterIdLst>
  <p:sldIdLst>
    <p:sldId id="324" r:id="rId2"/>
    <p:sldId id="342"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Lst>
  <p:sldSz cx="9144000" cy="6858000" type="screen4x3"/>
  <p:notesSz cx="6858000" cy="9144000"/>
  <p:custDataLst>
    <p:tags r:id="rId18"/>
  </p:custData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87" autoAdjust="0"/>
    <p:restoredTop sz="91103" autoAdjust="0"/>
  </p:normalViewPr>
  <p:slideViewPr>
    <p:cSldViewPr>
      <p:cViewPr varScale="1">
        <p:scale>
          <a:sx n="51" d="100"/>
          <a:sy n="51" d="100"/>
        </p:scale>
        <p:origin x="-96" y="-10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DBE250-EBC8-4FF7-81AB-0EA693E88063}" type="datetimeFigureOut">
              <a:rPr lang="ar-EG" smtClean="0"/>
              <a:pPr/>
              <a:t>13/07/1440</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26BDBA-3E88-4B35-AA02-961CF36B3C3A}" type="slidenum">
              <a:rPr lang="ar-EG" smtClean="0"/>
              <a:pPr/>
              <a:t>‹#›</a:t>
            </a:fld>
            <a:endParaRPr lang="ar-EG"/>
          </a:p>
        </p:txBody>
      </p:sp>
    </p:spTree>
    <p:extLst>
      <p:ext uri="{BB962C8B-B14F-4D97-AF65-F5344CB8AC3E}">
        <p14:creationId xmlns:p14="http://schemas.microsoft.com/office/powerpoint/2010/main" val="38202306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94823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8296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12961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7124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50611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38333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8" name="عنصر نائب للتذييل 7"/>
          <p:cNvSpPr>
            <a:spLocks noGrp="1"/>
          </p:cNvSpPr>
          <p:nvPr>
            <p:ph type="ftr" sz="quarter" idx="11"/>
          </p:nvPr>
        </p:nvSpPr>
        <p:spPr/>
        <p:txBody>
          <a:bodyPr/>
          <a:lstStyle/>
          <a:p>
            <a:endParaRPr lang="ar-SA">
              <a:solidFill>
                <a:srgbClr val="EEECE1">
                  <a:shade val="50000"/>
                </a:srgbClr>
              </a:solidFill>
            </a:endParaRPr>
          </a:p>
        </p:txBody>
      </p:sp>
      <p:sp>
        <p:nvSpPr>
          <p:cNvPr id="9" name="عنصر نائب لرقم الشريحة 8"/>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62394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4" name="عنصر نائب للتذييل 3"/>
          <p:cNvSpPr>
            <a:spLocks noGrp="1"/>
          </p:cNvSpPr>
          <p:nvPr>
            <p:ph type="ftr" sz="quarter" idx="11"/>
          </p:nvPr>
        </p:nvSpPr>
        <p:spPr/>
        <p:txBody>
          <a:bodyPr/>
          <a:lstStyle/>
          <a:p>
            <a:endParaRPr lang="ar-SA">
              <a:solidFill>
                <a:srgbClr val="EEECE1">
                  <a:shade val="50000"/>
                </a:srgbClr>
              </a:solidFill>
            </a:endParaRPr>
          </a:p>
        </p:txBody>
      </p:sp>
      <p:sp>
        <p:nvSpPr>
          <p:cNvPr id="5" name="عنصر نائب لرقم الشريحة 4"/>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53379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3" name="عنصر نائب للتذييل 2"/>
          <p:cNvSpPr>
            <a:spLocks noGrp="1"/>
          </p:cNvSpPr>
          <p:nvPr>
            <p:ph type="ftr" sz="quarter" idx="11"/>
          </p:nvPr>
        </p:nvSpPr>
        <p:spPr/>
        <p:txBody>
          <a:bodyPr/>
          <a:lstStyle/>
          <a:p>
            <a:endParaRPr lang="ar-SA">
              <a:solidFill>
                <a:srgbClr val="EEECE1">
                  <a:shade val="50000"/>
                </a:srgbClr>
              </a:solidFill>
            </a:endParaRPr>
          </a:p>
        </p:txBody>
      </p:sp>
      <p:sp>
        <p:nvSpPr>
          <p:cNvPr id="4" name="عنصر نائب لرقم الشريحة 3"/>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16719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90980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13497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solidFill>
                  <a:srgbClr val="EEECE1">
                    <a:shade val="50000"/>
                  </a:srgbClr>
                </a:solidFill>
              </a:rPr>
              <a:pPr/>
              <a:t>3/19/2019</a:t>
            </a:fld>
            <a:endParaRPr lang="en-US">
              <a:solidFill>
                <a:srgbClr val="EEECE1">
                  <a:shade val="50000"/>
                </a:srgb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EEECE1">
                  <a:shade val="50000"/>
                </a:srgb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lang="en-US" smtClean="0">
                <a:solidFill>
                  <a:srgbClr val="EEECE1">
                    <a:shade val="50000"/>
                  </a:srgbClr>
                </a:solidFill>
              </a:rPr>
              <a:pPr/>
              <a:t>‹#›</a:t>
            </a:fld>
            <a:endParaRPr lang="en-US">
              <a:solidFill>
                <a:srgbClr val="EEECE1">
                  <a:shade val="50000"/>
                </a:srgbClr>
              </a:solidFill>
            </a:endParaRPr>
          </a:p>
        </p:txBody>
      </p:sp>
    </p:spTree>
    <p:extLst>
      <p:ext uri="{BB962C8B-B14F-4D97-AF65-F5344CB8AC3E}">
        <p14:creationId xmlns:p14="http://schemas.microsoft.com/office/powerpoint/2010/main" val="317168323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مستطيل 18"/>
          <p:cNvSpPr/>
          <p:nvPr/>
        </p:nvSpPr>
        <p:spPr>
          <a:xfrm>
            <a:off x="3307092" y="-225"/>
            <a:ext cx="2523728" cy="908864"/>
          </a:xfrm>
          <a:prstGeom prst="flowChartTerminator">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ar-SA" sz="3600" b="1" kern="0" dirty="0" smtClean="0">
                <a:solidFill>
                  <a:prstClr val="white"/>
                </a:solidFill>
                <a:effectLst>
                  <a:glow rad="101600">
                    <a:srgbClr val="00B050">
                      <a:alpha val="60000"/>
                    </a:srgbClr>
                  </a:glow>
                </a:effectLst>
                <a:latin typeface="Times New Roman" pitchFamily="18" charset="0"/>
              </a:rPr>
              <a:t>التمهيد</a:t>
            </a:r>
            <a:endParaRPr lang="ar-SA" sz="700" kern="0" dirty="0" smtClean="0">
              <a:solidFill>
                <a:sysClr val="windowText" lastClr="000000"/>
              </a:solidFill>
            </a:endParaRPr>
          </a:p>
        </p:txBody>
      </p:sp>
      <p:grpSp>
        <p:nvGrpSpPr>
          <p:cNvPr id="40" name="مجموعة 4"/>
          <p:cNvGrpSpPr/>
          <p:nvPr/>
        </p:nvGrpSpPr>
        <p:grpSpPr>
          <a:xfrm>
            <a:off x="533400" y="6172200"/>
            <a:ext cx="5751790" cy="657885"/>
            <a:chOff x="395536" y="5964387"/>
            <a:chExt cx="5751790" cy="848989"/>
          </a:xfrm>
        </p:grpSpPr>
        <p:pic>
          <p:nvPicPr>
            <p:cNvPr id="42" name="Picture 41" descr="http://www.dr-mohammadian.ir/gallery/home.png">
              <a:hlinkClick r:id="" action="ppaction://hlinkshowjump?jump=firstslide"/>
            </p:cNvPr>
            <p:cNvPicPr>
              <a:picLocks noChangeAspect="1" noChangeArrowheads="1"/>
            </p:cNvPicPr>
            <p:nvPr/>
          </p:nvPicPr>
          <p:blipFill rotWithShape="1">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16296" t="15127" r="15390" b="20163"/>
            <a:stretch/>
          </p:blipFill>
          <p:spPr bwMode="auto">
            <a:xfrm>
              <a:off x="4076488" y="5964387"/>
              <a:ext cx="896293" cy="848989"/>
            </a:xfrm>
            <a:prstGeom prst="round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43" name="سهم إلى اليمين 3">
              <a:hlinkClick r:id="" action="ppaction://hlinkshowjump?jump=nextslide"/>
            </p:cNvPr>
            <p:cNvSpPr/>
            <p:nvPr/>
          </p:nvSpPr>
          <p:spPr>
            <a:xfrm rot="801633">
              <a:off x="5370740" y="6201641"/>
              <a:ext cx="776586" cy="600267"/>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4" name="سهم إلى اليمين 19">
              <a:hlinkClick r:id="" action="ppaction://hlinkshowjump?jump=previousslide"/>
            </p:cNvPr>
            <p:cNvSpPr/>
            <p:nvPr/>
          </p:nvSpPr>
          <p:spPr>
            <a:xfrm rot="10071875">
              <a:off x="2844698" y="6197190"/>
              <a:ext cx="776586" cy="600267"/>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pic>
          <p:nvPicPr>
            <p:cNvPr id="45" name="Picture 4" descr="http://www.clker.com/cliparts/3/8/b/a/11971212312045077795webmichl_powerbutton_2_states_(_on_off_).svg.med.png">
              <a:hlinkClick r:id="" action="ppaction://hlinkshowjump?jump=endshow"/>
            </p:cNvPr>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869" b="-869"/>
            <a:stretch/>
          </p:blipFill>
          <p:spPr bwMode="auto">
            <a:xfrm>
              <a:off x="395536" y="6120038"/>
              <a:ext cx="684062" cy="684062"/>
            </a:xfrm>
            <a:prstGeom prst="ellipse">
              <a:avLst/>
            </a:prstGeom>
            <a:noFill/>
            <a:ln>
              <a:solidFill>
                <a:srgbClr val="FF0000"/>
              </a:solidFill>
            </a:ln>
            <a:extLst>
              <a:ext uri="{909E8E84-426E-40DD-AFC4-6F175D3DCCD1}">
                <a14:hiddenFill xmlns:a14="http://schemas.microsoft.com/office/drawing/2010/main">
                  <a:solidFill>
                    <a:srgbClr val="FFFFFF"/>
                  </a:solidFill>
                </a14:hiddenFill>
              </a:ext>
            </a:extLst>
          </p:spPr>
        </p:pic>
      </p:grpSp>
      <p:sp>
        <p:nvSpPr>
          <p:cNvPr id="2" name="مستطيل 1"/>
          <p:cNvSpPr/>
          <p:nvPr/>
        </p:nvSpPr>
        <p:spPr>
          <a:xfrm>
            <a:off x="3899932" y="2253347"/>
            <a:ext cx="4942066" cy="138499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800" b="1" dirty="0">
                <a:solidFill>
                  <a:prstClr val="black"/>
                </a:solidFill>
              </a:rPr>
              <a:t>توجد أنواع كثيرة من الكائنات ليس لها عمود فقري. بماذا تسمى تلك الكائنات؟ وإلى أي مملكة تنتمي ؟وكيف تتغذى؟</a:t>
            </a:r>
          </a:p>
        </p:txBody>
      </p:sp>
      <p:pic>
        <p:nvPicPr>
          <p:cNvPr id="11" name="Picture 5"/>
          <p:cNvPicPr/>
          <p:nvPr/>
        </p:nvPicPr>
        <p:blipFill>
          <a:blip r:embed="rId5" cstate="print"/>
          <a:srcRect/>
          <a:stretch>
            <a:fillRect/>
          </a:stretch>
        </p:blipFill>
        <p:spPr bwMode="auto">
          <a:xfrm>
            <a:off x="2177806" y="1725344"/>
            <a:ext cx="1529080" cy="1056005"/>
          </a:xfrm>
          <a:prstGeom prst="rect">
            <a:avLst/>
          </a:prstGeom>
          <a:noFill/>
          <a:ln w="9525">
            <a:noFill/>
            <a:miter lim="800000"/>
            <a:headEnd/>
            <a:tailEnd/>
          </a:ln>
          <a:effectLst/>
        </p:spPr>
      </p:pic>
      <p:pic>
        <p:nvPicPr>
          <p:cNvPr id="12" name="Picture 3"/>
          <p:cNvPicPr/>
          <p:nvPr/>
        </p:nvPicPr>
        <p:blipFill>
          <a:blip r:embed="rId6" cstate="print"/>
          <a:srcRect/>
          <a:stretch>
            <a:fillRect/>
          </a:stretch>
        </p:blipFill>
        <p:spPr bwMode="auto">
          <a:xfrm>
            <a:off x="265279" y="1725343"/>
            <a:ext cx="1904365" cy="1056005"/>
          </a:xfrm>
          <a:prstGeom prst="rect">
            <a:avLst/>
          </a:prstGeom>
          <a:ln>
            <a:noFill/>
          </a:ln>
          <a:effectLst>
            <a:softEdge rad="112500"/>
          </a:effectLst>
        </p:spPr>
      </p:pic>
      <p:pic>
        <p:nvPicPr>
          <p:cNvPr id="13" name="Picture 3"/>
          <p:cNvPicPr/>
          <p:nvPr/>
        </p:nvPicPr>
        <p:blipFill>
          <a:blip r:embed="rId7" cstate="print"/>
          <a:srcRect/>
          <a:stretch>
            <a:fillRect/>
          </a:stretch>
        </p:blipFill>
        <p:spPr bwMode="auto">
          <a:xfrm>
            <a:off x="2169645" y="2770462"/>
            <a:ext cx="1537242" cy="1166495"/>
          </a:xfrm>
          <a:prstGeom prst="rect">
            <a:avLst/>
          </a:prstGeom>
          <a:ln>
            <a:noFill/>
          </a:ln>
          <a:effectLst>
            <a:softEdge rad="112500"/>
          </a:effectLst>
        </p:spPr>
      </p:pic>
      <p:pic>
        <p:nvPicPr>
          <p:cNvPr id="14" name="صورة 13" descr="صورة2 copy.gif"/>
          <p:cNvPicPr/>
          <p:nvPr/>
        </p:nvPicPr>
        <p:blipFill>
          <a:blip r:embed="rId8" cstate="print"/>
          <a:stretch>
            <a:fillRect/>
          </a:stretch>
        </p:blipFill>
        <p:spPr>
          <a:xfrm>
            <a:off x="1155303" y="4077072"/>
            <a:ext cx="2533015" cy="1718310"/>
          </a:xfrm>
          <a:prstGeom prst="rect">
            <a:avLst/>
          </a:prstGeom>
        </p:spPr>
      </p:pic>
      <p:sp>
        <p:nvSpPr>
          <p:cNvPr id="15" name="دبوس زينة 14"/>
          <p:cNvSpPr/>
          <p:nvPr/>
        </p:nvSpPr>
        <p:spPr>
          <a:xfrm>
            <a:off x="9847" y="-22527"/>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5112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6" name="شكل بيضاوي 23"/>
          <p:cNvSpPr/>
          <p:nvPr/>
        </p:nvSpPr>
        <p:spPr>
          <a:xfrm>
            <a:off x="107504"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7" name="مربع نص 16"/>
          <p:cNvSpPr txBox="1"/>
          <p:nvPr/>
        </p:nvSpPr>
        <p:spPr>
          <a:xfrm>
            <a:off x="3185186"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الأول</a:t>
            </a:r>
            <a:endParaRPr lang="ar-EG" sz="2400" b="1" dirty="0">
              <a:solidFill>
                <a:prstClr val="white"/>
              </a:solidFill>
            </a:endParaRPr>
          </a:p>
        </p:txBody>
      </p:sp>
      <p:sp>
        <p:nvSpPr>
          <p:cNvPr id="12" name="مربع نص 21"/>
          <p:cNvSpPr txBox="1"/>
          <p:nvPr/>
        </p:nvSpPr>
        <p:spPr>
          <a:xfrm>
            <a:off x="2349083" y="527229"/>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white"/>
                </a:solidFill>
              </a:rPr>
              <a:t>أفكر وأتحدث وأكتب </a:t>
            </a:r>
          </a:p>
        </p:txBody>
      </p:sp>
      <p:sp>
        <p:nvSpPr>
          <p:cNvPr id="13" name="Round Diagonal Corner Rectangle 12"/>
          <p:cNvSpPr/>
          <p:nvPr/>
        </p:nvSpPr>
        <p:spPr>
          <a:xfrm>
            <a:off x="6588224" y="620688"/>
            <a:ext cx="2276213" cy="796648"/>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prstClr val="black"/>
                </a:solidFill>
              </a:rPr>
              <a:t>1- المفردات :</a:t>
            </a:r>
            <a:endParaRPr lang="ar-SA" sz="3200" b="1" dirty="0">
              <a:solidFill>
                <a:prstClr val="black"/>
              </a:solidFill>
            </a:endParaRPr>
          </a:p>
        </p:txBody>
      </p:sp>
      <p:sp>
        <p:nvSpPr>
          <p:cNvPr id="14" name="TextBox 13"/>
          <p:cNvSpPr txBox="1"/>
          <p:nvPr/>
        </p:nvSpPr>
        <p:spPr>
          <a:xfrm>
            <a:off x="611560" y="1484784"/>
            <a:ext cx="8100392" cy="584775"/>
          </a:xfrm>
          <a:prstGeom prst="rect">
            <a:avLst/>
          </a:prstGeom>
          <a:noFill/>
        </p:spPr>
        <p:txBody>
          <a:bodyPr wrap="square" rtlCol="1">
            <a:spAutoFit/>
          </a:bodyPr>
          <a:lstStyle/>
          <a:p>
            <a:r>
              <a:rPr lang="ar-SA" sz="3200" b="1" dirty="0" smtClean="0">
                <a:solidFill>
                  <a:prstClr val="black"/>
                </a:solidFill>
              </a:rPr>
              <a:t>لشوك</a:t>
            </a:r>
            <a:r>
              <a:rPr lang="ar-EG" sz="3200" b="1" dirty="0" smtClean="0">
                <a:solidFill>
                  <a:prstClr val="black"/>
                </a:solidFill>
              </a:rPr>
              <a:t>ي</a:t>
            </a:r>
            <a:r>
              <a:rPr lang="ar-SA" sz="3200" b="1" dirty="0" smtClean="0">
                <a:solidFill>
                  <a:prstClr val="black"/>
                </a:solidFill>
              </a:rPr>
              <a:t>ات الجلد دعامة داخلية تسم</a:t>
            </a:r>
            <a:r>
              <a:rPr lang="ar-EG" sz="3200" b="1" dirty="0" smtClean="0">
                <a:solidFill>
                  <a:prstClr val="black"/>
                </a:solidFill>
              </a:rPr>
              <a:t>ى</a:t>
            </a:r>
            <a:r>
              <a:rPr lang="ar-SA" sz="3200" b="1" dirty="0" smtClean="0">
                <a:solidFill>
                  <a:prstClr val="black"/>
                </a:solidFill>
              </a:rPr>
              <a:t> </a:t>
            </a:r>
            <a:r>
              <a:rPr lang="ar-SA" sz="1600" b="1" dirty="0" smtClean="0">
                <a:solidFill>
                  <a:prstClr val="black"/>
                </a:solidFill>
              </a:rPr>
              <a:t>...................................  </a:t>
            </a:r>
            <a:r>
              <a:rPr lang="ar-SA" sz="3200" b="1" dirty="0" smtClean="0">
                <a:solidFill>
                  <a:prstClr val="black"/>
                </a:solidFill>
              </a:rPr>
              <a:t> .</a:t>
            </a:r>
            <a:endParaRPr lang="ar-SA" sz="3200" b="1" dirty="0">
              <a:solidFill>
                <a:prstClr val="black"/>
              </a:solidFill>
            </a:endParaRPr>
          </a:p>
        </p:txBody>
      </p:sp>
      <p:sp>
        <p:nvSpPr>
          <p:cNvPr id="15" name="TextBox 14"/>
          <p:cNvSpPr txBox="1"/>
          <p:nvPr/>
        </p:nvSpPr>
        <p:spPr>
          <a:xfrm>
            <a:off x="1547664" y="1425557"/>
            <a:ext cx="2448272" cy="584775"/>
          </a:xfrm>
          <a:prstGeom prst="rect">
            <a:avLst/>
          </a:prstGeom>
          <a:noFill/>
        </p:spPr>
        <p:txBody>
          <a:bodyPr wrap="square" rtlCol="1">
            <a:spAutoFit/>
          </a:bodyPr>
          <a:lstStyle/>
          <a:p>
            <a:r>
              <a:rPr lang="ar-SA" sz="3200" b="1" dirty="0" smtClean="0">
                <a:solidFill>
                  <a:srgbClr val="0070C0"/>
                </a:solidFill>
              </a:rPr>
              <a:t>الهيكل الداخلي </a:t>
            </a:r>
            <a:endParaRPr lang="ar-SA" sz="3200" b="1" dirty="0">
              <a:solidFill>
                <a:srgbClr val="0070C0"/>
              </a:solidFill>
            </a:endParaRPr>
          </a:p>
        </p:txBody>
      </p:sp>
      <p:sp>
        <p:nvSpPr>
          <p:cNvPr id="17" name="Round Diagonal Corner Rectangle 16"/>
          <p:cNvSpPr/>
          <p:nvPr/>
        </p:nvSpPr>
        <p:spPr>
          <a:xfrm>
            <a:off x="4283968" y="2060848"/>
            <a:ext cx="4457128" cy="796648"/>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prstClr val="black"/>
                </a:solidFill>
              </a:rPr>
              <a:t>2- الفكرة الرئيسة والتفاصيل:  </a:t>
            </a:r>
            <a:endParaRPr lang="ar-SA" sz="3200" b="1" dirty="0">
              <a:solidFill>
                <a:prstClr val="black"/>
              </a:solidFill>
            </a:endParaRPr>
          </a:p>
        </p:txBody>
      </p:sp>
      <p:sp>
        <p:nvSpPr>
          <p:cNvPr id="16" name="TextBox 15"/>
          <p:cNvSpPr txBox="1"/>
          <p:nvPr/>
        </p:nvSpPr>
        <p:spPr>
          <a:xfrm>
            <a:off x="910716" y="2996952"/>
            <a:ext cx="7837748" cy="584775"/>
          </a:xfrm>
          <a:prstGeom prst="rect">
            <a:avLst/>
          </a:prstGeom>
          <a:noFill/>
        </p:spPr>
        <p:txBody>
          <a:bodyPr wrap="square" rtlCol="1">
            <a:spAutoFit/>
          </a:bodyPr>
          <a:lstStyle/>
          <a:p>
            <a:r>
              <a:rPr lang="ar-SA" sz="3200" b="1" dirty="0" smtClean="0">
                <a:solidFill>
                  <a:srgbClr val="FF0000"/>
                </a:solidFill>
              </a:rPr>
              <a:t>ما فوائد ومضار الهيكل الخارجي  ؟</a:t>
            </a:r>
            <a:endParaRPr lang="ar-SA" sz="3200" b="1" dirty="0">
              <a:solidFill>
                <a:srgbClr val="FF0000"/>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908301718"/>
              </p:ext>
            </p:extLst>
          </p:nvPr>
        </p:nvGraphicFramePr>
        <p:xfrm>
          <a:off x="1006284" y="3624416"/>
          <a:ext cx="7131794" cy="2468880"/>
        </p:xfrm>
        <a:graphic>
          <a:graphicData uri="http://schemas.openxmlformats.org/drawingml/2006/table">
            <a:tbl>
              <a:tblPr rtl="1" firstRow="1" bandRow="1">
                <a:tableStyleId>{5C22544A-7EE6-4342-B048-85BDC9FD1C3A}</a:tableStyleId>
              </a:tblPr>
              <a:tblGrid>
                <a:gridCol w="3565897"/>
                <a:gridCol w="3565897"/>
              </a:tblGrid>
              <a:tr h="370840">
                <a:tc>
                  <a:txBody>
                    <a:bodyPr/>
                    <a:lstStyle/>
                    <a:p>
                      <a:pPr algn="ctr" rtl="1"/>
                      <a:r>
                        <a:rPr lang="ar-SA" sz="2400" b="1" dirty="0" smtClean="0"/>
                        <a:t>الفكرة الرئيسة</a:t>
                      </a:r>
                      <a:r>
                        <a:rPr lang="ar-SA" sz="2400" b="1" baseline="0" dirty="0" smtClean="0"/>
                        <a:t> </a:t>
                      </a:r>
                      <a:endParaRPr lang="ar-SA"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smtClean="0"/>
                        <a:t>التفاصيل </a:t>
                      </a:r>
                      <a:endParaRPr lang="ar-SA"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rtl="1"/>
                      <a:r>
                        <a:rPr lang="ar-SA" sz="2400" b="1" dirty="0" smtClean="0">
                          <a:solidFill>
                            <a:srgbClr val="0070C0"/>
                          </a:solidFill>
                        </a:rPr>
                        <a:t>كل المفصليات لها هيكل خارجي </a:t>
                      </a:r>
                      <a:endParaRPr lang="ar-SA" sz="2400" b="1"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2400" b="1" dirty="0" smtClean="0">
                          <a:solidFill>
                            <a:srgbClr val="00B050"/>
                          </a:solidFill>
                        </a:rPr>
                        <a:t>الهياكل الخارجية</a:t>
                      </a:r>
                      <a:r>
                        <a:rPr lang="ar-SA" sz="2400" b="1" baseline="0" dirty="0" smtClean="0">
                          <a:solidFill>
                            <a:srgbClr val="00B050"/>
                          </a:solidFill>
                        </a:rPr>
                        <a:t> قوية ، وتحمي الجسم ، وتحافظ على الرطوبة ، لذا لا يجف الحيوان .</a:t>
                      </a:r>
                      <a:endParaRPr lang="ar-SA" sz="24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rtl="1"/>
                      <a:endParaRPr lang="ar-SA" dirty="0"/>
                    </a:p>
                  </a:txBody>
                  <a:tcPr/>
                </a:tc>
                <a:tc>
                  <a:txBody>
                    <a:bodyPr/>
                    <a:lstStyle/>
                    <a:p>
                      <a:pPr rtl="1"/>
                      <a:r>
                        <a:rPr lang="ar-SA" sz="2400" b="1" dirty="0" smtClean="0">
                          <a:solidFill>
                            <a:srgbClr val="7030A0"/>
                          </a:solidFill>
                        </a:rPr>
                        <a:t>الهيكل الخارجي يجعل من الصعب على الحيوانات</a:t>
                      </a:r>
                      <a:r>
                        <a:rPr lang="ar-SA" sz="2400" b="1" baseline="0" dirty="0" smtClean="0">
                          <a:solidFill>
                            <a:srgbClr val="7030A0"/>
                          </a:solidFill>
                        </a:rPr>
                        <a:t> أن تنمو .</a:t>
                      </a:r>
                      <a:endParaRPr lang="ar-SA" sz="24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دبوس زينة 18"/>
          <p:cNvSpPr/>
          <p:nvPr/>
        </p:nvSpPr>
        <p:spPr>
          <a:xfrm>
            <a:off x="7984951" y="609252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ص61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45825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iterate type="lt">
                                    <p:tmPct val="10000"/>
                                  </p:iterate>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iterate type="lt">
                                    <p:tmPct val="10000"/>
                                  </p:iterate>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1+#ppt_w/2"/>
                                          </p:val>
                                        </p:tav>
                                        <p:tav tm="100000">
                                          <p:val>
                                            <p:strVal val="#ppt_x"/>
                                          </p:val>
                                        </p:tav>
                                      </p:tavLst>
                                    </p:anim>
                                    <p:anim calcmode="lin" valueType="num">
                                      <p:cBhvr additive="base">
                                        <p:cTn id="5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iterate type="lt">
                                    <p:tmPct val="10000"/>
                                  </p:iterate>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p:bldP spid="15" grpId="0"/>
      <p:bldP spid="17" grpId="0" animBg="1"/>
      <p:bldP spid="16"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6" name="شكل بيضاوي 23"/>
          <p:cNvSpPr/>
          <p:nvPr/>
        </p:nvSpPr>
        <p:spPr>
          <a:xfrm>
            <a:off x="107504"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7" name="مربع نص 16"/>
          <p:cNvSpPr txBox="1"/>
          <p:nvPr/>
        </p:nvSpPr>
        <p:spPr>
          <a:xfrm>
            <a:off x="3192143"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الأول</a:t>
            </a:r>
            <a:endParaRPr lang="ar-EG" sz="2400" b="1" dirty="0">
              <a:solidFill>
                <a:prstClr val="white"/>
              </a:solidFill>
            </a:endParaRPr>
          </a:p>
        </p:txBody>
      </p:sp>
      <p:sp>
        <p:nvSpPr>
          <p:cNvPr id="13" name="Round Diagonal Corner Rectangle 12"/>
          <p:cNvSpPr/>
          <p:nvPr/>
        </p:nvSpPr>
        <p:spPr>
          <a:xfrm>
            <a:off x="6372200" y="764704"/>
            <a:ext cx="2736304" cy="796648"/>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white"/>
                </a:solidFill>
              </a:rPr>
              <a:t>3- التفكير الناقد :</a:t>
            </a:r>
            <a:endParaRPr lang="ar-SA" sz="3200" b="1" dirty="0">
              <a:solidFill>
                <a:prstClr val="white"/>
              </a:solidFill>
            </a:endParaRPr>
          </a:p>
        </p:txBody>
      </p:sp>
      <p:sp>
        <p:nvSpPr>
          <p:cNvPr id="14" name="TextBox 13"/>
          <p:cNvSpPr txBox="1"/>
          <p:nvPr/>
        </p:nvSpPr>
        <p:spPr>
          <a:xfrm>
            <a:off x="765686" y="1628800"/>
            <a:ext cx="8064896" cy="1077218"/>
          </a:xfrm>
          <a:prstGeom prst="rect">
            <a:avLst/>
          </a:prstGeom>
          <a:noFill/>
        </p:spPr>
        <p:txBody>
          <a:bodyPr wrap="square" rtlCol="1">
            <a:spAutoFit/>
          </a:bodyPr>
          <a:lstStyle/>
          <a:p>
            <a:r>
              <a:rPr lang="ar-SA" sz="3200" b="1" dirty="0" smtClean="0">
                <a:solidFill>
                  <a:srgbClr val="FF0000"/>
                </a:solidFill>
              </a:rPr>
              <a:t>لماذا لا تعيش بعض الحيوانات ذات الأجسام اللينة – ومنها اللاسعات على اليابسة ؟</a:t>
            </a:r>
          </a:p>
        </p:txBody>
      </p:sp>
      <p:sp>
        <p:nvSpPr>
          <p:cNvPr id="15" name="Horizontal Scroll 14"/>
          <p:cNvSpPr/>
          <p:nvPr/>
        </p:nvSpPr>
        <p:spPr>
          <a:xfrm>
            <a:off x="1003874" y="2706018"/>
            <a:ext cx="7588520" cy="3712021"/>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rgbClr val="FF0000"/>
                </a:solidFill>
              </a:rPr>
              <a:t>الإجابة : </a:t>
            </a:r>
          </a:p>
          <a:p>
            <a:r>
              <a:rPr lang="ar-SA" sz="3200" b="1" dirty="0" smtClean="0">
                <a:solidFill>
                  <a:prstClr val="black"/>
                </a:solidFill>
              </a:rPr>
              <a:t>هي طرية جدا ، لا تقدر عل</a:t>
            </a:r>
            <a:r>
              <a:rPr lang="ar-EG" sz="3200" b="1" dirty="0" smtClean="0">
                <a:solidFill>
                  <a:prstClr val="black"/>
                </a:solidFill>
              </a:rPr>
              <a:t>ى</a:t>
            </a:r>
            <a:r>
              <a:rPr lang="ar-SA" sz="3200" b="1" dirty="0" smtClean="0">
                <a:solidFill>
                  <a:prstClr val="black"/>
                </a:solidFill>
              </a:rPr>
              <a:t> دعم وزنها من دون عظام ، لذا سوف تنهار من دون عظام .</a:t>
            </a:r>
            <a:endParaRPr lang="ar-SA" sz="3200" b="1" dirty="0">
              <a:solidFill>
                <a:prstClr val="black"/>
              </a:solidFill>
            </a:endParaRPr>
          </a:p>
        </p:txBody>
      </p:sp>
      <p:sp>
        <p:nvSpPr>
          <p:cNvPr id="16" name="دبوس زينة 15"/>
          <p:cNvSpPr/>
          <p:nvPr/>
        </p:nvSpPr>
        <p:spPr>
          <a:xfrm>
            <a:off x="7984951" y="609252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ص61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69270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6"/>
                                        </p:tgtEl>
                                        <p:attrNameLst>
                                          <p:attrName>style.color</p:attrName>
                                        </p:attrNameLst>
                                      </p:cBhvr>
                                      <p:by>
                                        <p:hsl h="-7200000" s="0" l="0"/>
                                      </p:by>
                                    </p:animClr>
                                    <p:animClr clrSpc="hsl" dir="cw">
                                      <p:cBhvr>
                                        <p:cTn id="7" dur="500" fill="hold"/>
                                        <p:tgtEl>
                                          <p:spTgt spid="16"/>
                                        </p:tgtEl>
                                        <p:attrNameLst>
                                          <p:attrName>fillcolor</p:attrName>
                                        </p:attrNameLst>
                                      </p:cBhvr>
                                      <p:by>
                                        <p:hsl h="-7200000" s="0" l="0"/>
                                      </p:by>
                                    </p:animClr>
                                    <p:animClr clrSpc="hsl" dir="cw">
                                      <p:cBhvr>
                                        <p:cTn id="8" dur="500" fill="hold"/>
                                        <p:tgtEl>
                                          <p:spTgt spid="16"/>
                                        </p:tgtEl>
                                        <p:attrNameLst>
                                          <p:attrName>stroke.color</p:attrName>
                                        </p:attrNameLst>
                                      </p:cBhvr>
                                      <p:by>
                                        <p:hsl h="-7200000"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6"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7" name="شكل بيضاوي 23"/>
          <p:cNvSpPr/>
          <p:nvPr/>
        </p:nvSpPr>
        <p:spPr>
          <a:xfrm>
            <a:off x="107504"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8" name="مربع نص 16"/>
          <p:cNvSpPr txBox="1"/>
          <p:nvPr/>
        </p:nvSpPr>
        <p:spPr>
          <a:xfrm>
            <a:off x="3185186"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الأول</a:t>
            </a:r>
            <a:endParaRPr lang="ar-EG" sz="2400" b="1" dirty="0">
              <a:solidFill>
                <a:prstClr val="white"/>
              </a:solidFill>
            </a:endParaRPr>
          </a:p>
        </p:txBody>
      </p:sp>
      <p:sp>
        <p:nvSpPr>
          <p:cNvPr id="13" name="Round Diagonal Corner Rectangle 12"/>
          <p:cNvSpPr/>
          <p:nvPr/>
        </p:nvSpPr>
        <p:spPr>
          <a:xfrm>
            <a:off x="5508104" y="697061"/>
            <a:ext cx="3312368" cy="796648"/>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white"/>
                </a:solidFill>
              </a:rPr>
              <a:t>أختار الإجابة الصحيحة </a:t>
            </a:r>
            <a:endParaRPr lang="ar-SA" sz="3200" b="1" dirty="0">
              <a:solidFill>
                <a:prstClr val="white"/>
              </a:solidFill>
            </a:endParaRPr>
          </a:p>
        </p:txBody>
      </p:sp>
      <p:sp>
        <p:nvSpPr>
          <p:cNvPr id="14" name="TextBox 13"/>
          <p:cNvSpPr txBox="1"/>
          <p:nvPr/>
        </p:nvSpPr>
        <p:spPr>
          <a:xfrm>
            <a:off x="-180528" y="1707773"/>
            <a:ext cx="8784976" cy="2585323"/>
          </a:xfrm>
          <a:prstGeom prst="rect">
            <a:avLst/>
          </a:prstGeom>
          <a:noFill/>
        </p:spPr>
        <p:txBody>
          <a:bodyPr wrap="square" rtlCol="1">
            <a:spAutoFit/>
          </a:bodyPr>
          <a:lstStyle/>
          <a:p>
            <a:pPr>
              <a:lnSpc>
                <a:spcPct val="150000"/>
              </a:lnSpc>
            </a:pPr>
            <a:r>
              <a:rPr lang="ar-SA" sz="3600" b="1" dirty="0" smtClean="0">
                <a:solidFill>
                  <a:srgbClr val="FF0000"/>
                </a:solidFill>
              </a:rPr>
              <a:t>4- أي الحيوانات التالية من اللافقاريات ؟ </a:t>
            </a:r>
          </a:p>
          <a:p>
            <a:pPr marL="342900" indent="-342900">
              <a:lnSpc>
                <a:spcPct val="150000"/>
              </a:lnSpc>
              <a:buFontTx/>
              <a:buAutoNum type="arabic1Minus"/>
            </a:pPr>
            <a:r>
              <a:rPr lang="ar-SA" sz="3600" b="1" dirty="0" smtClean="0">
                <a:solidFill>
                  <a:srgbClr val="7030A0"/>
                </a:solidFill>
              </a:rPr>
              <a:t>النسر .        ب- السمكة.</a:t>
            </a:r>
          </a:p>
          <a:p>
            <a:pPr>
              <a:lnSpc>
                <a:spcPct val="150000"/>
              </a:lnSpc>
            </a:pPr>
            <a:r>
              <a:rPr lang="ar-SA" sz="3600" b="1" dirty="0" smtClean="0">
                <a:solidFill>
                  <a:srgbClr val="7030A0"/>
                </a:solidFill>
              </a:rPr>
              <a:t>ج- الروبيان .         د- الحية ( الثعبان ) .</a:t>
            </a:r>
            <a:endParaRPr lang="ar-SA" sz="3600" b="1" dirty="0">
              <a:solidFill>
                <a:srgbClr val="7030A0"/>
              </a:solidFill>
            </a:endParaRPr>
          </a:p>
        </p:txBody>
      </p:sp>
      <p:sp>
        <p:nvSpPr>
          <p:cNvPr id="15" name="TextBox 14"/>
          <p:cNvSpPr txBox="1"/>
          <p:nvPr/>
        </p:nvSpPr>
        <p:spPr>
          <a:xfrm>
            <a:off x="158242" y="4156045"/>
            <a:ext cx="8446206" cy="2492990"/>
          </a:xfrm>
          <a:prstGeom prst="rect">
            <a:avLst/>
          </a:prstGeom>
          <a:noFill/>
        </p:spPr>
        <p:txBody>
          <a:bodyPr wrap="square" rtlCol="1">
            <a:spAutoFit/>
          </a:bodyPr>
          <a:lstStyle/>
          <a:p>
            <a:pPr>
              <a:lnSpc>
                <a:spcPct val="150000"/>
              </a:lnSpc>
            </a:pPr>
            <a:r>
              <a:rPr lang="ar-SA" sz="3200" b="1" dirty="0" smtClean="0">
                <a:solidFill>
                  <a:srgbClr val="FF0000"/>
                </a:solidFill>
              </a:rPr>
              <a:t>5-ما الخاصية التي تشترك فيها الرخويات والمفصليات :</a:t>
            </a:r>
            <a:endParaRPr lang="ar-SA" sz="3200" b="1" dirty="0">
              <a:solidFill>
                <a:srgbClr val="FF0000"/>
              </a:solidFill>
            </a:endParaRPr>
          </a:p>
          <a:p>
            <a:pPr marL="342900" indent="-342900">
              <a:lnSpc>
                <a:spcPct val="150000"/>
              </a:lnSpc>
              <a:buFontTx/>
              <a:buAutoNum type="arabic1Minus"/>
            </a:pPr>
            <a:r>
              <a:rPr lang="ar-SA" sz="3600" b="1" dirty="0" smtClean="0">
                <a:solidFill>
                  <a:srgbClr val="7030A0"/>
                </a:solidFill>
              </a:rPr>
              <a:t>لها عمود فقري .       ب- ليس لها عمود فقري  .</a:t>
            </a:r>
          </a:p>
          <a:p>
            <a:pPr>
              <a:lnSpc>
                <a:spcPct val="150000"/>
              </a:lnSpc>
            </a:pPr>
            <a:r>
              <a:rPr lang="ar-SA" sz="3600" b="1" dirty="0" smtClean="0">
                <a:solidFill>
                  <a:srgbClr val="7030A0"/>
                </a:solidFill>
              </a:rPr>
              <a:t>ج- لها هياكل خارجية   . د- غير قادرة على الحركة .</a:t>
            </a:r>
            <a:endParaRPr lang="ar-SA" sz="3600" b="1" dirty="0">
              <a:solidFill>
                <a:srgbClr val="7030A0"/>
              </a:solidFill>
            </a:endParaRPr>
          </a:p>
        </p:txBody>
      </p:sp>
      <p:sp>
        <p:nvSpPr>
          <p:cNvPr id="16" name="Oval 15"/>
          <p:cNvSpPr/>
          <p:nvPr/>
        </p:nvSpPr>
        <p:spPr>
          <a:xfrm>
            <a:off x="6300192" y="3501008"/>
            <a:ext cx="244827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8" name="Oval 17"/>
          <p:cNvSpPr/>
          <p:nvPr/>
        </p:nvSpPr>
        <p:spPr>
          <a:xfrm>
            <a:off x="323528" y="5013176"/>
            <a:ext cx="475252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7" name="دبوس زينة 16"/>
          <p:cNvSpPr/>
          <p:nvPr/>
        </p:nvSpPr>
        <p:spPr>
          <a:xfrm>
            <a:off x="2729" y="609252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ص61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5114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p:bldP spid="16" grpId="0" animBg="1"/>
      <p:bldP spid="1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6"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7" name="شكل بيضاوي 23"/>
          <p:cNvSpPr/>
          <p:nvPr/>
        </p:nvSpPr>
        <p:spPr>
          <a:xfrm>
            <a:off x="107504"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8" name="مربع نص 16"/>
          <p:cNvSpPr txBox="1"/>
          <p:nvPr/>
        </p:nvSpPr>
        <p:spPr>
          <a:xfrm>
            <a:off x="3194517"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الأول</a:t>
            </a:r>
            <a:endParaRPr lang="ar-EG" sz="2400" b="1" dirty="0">
              <a:solidFill>
                <a:prstClr val="white"/>
              </a:solidFill>
            </a:endParaRPr>
          </a:p>
        </p:txBody>
      </p:sp>
      <p:sp>
        <p:nvSpPr>
          <p:cNvPr id="13" name="Round Diagonal Corner Rectangle 12"/>
          <p:cNvSpPr/>
          <p:nvPr/>
        </p:nvSpPr>
        <p:spPr>
          <a:xfrm>
            <a:off x="5455897" y="689877"/>
            <a:ext cx="3312368" cy="796648"/>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white"/>
                </a:solidFill>
              </a:rPr>
              <a:t>6- السؤال الأساسي :</a:t>
            </a:r>
            <a:endParaRPr lang="ar-SA" sz="3200" b="1" dirty="0">
              <a:solidFill>
                <a:prstClr val="white"/>
              </a:solidFill>
            </a:endParaRPr>
          </a:p>
        </p:txBody>
      </p:sp>
      <p:sp>
        <p:nvSpPr>
          <p:cNvPr id="14" name="TextBox 13"/>
          <p:cNvSpPr txBox="1"/>
          <p:nvPr/>
        </p:nvSpPr>
        <p:spPr>
          <a:xfrm>
            <a:off x="395536" y="1630541"/>
            <a:ext cx="7344816" cy="646331"/>
          </a:xfrm>
          <a:prstGeom prst="rect">
            <a:avLst/>
          </a:prstGeom>
          <a:noFill/>
        </p:spPr>
        <p:txBody>
          <a:bodyPr wrap="square" rtlCol="1">
            <a:spAutoFit/>
          </a:bodyPr>
          <a:lstStyle/>
          <a:p>
            <a:r>
              <a:rPr lang="ar-SA" sz="3600" b="1" dirty="0" smtClean="0">
                <a:solidFill>
                  <a:srgbClr val="FF0000"/>
                </a:solidFill>
              </a:rPr>
              <a:t>كيف أقارن الحيوانات بعضها ببعض ؟</a:t>
            </a:r>
            <a:endParaRPr lang="ar-SA" sz="3600" b="1" dirty="0">
              <a:solidFill>
                <a:srgbClr val="FF0000"/>
              </a:solidFill>
            </a:endParaRPr>
          </a:p>
        </p:txBody>
      </p:sp>
      <p:sp>
        <p:nvSpPr>
          <p:cNvPr id="15" name="Horizontal Scroll 14"/>
          <p:cNvSpPr/>
          <p:nvPr/>
        </p:nvSpPr>
        <p:spPr>
          <a:xfrm>
            <a:off x="1159943" y="2564905"/>
            <a:ext cx="7588520" cy="3528392"/>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rgbClr val="FF0000"/>
                </a:solidFill>
              </a:rPr>
              <a:t>الإجابة : </a:t>
            </a:r>
          </a:p>
          <a:p>
            <a:endParaRPr lang="ar-SA" sz="3200" b="1" dirty="0" smtClean="0">
              <a:solidFill>
                <a:srgbClr val="FF0000"/>
              </a:solidFill>
            </a:endParaRPr>
          </a:p>
          <a:p>
            <a:r>
              <a:rPr lang="ar-SA" sz="3200" b="1" dirty="0" smtClean="0">
                <a:solidFill>
                  <a:prstClr val="black"/>
                </a:solidFill>
              </a:rPr>
              <a:t>أنواع مختلفة من الحيوانات لها أشكال وتراكيب مختلفة . فبعض الحيوانات لها عمود فقري وبعضها الآخر ليس له عمود فقري . </a:t>
            </a:r>
            <a:endParaRPr lang="ar-SA" sz="3200" b="1" dirty="0">
              <a:solidFill>
                <a:prstClr val="black"/>
              </a:solidFill>
            </a:endParaRPr>
          </a:p>
        </p:txBody>
      </p:sp>
      <p:sp>
        <p:nvSpPr>
          <p:cNvPr id="16" name="دبوس زينة 15"/>
          <p:cNvSpPr/>
          <p:nvPr/>
        </p:nvSpPr>
        <p:spPr>
          <a:xfrm>
            <a:off x="2729" y="609252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ص61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4755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6"/>
                                        </p:tgtEl>
                                        <p:attrNameLst>
                                          <p:attrName>style.color</p:attrName>
                                        </p:attrNameLst>
                                      </p:cBhvr>
                                      <p:by>
                                        <p:hsl h="-7200000" s="0" l="0"/>
                                      </p:by>
                                    </p:animClr>
                                    <p:animClr clrSpc="hsl" dir="cw">
                                      <p:cBhvr>
                                        <p:cTn id="7" dur="500" fill="hold"/>
                                        <p:tgtEl>
                                          <p:spTgt spid="16"/>
                                        </p:tgtEl>
                                        <p:attrNameLst>
                                          <p:attrName>fillcolor</p:attrName>
                                        </p:attrNameLst>
                                      </p:cBhvr>
                                      <p:by>
                                        <p:hsl h="-7200000" s="0" l="0"/>
                                      </p:by>
                                    </p:animClr>
                                    <p:animClr clrSpc="hsl" dir="cw">
                                      <p:cBhvr>
                                        <p:cTn id="8" dur="500" fill="hold"/>
                                        <p:tgtEl>
                                          <p:spTgt spid="16"/>
                                        </p:tgtEl>
                                        <p:attrNameLst>
                                          <p:attrName>stroke.color</p:attrName>
                                        </p:attrNameLst>
                                      </p:cBhvr>
                                      <p:by>
                                        <p:hsl h="-7200000"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6" name="شكل بيضاوي 23"/>
          <p:cNvSpPr/>
          <p:nvPr/>
        </p:nvSpPr>
        <p:spPr>
          <a:xfrm>
            <a:off x="107504"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7" name="مربع نص 16"/>
          <p:cNvSpPr txBox="1"/>
          <p:nvPr/>
        </p:nvSpPr>
        <p:spPr>
          <a:xfrm>
            <a:off x="3194517"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الأول</a:t>
            </a:r>
            <a:endParaRPr lang="ar-EG" sz="2400" b="1" dirty="0">
              <a:solidFill>
                <a:prstClr val="white"/>
              </a:solidFill>
            </a:endParaRPr>
          </a:p>
        </p:txBody>
      </p:sp>
      <p:sp>
        <p:nvSpPr>
          <p:cNvPr id="12" name="Round Diagonal Corner Rectangle 11"/>
          <p:cNvSpPr/>
          <p:nvPr/>
        </p:nvSpPr>
        <p:spPr>
          <a:xfrm>
            <a:off x="6156176" y="762424"/>
            <a:ext cx="2664296" cy="796648"/>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black"/>
                </a:solidFill>
              </a:rPr>
              <a:t>العلوم والكتابة :</a:t>
            </a:r>
            <a:endParaRPr lang="ar-SA" sz="3200" b="1" dirty="0">
              <a:solidFill>
                <a:prstClr val="black"/>
              </a:solidFill>
            </a:endParaRPr>
          </a:p>
        </p:txBody>
      </p:sp>
      <p:sp>
        <p:nvSpPr>
          <p:cNvPr id="13" name="TextBox 12"/>
          <p:cNvSpPr txBox="1"/>
          <p:nvPr/>
        </p:nvSpPr>
        <p:spPr>
          <a:xfrm>
            <a:off x="225286" y="1980487"/>
            <a:ext cx="8640960" cy="1569660"/>
          </a:xfrm>
          <a:prstGeom prst="rect">
            <a:avLst/>
          </a:prstGeom>
          <a:noFill/>
        </p:spPr>
        <p:txBody>
          <a:bodyPr wrap="square" rtlCol="1">
            <a:spAutoFit/>
          </a:bodyPr>
          <a:lstStyle/>
          <a:p>
            <a:r>
              <a:rPr lang="ar-SA" sz="3200" b="1" dirty="0" smtClean="0">
                <a:solidFill>
                  <a:srgbClr val="FF0000"/>
                </a:solidFill>
              </a:rPr>
              <a:t>أكتب قصة </a:t>
            </a:r>
          </a:p>
          <a:p>
            <a:r>
              <a:rPr lang="ar-SA" sz="3200" b="1" dirty="0" smtClean="0">
                <a:solidFill>
                  <a:srgbClr val="7030A0"/>
                </a:solidFill>
              </a:rPr>
              <a:t>أختار حيوانا </a:t>
            </a:r>
            <a:r>
              <a:rPr lang="ar-SA" sz="3200" b="1" dirty="0" err="1" smtClean="0">
                <a:solidFill>
                  <a:srgbClr val="7030A0"/>
                </a:solidFill>
              </a:rPr>
              <a:t>لافقارياً</a:t>
            </a:r>
            <a:r>
              <a:rPr lang="ar-SA" sz="3200" b="1" dirty="0" smtClean="0">
                <a:solidFill>
                  <a:srgbClr val="7030A0"/>
                </a:solidFill>
              </a:rPr>
              <a:t> ، وأكتب قصة على لسانه أصف فيها كيف يعيش .</a:t>
            </a:r>
            <a:endParaRPr lang="ar-SA" sz="3200" b="1" dirty="0">
              <a:solidFill>
                <a:srgbClr val="7030A0"/>
              </a:solidFill>
            </a:endParaRPr>
          </a:p>
        </p:txBody>
      </p:sp>
      <p:sp>
        <p:nvSpPr>
          <p:cNvPr id="14" name="Round Diagonal Corner Rectangle 13"/>
          <p:cNvSpPr/>
          <p:nvPr/>
        </p:nvSpPr>
        <p:spPr>
          <a:xfrm>
            <a:off x="6185603" y="3682424"/>
            <a:ext cx="2664296" cy="796648"/>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black"/>
                </a:solidFill>
              </a:rPr>
              <a:t>العلوم والفن :</a:t>
            </a:r>
            <a:endParaRPr lang="ar-SA" sz="3200" b="1" dirty="0">
              <a:solidFill>
                <a:prstClr val="black"/>
              </a:solidFill>
            </a:endParaRPr>
          </a:p>
        </p:txBody>
      </p:sp>
      <p:sp>
        <p:nvSpPr>
          <p:cNvPr id="15" name="TextBox 14"/>
          <p:cNvSpPr txBox="1"/>
          <p:nvPr/>
        </p:nvSpPr>
        <p:spPr>
          <a:xfrm>
            <a:off x="261159" y="4743626"/>
            <a:ext cx="8640960" cy="1569660"/>
          </a:xfrm>
          <a:prstGeom prst="rect">
            <a:avLst/>
          </a:prstGeom>
          <a:noFill/>
        </p:spPr>
        <p:txBody>
          <a:bodyPr wrap="square" rtlCol="1">
            <a:spAutoFit/>
          </a:bodyPr>
          <a:lstStyle/>
          <a:p>
            <a:r>
              <a:rPr lang="ar-SA" sz="3200" b="1" dirty="0" smtClean="0">
                <a:solidFill>
                  <a:srgbClr val="FF0000"/>
                </a:solidFill>
              </a:rPr>
              <a:t>أكتب قصة </a:t>
            </a:r>
          </a:p>
          <a:p>
            <a:r>
              <a:rPr lang="ar-SA" sz="3200" b="1" dirty="0" smtClean="0">
                <a:solidFill>
                  <a:srgbClr val="7030A0"/>
                </a:solidFill>
              </a:rPr>
              <a:t>أعمل ملصقا أوضح فيه مجموعات اللافقاريات ، واكتب أسماءها مستخدما</a:t>
            </a:r>
            <a:r>
              <a:rPr lang="ar-EG" sz="3200" b="1" dirty="0" smtClean="0">
                <a:solidFill>
                  <a:srgbClr val="7030A0"/>
                </a:solidFill>
              </a:rPr>
              <a:t>ً</a:t>
            </a:r>
            <a:r>
              <a:rPr lang="ar-SA" sz="3200" b="1" dirty="0" smtClean="0">
                <a:solidFill>
                  <a:srgbClr val="7030A0"/>
                </a:solidFill>
              </a:rPr>
              <a:t> الصور والرسومات .</a:t>
            </a:r>
            <a:endParaRPr lang="ar-SA" sz="3200" b="1" dirty="0">
              <a:solidFill>
                <a:srgbClr val="7030A0"/>
              </a:solidFill>
            </a:endParaRPr>
          </a:p>
        </p:txBody>
      </p:sp>
      <p:sp>
        <p:nvSpPr>
          <p:cNvPr id="16" name="دبوس زينة 15"/>
          <p:cNvSpPr/>
          <p:nvPr/>
        </p:nvSpPr>
        <p:spPr>
          <a:xfrm>
            <a:off x="2729" y="609252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ص61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97454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6"/>
                                        </p:tgtEl>
                                        <p:attrNameLst>
                                          <p:attrName>style.color</p:attrName>
                                        </p:attrNameLst>
                                      </p:cBhvr>
                                      <p:by>
                                        <p:hsl h="-7200000" s="0" l="0"/>
                                      </p:by>
                                    </p:animClr>
                                    <p:animClr clrSpc="hsl" dir="cw">
                                      <p:cBhvr>
                                        <p:cTn id="7" dur="500" fill="hold"/>
                                        <p:tgtEl>
                                          <p:spTgt spid="16"/>
                                        </p:tgtEl>
                                        <p:attrNameLst>
                                          <p:attrName>fillcolor</p:attrName>
                                        </p:attrNameLst>
                                      </p:cBhvr>
                                      <p:by>
                                        <p:hsl h="-7200000" s="0" l="0"/>
                                      </p:by>
                                    </p:animClr>
                                    <p:animClr clrSpc="hsl" dir="cw">
                                      <p:cBhvr>
                                        <p:cTn id="8" dur="500" fill="hold"/>
                                        <p:tgtEl>
                                          <p:spTgt spid="16"/>
                                        </p:tgtEl>
                                        <p:attrNameLst>
                                          <p:attrName>stroke.color</p:attrName>
                                        </p:attrNameLst>
                                      </p:cBhvr>
                                      <p:by>
                                        <p:hsl h="-7200000"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iterate type="lt">
                                    <p:tmPct val="10000"/>
                                  </p:iterate>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4" grpId="0" animBg="1"/>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مربع نص 16"/>
          <p:cNvSpPr txBox="1"/>
          <p:nvPr/>
        </p:nvSpPr>
        <p:spPr>
          <a:xfrm>
            <a:off x="3192143" y="-27384"/>
            <a:ext cx="2773362" cy="646986"/>
          </a:xfrm>
          <a:prstGeom prst="round2DiagRect">
            <a:avLst/>
          </a:prstGeom>
          <a:ln/>
        </p:spPr>
        <p:style>
          <a:lnRef idx="1">
            <a:schemeClr val="accent3"/>
          </a:lnRef>
          <a:fillRef idx="2">
            <a:schemeClr val="accent3"/>
          </a:fillRef>
          <a:effectRef idx="1">
            <a:schemeClr val="accent3"/>
          </a:effectRef>
          <a:fontRef idx="minor">
            <a:schemeClr val="dk1"/>
          </a:fontRef>
        </p:style>
        <p:txBody>
          <a:bodyPr rtlCol="1">
            <a:spAutoFit/>
          </a:bodyPr>
          <a:lstStyle/>
          <a:p>
            <a:pPr algn="ctr">
              <a:defRPr/>
            </a:pPr>
            <a:r>
              <a:rPr lang="ar-SA" sz="3200" b="1" dirty="0" smtClean="0">
                <a:solidFill>
                  <a:schemeClr val="tx1"/>
                </a:solidFill>
              </a:rPr>
              <a:t>الواجب</a:t>
            </a:r>
            <a:endParaRPr lang="ar-EG" sz="3200" b="1" dirty="0">
              <a:solidFill>
                <a:schemeClr val="tx1"/>
              </a:solidFill>
            </a:endParaRPr>
          </a:p>
        </p:txBody>
      </p:sp>
      <p:sp>
        <p:nvSpPr>
          <p:cNvPr id="2" name="مستطيل 1"/>
          <p:cNvSpPr/>
          <p:nvPr/>
        </p:nvSpPr>
        <p:spPr>
          <a:xfrm>
            <a:off x="2039190" y="707212"/>
            <a:ext cx="6723620" cy="1569660"/>
          </a:xfrm>
          <a:prstGeom prst="rect">
            <a:avLst/>
          </a:prstGeom>
        </p:spPr>
        <p:txBody>
          <a:bodyPr wrap="square">
            <a:spAutoFit/>
          </a:bodyPr>
          <a:lstStyle/>
          <a:p>
            <a:r>
              <a:rPr lang="ar-SA" sz="2400" b="1" dirty="0"/>
              <a:t> </a:t>
            </a:r>
            <a:endParaRPr lang="en-US" sz="2400" b="1" dirty="0"/>
          </a:p>
          <a:p>
            <a:r>
              <a:rPr lang="ar-SA" sz="2400" b="1" dirty="0"/>
              <a:t> </a:t>
            </a:r>
            <a:r>
              <a:rPr lang="ar-SA" sz="2400" b="1" dirty="0">
                <a:effectLst>
                  <a:outerShdw blurRad="69850" dist="43180" dir="5400000" sx="0" sy="0">
                    <a:srgbClr val="000000">
                      <a:alpha val="65000"/>
                    </a:srgbClr>
                  </a:outerShdw>
                </a:effectLst>
              </a:rPr>
              <a:t>س: اختر الإجابة الصحيحة من بين الإجابات المعطاة فيما يأتي؟</a:t>
            </a:r>
            <a:endParaRPr lang="en-US" sz="2400" b="1" dirty="0"/>
          </a:p>
          <a:p>
            <a:r>
              <a:rPr lang="ar-SA" sz="2400" b="1" dirty="0"/>
              <a:t> </a:t>
            </a:r>
            <a:endParaRPr lang="en-US" sz="2400" b="1" dirty="0"/>
          </a:p>
          <a:p>
            <a:r>
              <a:rPr lang="en-US" sz="2400" b="1" dirty="0"/>
              <a:t> </a:t>
            </a:r>
          </a:p>
        </p:txBody>
      </p:sp>
      <p:sp>
        <p:nvSpPr>
          <p:cNvPr id="3" name="مستطيل 2"/>
          <p:cNvSpPr/>
          <p:nvPr/>
        </p:nvSpPr>
        <p:spPr>
          <a:xfrm>
            <a:off x="381760" y="1856712"/>
            <a:ext cx="7155668" cy="2677656"/>
          </a:xfrm>
          <a:prstGeom prst="rect">
            <a:avLst/>
          </a:prstGeom>
        </p:spPr>
        <p:txBody>
          <a:bodyPr wrap="square">
            <a:spAutoFit/>
          </a:bodyPr>
          <a:lstStyle/>
          <a:p>
            <a:r>
              <a:rPr lang="ar-SA" sz="2800" b="1" dirty="0">
                <a:solidFill>
                  <a:srgbClr val="002060"/>
                </a:solidFill>
              </a:rPr>
              <a:t>1) أي الحيوانات التالية من اللافقاريات ؟ </a:t>
            </a:r>
            <a:endParaRPr lang="en-US" sz="2800" dirty="0">
              <a:solidFill>
                <a:srgbClr val="002060"/>
              </a:solidFill>
            </a:endParaRPr>
          </a:p>
          <a:p>
            <a:r>
              <a:rPr lang="ar-SA" sz="2800" b="1" dirty="0">
                <a:solidFill>
                  <a:srgbClr val="C00000"/>
                </a:solidFill>
              </a:rPr>
              <a:t>أـ النسر .           </a:t>
            </a:r>
            <a:r>
              <a:rPr lang="ar-SA" sz="2800" b="1" dirty="0" smtClean="0">
                <a:solidFill>
                  <a:srgbClr val="C00000"/>
                </a:solidFill>
              </a:rPr>
              <a:t>	ب- </a:t>
            </a:r>
            <a:r>
              <a:rPr lang="ar-SA" sz="2800" b="1" dirty="0">
                <a:solidFill>
                  <a:srgbClr val="C00000"/>
                </a:solidFill>
              </a:rPr>
              <a:t>السمكة.</a:t>
            </a:r>
            <a:endParaRPr lang="en-US" sz="2800" dirty="0">
              <a:solidFill>
                <a:srgbClr val="C00000"/>
              </a:solidFill>
            </a:endParaRPr>
          </a:p>
          <a:p>
            <a:r>
              <a:rPr lang="ar-SA" sz="2800" b="1" dirty="0">
                <a:solidFill>
                  <a:srgbClr val="C00000"/>
                </a:solidFill>
              </a:rPr>
              <a:t>ج- الروبيان .         د- الحية ( الثعبان ) .</a:t>
            </a:r>
            <a:endParaRPr lang="en-US" sz="2800" dirty="0">
              <a:solidFill>
                <a:srgbClr val="C00000"/>
              </a:solidFill>
            </a:endParaRPr>
          </a:p>
          <a:p>
            <a:r>
              <a:rPr lang="ar-SA" sz="2800" b="1" dirty="0">
                <a:solidFill>
                  <a:srgbClr val="002060"/>
                </a:solidFill>
              </a:rPr>
              <a:t>2) ما الخاصية التي تشترك فيها الرخويات والمفصليات :</a:t>
            </a:r>
            <a:endParaRPr lang="en-US" sz="2800" dirty="0">
              <a:solidFill>
                <a:srgbClr val="002060"/>
              </a:solidFill>
            </a:endParaRPr>
          </a:p>
          <a:p>
            <a:r>
              <a:rPr lang="ar-SA" sz="2800" b="1" dirty="0">
                <a:solidFill>
                  <a:srgbClr val="C00000"/>
                </a:solidFill>
              </a:rPr>
              <a:t>أـ لها عمود فقري .             </a:t>
            </a:r>
            <a:r>
              <a:rPr lang="ar-SA" sz="2800" b="1" dirty="0" smtClean="0">
                <a:solidFill>
                  <a:srgbClr val="C00000"/>
                </a:solidFill>
              </a:rPr>
              <a:t>	 </a:t>
            </a:r>
            <a:r>
              <a:rPr lang="ar-SA" sz="2800" b="1" dirty="0">
                <a:solidFill>
                  <a:srgbClr val="C00000"/>
                </a:solidFill>
              </a:rPr>
              <a:t>ب- ليس لها عمود فقري  .</a:t>
            </a:r>
            <a:endParaRPr lang="en-US" sz="2800" dirty="0">
              <a:solidFill>
                <a:srgbClr val="C00000"/>
              </a:solidFill>
            </a:endParaRPr>
          </a:p>
          <a:p>
            <a:r>
              <a:rPr lang="ar-SA" sz="2800" b="1" dirty="0">
                <a:solidFill>
                  <a:srgbClr val="C00000"/>
                </a:solidFill>
              </a:rPr>
              <a:t>ج- لها هياكل خارجية   .          د- غير قادرة على الحركة .</a:t>
            </a:r>
            <a:endParaRPr lang="en-US" sz="2800" dirty="0">
              <a:solidFill>
                <a:srgbClr val="C00000"/>
              </a:solidFill>
            </a:endParaRPr>
          </a:p>
        </p:txBody>
      </p:sp>
    </p:spTree>
    <p:extLst>
      <p:ext uri="{BB962C8B-B14F-4D97-AF65-F5344CB8AC3E}">
        <p14:creationId xmlns:p14="http://schemas.microsoft.com/office/powerpoint/2010/main" val="3084254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ربع نص 2"/>
          <p:cNvSpPr txBox="1"/>
          <p:nvPr/>
        </p:nvSpPr>
        <p:spPr>
          <a:xfrm>
            <a:off x="3004613" y="601438"/>
            <a:ext cx="3156952" cy="735747"/>
          </a:xfrm>
          <a:prstGeom prst="flowChartTerminator">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ar-EG" sz="2800" b="1" dirty="0" smtClean="0">
                <a:solidFill>
                  <a:prstClr val="white"/>
                </a:solidFill>
              </a:rPr>
              <a:t>الحيوانات</a:t>
            </a:r>
            <a:r>
              <a:rPr lang="ar-EG" sz="2800" dirty="0" smtClean="0">
                <a:solidFill>
                  <a:prstClr val="white"/>
                </a:solidFill>
              </a:rPr>
              <a:t> </a:t>
            </a:r>
            <a:endParaRPr lang="ar-EG" sz="2800" dirty="0">
              <a:solidFill>
                <a:prstClr val="white"/>
              </a:solidFill>
            </a:endParaRPr>
          </a:p>
        </p:txBody>
      </p:sp>
      <p:sp>
        <p:nvSpPr>
          <p:cNvPr id="5" name="مربع نص 4"/>
          <p:cNvSpPr txBox="1"/>
          <p:nvPr/>
        </p:nvSpPr>
        <p:spPr>
          <a:xfrm>
            <a:off x="1288507" y="1993831"/>
            <a:ext cx="1785950" cy="715089"/>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600" b="1" dirty="0" smtClean="0">
                <a:solidFill>
                  <a:prstClr val="black"/>
                </a:solidFill>
              </a:rPr>
              <a:t>فقاريات </a:t>
            </a:r>
            <a:endParaRPr lang="ar-EG" sz="3600" b="1" dirty="0">
              <a:solidFill>
                <a:prstClr val="black"/>
              </a:solidFill>
            </a:endParaRPr>
          </a:p>
        </p:txBody>
      </p:sp>
      <p:sp>
        <p:nvSpPr>
          <p:cNvPr id="6" name="مربع نص 5"/>
          <p:cNvSpPr txBox="1"/>
          <p:nvPr/>
        </p:nvSpPr>
        <p:spPr>
          <a:xfrm>
            <a:off x="7034522" y="1977094"/>
            <a:ext cx="1785950" cy="715089"/>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600" b="1" dirty="0" smtClean="0">
                <a:solidFill>
                  <a:srgbClr val="7030A0"/>
                </a:solidFill>
              </a:rPr>
              <a:t>لافقاريات </a:t>
            </a:r>
            <a:endParaRPr lang="ar-EG" sz="2800" b="1" dirty="0">
              <a:solidFill>
                <a:srgbClr val="7030A0"/>
              </a:solidFill>
            </a:endParaRPr>
          </a:p>
        </p:txBody>
      </p:sp>
      <p:sp>
        <p:nvSpPr>
          <p:cNvPr id="7" name="مربع نص 6"/>
          <p:cNvSpPr txBox="1"/>
          <p:nvPr/>
        </p:nvSpPr>
        <p:spPr>
          <a:xfrm>
            <a:off x="4185740" y="2761678"/>
            <a:ext cx="4643470" cy="120032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ar-EG" sz="2400" b="1" dirty="0" smtClean="0">
                <a:solidFill>
                  <a:srgbClr val="7030A0"/>
                </a:solidFill>
              </a:rPr>
              <a:t>تشكل اللافقاريات حوالي 95% من مجموع الحيوانات ، وهي ذات أشكال وأحجام شديدة التنوع .</a:t>
            </a:r>
            <a:endParaRPr lang="ar-EG" sz="2400" b="1" dirty="0">
              <a:solidFill>
                <a:srgbClr val="7030A0"/>
              </a:solidFill>
            </a:endParaRPr>
          </a:p>
        </p:txBody>
      </p:sp>
      <p:sp>
        <p:nvSpPr>
          <p:cNvPr id="10" name="مربع نص 9"/>
          <p:cNvSpPr txBox="1"/>
          <p:nvPr/>
        </p:nvSpPr>
        <p:spPr>
          <a:xfrm>
            <a:off x="6289997" y="3947314"/>
            <a:ext cx="2500330" cy="523220"/>
          </a:xfrm>
          <a:prstGeom prst="rect">
            <a:avLst/>
          </a:prstGeom>
          <a:noFill/>
        </p:spPr>
        <p:txBody>
          <a:bodyPr wrap="square" rtlCol="1">
            <a:spAutoFit/>
          </a:bodyPr>
          <a:lstStyle/>
          <a:p>
            <a:pPr marL="457200" indent="-457200">
              <a:buFont typeface="+mj-lt"/>
              <a:buAutoNum type="arabicParenR"/>
            </a:pPr>
            <a:r>
              <a:rPr lang="ar-EG" sz="2800" b="1" dirty="0" smtClean="0">
                <a:solidFill>
                  <a:srgbClr val="7030A0"/>
                </a:solidFill>
              </a:rPr>
              <a:t>مثل الاسفنجيات </a:t>
            </a:r>
            <a:endParaRPr lang="ar-EG" sz="2800" b="1" dirty="0">
              <a:solidFill>
                <a:srgbClr val="7030A0"/>
              </a:solidFill>
            </a:endParaRPr>
          </a:p>
        </p:txBody>
      </p:sp>
      <p:sp>
        <p:nvSpPr>
          <p:cNvPr id="11" name="مربع نص 10"/>
          <p:cNvSpPr txBox="1"/>
          <p:nvPr/>
        </p:nvSpPr>
        <p:spPr>
          <a:xfrm>
            <a:off x="6218559" y="4375942"/>
            <a:ext cx="2571768" cy="523220"/>
          </a:xfrm>
          <a:prstGeom prst="rect">
            <a:avLst/>
          </a:prstGeom>
          <a:noFill/>
        </p:spPr>
        <p:txBody>
          <a:bodyPr wrap="square" rtlCol="1">
            <a:spAutoFit/>
          </a:bodyPr>
          <a:lstStyle/>
          <a:p>
            <a:pPr marL="457200" indent="-457200">
              <a:buFont typeface="+mj-lt"/>
              <a:buAutoNum type="arabicParenR" startAt="2"/>
            </a:pPr>
            <a:r>
              <a:rPr lang="ar-EG" sz="2800" b="1" dirty="0" smtClean="0">
                <a:solidFill>
                  <a:srgbClr val="7030A0"/>
                </a:solidFill>
              </a:rPr>
              <a:t>مثل اللاسعات </a:t>
            </a:r>
            <a:endParaRPr lang="ar-EG" sz="2800" b="1" dirty="0">
              <a:solidFill>
                <a:srgbClr val="7030A0"/>
              </a:solidFill>
            </a:endParaRPr>
          </a:p>
        </p:txBody>
      </p:sp>
      <p:sp>
        <p:nvSpPr>
          <p:cNvPr id="12" name="مربع نص 11"/>
          <p:cNvSpPr txBox="1"/>
          <p:nvPr/>
        </p:nvSpPr>
        <p:spPr>
          <a:xfrm>
            <a:off x="6361435" y="4876008"/>
            <a:ext cx="2428892" cy="523220"/>
          </a:xfrm>
          <a:prstGeom prst="rect">
            <a:avLst/>
          </a:prstGeom>
          <a:noFill/>
        </p:spPr>
        <p:txBody>
          <a:bodyPr wrap="square" rtlCol="1">
            <a:spAutoFit/>
          </a:bodyPr>
          <a:lstStyle/>
          <a:p>
            <a:pPr marL="457200" indent="-457200">
              <a:buFont typeface="+mj-lt"/>
              <a:buAutoNum type="arabicParenR" startAt="3"/>
            </a:pPr>
            <a:r>
              <a:rPr lang="ar-EG" sz="2800" b="1" dirty="0" smtClean="0">
                <a:solidFill>
                  <a:srgbClr val="7030A0"/>
                </a:solidFill>
              </a:rPr>
              <a:t>مثل الرخويات </a:t>
            </a:r>
            <a:endParaRPr lang="ar-EG" sz="2800" b="1" dirty="0">
              <a:solidFill>
                <a:srgbClr val="7030A0"/>
              </a:solidFill>
            </a:endParaRPr>
          </a:p>
        </p:txBody>
      </p:sp>
      <p:sp>
        <p:nvSpPr>
          <p:cNvPr id="13" name="مربع نص 12"/>
          <p:cNvSpPr txBox="1"/>
          <p:nvPr/>
        </p:nvSpPr>
        <p:spPr>
          <a:xfrm>
            <a:off x="6361435" y="5304636"/>
            <a:ext cx="2428892" cy="523220"/>
          </a:xfrm>
          <a:prstGeom prst="rect">
            <a:avLst/>
          </a:prstGeom>
          <a:noFill/>
        </p:spPr>
        <p:txBody>
          <a:bodyPr wrap="square" rtlCol="1">
            <a:spAutoFit/>
          </a:bodyPr>
          <a:lstStyle/>
          <a:p>
            <a:pPr marL="514350" indent="-514350">
              <a:buFont typeface="+mj-lt"/>
              <a:buAutoNum type="arabicParenR" startAt="4"/>
            </a:pPr>
            <a:r>
              <a:rPr lang="ar-EG" sz="2800" b="1" dirty="0" err="1" smtClean="0">
                <a:solidFill>
                  <a:srgbClr val="7030A0"/>
                </a:solidFill>
              </a:rPr>
              <a:t>شوكيات</a:t>
            </a:r>
            <a:r>
              <a:rPr lang="ar-EG" sz="2800" b="1" dirty="0" smtClean="0">
                <a:solidFill>
                  <a:srgbClr val="7030A0"/>
                </a:solidFill>
              </a:rPr>
              <a:t> الجلد</a:t>
            </a:r>
            <a:endParaRPr lang="ar-EG" sz="2800" b="1" dirty="0">
              <a:solidFill>
                <a:srgbClr val="7030A0"/>
              </a:solidFill>
            </a:endParaRPr>
          </a:p>
        </p:txBody>
      </p:sp>
      <p:sp>
        <p:nvSpPr>
          <p:cNvPr id="14" name="مربع نص 13"/>
          <p:cNvSpPr txBox="1"/>
          <p:nvPr/>
        </p:nvSpPr>
        <p:spPr>
          <a:xfrm>
            <a:off x="6289997" y="5733264"/>
            <a:ext cx="2428892" cy="523220"/>
          </a:xfrm>
          <a:prstGeom prst="rect">
            <a:avLst/>
          </a:prstGeom>
          <a:noFill/>
        </p:spPr>
        <p:txBody>
          <a:bodyPr wrap="square" rtlCol="1">
            <a:spAutoFit/>
          </a:bodyPr>
          <a:lstStyle/>
          <a:p>
            <a:pPr marL="514350" indent="-514350">
              <a:buFont typeface="+mj-lt"/>
              <a:buAutoNum type="arabicParenR" startAt="5"/>
            </a:pPr>
            <a:r>
              <a:rPr lang="ar-EG" sz="2800" b="1" dirty="0" smtClean="0">
                <a:solidFill>
                  <a:srgbClr val="7030A0"/>
                </a:solidFill>
              </a:rPr>
              <a:t>المفصليات</a:t>
            </a:r>
            <a:endParaRPr lang="ar-EG" sz="2800" b="1" dirty="0">
              <a:solidFill>
                <a:srgbClr val="7030A0"/>
              </a:solidFill>
            </a:endParaRPr>
          </a:p>
        </p:txBody>
      </p:sp>
      <p:sp>
        <p:nvSpPr>
          <p:cNvPr id="15" name="مربع نص 14"/>
          <p:cNvSpPr txBox="1"/>
          <p:nvPr/>
        </p:nvSpPr>
        <p:spPr>
          <a:xfrm>
            <a:off x="6289997" y="6138714"/>
            <a:ext cx="2428892" cy="523220"/>
          </a:xfrm>
          <a:prstGeom prst="rect">
            <a:avLst/>
          </a:prstGeom>
          <a:noFill/>
        </p:spPr>
        <p:txBody>
          <a:bodyPr wrap="square" rtlCol="1">
            <a:spAutoFit/>
          </a:bodyPr>
          <a:lstStyle/>
          <a:p>
            <a:pPr marL="514350" indent="-514350">
              <a:buFont typeface="+mj-lt"/>
              <a:buAutoNum type="arabicParenR" startAt="6"/>
            </a:pPr>
            <a:r>
              <a:rPr lang="ar-EG" sz="2800" b="1" dirty="0" smtClean="0">
                <a:solidFill>
                  <a:srgbClr val="7030A0"/>
                </a:solidFill>
              </a:rPr>
              <a:t>الديـــدان</a:t>
            </a:r>
            <a:endParaRPr lang="ar-EG" sz="2800" b="1" dirty="0">
              <a:solidFill>
                <a:srgbClr val="7030A0"/>
              </a:solidFill>
            </a:endParaRPr>
          </a:p>
        </p:txBody>
      </p:sp>
      <p:sp>
        <p:nvSpPr>
          <p:cNvPr id="16" name="مربع نص 15"/>
          <p:cNvSpPr txBox="1"/>
          <p:nvPr/>
        </p:nvSpPr>
        <p:spPr>
          <a:xfrm>
            <a:off x="899592" y="2761678"/>
            <a:ext cx="307183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2400" b="1" dirty="0" smtClean="0">
                <a:solidFill>
                  <a:prstClr val="black"/>
                </a:solidFill>
              </a:rPr>
              <a:t>يمثل العمود الفقري جزءا من الهيكل الداخلي الذي يدعم الجسم ويسمح بحرية الحركة </a:t>
            </a:r>
            <a:endParaRPr lang="ar-EG" sz="2400" b="1" dirty="0">
              <a:solidFill>
                <a:prstClr val="black"/>
              </a:solidFill>
            </a:endParaRPr>
          </a:p>
        </p:txBody>
      </p:sp>
      <p:cxnSp>
        <p:nvCxnSpPr>
          <p:cNvPr id="21" name="رابط مستقيم 20"/>
          <p:cNvCxnSpPr/>
          <p:nvPr/>
        </p:nvCxnSpPr>
        <p:spPr>
          <a:xfrm>
            <a:off x="3491880" y="4019181"/>
            <a:ext cx="1435600" cy="21590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rot="5400000">
            <a:off x="3963861" y="5197908"/>
            <a:ext cx="1928032" cy="7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رابط كسهم مستقيم 26"/>
          <p:cNvCxnSpPr/>
          <p:nvPr/>
        </p:nvCxnSpPr>
        <p:spPr>
          <a:xfrm rot="10800000">
            <a:off x="4070224" y="4733561"/>
            <a:ext cx="857256"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rot="10800000">
            <a:off x="4070225" y="5233627"/>
            <a:ext cx="857256"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رابط كسهم مستقيم 30"/>
          <p:cNvCxnSpPr/>
          <p:nvPr/>
        </p:nvCxnSpPr>
        <p:spPr>
          <a:xfrm rot="10800000">
            <a:off x="4070224" y="5733693"/>
            <a:ext cx="857256"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2" name="رابط كسهم مستقيم 31"/>
          <p:cNvCxnSpPr/>
          <p:nvPr/>
        </p:nvCxnSpPr>
        <p:spPr>
          <a:xfrm rot="10800000">
            <a:off x="4070224" y="6162321"/>
            <a:ext cx="857256"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3" name="مربع نص 32"/>
          <p:cNvSpPr txBox="1"/>
          <p:nvPr/>
        </p:nvSpPr>
        <p:spPr>
          <a:xfrm>
            <a:off x="2498588" y="4447809"/>
            <a:ext cx="1500198" cy="400110"/>
          </a:xfrm>
          <a:prstGeom prst="rect">
            <a:avLst/>
          </a:prstGeom>
          <a:noFill/>
        </p:spPr>
        <p:txBody>
          <a:bodyPr wrap="square" rtlCol="1">
            <a:spAutoFit/>
          </a:bodyPr>
          <a:lstStyle/>
          <a:p>
            <a:pPr algn="just"/>
            <a:r>
              <a:rPr lang="ar-EG" sz="2000" b="1" dirty="0" smtClean="0">
                <a:solidFill>
                  <a:prstClr val="black"/>
                </a:solidFill>
              </a:rPr>
              <a:t>الأسماك </a:t>
            </a:r>
            <a:r>
              <a:rPr lang="ar-EG" sz="2000" b="1" dirty="0" err="1" smtClean="0">
                <a:solidFill>
                  <a:prstClr val="black"/>
                </a:solidFill>
              </a:rPr>
              <a:t>اللافكية</a:t>
            </a:r>
            <a:r>
              <a:rPr lang="ar-EG" sz="2000" b="1" dirty="0" smtClean="0">
                <a:solidFill>
                  <a:prstClr val="black"/>
                </a:solidFill>
              </a:rPr>
              <a:t> </a:t>
            </a:r>
            <a:endParaRPr lang="ar-EG" sz="2000" b="1" dirty="0">
              <a:solidFill>
                <a:prstClr val="black"/>
              </a:solidFill>
            </a:endParaRPr>
          </a:p>
        </p:txBody>
      </p:sp>
      <p:sp>
        <p:nvSpPr>
          <p:cNvPr id="34" name="مربع نص 33"/>
          <p:cNvSpPr txBox="1"/>
          <p:nvPr/>
        </p:nvSpPr>
        <p:spPr>
          <a:xfrm>
            <a:off x="2355712" y="5019313"/>
            <a:ext cx="1714512" cy="369332"/>
          </a:xfrm>
          <a:prstGeom prst="rect">
            <a:avLst/>
          </a:prstGeom>
          <a:noFill/>
        </p:spPr>
        <p:txBody>
          <a:bodyPr wrap="square" rtlCol="1">
            <a:spAutoFit/>
          </a:bodyPr>
          <a:lstStyle/>
          <a:p>
            <a:pPr algn="justLow"/>
            <a:r>
              <a:rPr lang="ar-EG" b="1" dirty="0" smtClean="0">
                <a:solidFill>
                  <a:prstClr val="black"/>
                </a:solidFill>
              </a:rPr>
              <a:t>الأسماك الغضروفية </a:t>
            </a:r>
            <a:endParaRPr lang="ar-EG" b="1" dirty="0">
              <a:solidFill>
                <a:prstClr val="black"/>
              </a:solidFill>
            </a:endParaRPr>
          </a:p>
        </p:txBody>
      </p:sp>
      <p:sp>
        <p:nvSpPr>
          <p:cNvPr id="35" name="مربع نص 34"/>
          <p:cNvSpPr txBox="1"/>
          <p:nvPr/>
        </p:nvSpPr>
        <p:spPr>
          <a:xfrm>
            <a:off x="2355712" y="5519379"/>
            <a:ext cx="1714512" cy="400110"/>
          </a:xfrm>
          <a:prstGeom prst="rect">
            <a:avLst/>
          </a:prstGeom>
          <a:noFill/>
        </p:spPr>
        <p:txBody>
          <a:bodyPr wrap="square" rtlCol="1">
            <a:spAutoFit/>
          </a:bodyPr>
          <a:lstStyle/>
          <a:p>
            <a:pPr algn="justLow"/>
            <a:r>
              <a:rPr lang="ar-EG" sz="2000" b="1" dirty="0" smtClean="0">
                <a:solidFill>
                  <a:prstClr val="black"/>
                </a:solidFill>
              </a:rPr>
              <a:t>الأسماك العظمية </a:t>
            </a:r>
            <a:endParaRPr lang="ar-EG" sz="2000" b="1" dirty="0">
              <a:solidFill>
                <a:prstClr val="black"/>
              </a:solidFill>
            </a:endParaRPr>
          </a:p>
        </p:txBody>
      </p:sp>
      <p:sp>
        <p:nvSpPr>
          <p:cNvPr id="36" name="مربع نص 35"/>
          <p:cNvSpPr txBox="1"/>
          <p:nvPr/>
        </p:nvSpPr>
        <p:spPr>
          <a:xfrm>
            <a:off x="2355712" y="6019445"/>
            <a:ext cx="1714512" cy="461665"/>
          </a:xfrm>
          <a:prstGeom prst="rect">
            <a:avLst/>
          </a:prstGeom>
          <a:noFill/>
        </p:spPr>
        <p:txBody>
          <a:bodyPr wrap="square" rtlCol="1">
            <a:spAutoFit/>
          </a:bodyPr>
          <a:lstStyle/>
          <a:p>
            <a:pPr algn="justLow"/>
            <a:r>
              <a:rPr lang="ar-EG" sz="2400" b="1" dirty="0" smtClean="0">
                <a:solidFill>
                  <a:prstClr val="black"/>
                </a:solidFill>
              </a:rPr>
              <a:t>البرمائيات </a:t>
            </a:r>
            <a:endParaRPr lang="ar-EG" b="1" dirty="0">
              <a:solidFill>
                <a:prstClr val="black"/>
              </a:solidFill>
            </a:endParaRPr>
          </a:p>
        </p:txBody>
      </p:sp>
      <p:sp>
        <p:nvSpPr>
          <p:cNvPr id="37" name="مربع نص 36"/>
          <p:cNvSpPr txBox="1"/>
          <p:nvPr/>
        </p:nvSpPr>
        <p:spPr>
          <a:xfrm>
            <a:off x="1141266" y="4447809"/>
            <a:ext cx="1357322" cy="461665"/>
          </a:xfrm>
          <a:prstGeom prst="rect">
            <a:avLst/>
          </a:prstGeom>
          <a:noFill/>
        </p:spPr>
        <p:txBody>
          <a:bodyPr wrap="square" rtlCol="1">
            <a:spAutoFit/>
          </a:bodyPr>
          <a:lstStyle/>
          <a:p>
            <a:pPr algn="justLow"/>
            <a:r>
              <a:rPr lang="ar-EG" sz="2400" b="1" dirty="0" smtClean="0">
                <a:solidFill>
                  <a:prstClr val="black"/>
                </a:solidFill>
              </a:rPr>
              <a:t>الزواحف </a:t>
            </a:r>
            <a:endParaRPr lang="ar-EG" sz="2000" b="1" dirty="0">
              <a:solidFill>
                <a:prstClr val="black"/>
              </a:solidFill>
            </a:endParaRPr>
          </a:p>
        </p:txBody>
      </p:sp>
      <p:sp>
        <p:nvSpPr>
          <p:cNvPr id="38" name="مربع نص 37"/>
          <p:cNvSpPr txBox="1"/>
          <p:nvPr/>
        </p:nvSpPr>
        <p:spPr>
          <a:xfrm>
            <a:off x="1069828" y="5019313"/>
            <a:ext cx="1357322" cy="523220"/>
          </a:xfrm>
          <a:prstGeom prst="rect">
            <a:avLst/>
          </a:prstGeom>
          <a:noFill/>
        </p:spPr>
        <p:txBody>
          <a:bodyPr wrap="square" rtlCol="1">
            <a:spAutoFit/>
          </a:bodyPr>
          <a:lstStyle/>
          <a:p>
            <a:pPr algn="justLow"/>
            <a:r>
              <a:rPr lang="ar-EG" sz="2800" b="1" dirty="0" smtClean="0">
                <a:solidFill>
                  <a:prstClr val="black"/>
                </a:solidFill>
              </a:rPr>
              <a:t>الطيور </a:t>
            </a:r>
            <a:endParaRPr lang="ar-EG" b="1" dirty="0">
              <a:solidFill>
                <a:prstClr val="black"/>
              </a:solidFill>
            </a:endParaRPr>
          </a:p>
        </p:txBody>
      </p:sp>
      <p:sp>
        <p:nvSpPr>
          <p:cNvPr id="39" name="مربع نص 38"/>
          <p:cNvSpPr txBox="1"/>
          <p:nvPr/>
        </p:nvSpPr>
        <p:spPr>
          <a:xfrm>
            <a:off x="1141266" y="5519379"/>
            <a:ext cx="1357322" cy="523220"/>
          </a:xfrm>
          <a:prstGeom prst="rect">
            <a:avLst/>
          </a:prstGeom>
          <a:noFill/>
        </p:spPr>
        <p:txBody>
          <a:bodyPr wrap="square" rtlCol="1">
            <a:spAutoFit/>
          </a:bodyPr>
          <a:lstStyle/>
          <a:p>
            <a:pPr algn="justLow"/>
            <a:r>
              <a:rPr lang="ar-EG" sz="2800" b="1" dirty="0" smtClean="0">
                <a:solidFill>
                  <a:prstClr val="black"/>
                </a:solidFill>
              </a:rPr>
              <a:t>الثدييات </a:t>
            </a:r>
            <a:endParaRPr lang="ar-EG" sz="2000" b="1" dirty="0">
              <a:solidFill>
                <a:prstClr val="black"/>
              </a:solidFill>
            </a:endParaRPr>
          </a:p>
        </p:txBody>
      </p:sp>
      <p:cxnSp>
        <p:nvCxnSpPr>
          <p:cNvPr id="40" name="رابط مستقيم 39"/>
          <p:cNvCxnSpPr/>
          <p:nvPr/>
        </p:nvCxnSpPr>
        <p:spPr>
          <a:xfrm flipV="1">
            <a:off x="971600" y="4005064"/>
            <a:ext cx="1118559" cy="20675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rot="5400000">
            <a:off x="177250" y="4983197"/>
            <a:ext cx="1643074" cy="7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رابط كسهم مستقيم 41"/>
          <p:cNvCxnSpPr/>
          <p:nvPr/>
        </p:nvCxnSpPr>
        <p:spPr>
          <a:xfrm flipV="1">
            <a:off x="998390" y="4662123"/>
            <a:ext cx="500066"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5" name="رابط كسهم مستقيم 44"/>
          <p:cNvCxnSpPr/>
          <p:nvPr/>
        </p:nvCxnSpPr>
        <p:spPr>
          <a:xfrm flipV="1">
            <a:off x="998390" y="5305065"/>
            <a:ext cx="500066"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6" name="رابط كسهم مستقيم 45"/>
          <p:cNvCxnSpPr/>
          <p:nvPr/>
        </p:nvCxnSpPr>
        <p:spPr>
          <a:xfrm flipV="1">
            <a:off x="998390" y="5805131"/>
            <a:ext cx="500066"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rot="10800000">
            <a:off x="2195736" y="1693305"/>
            <a:ext cx="5786478" cy="5"/>
          </a:xfrm>
          <a:prstGeom prst="line">
            <a:avLst/>
          </a:prstGeom>
        </p:spPr>
        <p:style>
          <a:lnRef idx="3">
            <a:schemeClr val="dk1"/>
          </a:lnRef>
          <a:fillRef idx="0">
            <a:schemeClr val="dk1"/>
          </a:fillRef>
          <a:effectRef idx="2">
            <a:schemeClr val="dk1"/>
          </a:effectRef>
          <a:fontRef idx="minor">
            <a:schemeClr val="tx1"/>
          </a:fontRef>
        </p:style>
      </p:cxnSp>
      <p:cxnSp>
        <p:nvCxnSpPr>
          <p:cNvPr id="47" name="رابط كسهم مستقيم 46"/>
          <p:cNvCxnSpPr/>
          <p:nvPr/>
        </p:nvCxnSpPr>
        <p:spPr>
          <a:xfrm rot="5400000">
            <a:off x="2046814" y="1843684"/>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رابط كسهم مستقيم 47"/>
          <p:cNvCxnSpPr/>
          <p:nvPr/>
        </p:nvCxnSpPr>
        <p:spPr>
          <a:xfrm rot="5400000">
            <a:off x="7824461" y="1833265"/>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3" name="رابط كسهم مستقيم 52"/>
          <p:cNvCxnSpPr/>
          <p:nvPr/>
        </p:nvCxnSpPr>
        <p:spPr>
          <a:xfrm rot="5400000">
            <a:off x="4429918" y="1479784"/>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شريط إلى الأعلى 8"/>
          <p:cNvSpPr/>
          <p:nvPr/>
        </p:nvSpPr>
        <p:spPr>
          <a:xfrm>
            <a:off x="2483768" y="-27384"/>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800" b="1" dirty="0">
                <a:solidFill>
                  <a:schemeClr val="tx1"/>
                </a:solidFill>
              </a:rPr>
              <a:t>الحيوانات اللافقارية</a:t>
            </a:r>
          </a:p>
        </p:txBody>
      </p:sp>
      <p:sp>
        <p:nvSpPr>
          <p:cNvPr id="54"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5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56" name="شكل بيضاوي 23"/>
          <p:cNvSpPr/>
          <p:nvPr/>
        </p:nvSpPr>
        <p:spPr>
          <a:xfrm>
            <a:off x="107504"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57" name="دبوس زينة 56"/>
          <p:cNvSpPr/>
          <p:nvPr/>
        </p:nvSpPr>
        <p:spPr>
          <a:xfrm>
            <a:off x="9847" y="6079336"/>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صـ56</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17350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57"/>
                                        </p:tgtEl>
                                        <p:attrNameLst>
                                          <p:attrName>style.color</p:attrName>
                                        </p:attrNameLst>
                                      </p:cBhvr>
                                      <p:by>
                                        <p:hsl h="-7200000" s="0" l="0"/>
                                      </p:by>
                                    </p:animClr>
                                    <p:animClr clrSpc="hsl" dir="cw">
                                      <p:cBhvr>
                                        <p:cTn id="7" dur="500" fill="hold"/>
                                        <p:tgtEl>
                                          <p:spTgt spid="57"/>
                                        </p:tgtEl>
                                        <p:attrNameLst>
                                          <p:attrName>fillcolor</p:attrName>
                                        </p:attrNameLst>
                                      </p:cBhvr>
                                      <p:by>
                                        <p:hsl h="-7200000" s="0" l="0"/>
                                      </p:by>
                                    </p:animClr>
                                    <p:animClr clrSpc="hsl" dir="cw">
                                      <p:cBhvr>
                                        <p:cTn id="8" dur="500" fill="hold"/>
                                        <p:tgtEl>
                                          <p:spTgt spid="57"/>
                                        </p:tgtEl>
                                        <p:attrNameLst>
                                          <p:attrName>stroke.color</p:attrName>
                                        </p:attrNameLst>
                                      </p:cBhvr>
                                      <p:by>
                                        <p:hsl h="-7200000" s="0" l="0"/>
                                      </p:by>
                                    </p:animClr>
                                    <p:set>
                                      <p:cBhvr>
                                        <p:cTn id="9" dur="500" fill="hold"/>
                                        <p:tgtEl>
                                          <p:spTgt spid="5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ppt_x"/>
                                          </p:val>
                                        </p:tav>
                                        <p:tav tm="100000">
                                          <p:val>
                                            <p:strVal val="#ppt_x"/>
                                          </p:val>
                                        </p:tav>
                                      </p:tavLst>
                                    </p:anim>
                                    <p:anim calcmode="lin" valueType="num">
                                      <p:cBhvr additive="base">
                                        <p:cTn id="15"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54"/>
                                        </p:tgtEl>
                                        <p:attrNameLst>
                                          <p:attrName>style.visibility</p:attrName>
                                        </p:attrNameLst>
                                      </p:cBhvr>
                                      <p:to>
                                        <p:strVal val="visible"/>
                                      </p:to>
                                    </p:set>
                                    <p:animEffect transition="in" filter="blinds(horizontal)">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ppt_x"/>
                                          </p:val>
                                        </p:tav>
                                        <p:tav tm="100000">
                                          <p:val>
                                            <p:strVal val="#ppt_x"/>
                                          </p:val>
                                        </p:tav>
                                      </p:tavLst>
                                    </p:anim>
                                    <p:anim calcmode="lin" valueType="num">
                                      <p:cBhvr additive="base">
                                        <p:cTn id="2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2000"/>
                                        <p:tgtEl>
                                          <p:spTgt spid="48"/>
                                        </p:tgtEl>
                                      </p:cBhvr>
                                    </p:animEffect>
                                    <p:anim calcmode="lin" valueType="num">
                                      <p:cBhvr>
                                        <p:cTn id="57" dur="2000" fill="hold"/>
                                        <p:tgtEl>
                                          <p:spTgt spid="48"/>
                                        </p:tgtEl>
                                        <p:attrNameLst>
                                          <p:attrName>ppt_x</p:attrName>
                                        </p:attrNameLst>
                                      </p:cBhvr>
                                      <p:tavLst>
                                        <p:tav tm="0">
                                          <p:val>
                                            <p:strVal val="#ppt_x"/>
                                          </p:val>
                                        </p:tav>
                                        <p:tav tm="100000">
                                          <p:val>
                                            <p:strVal val="#ppt_x"/>
                                          </p:val>
                                        </p:tav>
                                      </p:tavLst>
                                    </p:anim>
                                    <p:anim calcmode="lin" valueType="num">
                                      <p:cBhvr>
                                        <p:cTn id="58" dur="2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iterate type="lt">
                                    <p:tmPct val="10000"/>
                                  </p:iterate>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iterate type="lt">
                                    <p:tmPct val="10000"/>
                                  </p:iterate>
                                  <p:childTnLst>
                                    <p:set>
                                      <p:cBhvr>
                                        <p:cTn id="75" dur="1" fill="hold">
                                          <p:stCondLst>
                                            <p:cond delay="0"/>
                                          </p:stCondLst>
                                        </p:cTn>
                                        <p:tgtEl>
                                          <p:spTgt spid="7"/>
                                        </p:tgtEl>
                                        <p:attrNameLst>
                                          <p:attrName>style.visibility</p:attrName>
                                        </p:attrNameLst>
                                      </p:cBhvr>
                                      <p:to>
                                        <p:strVal val="visible"/>
                                      </p:to>
                                    </p:set>
                                    <p:animEffect transition="in" filter="wipe(down)">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iterate type="lt">
                                    <p:tmPct val="10000"/>
                                  </p:iterate>
                                  <p:childTnLst>
                                    <p:set>
                                      <p:cBhvr>
                                        <p:cTn id="80" dur="1" fill="hold">
                                          <p:stCondLst>
                                            <p:cond delay="0"/>
                                          </p:stCondLst>
                                        </p:cTn>
                                        <p:tgtEl>
                                          <p:spTgt spid="10"/>
                                        </p:tgtEl>
                                        <p:attrNameLst>
                                          <p:attrName>style.visibility</p:attrName>
                                        </p:attrNameLst>
                                      </p:cBhvr>
                                      <p:to>
                                        <p:strVal val="visible"/>
                                      </p:to>
                                    </p:set>
                                    <p:animEffect transition="in" filter="fade">
                                      <p:cBhvr>
                                        <p:cTn id="81" dur="1000"/>
                                        <p:tgtEl>
                                          <p:spTgt spid="10"/>
                                        </p:tgtEl>
                                      </p:cBhvr>
                                    </p:animEffect>
                                    <p:anim calcmode="lin" valueType="num">
                                      <p:cBhvr>
                                        <p:cTn id="82" dur="1000" fill="hold"/>
                                        <p:tgtEl>
                                          <p:spTgt spid="10"/>
                                        </p:tgtEl>
                                        <p:attrNameLst>
                                          <p:attrName>ppt_x</p:attrName>
                                        </p:attrNameLst>
                                      </p:cBhvr>
                                      <p:tavLst>
                                        <p:tav tm="0">
                                          <p:val>
                                            <p:strVal val="#ppt_x"/>
                                          </p:val>
                                        </p:tav>
                                        <p:tav tm="100000">
                                          <p:val>
                                            <p:strVal val="#ppt_x"/>
                                          </p:val>
                                        </p:tav>
                                      </p:tavLst>
                                    </p:anim>
                                    <p:anim calcmode="lin" valueType="num">
                                      <p:cBhvr>
                                        <p:cTn id="8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iterate type="lt">
                                    <p:tmPct val="10000"/>
                                  </p:iterate>
                                  <p:childTnLst>
                                    <p:set>
                                      <p:cBhvr>
                                        <p:cTn id="87" dur="1" fill="hold">
                                          <p:stCondLst>
                                            <p:cond delay="0"/>
                                          </p:stCondLst>
                                        </p:cTn>
                                        <p:tgtEl>
                                          <p:spTgt spid="11"/>
                                        </p:tgtEl>
                                        <p:attrNameLst>
                                          <p:attrName>style.visibility</p:attrName>
                                        </p:attrNameLst>
                                      </p:cBhvr>
                                      <p:to>
                                        <p:strVal val="visible"/>
                                      </p:to>
                                    </p:set>
                                    <p:anim calcmode="lin" valueType="num">
                                      <p:cBhvr additive="base">
                                        <p:cTn id="88" dur="500" fill="hold"/>
                                        <p:tgtEl>
                                          <p:spTgt spid="11"/>
                                        </p:tgtEl>
                                        <p:attrNameLst>
                                          <p:attrName>ppt_x</p:attrName>
                                        </p:attrNameLst>
                                      </p:cBhvr>
                                      <p:tavLst>
                                        <p:tav tm="0">
                                          <p:val>
                                            <p:strVal val="#ppt_x"/>
                                          </p:val>
                                        </p:tav>
                                        <p:tav tm="100000">
                                          <p:val>
                                            <p:strVal val="#ppt_x"/>
                                          </p:val>
                                        </p:tav>
                                      </p:tavLst>
                                    </p:anim>
                                    <p:anim calcmode="lin" valueType="num">
                                      <p:cBhvr additive="base">
                                        <p:cTn id="8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3" presetClass="entr" presetSubtype="16" fill="hold" grpId="0" nodeType="clickEffect">
                                  <p:stCondLst>
                                    <p:cond delay="0"/>
                                  </p:stCondLst>
                                  <p:iterate type="lt">
                                    <p:tmPct val="10000"/>
                                  </p:iterate>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iterate type="lt">
                                    <p:tmPct val="10000"/>
                                  </p:iterate>
                                  <p:childTnLst>
                                    <p:set>
                                      <p:cBhvr>
                                        <p:cTn id="99" dur="1" fill="hold">
                                          <p:stCondLst>
                                            <p:cond delay="0"/>
                                          </p:stCondLst>
                                        </p:cTn>
                                        <p:tgtEl>
                                          <p:spTgt spid="13"/>
                                        </p:tgtEl>
                                        <p:attrNameLst>
                                          <p:attrName>style.visibility</p:attrName>
                                        </p:attrNameLst>
                                      </p:cBhvr>
                                      <p:to>
                                        <p:strVal val="visible"/>
                                      </p:to>
                                    </p:set>
                                    <p:animEffect transition="in" filter="box(in)">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iterate type="lt">
                                    <p:tmPct val="10000"/>
                                  </p:iterate>
                                  <p:childTnLst>
                                    <p:set>
                                      <p:cBhvr>
                                        <p:cTn id="104" dur="1" fill="hold">
                                          <p:stCondLst>
                                            <p:cond delay="0"/>
                                          </p:stCondLst>
                                        </p:cTn>
                                        <p:tgtEl>
                                          <p:spTgt spid="14"/>
                                        </p:tgtEl>
                                        <p:attrNameLst>
                                          <p:attrName>style.visibility</p:attrName>
                                        </p:attrNameLst>
                                      </p:cBhvr>
                                      <p:to>
                                        <p:strVal val="visible"/>
                                      </p:to>
                                    </p:set>
                                    <p:anim calcmode="lin" valueType="num">
                                      <p:cBhvr additive="base">
                                        <p:cTn id="105" dur="500" fill="hold"/>
                                        <p:tgtEl>
                                          <p:spTgt spid="14"/>
                                        </p:tgtEl>
                                        <p:attrNameLst>
                                          <p:attrName>ppt_x</p:attrName>
                                        </p:attrNameLst>
                                      </p:cBhvr>
                                      <p:tavLst>
                                        <p:tav tm="0">
                                          <p:val>
                                            <p:strVal val="#ppt_x"/>
                                          </p:val>
                                        </p:tav>
                                        <p:tav tm="100000">
                                          <p:val>
                                            <p:strVal val="#ppt_x"/>
                                          </p:val>
                                        </p:tav>
                                      </p:tavLst>
                                    </p:anim>
                                    <p:anim calcmode="lin" valueType="num">
                                      <p:cBhvr additive="base">
                                        <p:cTn id="10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wipe(down)">
                                      <p:cBhvr>
                                        <p:cTn id="111" dur="500"/>
                                        <p:tgtEl>
                                          <p:spTgt spid="15"/>
                                        </p:tgtEl>
                                      </p:cBhvr>
                                    </p:animEffect>
                                  </p:childTnLst>
                                </p:cTn>
                              </p:par>
                            </p:childTnLst>
                          </p:cTn>
                        </p:par>
                      </p:childTnLst>
                    </p:cTn>
                  </p:par>
                  <p:par>
                    <p:cTn id="112" fill="hold">
                      <p:stCondLst>
                        <p:cond delay="indefinite"/>
                      </p:stCondLst>
                      <p:childTnLst>
                        <p:par>
                          <p:cTn id="113" fill="hold">
                            <p:stCondLst>
                              <p:cond delay="0"/>
                            </p:stCondLst>
                            <p:childTnLst>
                              <p:par>
                                <p:cTn id="114" presetID="19" presetClass="entr" presetSubtype="10" fill="hold" grpId="0" nodeType="clickEffect">
                                  <p:stCondLst>
                                    <p:cond delay="0"/>
                                  </p:stCondLst>
                                  <p:iterate type="lt">
                                    <p:tmPct val="10000"/>
                                  </p:iterate>
                                  <p:childTnLst>
                                    <p:set>
                                      <p:cBhvr>
                                        <p:cTn id="115" dur="1" fill="hold">
                                          <p:stCondLst>
                                            <p:cond delay="0"/>
                                          </p:stCondLst>
                                        </p:cTn>
                                        <p:tgtEl>
                                          <p:spTgt spid="5"/>
                                        </p:tgtEl>
                                        <p:attrNameLst>
                                          <p:attrName>style.visibility</p:attrName>
                                        </p:attrNameLst>
                                      </p:cBhvr>
                                      <p:to>
                                        <p:strVal val="visible"/>
                                      </p:to>
                                    </p:set>
                                    <p:anim calcmode="lin" valueType="num">
                                      <p:cBhvr>
                                        <p:cTn id="116" dur="5000" fill="hold"/>
                                        <p:tgtEl>
                                          <p:spTgt spid="5"/>
                                        </p:tgtEl>
                                        <p:attrNameLst>
                                          <p:attrName>ppt_w</p:attrName>
                                        </p:attrNameLst>
                                      </p:cBhvr>
                                      <p:tavLst>
                                        <p:tav tm="0" fmla="#ppt_w*sin(2.5*pi*$)">
                                          <p:val>
                                            <p:fltVal val="0"/>
                                          </p:val>
                                        </p:tav>
                                        <p:tav tm="100000">
                                          <p:val>
                                            <p:fltVal val="1"/>
                                          </p:val>
                                        </p:tav>
                                      </p:tavLst>
                                    </p:anim>
                                    <p:anim calcmode="lin" valueType="num">
                                      <p:cBhvr>
                                        <p:cTn id="117"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iterate type="lt">
                                    <p:tmPct val="10000"/>
                                  </p:iterate>
                                  <p:childTnLst>
                                    <p:set>
                                      <p:cBhvr>
                                        <p:cTn id="121" dur="1" fill="hold">
                                          <p:stCondLst>
                                            <p:cond delay="0"/>
                                          </p:stCondLst>
                                        </p:cTn>
                                        <p:tgtEl>
                                          <p:spTgt spid="16"/>
                                        </p:tgtEl>
                                        <p:attrNameLst>
                                          <p:attrName>style.visibility</p:attrName>
                                        </p:attrNameLst>
                                      </p:cBhvr>
                                      <p:to>
                                        <p:strVal val="visible"/>
                                      </p:to>
                                    </p:set>
                                    <p:anim calcmode="lin" valueType="num">
                                      <p:cBhvr additive="base">
                                        <p:cTn id="122" dur="500" fill="hold"/>
                                        <p:tgtEl>
                                          <p:spTgt spid="16"/>
                                        </p:tgtEl>
                                        <p:attrNameLst>
                                          <p:attrName>ppt_x</p:attrName>
                                        </p:attrNameLst>
                                      </p:cBhvr>
                                      <p:tavLst>
                                        <p:tav tm="0">
                                          <p:val>
                                            <p:strVal val="#ppt_x"/>
                                          </p:val>
                                        </p:tav>
                                        <p:tav tm="100000">
                                          <p:val>
                                            <p:strVal val="#ppt_x"/>
                                          </p:val>
                                        </p:tav>
                                      </p:tavLst>
                                    </p:anim>
                                    <p:anim calcmode="lin" valueType="num">
                                      <p:cBhvr additive="base">
                                        <p:cTn id="1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2" fill="hold" nodeType="clickEffect">
                                  <p:stCondLst>
                                    <p:cond delay="0"/>
                                  </p:stCondLst>
                                  <p:childTnLst>
                                    <p:set>
                                      <p:cBhvr>
                                        <p:cTn id="127" dur="1" fill="hold">
                                          <p:stCondLst>
                                            <p:cond delay="0"/>
                                          </p:stCondLst>
                                        </p:cTn>
                                        <p:tgtEl>
                                          <p:spTgt spid="21"/>
                                        </p:tgtEl>
                                        <p:attrNameLst>
                                          <p:attrName>style.visibility</p:attrName>
                                        </p:attrNameLst>
                                      </p:cBhvr>
                                      <p:to>
                                        <p:strVal val="visible"/>
                                      </p:to>
                                    </p:set>
                                    <p:anim calcmode="lin" valueType="num">
                                      <p:cBhvr additive="base">
                                        <p:cTn id="128" dur="500" fill="hold"/>
                                        <p:tgtEl>
                                          <p:spTgt spid="21"/>
                                        </p:tgtEl>
                                        <p:attrNameLst>
                                          <p:attrName>ppt_x</p:attrName>
                                        </p:attrNameLst>
                                      </p:cBhvr>
                                      <p:tavLst>
                                        <p:tav tm="0">
                                          <p:val>
                                            <p:strVal val="1+#ppt_w/2"/>
                                          </p:val>
                                        </p:tav>
                                        <p:tav tm="100000">
                                          <p:val>
                                            <p:strVal val="#ppt_x"/>
                                          </p:val>
                                        </p:tav>
                                      </p:tavLst>
                                    </p:anim>
                                    <p:anim calcmode="lin" valueType="num">
                                      <p:cBhvr additive="base">
                                        <p:cTn id="129" dur="500" fill="hold"/>
                                        <p:tgtEl>
                                          <p:spTgt spid="21"/>
                                        </p:tgtEl>
                                        <p:attrNameLst>
                                          <p:attrName>ppt_y</p:attrName>
                                        </p:attrNameLst>
                                      </p:cBhvr>
                                      <p:tavLst>
                                        <p:tav tm="0">
                                          <p:val>
                                            <p:strVal val="#ppt_y"/>
                                          </p:val>
                                        </p:tav>
                                        <p:tav tm="100000">
                                          <p:val>
                                            <p:strVal val="#ppt_y"/>
                                          </p:val>
                                        </p:tav>
                                      </p:tavLst>
                                    </p:anim>
                                  </p:childTnLst>
                                </p:cTn>
                              </p:par>
                              <p:par>
                                <p:cTn id="130" presetID="2" presetClass="entr" presetSubtype="2" fill="hold" nodeType="withEffect">
                                  <p:stCondLst>
                                    <p:cond delay="0"/>
                                  </p:stCondLst>
                                  <p:childTnLst>
                                    <p:set>
                                      <p:cBhvr>
                                        <p:cTn id="131" dur="1" fill="hold">
                                          <p:stCondLst>
                                            <p:cond delay="0"/>
                                          </p:stCondLst>
                                        </p:cTn>
                                        <p:tgtEl>
                                          <p:spTgt spid="23"/>
                                        </p:tgtEl>
                                        <p:attrNameLst>
                                          <p:attrName>style.visibility</p:attrName>
                                        </p:attrNameLst>
                                      </p:cBhvr>
                                      <p:to>
                                        <p:strVal val="visible"/>
                                      </p:to>
                                    </p:set>
                                    <p:anim calcmode="lin" valueType="num">
                                      <p:cBhvr additive="base">
                                        <p:cTn id="132" dur="500" fill="hold"/>
                                        <p:tgtEl>
                                          <p:spTgt spid="23"/>
                                        </p:tgtEl>
                                        <p:attrNameLst>
                                          <p:attrName>ppt_x</p:attrName>
                                        </p:attrNameLst>
                                      </p:cBhvr>
                                      <p:tavLst>
                                        <p:tav tm="0">
                                          <p:val>
                                            <p:strVal val="1+#ppt_w/2"/>
                                          </p:val>
                                        </p:tav>
                                        <p:tav tm="100000">
                                          <p:val>
                                            <p:strVal val="#ppt_x"/>
                                          </p:val>
                                        </p:tav>
                                      </p:tavLst>
                                    </p:anim>
                                    <p:anim calcmode="lin" valueType="num">
                                      <p:cBhvr additive="base">
                                        <p:cTn id="133" dur="500" fill="hold"/>
                                        <p:tgtEl>
                                          <p:spTgt spid="23"/>
                                        </p:tgtEl>
                                        <p:attrNameLst>
                                          <p:attrName>ppt_y</p:attrName>
                                        </p:attrNameLst>
                                      </p:cBhvr>
                                      <p:tavLst>
                                        <p:tav tm="0">
                                          <p:val>
                                            <p:strVal val="#ppt_y"/>
                                          </p:val>
                                        </p:tav>
                                        <p:tav tm="100000">
                                          <p:val>
                                            <p:strVal val="#ppt_y"/>
                                          </p:val>
                                        </p:tav>
                                      </p:tavLst>
                                    </p:anim>
                                  </p:childTnLst>
                                </p:cTn>
                              </p:par>
                              <p:par>
                                <p:cTn id="134" presetID="2" presetClass="entr" presetSubtype="2" fill="hold" nodeType="withEffect">
                                  <p:stCondLst>
                                    <p:cond delay="0"/>
                                  </p:stCondLst>
                                  <p:childTnLst>
                                    <p:set>
                                      <p:cBhvr>
                                        <p:cTn id="135" dur="1" fill="hold">
                                          <p:stCondLst>
                                            <p:cond delay="0"/>
                                          </p:stCondLst>
                                        </p:cTn>
                                        <p:tgtEl>
                                          <p:spTgt spid="27"/>
                                        </p:tgtEl>
                                        <p:attrNameLst>
                                          <p:attrName>style.visibility</p:attrName>
                                        </p:attrNameLst>
                                      </p:cBhvr>
                                      <p:to>
                                        <p:strVal val="visible"/>
                                      </p:to>
                                    </p:set>
                                    <p:anim calcmode="lin" valueType="num">
                                      <p:cBhvr additive="base">
                                        <p:cTn id="136" dur="500" fill="hold"/>
                                        <p:tgtEl>
                                          <p:spTgt spid="27"/>
                                        </p:tgtEl>
                                        <p:attrNameLst>
                                          <p:attrName>ppt_x</p:attrName>
                                        </p:attrNameLst>
                                      </p:cBhvr>
                                      <p:tavLst>
                                        <p:tav tm="0">
                                          <p:val>
                                            <p:strVal val="1+#ppt_w/2"/>
                                          </p:val>
                                        </p:tav>
                                        <p:tav tm="100000">
                                          <p:val>
                                            <p:strVal val="#ppt_x"/>
                                          </p:val>
                                        </p:tav>
                                      </p:tavLst>
                                    </p:anim>
                                    <p:anim calcmode="lin" valueType="num">
                                      <p:cBhvr additive="base">
                                        <p:cTn id="137" dur="500" fill="hold"/>
                                        <p:tgtEl>
                                          <p:spTgt spid="27"/>
                                        </p:tgtEl>
                                        <p:attrNameLst>
                                          <p:attrName>ppt_y</p:attrName>
                                        </p:attrNameLst>
                                      </p:cBhvr>
                                      <p:tavLst>
                                        <p:tav tm="0">
                                          <p:val>
                                            <p:strVal val="#ppt_y"/>
                                          </p:val>
                                        </p:tav>
                                        <p:tav tm="100000">
                                          <p:val>
                                            <p:strVal val="#ppt_y"/>
                                          </p:val>
                                        </p:tav>
                                      </p:tavLst>
                                    </p:anim>
                                  </p:childTnLst>
                                </p:cTn>
                              </p:par>
                              <p:par>
                                <p:cTn id="138" presetID="2" presetClass="entr" presetSubtype="2" fill="hold" nodeType="with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500" fill="hold"/>
                                        <p:tgtEl>
                                          <p:spTgt spid="30"/>
                                        </p:tgtEl>
                                        <p:attrNameLst>
                                          <p:attrName>ppt_x</p:attrName>
                                        </p:attrNameLst>
                                      </p:cBhvr>
                                      <p:tavLst>
                                        <p:tav tm="0">
                                          <p:val>
                                            <p:strVal val="1+#ppt_w/2"/>
                                          </p:val>
                                        </p:tav>
                                        <p:tav tm="100000">
                                          <p:val>
                                            <p:strVal val="#ppt_x"/>
                                          </p:val>
                                        </p:tav>
                                      </p:tavLst>
                                    </p:anim>
                                    <p:anim calcmode="lin" valueType="num">
                                      <p:cBhvr additive="base">
                                        <p:cTn id="141" dur="500" fill="hold"/>
                                        <p:tgtEl>
                                          <p:spTgt spid="30"/>
                                        </p:tgtEl>
                                        <p:attrNameLst>
                                          <p:attrName>ppt_y</p:attrName>
                                        </p:attrNameLst>
                                      </p:cBhvr>
                                      <p:tavLst>
                                        <p:tav tm="0">
                                          <p:val>
                                            <p:strVal val="#ppt_y"/>
                                          </p:val>
                                        </p:tav>
                                        <p:tav tm="100000">
                                          <p:val>
                                            <p:strVal val="#ppt_y"/>
                                          </p:val>
                                        </p:tav>
                                      </p:tavLst>
                                    </p:anim>
                                  </p:childTnLst>
                                </p:cTn>
                              </p:par>
                              <p:par>
                                <p:cTn id="142" presetID="2" presetClass="entr" presetSubtype="2" fill="hold" nodeType="withEffect">
                                  <p:stCondLst>
                                    <p:cond delay="0"/>
                                  </p:stCondLst>
                                  <p:childTnLst>
                                    <p:set>
                                      <p:cBhvr>
                                        <p:cTn id="143" dur="1" fill="hold">
                                          <p:stCondLst>
                                            <p:cond delay="0"/>
                                          </p:stCondLst>
                                        </p:cTn>
                                        <p:tgtEl>
                                          <p:spTgt spid="31"/>
                                        </p:tgtEl>
                                        <p:attrNameLst>
                                          <p:attrName>style.visibility</p:attrName>
                                        </p:attrNameLst>
                                      </p:cBhvr>
                                      <p:to>
                                        <p:strVal val="visible"/>
                                      </p:to>
                                    </p:set>
                                    <p:anim calcmode="lin" valueType="num">
                                      <p:cBhvr additive="base">
                                        <p:cTn id="144" dur="500" fill="hold"/>
                                        <p:tgtEl>
                                          <p:spTgt spid="31"/>
                                        </p:tgtEl>
                                        <p:attrNameLst>
                                          <p:attrName>ppt_x</p:attrName>
                                        </p:attrNameLst>
                                      </p:cBhvr>
                                      <p:tavLst>
                                        <p:tav tm="0">
                                          <p:val>
                                            <p:strVal val="1+#ppt_w/2"/>
                                          </p:val>
                                        </p:tav>
                                        <p:tav tm="100000">
                                          <p:val>
                                            <p:strVal val="#ppt_x"/>
                                          </p:val>
                                        </p:tav>
                                      </p:tavLst>
                                    </p:anim>
                                    <p:anim calcmode="lin" valueType="num">
                                      <p:cBhvr additive="base">
                                        <p:cTn id="145" dur="500" fill="hold"/>
                                        <p:tgtEl>
                                          <p:spTgt spid="31"/>
                                        </p:tgtEl>
                                        <p:attrNameLst>
                                          <p:attrName>ppt_y</p:attrName>
                                        </p:attrNameLst>
                                      </p:cBhvr>
                                      <p:tavLst>
                                        <p:tav tm="0">
                                          <p:val>
                                            <p:strVal val="#ppt_y"/>
                                          </p:val>
                                        </p:tav>
                                        <p:tav tm="100000">
                                          <p:val>
                                            <p:strVal val="#ppt_y"/>
                                          </p:val>
                                        </p:tav>
                                      </p:tavLst>
                                    </p:anim>
                                  </p:childTnLst>
                                </p:cTn>
                              </p:par>
                              <p:par>
                                <p:cTn id="146" presetID="2" presetClass="entr" presetSubtype="2" fill="hold" nodeType="withEffect">
                                  <p:stCondLst>
                                    <p:cond delay="0"/>
                                  </p:stCondLst>
                                  <p:childTnLst>
                                    <p:set>
                                      <p:cBhvr>
                                        <p:cTn id="147" dur="1" fill="hold">
                                          <p:stCondLst>
                                            <p:cond delay="0"/>
                                          </p:stCondLst>
                                        </p:cTn>
                                        <p:tgtEl>
                                          <p:spTgt spid="32"/>
                                        </p:tgtEl>
                                        <p:attrNameLst>
                                          <p:attrName>style.visibility</p:attrName>
                                        </p:attrNameLst>
                                      </p:cBhvr>
                                      <p:to>
                                        <p:strVal val="visible"/>
                                      </p:to>
                                    </p:set>
                                    <p:anim calcmode="lin" valueType="num">
                                      <p:cBhvr additive="base">
                                        <p:cTn id="148" dur="500" fill="hold"/>
                                        <p:tgtEl>
                                          <p:spTgt spid="32"/>
                                        </p:tgtEl>
                                        <p:attrNameLst>
                                          <p:attrName>ppt_x</p:attrName>
                                        </p:attrNameLst>
                                      </p:cBhvr>
                                      <p:tavLst>
                                        <p:tav tm="0">
                                          <p:val>
                                            <p:strVal val="1+#ppt_w/2"/>
                                          </p:val>
                                        </p:tav>
                                        <p:tav tm="100000">
                                          <p:val>
                                            <p:strVal val="#ppt_x"/>
                                          </p:val>
                                        </p:tav>
                                      </p:tavLst>
                                    </p:anim>
                                    <p:anim calcmode="lin" valueType="num">
                                      <p:cBhvr additive="base">
                                        <p:cTn id="149"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grpId="0" nodeType="clickEffect">
                                  <p:stCondLst>
                                    <p:cond delay="0"/>
                                  </p:stCondLst>
                                  <p:iterate type="lt">
                                    <p:tmPct val="10000"/>
                                  </p:iterate>
                                  <p:childTnLst>
                                    <p:set>
                                      <p:cBhvr>
                                        <p:cTn id="153" dur="1" fill="hold">
                                          <p:stCondLst>
                                            <p:cond delay="0"/>
                                          </p:stCondLst>
                                        </p:cTn>
                                        <p:tgtEl>
                                          <p:spTgt spid="33"/>
                                        </p:tgtEl>
                                        <p:attrNameLst>
                                          <p:attrName>style.visibility</p:attrName>
                                        </p:attrNameLst>
                                      </p:cBhvr>
                                      <p:to>
                                        <p:strVal val="visible"/>
                                      </p:to>
                                    </p:set>
                                    <p:anim calcmode="lin" valueType="num">
                                      <p:cBhvr additive="base">
                                        <p:cTn id="154" dur="500" fill="hold"/>
                                        <p:tgtEl>
                                          <p:spTgt spid="33"/>
                                        </p:tgtEl>
                                        <p:attrNameLst>
                                          <p:attrName>ppt_x</p:attrName>
                                        </p:attrNameLst>
                                      </p:cBhvr>
                                      <p:tavLst>
                                        <p:tav tm="0">
                                          <p:val>
                                            <p:strVal val="#ppt_x"/>
                                          </p:val>
                                        </p:tav>
                                        <p:tav tm="100000">
                                          <p:val>
                                            <p:strVal val="#ppt_x"/>
                                          </p:val>
                                        </p:tav>
                                      </p:tavLst>
                                    </p:anim>
                                    <p:anim calcmode="lin" valueType="num">
                                      <p:cBhvr additive="base">
                                        <p:cTn id="15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grpId="0" nodeType="clickEffect">
                                  <p:stCondLst>
                                    <p:cond delay="0"/>
                                  </p:stCondLst>
                                  <p:iterate type="lt">
                                    <p:tmPct val="10000"/>
                                  </p:iterate>
                                  <p:childTnLst>
                                    <p:set>
                                      <p:cBhvr>
                                        <p:cTn id="159" dur="1" fill="hold">
                                          <p:stCondLst>
                                            <p:cond delay="0"/>
                                          </p:stCondLst>
                                        </p:cTn>
                                        <p:tgtEl>
                                          <p:spTgt spid="34"/>
                                        </p:tgtEl>
                                        <p:attrNameLst>
                                          <p:attrName>style.visibility</p:attrName>
                                        </p:attrNameLst>
                                      </p:cBhvr>
                                      <p:to>
                                        <p:strVal val="visible"/>
                                      </p:to>
                                    </p:set>
                                    <p:anim calcmode="lin" valueType="num">
                                      <p:cBhvr additive="base">
                                        <p:cTn id="160" dur="500" fill="hold"/>
                                        <p:tgtEl>
                                          <p:spTgt spid="34"/>
                                        </p:tgtEl>
                                        <p:attrNameLst>
                                          <p:attrName>ppt_x</p:attrName>
                                        </p:attrNameLst>
                                      </p:cBhvr>
                                      <p:tavLst>
                                        <p:tav tm="0">
                                          <p:val>
                                            <p:strVal val="#ppt_x"/>
                                          </p:val>
                                        </p:tav>
                                        <p:tav tm="100000">
                                          <p:val>
                                            <p:strVal val="#ppt_x"/>
                                          </p:val>
                                        </p:tav>
                                      </p:tavLst>
                                    </p:anim>
                                    <p:anim calcmode="lin" valueType="num">
                                      <p:cBhvr additive="base">
                                        <p:cTn id="16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 presetClass="entr" presetSubtype="16" fill="hold" grpId="0" nodeType="clickEffect">
                                  <p:stCondLst>
                                    <p:cond delay="0"/>
                                  </p:stCondLst>
                                  <p:iterate type="lt">
                                    <p:tmPct val="10000"/>
                                  </p:iterate>
                                  <p:childTnLst>
                                    <p:set>
                                      <p:cBhvr>
                                        <p:cTn id="165" dur="1" fill="hold">
                                          <p:stCondLst>
                                            <p:cond delay="0"/>
                                          </p:stCondLst>
                                        </p:cTn>
                                        <p:tgtEl>
                                          <p:spTgt spid="35"/>
                                        </p:tgtEl>
                                        <p:attrNameLst>
                                          <p:attrName>style.visibility</p:attrName>
                                        </p:attrNameLst>
                                      </p:cBhvr>
                                      <p:to>
                                        <p:strVal val="visible"/>
                                      </p:to>
                                    </p:set>
                                    <p:animEffect transition="in" filter="box(in)">
                                      <p:cBhvr>
                                        <p:cTn id="166" dur="500"/>
                                        <p:tgtEl>
                                          <p:spTgt spid="35"/>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iterate type="lt">
                                    <p:tmAbs val="500"/>
                                  </p:iterate>
                                  <p:childTnLst>
                                    <p:set>
                                      <p:cBhvr>
                                        <p:cTn id="170" dur="1" fill="hold">
                                          <p:stCondLst>
                                            <p:cond delay="0"/>
                                          </p:stCondLst>
                                        </p:cTn>
                                        <p:tgtEl>
                                          <p:spTgt spid="36"/>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40"/>
                                        </p:tgtEl>
                                        <p:attrNameLst>
                                          <p:attrName>style.visibility</p:attrName>
                                        </p:attrNameLst>
                                      </p:cBhvr>
                                      <p:to>
                                        <p:strVal val="visible"/>
                                      </p:to>
                                    </p:set>
                                    <p:anim calcmode="lin" valueType="num">
                                      <p:cBhvr additive="base">
                                        <p:cTn id="175" dur="500" fill="hold"/>
                                        <p:tgtEl>
                                          <p:spTgt spid="40"/>
                                        </p:tgtEl>
                                        <p:attrNameLst>
                                          <p:attrName>ppt_x</p:attrName>
                                        </p:attrNameLst>
                                      </p:cBhvr>
                                      <p:tavLst>
                                        <p:tav tm="0">
                                          <p:val>
                                            <p:strVal val="#ppt_x"/>
                                          </p:val>
                                        </p:tav>
                                        <p:tav tm="100000">
                                          <p:val>
                                            <p:strVal val="#ppt_x"/>
                                          </p:val>
                                        </p:tav>
                                      </p:tavLst>
                                    </p:anim>
                                    <p:anim calcmode="lin" valueType="num">
                                      <p:cBhvr additive="base">
                                        <p:cTn id="176" dur="500" fill="hold"/>
                                        <p:tgtEl>
                                          <p:spTgt spid="40"/>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41"/>
                                        </p:tgtEl>
                                        <p:attrNameLst>
                                          <p:attrName>style.visibility</p:attrName>
                                        </p:attrNameLst>
                                      </p:cBhvr>
                                      <p:to>
                                        <p:strVal val="visible"/>
                                      </p:to>
                                    </p:set>
                                    <p:anim calcmode="lin" valueType="num">
                                      <p:cBhvr additive="base">
                                        <p:cTn id="179" dur="500" fill="hold"/>
                                        <p:tgtEl>
                                          <p:spTgt spid="41"/>
                                        </p:tgtEl>
                                        <p:attrNameLst>
                                          <p:attrName>ppt_x</p:attrName>
                                        </p:attrNameLst>
                                      </p:cBhvr>
                                      <p:tavLst>
                                        <p:tav tm="0">
                                          <p:val>
                                            <p:strVal val="#ppt_x"/>
                                          </p:val>
                                        </p:tav>
                                        <p:tav tm="100000">
                                          <p:val>
                                            <p:strVal val="#ppt_x"/>
                                          </p:val>
                                        </p:tav>
                                      </p:tavLst>
                                    </p:anim>
                                    <p:anim calcmode="lin" valueType="num">
                                      <p:cBhvr additive="base">
                                        <p:cTn id="180" dur="500" fill="hold"/>
                                        <p:tgtEl>
                                          <p:spTgt spid="41"/>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46"/>
                                        </p:tgtEl>
                                        <p:attrNameLst>
                                          <p:attrName>style.visibility</p:attrName>
                                        </p:attrNameLst>
                                      </p:cBhvr>
                                      <p:to>
                                        <p:strVal val="visible"/>
                                      </p:to>
                                    </p:set>
                                    <p:anim calcmode="lin" valueType="num">
                                      <p:cBhvr additive="base">
                                        <p:cTn id="183" dur="500" fill="hold"/>
                                        <p:tgtEl>
                                          <p:spTgt spid="46"/>
                                        </p:tgtEl>
                                        <p:attrNameLst>
                                          <p:attrName>ppt_x</p:attrName>
                                        </p:attrNameLst>
                                      </p:cBhvr>
                                      <p:tavLst>
                                        <p:tav tm="0">
                                          <p:val>
                                            <p:strVal val="#ppt_x"/>
                                          </p:val>
                                        </p:tav>
                                        <p:tav tm="100000">
                                          <p:val>
                                            <p:strVal val="#ppt_x"/>
                                          </p:val>
                                        </p:tav>
                                      </p:tavLst>
                                    </p:anim>
                                    <p:anim calcmode="lin" valueType="num">
                                      <p:cBhvr additive="base">
                                        <p:cTn id="184" dur="500" fill="hold"/>
                                        <p:tgtEl>
                                          <p:spTgt spid="46"/>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additive="base">
                                        <p:cTn id="187" dur="500" fill="hold"/>
                                        <p:tgtEl>
                                          <p:spTgt spid="45"/>
                                        </p:tgtEl>
                                        <p:attrNameLst>
                                          <p:attrName>ppt_x</p:attrName>
                                        </p:attrNameLst>
                                      </p:cBhvr>
                                      <p:tavLst>
                                        <p:tav tm="0">
                                          <p:val>
                                            <p:strVal val="#ppt_x"/>
                                          </p:val>
                                        </p:tav>
                                        <p:tav tm="100000">
                                          <p:val>
                                            <p:strVal val="#ppt_x"/>
                                          </p:val>
                                        </p:tav>
                                      </p:tavLst>
                                    </p:anim>
                                    <p:anim calcmode="lin" valueType="num">
                                      <p:cBhvr additive="base">
                                        <p:cTn id="188" dur="500" fill="hold"/>
                                        <p:tgtEl>
                                          <p:spTgt spid="45"/>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42"/>
                                        </p:tgtEl>
                                        <p:attrNameLst>
                                          <p:attrName>style.visibility</p:attrName>
                                        </p:attrNameLst>
                                      </p:cBhvr>
                                      <p:to>
                                        <p:strVal val="visible"/>
                                      </p:to>
                                    </p:set>
                                    <p:anim calcmode="lin" valueType="num">
                                      <p:cBhvr additive="base">
                                        <p:cTn id="191" dur="500" fill="hold"/>
                                        <p:tgtEl>
                                          <p:spTgt spid="42"/>
                                        </p:tgtEl>
                                        <p:attrNameLst>
                                          <p:attrName>ppt_x</p:attrName>
                                        </p:attrNameLst>
                                      </p:cBhvr>
                                      <p:tavLst>
                                        <p:tav tm="0">
                                          <p:val>
                                            <p:strVal val="#ppt_x"/>
                                          </p:val>
                                        </p:tav>
                                        <p:tav tm="100000">
                                          <p:val>
                                            <p:strVal val="#ppt_x"/>
                                          </p:val>
                                        </p:tav>
                                      </p:tavLst>
                                    </p:anim>
                                    <p:anim calcmode="lin" valueType="num">
                                      <p:cBhvr additive="base">
                                        <p:cTn id="19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39" presetClass="entr" presetSubtype="0" accel="100000" fill="hold" grpId="0" nodeType="clickEffect">
                                  <p:stCondLst>
                                    <p:cond delay="0"/>
                                  </p:stCondLst>
                                  <p:iterate type="lt">
                                    <p:tmPct val="10000"/>
                                  </p:iterate>
                                  <p:childTnLst>
                                    <p:set>
                                      <p:cBhvr>
                                        <p:cTn id="196" dur="1" fill="hold">
                                          <p:stCondLst>
                                            <p:cond delay="0"/>
                                          </p:stCondLst>
                                        </p:cTn>
                                        <p:tgtEl>
                                          <p:spTgt spid="37"/>
                                        </p:tgtEl>
                                        <p:attrNameLst>
                                          <p:attrName>style.visibility</p:attrName>
                                        </p:attrNameLst>
                                      </p:cBhvr>
                                      <p:to>
                                        <p:strVal val="visible"/>
                                      </p:to>
                                    </p:set>
                                    <p:anim calcmode="lin" valueType="num">
                                      <p:cBhvr>
                                        <p:cTn id="197" dur="500" fill="hold"/>
                                        <p:tgtEl>
                                          <p:spTgt spid="37"/>
                                        </p:tgtEl>
                                        <p:attrNameLst>
                                          <p:attrName>ppt_h</p:attrName>
                                        </p:attrNameLst>
                                      </p:cBhvr>
                                      <p:tavLst>
                                        <p:tav tm="0">
                                          <p:val>
                                            <p:strVal val="#ppt_h/20"/>
                                          </p:val>
                                        </p:tav>
                                        <p:tav tm="50000">
                                          <p:val>
                                            <p:strVal val="#ppt_h/20"/>
                                          </p:val>
                                        </p:tav>
                                        <p:tav tm="100000">
                                          <p:val>
                                            <p:strVal val="#ppt_h"/>
                                          </p:val>
                                        </p:tav>
                                      </p:tavLst>
                                    </p:anim>
                                    <p:anim calcmode="lin" valueType="num">
                                      <p:cBhvr>
                                        <p:cTn id="198" dur="500" fill="hold"/>
                                        <p:tgtEl>
                                          <p:spTgt spid="37"/>
                                        </p:tgtEl>
                                        <p:attrNameLst>
                                          <p:attrName>ppt_w</p:attrName>
                                        </p:attrNameLst>
                                      </p:cBhvr>
                                      <p:tavLst>
                                        <p:tav tm="0">
                                          <p:val>
                                            <p:strVal val="#ppt_w+.3"/>
                                          </p:val>
                                        </p:tav>
                                        <p:tav tm="50000">
                                          <p:val>
                                            <p:strVal val="#ppt_w+.3"/>
                                          </p:val>
                                        </p:tav>
                                        <p:tav tm="100000">
                                          <p:val>
                                            <p:strVal val="#ppt_w"/>
                                          </p:val>
                                        </p:tav>
                                      </p:tavLst>
                                    </p:anim>
                                    <p:anim calcmode="lin" valueType="num">
                                      <p:cBhvr>
                                        <p:cTn id="199" dur="500" fill="hold"/>
                                        <p:tgtEl>
                                          <p:spTgt spid="37"/>
                                        </p:tgtEl>
                                        <p:attrNameLst>
                                          <p:attrName>ppt_x</p:attrName>
                                        </p:attrNameLst>
                                      </p:cBhvr>
                                      <p:tavLst>
                                        <p:tav tm="0">
                                          <p:val>
                                            <p:strVal val="#ppt_x-.3"/>
                                          </p:val>
                                        </p:tav>
                                        <p:tav tm="50000">
                                          <p:val>
                                            <p:strVal val="#ppt_x"/>
                                          </p:val>
                                        </p:tav>
                                        <p:tav tm="100000">
                                          <p:val>
                                            <p:strVal val="#ppt_x"/>
                                          </p:val>
                                        </p:tav>
                                      </p:tavLst>
                                    </p:anim>
                                    <p:anim calcmode="lin" valueType="num">
                                      <p:cBhvr>
                                        <p:cTn id="20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19" presetClass="entr" presetSubtype="10" fill="hold" grpId="0" nodeType="clickEffect">
                                  <p:stCondLst>
                                    <p:cond delay="0"/>
                                  </p:stCondLst>
                                  <p:iterate type="lt">
                                    <p:tmPct val="10000"/>
                                  </p:iterate>
                                  <p:childTnLst>
                                    <p:set>
                                      <p:cBhvr>
                                        <p:cTn id="204" dur="1" fill="hold">
                                          <p:stCondLst>
                                            <p:cond delay="0"/>
                                          </p:stCondLst>
                                        </p:cTn>
                                        <p:tgtEl>
                                          <p:spTgt spid="38"/>
                                        </p:tgtEl>
                                        <p:attrNameLst>
                                          <p:attrName>style.visibility</p:attrName>
                                        </p:attrNameLst>
                                      </p:cBhvr>
                                      <p:to>
                                        <p:strVal val="visible"/>
                                      </p:to>
                                    </p:set>
                                    <p:anim calcmode="lin" valueType="num">
                                      <p:cBhvr>
                                        <p:cTn id="205" dur="5000" fill="hold"/>
                                        <p:tgtEl>
                                          <p:spTgt spid="38"/>
                                        </p:tgtEl>
                                        <p:attrNameLst>
                                          <p:attrName>ppt_w</p:attrName>
                                        </p:attrNameLst>
                                      </p:cBhvr>
                                      <p:tavLst>
                                        <p:tav tm="0" fmla="#ppt_w*sin(2.5*pi*$)">
                                          <p:val>
                                            <p:fltVal val="0"/>
                                          </p:val>
                                        </p:tav>
                                        <p:tav tm="100000">
                                          <p:val>
                                            <p:fltVal val="1"/>
                                          </p:val>
                                        </p:tav>
                                      </p:tavLst>
                                    </p:anim>
                                    <p:anim calcmode="lin" valueType="num">
                                      <p:cBhvr>
                                        <p:cTn id="206" dur="5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iterate type="lt">
                                    <p:tmPct val="10000"/>
                                  </p:iterate>
                                  <p:childTnLst>
                                    <p:set>
                                      <p:cBhvr>
                                        <p:cTn id="210" dur="1" fill="hold">
                                          <p:stCondLst>
                                            <p:cond delay="0"/>
                                          </p:stCondLst>
                                        </p:cTn>
                                        <p:tgtEl>
                                          <p:spTgt spid="39"/>
                                        </p:tgtEl>
                                        <p:attrNameLst>
                                          <p:attrName>style.visibility</p:attrName>
                                        </p:attrNameLst>
                                      </p:cBhvr>
                                      <p:to>
                                        <p:strVal val="visible"/>
                                      </p:to>
                                    </p:set>
                                    <p:anim calcmode="lin" valueType="num">
                                      <p:cBhvr additive="base">
                                        <p:cTn id="211" dur="500" fill="hold"/>
                                        <p:tgtEl>
                                          <p:spTgt spid="39"/>
                                        </p:tgtEl>
                                        <p:attrNameLst>
                                          <p:attrName>ppt_x</p:attrName>
                                        </p:attrNameLst>
                                      </p:cBhvr>
                                      <p:tavLst>
                                        <p:tav tm="0">
                                          <p:val>
                                            <p:strVal val="#ppt_x"/>
                                          </p:val>
                                        </p:tav>
                                        <p:tav tm="100000">
                                          <p:val>
                                            <p:strVal val="#ppt_x"/>
                                          </p:val>
                                        </p:tav>
                                      </p:tavLst>
                                    </p:anim>
                                    <p:anim calcmode="lin" valueType="num">
                                      <p:cBhvr additive="base">
                                        <p:cTn id="2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0" grpId="0"/>
      <p:bldP spid="11" grpId="0"/>
      <p:bldP spid="12" grpId="0"/>
      <p:bldP spid="13" grpId="0"/>
      <p:bldP spid="14" grpId="0"/>
      <p:bldP spid="15" grpId="0"/>
      <p:bldP spid="16" grpId="0" animBg="1"/>
      <p:bldP spid="33" grpId="0"/>
      <p:bldP spid="34" grpId="0"/>
      <p:bldP spid="35" grpId="0"/>
      <p:bldP spid="36" grpId="0"/>
      <p:bldP spid="37" grpId="0"/>
      <p:bldP spid="38" grpId="0"/>
      <p:bldP spid="39" grpId="0"/>
      <p:bldP spid="43"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ربع نص 4"/>
          <p:cNvSpPr txBox="1"/>
          <p:nvPr/>
        </p:nvSpPr>
        <p:spPr>
          <a:xfrm>
            <a:off x="6715140" y="1048176"/>
            <a:ext cx="2143108" cy="578882"/>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ar-EG" sz="2800" b="1" dirty="0" smtClean="0">
                <a:solidFill>
                  <a:prstClr val="white"/>
                </a:solidFill>
              </a:rPr>
              <a:t>الإسفنجيات: </a:t>
            </a:r>
          </a:p>
        </p:txBody>
      </p:sp>
      <p:sp>
        <p:nvSpPr>
          <p:cNvPr id="6" name="مربع نص 5"/>
          <p:cNvSpPr txBox="1"/>
          <p:nvPr/>
        </p:nvSpPr>
        <p:spPr>
          <a:xfrm>
            <a:off x="4214810" y="1857364"/>
            <a:ext cx="4643438" cy="4031873"/>
          </a:xfrm>
          <a:prstGeom prst="rect">
            <a:avLst/>
          </a:prstGeom>
          <a:noFill/>
        </p:spPr>
        <p:txBody>
          <a:bodyPr wrap="square" rtlCol="1">
            <a:spAutoFit/>
          </a:bodyPr>
          <a:lstStyle/>
          <a:p>
            <a:pPr algn="justLow"/>
            <a:r>
              <a:rPr lang="ar-EG" sz="3200" b="1" dirty="0" smtClean="0">
                <a:solidFill>
                  <a:srgbClr val="7030A0"/>
                </a:solidFill>
              </a:rPr>
              <a:t>أبسط اللافقاريات ، ومعظمها له شكل يشبه الكيس له فتحة في أعلاه ، ويتكون الجسم من طبقتين ، وهو مجوف من الداخل . تعيش الإسفنجيات في الماء ، والإسفنج المكتمل النمو عديم الحركة ، أما صغارها فقادرة على الطفو فوق الماء.</a:t>
            </a:r>
            <a:endParaRPr lang="ar-EG" sz="2000" dirty="0">
              <a:solidFill>
                <a:srgbClr val="7030A0"/>
              </a:solidFill>
            </a:endParaRPr>
          </a:p>
        </p:txBody>
      </p:sp>
      <p:pic>
        <p:nvPicPr>
          <p:cNvPr id="2051" name="Picture 3"/>
          <p:cNvPicPr>
            <a:picLocks noChangeAspect="1" noChangeArrowheads="1"/>
          </p:cNvPicPr>
          <p:nvPr/>
        </p:nvPicPr>
        <p:blipFill>
          <a:blip r:embed="rId2" cstate="print"/>
          <a:srcRect/>
          <a:stretch>
            <a:fillRect/>
          </a:stretch>
        </p:blipFill>
        <p:spPr bwMode="auto">
          <a:xfrm>
            <a:off x="395536" y="1853039"/>
            <a:ext cx="2952750" cy="4214842"/>
          </a:xfrm>
          <a:prstGeom prst="rect">
            <a:avLst/>
          </a:prstGeom>
          <a:ln>
            <a:noFill/>
          </a:ln>
          <a:effectLst>
            <a:softEdge rad="112500"/>
          </a:effectLst>
        </p:spPr>
      </p:pic>
      <p:sp>
        <p:nvSpPr>
          <p:cNvPr id="11" name="شريط إلى الأعلى 8"/>
          <p:cNvSpPr/>
          <p:nvPr/>
        </p:nvSpPr>
        <p:spPr>
          <a:xfrm>
            <a:off x="2483768" y="-1215"/>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800" b="1" dirty="0">
                <a:solidFill>
                  <a:schemeClr val="tx1"/>
                </a:solidFill>
              </a:rPr>
              <a:t>الحيوانات اللافقارية</a:t>
            </a:r>
          </a:p>
        </p:txBody>
      </p:sp>
      <p:sp>
        <p:nvSpPr>
          <p:cNvPr id="12"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13"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4" name="شكل بيضاوي 23"/>
          <p:cNvSpPr/>
          <p:nvPr/>
        </p:nvSpPr>
        <p:spPr>
          <a:xfrm>
            <a:off x="107504"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15" name="دبوس زينة 14"/>
          <p:cNvSpPr/>
          <p:nvPr/>
        </p:nvSpPr>
        <p:spPr>
          <a:xfrm>
            <a:off x="9847" y="6082387"/>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صـ57</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6218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iterate type="lt">
                                    <p:tmPct val="10000"/>
                                  </p:iterate>
                                  <p:childTnLst>
                                    <p:set>
                                      <p:cBhvr>
                                        <p:cTn id="49" dur="1" fill="hold">
                                          <p:stCondLst>
                                            <p:cond delay="0"/>
                                          </p:stCondLst>
                                        </p:cTn>
                                        <p:tgtEl>
                                          <p:spTgt spid="6"/>
                                        </p:tgtEl>
                                        <p:attrNameLst>
                                          <p:attrName>style.visibility</p:attrName>
                                        </p:attrNameLst>
                                      </p:cBhvr>
                                      <p:to>
                                        <p:strVal val="visible"/>
                                      </p:to>
                                    </p:set>
                                    <p:animEffect transition="in" filter="box(in)">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cstate="print"/>
          <a:srcRect/>
          <a:stretch>
            <a:fillRect/>
          </a:stretch>
        </p:blipFill>
        <p:spPr bwMode="auto">
          <a:xfrm>
            <a:off x="999387" y="4972941"/>
            <a:ext cx="2006051" cy="1412776"/>
          </a:xfrm>
          <a:prstGeom prst="rect">
            <a:avLst/>
          </a:prstGeom>
          <a:noFill/>
          <a:ln w="9525">
            <a:noFill/>
            <a:miter lim="800000"/>
            <a:headEnd/>
            <a:tailEnd/>
          </a:ln>
          <a:effectLst/>
        </p:spPr>
      </p:pic>
      <p:sp>
        <p:nvSpPr>
          <p:cNvPr id="5" name="مربع نص 4"/>
          <p:cNvSpPr txBox="1"/>
          <p:nvPr/>
        </p:nvSpPr>
        <p:spPr>
          <a:xfrm>
            <a:off x="4895878" y="706628"/>
            <a:ext cx="3929090" cy="578882"/>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ar-EG" sz="2800" b="1" dirty="0" smtClean="0">
                <a:solidFill>
                  <a:prstClr val="white"/>
                </a:solidFill>
              </a:rPr>
              <a:t>اللاسعات ( الجوفمعويات )</a:t>
            </a:r>
            <a:endParaRPr lang="ar-EG" sz="2800" b="1" dirty="0">
              <a:solidFill>
                <a:prstClr val="white"/>
              </a:solidFill>
            </a:endParaRPr>
          </a:p>
        </p:txBody>
      </p:sp>
      <p:sp>
        <p:nvSpPr>
          <p:cNvPr id="6" name="مربع نص 5"/>
          <p:cNvSpPr txBox="1"/>
          <p:nvPr/>
        </p:nvSpPr>
        <p:spPr>
          <a:xfrm>
            <a:off x="2771800" y="1326247"/>
            <a:ext cx="6072230" cy="1815882"/>
          </a:xfrm>
          <a:prstGeom prst="rect">
            <a:avLst/>
          </a:prstGeom>
          <a:noFill/>
        </p:spPr>
        <p:txBody>
          <a:bodyPr wrap="square" rtlCol="1">
            <a:spAutoFit/>
          </a:bodyPr>
          <a:lstStyle/>
          <a:p>
            <a:pPr algn="justLow"/>
            <a:r>
              <a:rPr lang="ar-EG" sz="2800" b="1" dirty="0" smtClean="0">
                <a:solidFill>
                  <a:srgbClr val="00B050"/>
                </a:solidFill>
              </a:rPr>
              <a:t>حيوانات لها أجزاء تسمى </a:t>
            </a:r>
            <a:r>
              <a:rPr lang="ar-EG" sz="2800" b="1" dirty="0" err="1" smtClean="0">
                <a:solidFill>
                  <a:srgbClr val="00B050"/>
                </a:solidFill>
              </a:rPr>
              <a:t>لوامس</a:t>
            </a:r>
            <a:r>
              <a:rPr lang="ar-EG" sz="2800" b="1" dirty="0" smtClean="0">
                <a:solidFill>
                  <a:srgbClr val="00B050"/>
                </a:solidFill>
              </a:rPr>
              <a:t> تشبه الأذرع ينتهي كل منها بخلايا لاسعة تشل </a:t>
            </a:r>
            <a:r>
              <a:rPr lang="ar-EG" sz="2800" b="1" dirty="0" err="1" smtClean="0">
                <a:solidFill>
                  <a:srgbClr val="00B050"/>
                </a:solidFill>
              </a:rPr>
              <a:t>بها</a:t>
            </a:r>
            <a:r>
              <a:rPr lang="ar-EG" sz="2800" b="1" dirty="0" smtClean="0">
                <a:solidFill>
                  <a:srgbClr val="00B050"/>
                </a:solidFill>
              </a:rPr>
              <a:t> حركة فريستها . بعض هذه الحيوانات عديم الحركة لا ينتقل من مكانه مثل المرجان ، وبعضها يطفو ويسبح مثل قنديل البحر.</a:t>
            </a:r>
            <a:endParaRPr lang="ar-EG" sz="2800" b="1" dirty="0">
              <a:solidFill>
                <a:srgbClr val="00B050"/>
              </a:solidFill>
            </a:endParaRPr>
          </a:p>
        </p:txBody>
      </p:sp>
      <p:pic>
        <p:nvPicPr>
          <p:cNvPr id="3075" name="Picture 3"/>
          <p:cNvPicPr>
            <a:picLocks noChangeAspect="1" noChangeArrowheads="1"/>
          </p:cNvPicPr>
          <p:nvPr/>
        </p:nvPicPr>
        <p:blipFill>
          <a:blip r:embed="rId3" cstate="print"/>
          <a:srcRect/>
          <a:stretch>
            <a:fillRect/>
          </a:stretch>
        </p:blipFill>
        <p:spPr bwMode="auto">
          <a:xfrm>
            <a:off x="827584" y="785794"/>
            <a:ext cx="2071702" cy="2321902"/>
          </a:xfrm>
          <a:prstGeom prst="rect">
            <a:avLst/>
          </a:prstGeom>
          <a:ln>
            <a:noFill/>
          </a:ln>
          <a:effectLst>
            <a:softEdge rad="112500"/>
          </a:effectLst>
        </p:spPr>
      </p:pic>
      <p:sp>
        <p:nvSpPr>
          <p:cNvPr id="8" name="مربع نص 7"/>
          <p:cNvSpPr txBox="1"/>
          <p:nvPr/>
        </p:nvSpPr>
        <p:spPr>
          <a:xfrm>
            <a:off x="7200988" y="3578467"/>
            <a:ext cx="1643042" cy="578882"/>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ar-EG" sz="2800" b="1" dirty="0" smtClean="0">
                <a:solidFill>
                  <a:prstClr val="white"/>
                </a:solidFill>
              </a:rPr>
              <a:t>الرخويات </a:t>
            </a:r>
          </a:p>
        </p:txBody>
      </p:sp>
      <p:sp>
        <p:nvSpPr>
          <p:cNvPr id="10" name="مربع نص 9"/>
          <p:cNvSpPr txBox="1"/>
          <p:nvPr/>
        </p:nvSpPr>
        <p:spPr>
          <a:xfrm>
            <a:off x="3000239" y="4196166"/>
            <a:ext cx="5904656" cy="2246769"/>
          </a:xfrm>
          <a:prstGeom prst="rect">
            <a:avLst/>
          </a:prstGeom>
          <a:noFill/>
        </p:spPr>
        <p:txBody>
          <a:bodyPr wrap="square" rtlCol="1">
            <a:spAutoFit/>
          </a:bodyPr>
          <a:lstStyle/>
          <a:p>
            <a:pPr algn="justLow"/>
            <a:r>
              <a:rPr lang="ar-EG" sz="2800" b="1" dirty="0" smtClean="0">
                <a:solidFill>
                  <a:srgbClr val="7030A0"/>
                </a:solidFill>
              </a:rPr>
              <a:t>هي الأصداف عند الشاطئ معظم الرخويات تعيش في الماء ،والرخويات البالغة مثل المحار تستقر في مكان واحد، وبعضها يسبح بحرية مثل الحبار والأخطبوط ، يعد الحلزون من الرخويات الوحيدة التىي تستطيع العيش على اليابسة . </a:t>
            </a:r>
            <a:endParaRPr lang="ar-EG" sz="2800" b="1" dirty="0">
              <a:solidFill>
                <a:srgbClr val="7030A0"/>
              </a:solidFill>
            </a:endParaRPr>
          </a:p>
        </p:txBody>
      </p:sp>
      <p:pic>
        <p:nvPicPr>
          <p:cNvPr id="3077" name="Picture 5"/>
          <p:cNvPicPr>
            <a:picLocks noChangeAspect="1" noChangeArrowheads="1"/>
          </p:cNvPicPr>
          <p:nvPr/>
        </p:nvPicPr>
        <p:blipFill>
          <a:blip r:embed="rId4" cstate="print"/>
          <a:srcRect/>
          <a:stretch>
            <a:fillRect/>
          </a:stretch>
        </p:blipFill>
        <p:spPr bwMode="auto">
          <a:xfrm>
            <a:off x="1084335" y="3456242"/>
            <a:ext cx="1915904" cy="1389031"/>
          </a:xfrm>
          <a:prstGeom prst="rect">
            <a:avLst/>
          </a:prstGeom>
          <a:noFill/>
          <a:ln w="9525">
            <a:noFill/>
            <a:miter lim="800000"/>
            <a:headEnd/>
            <a:tailEnd/>
          </a:ln>
          <a:effectLst/>
        </p:spPr>
      </p:pic>
      <p:sp>
        <p:nvSpPr>
          <p:cNvPr id="12" name="مربع نص 11"/>
          <p:cNvSpPr txBox="1"/>
          <p:nvPr/>
        </p:nvSpPr>
        <p:spPr>
          <a:xfrm>
            <a:off x="3005438" y="3731338"/>
            <a:ext cx="1285884" cy="461665"/>
          </a:xfrm>
          <a:prstGeom prst="rect">
            <a:avLst/>
          </a:prstGeom>
          <a:noFill/>
        </p:spPr>
        <p:txBody>
          <a:bodyPr wrap="square" rtlCol="1">
            <a:spAutoFit/>
          </a:bodyPr>
          <a:lstStyle/>
          <a:p>
            <a:r>
              <a:rPr lang="ar-EG" sz="2400" b="1" dirty="0" smtClean="0">
                <a:solidFill>
                  <a:prstClr val="black"/>
                </a:solidFill>
              </a:rPr>
              <a:t>الحلزون</a:t>
            </a:r>
            <a:endParaRPr lang="ar-EG" b="1" dirty="0">
              <a:solidFill>
                <a:prstClr val="black"/>
              </a:solidFill>
            </a:endParaRPr>
          </a:p>
        </p:txBody>
      </p:sp>
      <p:sp>
        <p:nvSpPr>
          <p:cNvPr id="16" name="شريط إلى الأعلى 8"/>
          <p:cNvSpPr/>
          <p:nvPr/>
        </p:nvSpPr>
        <p:spPr>
          <a:xfrm>
            <a:off x="2483768" y="-1215"/>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800" b="1" dirty="0">
                <a:solidFill>
                  <a:prstClr val="black"/>
                </a:solidFill>
              </a:rPr>
              <a:t>الحيوانات اللافقارية</a:t>
            </a:r>
          </a:p>
        </p:txBody>
      </p:sp>
      <p:sp>
        <p:nvSpPr>
          <p:cNvPr id="17"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18"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9" name="شكل بيضاوي 23"/>
          <p:cNvSpPr/>
          <p:nvPr/>
        </p:nvSpPr>
        <p:spPr>
          <a:xfrm>
            <a:off x="107504"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20" name="دبوس زينة 19"/>
          <p:cNvSpPr/>
          <p:nvPr/>
        </p:nvSpPr>
        <p:spPr>
          <a:xfrm>
            <a:off x="322" y="6091912"/>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صـ57</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09987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0"/>
                                        </p:tgtEl>
                                        <p:attrNameLst>
                                          <p:attrName>style.color</p:attrName>
                                        </p:attrNameLst>
                                      </p:cBhvr>
                                      <p:by>
                                        <p:hsl h="-7200000" s="0" l="0"/>
                                      </p:by>
                                    </p:animClr>
                                    <p:animClr clrSpc="hsl" dir="cw">
                                      <p:cBhvr>
                                        <p:cTn id="7" dur="500" fill="hold"/>
                                        <p:tgtEl>
                                          <p:spTgt spid="20"/>
                                        </p:tgtEl>
                                        <p:attrNameLst>
                                          <p:attrName>fillcolor</p:attrName>
                                        </p:attrNameLst>
                                      </p:cBhvr>
                                      <p:by>
                                        <p:hsl h="-7200000" s="0" l="0"/>
                                      </p:by>
                                    </p:animClr>
                                    <p:animClr clrSpc="hsl" dir="cw">
                                      <p:cBhvr>
                                        <p:cTn id="8" dur="500" fill="hold"/>
                                        <p:tgtEl>
                                          <p:spTgt spid="20"/>
                                        </p:tgtEl>
                                        <p:attrNameLst>
                                          <p:attrName>stroke.color</p:attrName>
                                        </p:attrNameLst>
                                      </p:cBhvr>
                                      <p:by>
                                        <p:hsl h="-7200000"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 calcmode="lin" valueType="num">
                                      <p:cBhvr additive="base">
                                        <p:cTn id="37" dur="500" fill="hold"/>
                                        <p:tgtEl>
                                          <p:spTgt spid="3075"/>
                                        </p:tgtEl>
                                        <p:attrNameLst>
                                          <p:attrName>ppt_x</p:attrName>
                                        </p:attrNameLst>
                                      </p:cBhvr>
                                      <p:tavLst>
                                        <p:tav tm="0">
                                          <p:val>
                                            <p:strVal val="#ppt_x"/>
                                          </p:val>
                                        </p:tav>
                                        <p:tav tm="100000">
                                          <p:val>
                                            <p:strVal val="#ppt_x"/>
                                          </p:val>
                                        </p:tav>
                                      </p:tavLst>
                                    </p:anim>
                                    <p:anim calcmode="lin" valueType="num">
                                      <p:cBhvr additive="base">
                                        <p:cTn id="3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10000"/>
                                  </p:iterate>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iterate type="lt">
                                    <p:tmPct val="10000"/>
                                  </p:iterate>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3077"/>
                                        </p:tgtEl>
                                        <p:attrNameLst>
                                          <p:attrName>style.visibility</p:attrName>
                                        </p:attrNameLst>
                                      </p:cBhvr>
                                      <p:to>
                                        <p:strVal val="visible"/>
                                      </p:to>
                                    </p:set>
                                    <p:anim calcmode="lin" valueType="num">
                                      <p:cBhvr>
                                        <p:cTn id="62" dur="500" fill="hold"/>
                                        <p:tgtEl>
                                          <p:spTgt spid="3077"/>
                                        </p:tgtEl>
                                        <p:attrNameLst>
                                          <p:attrName>ppt_w</p:attrName>
                                        </p:attrNameLst>
                                      </p:cBhvr>
                                      <p:tavLst>
                                        <p:tav tm="0">
                                          <p:val>
                                            <p:fltVal val="0"/>
                                          </p:val>
                                        </p:tav>
                                        <p:tav tm="100000">
                                          <p:val>
                                            <p:strVal val="#ppt_w"/>
                                          </p:val>
                                        </p:tav>
                                      </p:tavLst>
                                    </p:anim>
                                    <p:anim calcmode="lin" valueType="num">
                                      <p:cBhvr>
                                        <p:cTn id="63" dur="500" fill="hold"/>
                                        <p:tgtEl>
                                          <p:spTgt spid="3077"/>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iterate type="lt">
                                    <p:tmPct val="10000"/>
                                  </p:iterate>
                                  <p:childTnLst>
                                    <p:set>
                                      <p:cBhvr>
                                        <p:cTn id="67" dur="1" fill="hold">
                                          <p:stCondLst>
                                            <p:cond delay="0"/>
                                          </p:stCondLst>
                                        </p:cTn>
                                        <p:tgtEl>
                                          <p:spTgt spid="12"/>
                                        </p:tgtEl>
                                        <p:attrNameLst>
                                          <p:attrName>style.visibility</p:attrName>
                                        </p:attrNameLst>
                                      </p:cBhvr>
                                      <p:to>
                                        <p:strVal val="visible"/>
                                      </p:to>
                                    </p:set>
                                    <p:animEffect transition="in" filter="wipe(down)">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078"/>
                                        </p:tgtEl>
                                        <p:attrNameLst>
                                          <p:attrName>style.visibility</p:attrName>
                                        </p:attrNameLst>
                                      </p:cBhvr>
                                      <p:to>
                                        <p:strVal val="visible"/>
                                      </p:to>
                                    </p:set>
                                    <p:animEffect transition="in" filter="fade">
                                      <p:cBhvr>
                                        <p:cTn id="73" dur="1000"/>
                                        <p:tgtEl>
                                          <p:spTgt spid="3078"/>
                                        </p:tgtEl>
                                      </p:cBhvr>
                                    </p:animEffect>
                                    <p:anim calcmode="lin" valueType="num">
                                      <p:cBhvr>
                                        <p:cTn id="74" dur="1000" fill="hold"/>
                                        <p:tgtEl>
                                          <p:spTgt spid="3078"/>
                                        </p:tgtEl>
                                        <p:attrNameLst>
                                          <p:attrName>ppt_x</p:attrName>
                                        </p:attrNameLst>
                                      </p:cBhvr>
                                      <p:tavLst>
                                        <p:tav tm="0">
                                          <p:val>
                                            <p:strVal val="#ppt_x"/>
                                          </p:val>
                                        </p:tav>
                                        <p:tav tm="100000">
                                          <p:val>
                                            <p:strVal val="#ppt_x"/>
                                          </p:val>
                                        </p:tav>
                                      </p:tavLst>
                                    </p:anim>
                                    <p:anim calcmode="lin" valueType="num">
                                      <p:cBhvr>
                                        <p:cTn id="75"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iterate type="lt">
                                    <p:tmPct val="10000"/>
                                  </p:iterate>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0" grpId="0"/>
      <p:bldP spid="12" grpId="0"/>
      <p:bldP spid="16"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3"/>
          <p:cNvSpPr txBox="1"/>
          <p:nvPr/>
        </p:nvSpPr>
        <p:spPr>
          <a:xfrm>
            <a:off x="6696966" y="923029"/>
            <a:ext cx="2000264" cy="578882"/>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EG" sz="2800" b="1" dirty="0" err="1" smtClean="0">
                <a:solidFill>
                  <a:prstClr val="black"/>
                </a:solidFill>
              </a:rPr>
              <a:t>شوكيات</a:t>
            </a:r>
            <a:r>
              <a:rPr lang="ar-EG" sz="2800" b="1" dirty="0" smtClean="0">
                <a:solidFill>
                  <a:prstClr val="black"/>
                </a:solidFill>
              </a:rPr>
              <a:t> الجلد </a:t>
            </a:r>
          </a:p>
        </p:txBody>
      </p:sp>
      <p:sp>
        <p:nvSpPr>
          <p:cNvPr id="6" name="مربع نص 5"/>
          <p:cNvSpPr txBox="1"/>
          <p:nvPr/>
        </p:nvSpPr>
        <p:spPr>
          <a:xfrm>
            <a:off x="3635896" y="1566463"/>
            <a:ext cx="5167700" cy="1569660"/>
          </a:xfrm>
          <a:prstGeom prst="rect">
            <a:avLst/>
          </a:prstGeom>
          <a:noFill/>
        </p:spPr>
        <p:txBody>
          <a:bodyPr wrap="square" rtlCol="1">
            <a:spAutoFit/>
          </a:bodyPr>
          <a:lstStyle/>
          <a:p>
            <a:pPr algn="justLow"/>
            <a:r>
              <a:rPr lang="ar-EG" sz="3200" b="1" dirty="0" err="1" smtClean="0">
                <a:solidFill>
                  <a:srgbClr val="0070C0"/>
                </a:solidFill>
              </a:rPr>
              <a:t>شوكيات</a:t>
            </a:r>
            <a:r>
              <a:rPr lang="ar-EG" sz="3200" b="1" dirty="0" smtClean="0">
                <a:solidFill>
                  <a:srgbClr val="0070C0"/>
                </a:solidFill>
              </a:rPr>
              <a:t> الجلد لها جلد يحمل أشواكا ودعامة داخلية تسمى الهيكل الداخلي يعد قنفذ البحر من </a:t>
            </a:r>
            <a:r>
              <a:rPr lang="ar-EG" sz="3200" b="1" dirty="0" err="1" smtClean="0">
                <a:solidFill>
                  <a:srgbClr val="0070C0"/>
                </a:solidFill>
              </a:rPr>
              <a:t>شوكيات</a:t>
            </a:r>
            <a:r>
              <a:rPr lang="ar-EG" sz="3200" b="1" dirty="0" smtClean="0">
                <a:solidFill>
                  <a:srgbClr val="0070C0"/>
                </a:solidFill>
              </a:rPr>
              <a:t> الجلد .</a:t>
            </a:r>
            <a:endParaRPr lang="ar-EG" sz="3200" b="1" dirty="0">
              <a:solidFill>
                <a:srgbClr val="0070C0"/>
              </a:solidFill>
            </a:endParaRPr>
          </a:p>
        </p:txBody>
      </p:sp>
      <p:pic>
        <p:nvPicPr>
          <p:cNvPr id="4099" name="Picture 3"/>
          <p:cNvPicPr>
            <a:picLocks noChangeAspect="1" noChangeArrowheads="1"/>
          </p:cNvPicPr>
          <p:nvPr/>
        </p:nvPicPr>
        <p:blipFill>
          <a:blip r:embed="rId2" cstate="print"/>
          <a:srcRect/>
          <a:stretch>
            <a:fillRect/>
          </a:stretch>
        </p:blipFill>
        <p:spPr bwMode="auto">
          <a:xfrm>
            <a:off x="852664" y="1446249"/>
            <a:ext cx="2796972" cy="2198775"/>
          </a:xfrm>
          <a:prstGeom prst="rect">
            <a:avLst/>
          </a:prstGeom>
          <a:ln>
            <a:noFill/>
          </a:ln>
          <a:effectLst>
            <a:softEdge rad="112500"/>
          </a:effectLst>
        </p:spPr>
      </p:pic>
      <p:sp>
        <p:nvSpPr>
          <p:cNvPr id="8" name="مربع نص 7"/>
          <p:cNvSpPr txBox="1"/>
          <p:nvPr/>
        </p:nvSpPr>
        <p:spPr>
          <a:xfrm>
            <a:off x="1259632" y="3645024"/>
            <a:ext cx="1785950" cy="461665"/>
          </a:xfrm>
          <a:prstGeom prst="rect">
            <a:avLst/>
          </a:prstGeom>
          <a:noFill/>
        </p:spPr>
        <p:txBody>
          <a:bodyPr wrap="square" rtlCol="1">
            <a:spAutoFit/>
          </a:bodyPr>
          <a:lstStyle/>
          <a:p>
            <a:pPr algn="ctr"/>
            <a:r>
              <a:rPr lang="ar-EG" sz="2400" b="1" dirty="0" smtClean="0">
                <a:solidFill>
                  <a:prstClr val="black"/>
                </a:solidFill>
              </a:rPr>
              <a:t>قنفذ البحر </a:t>
            </a:r>
            <a:endParaRPr lang="ar-EG" sz="2400" b="1" dirty="0">
              <a:solidFill>
                <a:prstClr val="black"/>
              </a:solidFill>
            </a:endParaRPr>
          </a:p>
        </p:txBody>
      </p:sp>
      <p:sp>
        <p:nvSpPr>
          <p:cNvPr id="10" name="مربع نص 9"/>
          <p:cNvSpPr txBox="1"/>
          <p:nvPr/>
        </p:nvSpPr>
        <p:spPr>
          <a:xfrm>
            <a:off x="7125594" y="3239794"/>
            <a:ext cx="1571636" cy="578882"/>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EG" sz="2800" b="1" dirty="0" smtClean="0">
                <a:solidFill>
                  <a:prstClr val="black"/>
                </a:solidFill>
              </a:rPr>
              <a:t>المفصليات:</a:t>
            </a:r>
          </a:p>
        </p:txBody>
      </p:sp>
      <p:sp>
        <p:nvSpPr>
          <p:cNvPr id="11" name="مربع نص 10"/>
          <p:cNvSpPr txBox="1"/>
          <p:nvPr/>
        </p:nvSpPr>
        <p:spPr>
          <a:xfrm>
            <a:off x="827584" y="4078539"/>
            <a:ext cx="8001024" cy="2246769"/>
          </a:xfrm>
          <a:prstGeom prst="rect">
            <a:avLst/>
          </a:prstGeom>
          <a:noFill/>
        </p:spPr>
        <p:txBody>
          <a:bodyPr wrap="square" rtlCol="1">
            <a:spAutoFit/>
          </a:bodyPr>
          <a:lstStyle/>
          <a:p>
            <a:r>
              <a:rPr lang="ar-EG" sz="2800" b="1" dirty="0" smtClean="0">
                <a:solidFill>
                  <a:srgbClr val="7030A0"/>
                </a:solidFill>
              </a:rPr>
              <a:t>أكبر مجموعة في اللافقاريات ، لها أرجل مفصلية ، وأجسامها مقسمة إلى أجزاء بعض المفصليات ومنها الروبيان والسرطان يتنفس عن طريق الخياشيم وبعضها الآخر يتنفس عن طريق أنابيب دقيقة تفتح عند سطح الجسم مثل الحشرات والعناكب وللمفصليات هيكل خارجي صلب يحمي الجسم .وتنقسم إلى أربع مجموعات </a:t>
            </a:r>
            <a:r>
              <a:rPr lang="ar-SA" sz="2800" b="1" dirty="0">
                <a:solidFill>
                  <a:srgbClr val="7030A0"/>
                </a:solidFill>
              </a:rPr>
              <a:t>.</a:t>
            </a:r>
            <a:r>
              <a:rPr lang="ar-EG" sz="2800" b="1" dirty="0" smtClean="0">
                <a:solidFill>
                  <a:srgbClr val="7030A0"/>
                </a:solidFill>
              </a:rPr>
              <a:t> </a:t>
            </a:r>
            <a:endParaRPr lang="ar-EG" sz="2800" b="1" dirty="0">
              <a:solidFill>
                <a:srgbClr val="7030A0"/>
              </a:solidFill>
            </a:endParaRPr>
          </a:p>
        </p:txBody>
      </p:sp>
      <p:sp>
        <p:nvSpPr>
          <p:cNvPr id="15" name="شريط إلى الأعلى 8"/>
          <p:cNvSpPr/>
          <p:nvPr/>
        </p:nvSpPr>
        <p:spPr>
          <a:xfrm>
            <a:off x="2483768" y="-1215"/>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800" b="1" dirty="0">
                <a:solidFill>
                  <a:prstClr val="black"/>
                </a:solidFill>
              </a:rPr>
              <a:t>الحيوانات اللافقارية</a:t>
            </a:r>
          </a:p>
        </p:txBody>
      </p:sp>
      <p:sp>
        <p:nvSpPr>
          <p:cNvPr id="16"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17"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8" name="شكل بيضاوي 23"/>
          <p:cNvSpPr/>
          <p:nvPr/>
        </p:nvSpPr>
        <p:spPr>
          <a:xfrm>
            <a:off x="107504"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19" name="دبوس زينة 18"/>
          <p:cNvSpPr/>
          <p:nvPr/>
        </p:nvSpPr>
        <p:spPr>
          <a:xfrm>
            <a:off x="322" y="6091912"/>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صـ58</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06996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iterate type="lt">
                                    <p:tmPct val="10000"/>
                                  </p:iterate>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099"/>
                                        </p:tgtEl>
                                        <p:attrNameLst>
                                          <p:attrName>style.visibility</p:attrName>
                                        </p:attrNameLst>
                                      </p:cBhvr>
                                      <p:to>
                                        <p:strVal val="visible"/>
                                      </p:to>
                                    </p:set>
                                    <p:anim calcmode="lin" valueType="num">
                                      <p:cBhvr additive="base">
                                        <p:cTn id="44" dur="500" fill="hold"/>
                                        <p:tgtEl>
                                          <p:spTgt spid="4099"/>
                                        </p:tgtEl>
                                        <p:attrNameLst>
                                          <p:attrName>ppt_x</p:attrName>
                                        </p:attrNameLst>
                                      </p:cBhvr>
                                      <p:tavLst>
                                        <p:tav tm="0">
                                          <p:val>
                                            <p:strVal val="#ppt_x"/>
                                          </p:val>
                                        </p:tav>
                                        <p:tav tm="100000">
                                          <p:val>
                                            <p:strVal val="#ppt_x"/>
                                          </p:val>
                                        </p:tav>
                                      </p:tavLst>
                                    </p:anim>
                                    <p:anim calcmode="lin" valueType="num">
                                      <p:cBhvr additive="base">
                                        <p:cTn id="45"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to="" calcmode="lin" valueType="num">
                                      <p:cBhvr>
                                        <p:cTn id="56" dur="1" fill="hold"/>
                                        <p:tgtEl>
                                          <p:spTgt spid="6"/>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to="" calcmode="lin" valueType="num">
                                      <p:cBhvr>
                                        <p:cTn id="68"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0" grpId="0" animBg="1"/>
      <p:bldP spid="11" grpId="0"/>
      <p:bldP spid="15"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شريط إلى الأعلى 8"/>
          <p:cNvSpPr/>
          <p:nvPr/>
        </p:nvSpPr>
        <p:spPr>
          <a:xfrm>
            <a:off x="2483768" y="8116"/>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800" b="1" dirty="0">
                <a:solidFill>
                  <a:prstClr val="black"/>
                </a:solidFill>
              </a:rPr>
              <a:t>الحيوانات اللافقارية</a:t>
            </a:r>
          </a:p>
        </p:txBody>
      </p:sp>
      <p:sp>
        <p:nvSpPr>
          <p:cNvPr id="13"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14"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5" name="شكل بيضاوي 23"/>
          <p:cNvSpPr/>
          <p:nvPr/>
        </p:nvSpPr>
        <p:spPr>
          <a:xfrm>
            <a:off x="107504"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16" name="دبوس زينة 15"/>
          <p:cNvSpPr/>
          <p:nvPr/>
        </p:nvSpPr>
        <p:spPr>
          <a:xfrm>
            <a:off x="322" y="6091912"/>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صـ59</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ounded Rectangle 1"/>
          <p:cNvSpPr/>
          <p:nvPr/>
        </p:nvSpPr>
        <p:spPr>
          <a:xfrm>
            <a:off x="1544838" y="1304717"/>
            <a:ext cx="259228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Down">
              <a:avLst/>
            </a:prstTxWarp>
          </a:bodyPr>
          <a:lstStyle/>
          <a:p>
            <a:pPr algn="ctr"/>
            <a:r>
              <a:rPr lang="ar-EG" dirty="0" smtClean="0">
                <a:ln w="0"/>
                <a:solidFill>
                  <a:schemeClr val="tx1"/>
                </a:solidFill>
                <a:effectLst>
                  <a:outerShdw blurRad="38100" dist="19050" dir="2700000" algn="tl" rotWithShape="0">
                    <a:schemeClr val="dk1">
                      <a:alpha val="40000"/>
                    </a:schemeClr>
                  </a:outerShdw>
                </a:effectLst>
              </a:rPr>
              <a:t>الحشرات</a:t>
            </a:r>
            <a:endParaRPr lang="en-US" dirty="0"/>
          </a:p>
        </p:txBody>
      </p:sp>
      <p:sp>
        <p:nvSpPr>
          <p:cNvPr id="17" name="Rounded Rectangle 16"/>
          <p:cNvSpPr/>
          <p:nvPr/>
        </p:nvSpPr>
        <p:spPr>
          <a:xfrm>
            <a:off x="1634844" y="2562624"/>
            <a:ext cx="259228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Down">
              <a:avLst/>
            </a:prstTxWarp>
          </a:bodyPr>
          <a:lstStyle/>
          <a:p>
            <a:pPr algn="ctr"/>
            <a:r>
              <a:rPr lang="ar-EG" dirty="0" smtClean="0">
                <a:ln w="0"/>
                <a:solidFill>
                  <a:schemeClr val="tx1"/>
                </a:solidFill>
                <a:effectLst>
                  <a:outerShdw blurRad="38100" dist="19050" dir="2700000" algn="tl" rotWithShape="0">
                    <a:schemeClr val="dk1">
                      <a:alpha val="40000"/>
                    </a:schemeClr>
                  </a:outerShdw>
                </a:effectLst>
              </a:rPr>
              <a:t>القشريات</a:t>
            </a:r>
            <a:endParaRPr lang="en-US" dirty="0"/>
          </a:p>
        </p:txBody>
      </p:sp>
      <p:sp>
        <p:nvSpPr>
          <p:cNvPr id="18" name="Rounded Rectangle 17"/>
          <p:cNvSpPr/>
          <p:nvPr/>
        </p:nvSpPr>
        <p:spPr>
          <a:xfrm>
            <a:off x="1554187" y="4221088"/>
            <a:ext cx="259228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Down">
              <a:avLst/>
            </a:prstTxWarp>
          </a:bodyPr>
          <a:lstStyle/>
          <a:p>
            <a:pPr algn="ctr"/>
            <a:r>
              <a:rPr lang="ar-EG" dirty="0" smtClean="0">
                <a:ln w="0"/>
                <a:solidFill>
                  <a:schemeClr val="tx1"/>
                </a:solidFill>
                <a:effectLst>
                  <a:outerShdw blurRad="38100" dist="19050" dir="2700000" algn="tl" rotWithShape="0">
                    <a:schemeClr val="dk1">
                      <a:alpha val="40000"/>
                    </a:schemeClr>
                  </a:outerShdw>
                </a:effectLst>
              </a:rPr>
              <a:t>عديدة الأرجل</a:t>
            </a:r>
            <a:endParaRPr lang="en-US" dirty="0"/>
          </a:p>
        </p:txBody>
      </p:sp>
      <p:sp>
        <p:nvSpPr>
          <p:cNvPr id="19" name="Rounded Rectangle 18"/>
          <p:cNvSpPr/>
          <p:nvPr/>
        </p:nvSpPr>
        <p:spPr>
          <a:xfrm>
            <a:off x="1625495" y="5627524"/>
            <a:ext cx="259228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Down">
              <a:avLst/>
            </a:prstTxWarp>
          </a:bodyPr>
          <a:lstStyle/>
          <a:p>
            <a:pPr algn="ctr"/>
            <a:r>
              <a:rPr lang="ar-EG" dirty="0" smtClean="0">
                <a:ln w="0"/>
                <a:solidFill>
                  <a:schemeClr val="tx1"/>
                </a:solidFill>
                <a:effectLst>
                  <a:outerShdw blurRad="38100" dist="19050" dir="2700000" algn="tl" rotWithShape="0">
                    <a:schemeClr val="dk1">
                      <a:alpha val="40000"/>
                    </a:schemeClr>
                  </a:outerShdw>
                </a:effectLst>
              </a:rPr>
              <a:t>العنكبيات</a:t>
            </a:r>
            <a:endParaRPr lang="en-US" dirty="0"/>
          </a:p>
        </p:txBody>
      </p:sp>
      <p:pic>
        <p:nvPicPr>
          <p:cNvPr id="8" name="صورة 7" descr="صورة2 copy.gif"/>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46589" y="1055697"/>
            <a:ext cx="3857459" cy="52154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078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6"/>
                                        </p:tgtEl>
                                        <p:attrNameLst>
                                          <p:attrName>style.color</p:attrName>
                                        </p:attrNameLst>
                                      </p:cBhvr>
                                      <p:by>
                                        <p:hsl h="-7200000" s="0" l="0"/>
                                      </p:by>
                                    </p:animClr>
                                    <p:animClr clrSpc="hsl" dir="cw">
                                      <p:cBhvr>
                                        <p:cTn id="7" dur="500" fill="hold"/>
                                        <p:tgtEl>
                                          <p:spTgt spid="16"/>
                                        </p:tgtEl>
                                        <p:attrNameLst>
                                          <p:attrName>fillcolor</p:attrName>
                                        </p:attrNameLst>
                                      </p:cBhvr>
                                      <p:by>
                                        <p:hsl h="-7200000" s="0" l="0"/>
                                      </p:by>
                                    </p:animClr>
                                    <p:animClr clrSpc="hsl" dir="cw">
                                      <p:cBhvr>
                                        <p:cTn id="8" dur="500" fill="hold"/>
                                        <p:tgtEl>
                                          <p:spTgt spid="16"/>
                                        </p:tgtEl>
                                        <p:attrNameLst>
                                          <p:attrName>stroke.color</p:attrName>
                                        </p:attrNameLst>
                                      </p:cBhvr>
                                      <p:by>
                                        <p:hsl h="-7200000"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2.77778E-7 -1.85185E-6 L 0.40208 -0.00486 " pathEditMode="relative" rAng="0" ptsTypes="AA">
                                      <p:cBhvr>
                                        <p:cTn id="48" dur="2000" fill="hold"/>
                                        <p:tgtEl>
                                          <p:spTgt spid="2"/>
                                        </p:tgtEl>
                                        <p:attrNameLst>
                                          <p:attrName>ppt_x</p:attrName>
                                          <p:attrName>ppt_y</p:attrName>
                                        </p:attrNameLst>
                                      </p:cBhvr>
                                      <p:rCtr x="20104" y="-255"/>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3.88889E-6 3.33333E-6 L 0.3842 0.00555 " pathEditMode="relative" rAng="0" ptsTypes="AA">
                                      <p:cBhvr>
                                        <p:cTn id="52" dur="2000" fill="hold"/>
                                        <p:tgtEl>
                                          <p:spTgt spid="17"/>
                                        </p:tgtEl>
                                        <p:attrNameLst>
                                          <p:attrName>ppt_x</p:attrName>
                                          <p:attrName>ppt_y</p:attrName>
                                        </p:attrNameLst>
                                      </p:cBhvr>
                                      <p:rCtr x="19201" y="278"/>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1" nodeType="clickEffect">
                                  <p:stCondLst>
                                    <p:cond delay="0"/>
                                  </p:stCondLst>
                                  <p:childTnLst>
                                    <p:animMotion origin="layout" path="M -1.94444E-6 -3.33333E-6 L 0.39306 -0.01481 " pathEditMode="relative" rAng="0" ptsTypes="AA">
                                      <p:cBhvr>
                                        <p:cTn id="56" dur="2000" fill="hold"/>
                                        <p:tgtEl>
                                          <p:spTgt spid="18"/>
                                        </p:tgtEl>
                                        <p:attrNameLst>
                                          <p:attrName>ppt_x</p:attrName>
                                          <p:attrName>ppt_y</p:attrName>
                                        </p:attrNameLst>
                                      </p:cBhvr>
                                      <p:rCtr x="19653" y="-741"/>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4.44444E-6 4.07407E-6 L 0.38525 0.00023 " pathEditMode="relative" rAng="0" ptsTypes="AA">
                                      <p:cBhvr>
                                        <p:cTn id="60" dur="2000" fill="hold"/>
                                        <p:tgtEl>
                                          <p:spTgt spid="19"/>
                                        </p:tgtEl>
                                        <p:attrNameLst>
                                          <p:attrName>ppt_x</p:attrName>
                                          <p:attrName>ppt_y</p:attrName>
                                        </p:attrNameLst>
                                      </p:cBhvr>
                                      <p:rCtr x="192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 grpId="0" animBg="1"/>
      <p:bldP spid="2" grpId="1" animBg="1"/>
      <p:bldP spid="17" grpId="0" animBg="1"/>
      <p:bldP spid="17" grpId="1" animBg="1"/>
      <p:bldP spid="18" grpId="0" animBg="1"/>
      <p:bldP spid="18" grpId="1"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1260767" y="5477169"/>
            <a:ext cx="1683865" cy="1264691"/>
          </a:xfrm>
          <a:prstGeom prst="ellipse">
            <a:avLst/>
          </a:prstGeom>
          <a:ln>
            <a:noFill/>
          </a:ln>
          <a:effectLst>
            <a:softEdge rad="112500"/>
          </a:effectLst>
        </p:spPr>
      </p:pic>
      <p:sp>
        <p:nvSpPr>
          <p:cNvPr id="5" name="مربع نص 4"/>
          <p:cNvSpPr txBox="1"/>
          <p:nvPr/>
        </p:nvSpPr>
        <p:spPr>
          <a:xfrm>
            <a:off x="3214647" y="656306"/>
            <a:ext cx="2176926" cy="715089"/>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ar-EG" sz="3600" b="1" dirty="0" smtClean="0">
                <a:solidFill>
                  <a:prstClr val="white"/>
                </a:solidFill>
              </a:rPr>
              <a:t>الديـــــــدان</a:t>
            </a:r>
            <a:endParaRPr lang="ar-EG" sz="3600" b="1" dirty="0" smtClean="0">
              <a:solidFill>
                <a:prstClr val="white"/>
              </a:solidFill>
            </a:endParaRPr>
          </a:p>
        </p:txBody>
      </p:sp>
      <p:cxnSp>
        <p:nvCxnSpPr>
          <p:cNvPr id="7" name="رابط مستقيم 6"/>
          <p:cNvCxnSpPr/>
          <p:nvPr/>
        </p:nvCxnSpPr>
        <p:spPr>
          <a:xfrm rot="5400000">
            <a:off x="4375548" y="1511751"/>
            <a:ext cx="405474" cy="1588"/>
          </a:xfrm>
          <a:prstGeom prst="line">
            <a:avLst/>
          </a:prstGeom>
        </p:spPr>
        <p:style>
          <a:lnRef idx="3">
            <a:schemeClr val="dk1"/>
          </a:lnRef>
          <a:fillRef idx="0">
            <a:schemeClr val="dk1"/>
          </a:fillRef>
          <a:effectRef idx="2">
            <a:schemeClr val="dk1"/>
          </a:effectRef>
          <a:fontRef idx="minor">
            <a:schemeClr val="tx1"/>
          </a:fontRef>
        </p:style>
      </p:cxnSp>
      <p:cxnSp>
        <p:nvCxnSpPr>
          <p:cNvPr id="9" name="رابط مستقيم 8"/>
          <p:cNvCxnSpPr/>
          <p:nvPr/>
        </p:nvCxnSpPr>
        <p:spPr>
          <a:xfrm flipH="1">
            <a:off x="2000232" y="1714488"/>
            <a:ext cx="6172168" cy="1"/>
          </a:xfrm>
          <a:prstGeom prst="line">
            <a:avLst/>
          </a:prstGeom>
        </p:spPr>
        <p:style>
          <a:lnRef idx="3">
            <a:schemeClr val="dk1"/>
          </a:lnRef>
          <a:fillRef idx="0">
            <a:schemeClr val="dk1"/>
          </a:fillRef>
          <a:effectRef idx="2">
            <a:schemeClr val="dk1"/>
          </a:effectRef>
          <a:fontRef idx="minor">
            <a:schemeClr val="tx1"/>
          </a:fontRef>
        </p:style>
      </p:cxnSp>
      <p:cxnSp>
        <p:nvCxnSpPr>
          <p:cNvPr id="11" name="رابط كسهم مستقيم 10"/>
          <p:cNvCxnSpPr/>
          <p:nvPr/>
        </p:nvCxnSpPr>
        <p:spPr>
          <a:xfrm>
            <a:off x="8172400" y="1714488"/>
            <a:ext cx="0"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رابط كسهم مستقيم 11"/>
          <p:cNvCxnSpPr/>
          <p:nvPr/>
        </p:nvCxnSpPr>
        <p:spPr>
          <a:xfrm rot="5400000">
            <a:off x="1750993" y="1963727"/>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رابط كسهم مستقيم 12"/>
          <p:cNvCxnSpPr/>
          <p:nvPr/>
        </p:nvCxnSpPr>
        <p:spPr>
          <a:xfrm rot="5400000">
            <a:off x="4322282" y="1963727"/>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شكل بيضاوي 14"/>
          <p:cNvSpPr/>
          <p:nvPr/>
        </p:nvSpPr>
        <p:spPr>
          <a:xfrm>
            <a:off x="6606496" y="2214554"/>
            <a:ext cx="2285984" cy="107157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EG" sz="2400" b="1" dirty="0" smtClean="0">
                <a:solidFill>
                  <a:prstClr val="black"/>
                </a:solidFill>
              </a:rPr>
              <a:t>ديدان مسطحة ( مفلطحة )</a:t>
            </a:r>
            <a:endParaRPr lang="ar-EG" sz="2400" b="1" dirty="0">
              <a:solidFill>
                <a:prstClr val="black"/>
              </a:solidFill>
            </a:endParaRPr>
          </a:p>
        </p:txBody>
      </p:sp>
      <p:sp>
        <p:nvSpPr>
          <p:cNvPr id="16" name="شكل بيضاوي 15"/>
          <p:cNvSpPr/>
          <p:nvPr/>
        </p:nvSpPr>
        <p:spPr>
          <a:xfrm>
            <a:off x="3429203" y="2214554"/>
            <a:ext cx="2285984" cy="107157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EG" sz="2400" b="1" dirty="0" smtClean="0">
                <a:solidFill>
                  <a:prstClr val="black"/>
                </a:solidFill>
              </a:rPr>
              <a:t>ديدان أسطوانية </a:t>
            </a:r>
            <a:endParaRPr lang="ar-EG" sz="2400" b="1" dirty="0">
              <a:solidFill>
                <a:prstClr val="black"/>
              </a:solidFill>
            </a:endParaRPr>
          </a:p>
        </p:txBody>
      </p:sp>
      <p:sp>
        <p:nvSpPr>
          <p:cNvPr id="17" name="شكل بيضاوي 16"/>
          <p:cNvSpPr/>
          <p:nvPr/>
        </p:nvSpPr>
        <p:spPr>
          <a:xfrm>
            <a:off x="928662" y="2214554"/>
            <a:ext cx="2285984" cy="107157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EG" sz="2400" b="1" dirty="0" smtClean="0">
                <a:solidFill>
                  <a:prstClr val="black"/>
                </a:solidFill>
              </a:rPr>
              <a:t>ديدان حلقية </a:t>
            </a:r>
            <a:endParaRPr lang="ar-EG" sz="2400" b="1" dirty="0">
              <a:solidFill>
                <a:prstClr val="black"/>
              </a:solidFill>
            </a:endParaRPr>
          </a:p>
        </p:txBody>
      </p:sp>
      <p:sp>
        <p:nvSpPr>
          <p:cNvPr id="18" name="مربع نص 17"/>
          <p:cNvSpPr txBox="1"/>
          <p:nvPr/>
        </p:nvSpPr>
        <p:spPr>
          <a:xfrm>
            <a:off x="6454275" y="3501426"/>
            <a:ext cx="2357422" cy="1569660"/>
          </a:xfrm>
          <a:prstGeom prst="rect">
            <a:avLst/>
          </a:prstGeom>
          <a:noFill/>
        </p:spPr>
        <p:txBody>
          <a:bodyPr wrap="square" rtlCol="1">
            <a:spAutoFit/>
          </a:bodyPr>
          <a:lstStyle/>
          <a:p>
            <a:pPr algn="justLow"/>
            <a:r>
              <a:rPr lang="ar-EG" sz="2400" b="1" dirty="0" smtClean="0">
                <a:solidFill>
                  <a:srgbClr val="7030A0"/>
                </a:solidFill>
              </a:rPr>
              <a:t>لها أجسام مسطحة ،ولها رأس وذيل وهي أبسط أنواع الديدان ومعظمها غير ضار </a:t>
            </a:r>
            <a:endParaRPr lang="ar-EG" sz="2400" b="1" dirty="0">
              <a:solidFill>
                <a:srgbClr val="7030A0"/>
              </a:solidFill>
            </a:endParaRPr>
          </a:p>
        </p:txBody>
      </p:sp>
      <p:pic>
        <p:nvPicPr>
          <p:cNvPr id="6148"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Lst>
          </a:blip>
          <a:srcRect/>
          <a:stretch>
            <a:fillRect/>
          </a:stretch>
        </p:blipFill>
        <p:spPr bwMode="auto">
          <a:xfrm>
            <a:off x="6921291" y="5085184"/>
            <a:ext cx="1752241" cy="1500197"/>
          </a:xfrm>
          <a:prstGeom prst="ellipse">
            <a:avLst/>
          </a:prstGeom>
          <a:ln>
            <a:noFill/>
          </a:ln>
          <a:effectLst>
            <a:softEdge rad="112500"/>
          </a:effectLst>
        </p:spPr>
      </p:pic>
      <p:sp>
        <p:nvSpPr>
          <p:cNvPr id="21" name="مربع نص 20"/>
          <p:cNvSpPr txBox="1"/>
          <p:nvPr/>
        </p:nvSpPr>
        <p:spPr>
          <a:xfrm>
            <a:off x="4071934" y="3357562"/>
            <a:ext cx="2143140" cy="1938992"/>
          </a:xfrm>
          <a:prstGeom prst="rect">
            <a:avLst/>
          </a:prstGeom>
          <a:noFill/>
        </p:spPr>
        <p:txBody>
          <a:bodyPr wrap="square" rtlCol="1">
            <a:spAutoFit/>
          </a:bodyPr>
          <a:lstStyle/>
          <a:p>
            <a:pPr algn="justLow"/>
            <a:r>
              <a:rPr lang="ar-EG" sz="2400" b="1" dirty="0" smtClean="0">
                <a:solidFill>
                  <a:srgbClr val="0070C0"/>
                </a:solidFill>
              </a:rPr>
              <a:t>لها أجسام رفيعة ونهايات </a:t>
            </a:r>
            <a:r>
              <a:rPr lang="ar-EG" sz="2400" b="1" dirty="0" err="1" smtClean="0">
                <a:solidFill>
                  <a:srgbClr val="0070C0"/>
                </a:solidFill>
              </a:rPr>
              <a:t>مستدقة</a:t>
            </a:r>
            <a:r>
              <a:rPr lang="ar-EG" sz="2400" b="1" dirty="0" smtClean="0">
                <a:solidFill>
                  <a:srgbClr val="0070C0"/>
                </a:solidFill>
              </a:rPr>
              <a:t> معظمها يعيش داخل أجسام بعض الحيوان</a:t>
            </a:r>
            <a:endParaRPr lang="ar-EG" sz="2400" b="1" dirty="0">
              <a:solidFill>
                <a:srgbClr val="0070C0"/>
              </a:solidFill>
            </a:endParaRPr>
          </a:p>
        </p:txBody>
      </p:sp>
      <p:pic>
        <p:nvPicPr>
          <p:cNvPr id="6150"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Lst>
          </a:blip>
          <a:srcRect/>
          <a:stretch>
            <a:fillRect/>
          </a:stretch>
        </p:blipFill>
        <p:spPr bwMode="auto">
          <a:xfrm>
            <a:off x="3946475" y="5005739"/>
            <a:ext cx="1795464" cy="1657350"/>
          </a:xfrm>
          <a:prstGeom prst="ellipse">
            <a:avLst/>
          </a:prstGeom>
          <a:ln>
            <a:noFill/>
          </a:ln>
          <a:effectLst>
            <a:softEdge rad="112500"/>
          </a:effectLst>
        </p:spPr>
      </p:pic>
      <p:sp>
        <p:nvSpPr>
          <p:cNvPr id="24" name="مربع نص 23"/>
          <p:cNvSpPr txBox="1"/>
          <p:nvPr/>
        </p:nvSpPr>
        <p:spPr>
          <a:xfrm>
            <a:off x="928662" y="3284984"/>
            <a:ext cx="2928958" cy="2308324"/>
          </a:xfrm>
          <a:prstGeom prst="rect">
            <a:avLst/>
          </a:prstGeom>
          <a:noFill/>
        </p:spPr>
        <p:txBody>
          <a:bodyPr wrap="square" rtlCol="1">
            <a:spAutoFit/>
          </a:bodyPr>
          <a:lstStyle/>
          <a:p>
            <a:pPr algn="justLow"/>
            <a:r>
              <a:rPr lang="ar-EG" sz="2400" b="1" dirty="0" smtClean="0">
                <a:solidFill>
                  <a:srgbClr val="7030A0"/>
                </a:solidFill>
              </a:rPr>
              <a:t>من مثل دودة الأرض والعلق وهي تتكون من ثلاث طبقات ، والجسم مقسم إلى حلقات متماثلة عدا الرأس ونهايات الذيل ، ولها جهاز هضمي وتعيش على اليابسة </a:t>
            </a:r>
            <a:endParaRPr lang="ar-EG" sz="2400" b="1" dirty="0">
              <a:solidFill>
                <a:srgbClr val="7030A0"/>
              </a:solidFill>
            </a:endParaRPr>
          </a:p>
        </p:txBody>
      </p:sp>
      <p:sp>
        <p:nvSpPr>
          <p:cNvPr id="25" name="شريط إلى الأعلى 8"/>
          <p:cNvSpPr/>
          <p:nvPr/>
        </p:nvSpPr>
        <p:spPr>
          <a:xfrm>
            <a:off x="2483768" y="12692"/>
            <a:ext cx="4191828" cy="574928"/>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800" b="1" dirty="0">
                <a:solidFill>
                  <a:prstClr val="black"/>
                </a:solidFill>
              </a:rPr>
              <a:t>الحيوانات اللافقارية</a:t>
            </a:r>
          </a:p>
        </p:txBody>
      </p:sp>
      <p:sp>
        <p:nvSpPr>
          <p:cNvPr id="26" name="مربع نص 7"/>
          <p:cNvSpPr txBox="1"/>
          <p:nvPr/>
        </p:nvSpPr>
        <p:spPr>
          <a:xfrm>
            <a:off x="7503" y="-27384"/>
            <a:ext cx="1944216"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27" name="مربع نص 21"/>
          <p:cNvSpPr txBox="1"/>
          <p:nvPr/>
        </p:nvSpPr>
        <p:spPr>
          <a:xfrm>
            <a:off x="7445434" y="-27384"/>
            <a:ext cx="1735077"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defRPr/>
            </a:pPr>
            <a:r>
              <a:rPr lang="ar-EG" sz="2400" b="1" dirty="0">
                <a:solidFill>
                  <a:srgbClr val="FFFF00"/>
                </a:solidFill>
              </a:rPr>
              <a:t>الوحدة الأولى </a:t>
            </a:r>
          </a:p>
        </p:txBody>
      </p:sp>
      <p:sp>
        <p:nvSpPr>
          <p:cNvPr id="28" name="شكل بيضاوي 23"/>
          <p:cNvSpPr/>
          <p:nvPr/>
        </p:nvSpPr>
        <p:spPr>
          <a:xfrm>
            <a:off x="151518"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29" name="دبوس زينة 28"/>
          <p:cNvSpPr/>
          <p:nvPr/>
        </p:nvSpPr>
        <p:spPr>
          <a:xfrm>
            <a:off x="322" y="6091912"/>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صـ60</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6802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9"/>
                                        </p:tgtEl>
                                        <p:attrNameLst>
                                          <p:attrName>style.color</p:attrName>
                                        </p:attrNameLst>
                                      </p:cBhvr>
                                      <p:by>
                                        <p:hsl h="-7200000" s="0" l="0"/>
                                      </p:by>
                                    </p:animClr>
                                    <p:animClr clrSpc="hsl" dir="cw">
                                      <p:cBhvr>
                                        <p:cTn id="7" dur="500" fill="hold"/>
                                        <p:tgtEl>
                                          <p:spTgt spid="29"/>
                                        </p:tgtEl>
                                        <p:attrNameLst>
                                          <p:attrName>fillcolor</p:attrName>
                                        </p:attrNameLst>
                                      </p:cBhvr>
                                      <p:by>
                                        <p:hsl h="-7200000" s="0" l="0"/>
                                      </p:by>
                                    </p:animClr>
                                    <p:animClr clrSpc="hsl" dir="cw">
                                      <p:cBhvr>
                                        <p:cTn id="8" dur="500" fill="hold"/>
                                        <p:tgtEl>
                                          <p:spTgt spid="29"/>
                                        </p:tgtEl>
                                        <p:attrNameLst>
                                          <p:attrName>stroke.color</p:attrName>
                                        </p:attrNameLst>
                                      </p:cBhvr>
                                      <p:by>
                                        <p:hsl h="-7200000" s="0" l="0"/>
                                      </p:by>
                                    </p:animClr>
                                    <p:set>
                                      <p:cBhvr>
                                        <p:cTn id="9" dur="500" fill="hold"/>
                                        <p:tgtEl>
                                          <p:spTgt spid="2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grpId="0" nodeType="clickEffect">
                                  <p:stCondLst>
                                    <p:cond delay="0"/>
                                  </p:stCondLst>
                                  <p:iterate type="lt">
                                    <p:tmAbs val="500"/>
                                  </p:iterate>
                                  <p:childTnLst>
                                    <p:set>
                                      <p:cBhvr>
                                        <p:cTn id="75" dur="1" fill="hold">
                                          <p:stCondLst>
                                            <p:cond delay="0"/>
                                          </p:stCondLst>
                                        </p:cTn>
                                        <p:tgtEl>
                                          <p:spTgt spid="15"/>
                                        </p:tgtEl>
                                        <p:attrNameLst>
                                          <p:attrName>style.visibility</p:attrName>
                                        </p:attrNameLst>
                                      </p:cBhvr>
                                      <p:to>
                                        <p:strVal val="visible"/>
                                      </p:to>
                                    </p:set>
                                    <p:anim to="" calcmode="lin" valueType="num">
                                      <p:cBhvr>
                                        <p:cTn id="76" dur="1" fill="hold"/>
                                        <p:tgtEl>
                                          <p:spTgt spid="15"/>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grpId="0" nodeType="clickEffect">
                                  <p:stCondLst>
                                    <p:cond delay="0"/>
                                  </p:stCondLst>
                                  <p:iterate type="lt">
                                    <p:tmAbs val="500"/>
                                  </p:iterate>
                                  <p:childTnLst>
                                    <p:set>
                                      <p:cBhvr>
                                        <p:cTn id="80" dur="1" fill="hold">
                                          <p:stCondLst>
                                            <p:cond delay="0"/>
                                          </p:stCondLst>
                                        </p:cTn>
                                        <p:tgtEl>
                                          <p:spTgt spid="18"/>
                                        </p:tgtEl>
                                        <p:attrNameLst>
                                          <p:attrName>style.visibility</p:attrName>
                                        </p:attrNameLst>
                                      </p:cBhvr>
                                      <p:to>
                                        <p:strVal val="visible"/>
                                      </p:to>
                                    </p:set>
                                    <p:anim to="" calcmode="lin" valueType="num">
                                      <p:cBhvr>
                                        <p:cTn id="81" dur="1" fill="hold"/>
                                        <p:tgtEl>
                                          <p:spTgt spid="18"/>
                                        </p:tgtEl>
                                        <p:attrNameLst>
                                          <p:attrName/>
                                        </p:attrNameLst>
                                      </p:cBhvr>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6148"/>
                                        </p:tgtEl>
                                        <p:attrNameLst>
                                          <p:attrName>style.visibility</p:attrName>
                                        </p:attrNameLst>
                                      </p:cBhvr>
                                      <p:to>
                                        <p:strVal val="visible"/>
                                      </p:to>
                                    </p:set>
                                    <p:anim calcmode="lin" valueType="num">
                                      <p:cBhvr additive="base">
                                        <p:cTn id="86" dur="500" fill="hold"/>
                                        <p:tgtEl>
                                          <p:spTgt spid="6148"/>
                                        </p:tgtEl>
                                        <p:attrNameLst>
                                          <p:attrName>ppt_x</p:attrName>
                                        </p:attrNameLst>
                                      </p:cBhvr>
                                      <p:tavLst>
                                        <p:tav tm="0">
                                          <p:val>
                                            <p:strVal val="#ppt_x"/>
                                          </p:val>
                                        </p:tav>
                                        <p:tav tm="100000">
                                          <p:val>
                                            <p:strVal val="#ppt_x"/>
                                          </p:val>
                                        </p:tav>
                                      </p:tavLst>
                                    </p:anim>
                                    <p:anim calcmode="lin" valueType="num">
                                      <p:cBhvr additive="base">
                                        <p:cTn id="87"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iterate type="lt">
                                    <p:tmPct val="10000"/>
                                  </p:iterate>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anim calcmode="lin" valueType="num">
                                      <p:cBhvr>
                                        <p:cTn id="93" dur="1000" fill="hold"/>
                                        <p:tgtEl>
                                          <p:spTgt spid="16"/>
                                        </p:tgtEl>
                                        <p:attrNameLst>
                                          <p:attrName>ppt_x</p:attrName>
                                        </p:attrNameLst>
                                      </p:cBhvr>
                                      <p:tavLst>
                                        <p:tav tm="0">
                                          <p:val>
                                            <p:strVal val="#ppt_x"/>
                                          </p:val>
                                        </p:tav>
                                        <p:tav tm="100000">
                                          <p:val>
                                            <p:strVal val="#ppt_x"/>
                                          </p:val>
                                        </p:tav>
                                      </p:tavLst>
                                    </p:anim>
                                    <p:anim calcmode="lin" valueType="num">
                                      <p:cBhvr>
                                        <p:cTn id="9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iterate type="lt">
                                    <p:tmPct val="10000"/>
                                  </p:iterate>
                                  <p:childTnLst>
                                    <p:set>
                                      <p:cBhvr>
                                        <p:cTn id="98" dur="1" fill="hold">
                                          <p:stCondLst>
                                            <p:cond delay="0"/>
                                          </p:stCondLst>
                                        </p:cTn>
                                        <p:tgtEl>
                                          <p:spTgt spid="21"/>
                                        </p:tgtEl>
                                        <p:attrNameLst>
                                          <p:attrName>style.visibility</p:attrName>
                                        </p:attrNameLst>
                                      </p:cBhvr>
                                      <p:to>
                                        <p:strVal val="visible"/>
                                      </p:to>
                                    </p:set>
                                    <p:animEffect transition="in" filter="box(in)">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6150"/>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3" presetClass="entr" presetSubtype="16" fill="hold" grpId="0" nodeType="clickEffect">
                                  <p:stCondLst>
                                    <p:cond delay="0"/>
                                  </p:stCondLst>
                                  <p:iterate type="lt">
                                    <p:tmPct val="10000"/>
                                  </p:iterate>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39" presetClass="entr" presetSubtype="0" accel="100000" fill="hold" grpId="0" nodeType="clickEffect">
                                  <p:stCondLst>
                                    <p:cond delay="0"/>
                                  </p:stCondLst>
                                  <p:iterate type="lt">
                                    <p:tmPct val="10000"/>
                                  </p:iterate>
                                  <p:childTnLst>
                                    <p:set>
                                      <p:cBhvr>
                                        <p:cTn id="113" dur="1" fill="hold">
                                          <p:stCondLst>
                                            <p:cond delay="0"/>
                                          </p:stCondLst>
                                        </p:cTn>
                                        <p:tgtEl>
                                          <p:spTgt spid="24"/>
                                        </p:tgtEl>
                                        <p:attrNameLst>
                                          <p:attrName>style.visibility</p:attrName>
                                        </p:attrNameLst>
                                      </p:cBhvr>
                                      <p:to>
                                        <p:strVal val="visible"/>
                                      </p:to>
                                    </p:set>
                                    <p:anim calcmode="lin" valueType="num">
                                      <p:cBhvr>
                                        <p:cTn id="114"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115"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116"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1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6152"/>
                                        </p:tgtEl>
                                        <p:attrNameLst>
                                          <p:attrName>style.visibility</p:attrName>
                                        </p:attrNameLst>
                                      </p:cBhvr>
                                      <p:to>
                                        <p:strVal val="visible"/>
                                      </p:to>
                                    </p:set>
                                    <p:animEffect transition="in" filter="fade">
                                      <p:cBhvr>
                                        <p:cTn id="122" dur="1000"/>
                                        <p:tgtEl>
                                          <p:spTgt spid="6152"/>
                                        </p:tgtEl>
                                      </p:cBhvr>
                                    </p:animEffect>
                                    <p:anim calcmode="lin" valueType="num">
                                      <p:cBhvr>
                                        <p:cTn id="123" dur="1000" fill="hold"/>
                                        <p:tgtEl>
                                          <p:spTgt spid="6152"/>
                                        </p:tgtEl>
                                        <p:attrNameLst>
                                          <p:attrName>ppt_x</p:attrName>
                                        </p:attrNameLst>
                                      </p:cBhvr>
                                      <p:tavLst>
                                        <p:tav tm="0">
                                          <p:val>
                                            <p:strVal val="#ppt_x"/>
                                          </p:val>
                                        </p:tav>
                                        <p:tav tm="100000">
                                          <p:val>
                                            <p:strVal val="#ppt_x"/>
                                          </p:val>
                                        </p:tav>
                                      </p:tavLst>
                                    </p:anim>
                                    <p:anim calcmode="lin" valueType="num">
                                      <p:cBhvr>
                                        <p:cTn id="124"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p:bldP spid="21" grpId="0"/>
      <p:bldP spid="24" grpId="0"/>
      <p:bldP spid="25"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ربع نص 17"/>
          <p:cNvSpPr txBox="1"/>
          <p:nvPr/>
        </p:nvSpPr>
        <p:spPr>
          <a:xfrm>
            <a:off x="3635896" y="545307"/>
            <a:ext cx="1890712" cy="579437"/>
          </a:xfrm>
          <a:prstGeom prst="roundRect">
            <a:avLst/>
          </a:prstGeom>
          <a:solidFill>
            <a:schemeClr val="accent4">
              <a:lumMod val="40000"/>
              <a:lumOff val="6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ar-EG" sz="2800" b="1" dirty="0">
                <a:solidFill>
                  <a:prstClr val="black"/>
                </a:solidFill>
              </a:rPr>
              <a:t>ملخص مصور </a:t>
            </a:r>
            <a:endParaRPr lang="en-US" sz="2800" b="1" dirty="0">
              <a:solidFill>
                <a:prstClr val="black"/>
              </a:solidFill>
            </a:endParaRPr>
          </a:p>
        </p:txBody>
      </p:sp>
      <p:sp>
        <p:nvSpPr>
          <p:cNvPr id="9" name="مربع نص 16"/>
          <p:cNvSpPr txBox="1"/>
          <p:nvPr/>
        </p:nvSpPr>
        <p:spPr>
          <a:xfrm>
            <a:off x="3192143"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الأول</a:t>
            </a:r>
            <a:endParaRPr lang="ar-EG" sz="2400" b="1" dirty="0">
              <a:solidFill>
                <a:prstClr val="white"/>
              </a:solidFill>
            </a:endParaRPr>
          </a:p>
        </p:txBody>
      </p:sp>
      <p:sp>
        <p:nvSpPr>
          <p:cNvPr id="11" name="TextBox 10"/>
          <p:cNvSpPr txBox="1"/>
          <p:nvPr/>
        </p:nvSpPr>
        <p:spPr>
          <a:xfrm>
            <a:off x="7668344" y="1287924"/>
            <a:ext cx="1296144" cy="510778"/>
          </a:xfrm>
          <a:prstGeom prst="round2Diag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r>
              <a:rPr lang="ar-SA" sz="2400" b="1" dirty="0" smtClean="0">
                <a:solidFill>
                  <a:prstClr val="white"/>
                </a:solidFill>
              </a:rPr>
              <a:t>اللافقاريات </a:t>
            </a:r>
            <a:endParaRPr lang="ar-SA" sz="2400" b="1" dirty="0">
              <a:solidFill>
                <a:prstClr val="white"/>
              </a:solidFill>
            </a:endParaRPr>
          </a:p>
        </p:txBody>
      </p:sp>
      <p:sp>
        <p:nvSpPr>
          <p:cNvPr id="12" name="TextBox 11"/>
          <p:cNvSpPr txBox="1"/>
          <p:nvPr/>
        </p:nvSpPr>
        <p:spPr>
          <a:xfrm>
            <a:off x="3347864" y="1268760"/>
            <a:ext cx="4248472" cy="1384995"/>
          </a:xfrm>
          <a:prstGeom prst="rect">
            <a:avLst/>
          </a:prstGeom>
          <a:noFill/>
        </p:spPr>
        <p:txBody>
          <a:bodyPr wrap="square" rtlCol="1">
            <a:spAutoFit/>
          </a:bodyPr>
          <a:lstStyle/>
          <a:p>
            <a:r>
              <a:rPr lang="ar-SA" sz="2800" b="1" dirty="0" smtClean="0">
                <a:solidFill>
                  <a:srgbClr val="0070C0"/>
                </a:solidFill>
              </a:rPr>
              <a:t>حيوانات ليس لها عمود فقري </a:t>
            </a:r>
            <a:r>
              <a:rPr lang="ar-SA" sz="2800" b="1" dirty="0" smtClean="0">
                <a:solidFill>
                  <a:srgbClr val="0070C0"/>
                </a:solidFill>
              </a:rPr>
              <a:t>. </a:t>
            </a:r>
            <a:r>
              <a:rPr lang="ar-SA" sz="2800" b="1" dirty="0" err="1" smtClean="0">
                <a:solidFill>
                  <a:srgbClr val="0070C0"/>
                </a:solidFill>
              </a:rPr>
              <a:t>كالإسنفجيات</a:t>
            </a:r>
            <a:r>
              <a:rPr lang="ar-SA" sz="2800" b="1" dirty="0" smtClean="0">
                <a:solidFill>
                  <a:srgbClr val="0070C0"/>
                </a:solidFill>
              </a:rPr>
              <a:t> واللاسعات و الرخويات و شوكيات الجلد.</a:t>
            </a:r>
            <a:endParaRPr lang="ar-SA" sz="2800" b="1" dirty="0">
              <a:solidFill>
                <a:srgbClr val="0070C0"/>
              </a:solidFill>
            </a:endParaRPr>
          </a:p>
        </p:txBody>
      </p:sp>
      <p:sp>
        <p:nvSpPr>
          <p:cNvPr id="13" name="TextBox 12"/>
          <p:cNvSpPr txBox="1"/>
          <p:nvPr/>
        </p:nvSpPr>
        <p:spPr>
          <a:xfrm>
            <a:off x="7596336" y="2927265"/>
            <a:ext cx="1296144" cy="510778"/>
          </a:xfrm>
          <a:prstGeom prst="round2Diag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r>
              <a:rPr lang="ar-SA" sz="2400" b="1" dirty="0" smtClean="0">
                <a:solidFill>
                  <a:prstClr val="white"/>
                </a:solidFill>
              </a:rPr>
              <a:t>المفصليات</a:t>
            </a:r>
            <a:endParaRPr lang="ar-SA" sz="2400" b="1" dirty="0">
              <a:solidFill>
                <a:prstClr val="white"/>
              </a:solidFill>
            </a:endParaRPr>
          </a:p>
        </p:txBody>
      </p:sp>
      <p:sp>
        <p:nvSpPr>
          <p:cNvPr id="14" name="TextBox 13"/>
          <p:cNvSpPr txBox="1"/>
          <p:nvPr/>
        </p:nvSpPr>
        <p:spPr>
          <a:xfrm>
            <a:off x="3203848" y="2765246"/>
            <a:ext cx="4248472" cy="1815882"/>
          </a:xfrm>
          <a:prstGeom prst="rect">
            <a:avLst/>
          </a:prstGeom>
          <a:noFill/>
        </p:spPr>
        <p:txBody>
          <a:bodyPr wrap="square" rtlCol="1">
            <a:spAutoFit/>
          </a:bodyPr>
          <a:lstStyle/>
          <a:p>
            <a:r>
              <a:rPr lang="ar-SA" sz="2800" b="1" dirty="0" smtClean="0">
                <a:solidFill>
                  <a:srgbClr val="7030A0"/>
                </a:solidFill>
              </a:rPr>
              <a:t>مجموعة من الحيوانات لها أرجل مفصلية وأجسامها مقسمة إلي أجزاء المفصليات هي أكبر مجموعة في اللافقاريات. </a:t>
            </a:r>
            <a:endParaRPr lang="ar-SA" sz="2800" b="1" dirty="0">
              <a:solidFill>
                <a:srgbClr val="7030A0"/>
              </a:solidFill>
            </a:endParaRPr>
          </a:p>
        </p:txBody>
      </p:sp>
      <p:pic>
        <p:nvPicPr>
          <p:cNvPr id="1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53" y="836712"/>
            <a:ext cx="2416803" cy="18923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53" y="2663745"/>
            <a:ext cx="2416802" cy="2009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47864" y="4968001"/>
            <a:ext cx="4211674" cy="954107"/>
          </a:xfrm>
          <a:prstGeom prst="rect">
            <a:avLst/>
          </a:prstGeom>
          <a:noFill/>
        </p:spPr>
        <p:txBody>
          <a:bodyPr wrap="square" rtlCol="1">
            <a:spAutoFit/>
          </a:bodyPr>
          <a:lstStyle/>
          <a:p>
            <a:r>
              <a:rPr lang="ar-SA" sz="2800" b="1" dirty="0" smtClean="0">
                <a:solidFill>
                  <a:srgbClr val="0070C0"/>
                </a:solidFill>
              </a:rPr>
              <a:t>تتفرع إلي مجموعات عديدة ، منها المسطحة والأسطوانية والحلقية .</a:t>
            </a:r>
            <a:endParaRPr lang="ar-SA" sz="2800" b="1" dirty="0">
              <a:solidFill>
                <a:srgbClr val="0070C0"/>
              </a:solidFill>
            </a:endParaRPr>
          </a:p>
        </p:txBody>
      </p:sp>
      <p:sp>
        <p:nvSpPr>
          <p:cNvPr id="20" name="TextBox 19"/>
          <p:cNvSpPr txBox="1"/>
          <p:nvPr/>
        </p:nvSpPr>
        <p:spPr>
          <a:xfrm>
            <a:off x="7668344" y="5105295"/>
            <a:ext cx="1296144" cy="510778"/>
          </a:xfrm>
          <a:prstGeom prst="round2Diag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ar-SA" sz="2400" b="1" dirty="0" smtClean="0">
                <a:solidFill>
                  <a:prstClr val="white"/>
                </a:solidFill>
              </a:rPr>
              <a:t>الديدان</a:t>
            </a:r>
            <a:endParaRPr lang="ar-SA" sz="2400" b="1" dirty="0">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203" y="4791231"/>
            <a:ext cx="2068814" cy="130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467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iterate type="lt">
                                    <p:tmPct val="10000"/>
                                  </p:iterate>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051"/>
                                        </p:tgtEl>
                                        <p:attrNameLst>
                                          <p:attrName>style.visibility</p:attrName>
                                        </p:attrNameLst>
                                      </p:cBhvr>
                                      <p:to>
                                        <p:strVal val="visible"/>
                                      </p:to>
                                    </p:set>
                                    <p:animEffect transition="in" filter="wipe(down)">
                                      <p:cBhvr>
                                        <p:cTn id="46" dur="500"/>
                                        <p:tgtEl>
                                          <p:spTgt spid="205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026"/>
                                        </p:tgtEl>
                                        <p:attrNameLst>
                                          <p:attrName>style.visibility</p:attrName>
                                        </p:attrNameLst>
                                      </p:cBhvr>
                                      <p:to>
                                        <p:strVal val="visible"/>
                                      </p:to>
                                    </p:set>
                                    <p:animEffect transition="in" filter="barn(inVertical)">
                                      <p:cBhvr>
                                        <p:cTn id="6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p:bldP spid="13" grpId="0" animBg="1"/>
      <p:bldP spid="14" grpId="0"/>
      <p:bldP spid="10"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6" name="شكل بيضاوي 23"/>
          <p:cNvSpPr/>
          <p:nvPr/>
        </p:nvSpPr>
        <p:spPr>
          <a:xfrm>
            <a:off x="107504" y="476672"/>
            <a:ext cx="1606425"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الأول </a:t>
            </a:r>
          </a:p>
        </p:txBody>
      </p:sp>
      <p:sp>
        <p:nvSpPr>
          <p:cNvPr id="7" name="مربع نص 16"/>
          <p:cNvSpPr txBox="1"/>
          <p:nvPr/>
        </p:nvSpPr>
        <p:spPr>
          <a:xfrm>
            <a:off x="3192143"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الأول</a:t>
            </a:r>
            <a:endParaRPr lang="ar-EG" sz="2400" b="1" dirty="0">
              <a:solidFill>
                <a:prstClr val="white"/>
              </a:solidFill>
            </a:endParaRPr>
          </a:p>
        </p:txBody>
      </p:sp>
      <p:sp>
        <p:nvSpPr>
          <p:cNvPr id="12" name="مربع نص 18"/>
          <p:cNvSpPr txBox="1">
            <a:spLocks noChangeArrowheads="1"/>
          </p:cNvSpPr>
          <p:nvPr/>
        </p:nvSpPr>
        <p:spPr bwMode="auto">
          <a:xfrm>
            <a:off x="3185186" y="2298700"/>
            <a:ext cx="57072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ar-EG" altLang="en-US" sz="2800" b="1" dirty="0">
                <a:solidFill>
                  <a:srgbClr val="6600CC"/>
                </a:solidFill>
                <a:cs typeface="Sakkal Majalla"/>
              </a:rPr>
              <a:t>أعمل مطوية كالمبينة في الشكل ، ألخص فيها ما تعلمته عن </a:t>
            </a:r>
            <a:r>
              <a:rPr lang="ar-SA" altLang="en-US" sz="2800" b="1" dirty="0" smtClean="0">
                <a:solidFill>
                  <a:srgbClr val="6600CC"/>
                </a:solidFill>
                <a:cs typeface="Sakkal Majalla"/>
              </a:rPr>
              <a:t>الحيوانات اللافقارية .</a:t>
            </a:r>
            <a:endParaRPr lang="en-US" altLang="en-US" sz="2800" b="1" dirty="0">
              <a:solidFill>
                <a:srgbClr val="6600CC"/>
              </a:solidFill>
              <a:cs typeface="Sakkal Majalla"/>
            </a:endParaRPr>
          </a:p>
        </p:txBody>
      </p:sp>
      <p:sp>
        <p:nvSpPr>
          <p:cNvPr id="13" name="موجة مزدوجة 16"/>
          <p:cNvSpPr/>
          <p:nvPr/>
        </p:nvSpPr>
        <p:spPr>
          <a:xfrm>
            <a:off x="6386836" y="853270"/>
            <a:ext cx="2448272" cy="1367358"/>
          </a:xfrm>
          <a:prstGeom prst="doubleWave">
            <a:avLst/>
          </a:prstGeom>
          <a:ln/>
        </p:spPr>
        <p:style>
          <a:lnRef idx="0">
            <a:schemeClr val="accent5"/>
          </a:lnRef>
          <a:fillRef idx="3">
            <a:schemeClr val="accent5"/>
          </a:fillRef>
          <a:effectRef idx="3">
            <a:schemeClr val="accent5"/>
          </a:effectRef>
          <a:fontRef idx="minor">
            <a:schemeClr val="lt1"/>
          </a:fontRef>
        </p:style>
        <p:txBody>
          <a:bodyPr rtlCol="1" anchor="ctr"/>
          <a:lstStyle/>
          <a:p>
            <a:pPr algn="ctr">
              <a:defRPr/>
            </a:pPr>
            <a:r>
              <a:rPr lang="ar-EG" sz="4400" b="1" dirty="0">
                <a:solidFill>
                  <a:srgbClr val="FF0000"/>
                </a:solidFill>
                <a:effectLst>
                  <a:glow rad="63500">
                    <a:srgbClr val="EA157A">
                      <a:satMod val="175000"/>
                      <a:alpha val="40000"/>
                    </a:srgbClr>
                  </a:glow>
                </a:effectLst>
              </a:rPr>
              <a:t>المطويات</a:t>
            </a:r>
            <a:endParaRPr lang="en-US" sz="4400" b="1" dirty="0">
              <a:solidFill>
                <a:srgbClr val="FF0000"/>
              </a:solidFill>
              <a:effectLst>
                <a:glow rad="63500">
                  <a:srgbClr val="EA157A">
                    <a:satMod val="175000"/>
                    <a:alpha val="40000"/>
                  </a:srgbClr>
                </a:glow>
              </a:effectLst>
            </a:endParaRPr>
          </a:p>
        </p:txBody>
      </p:sp>
      <p:sp>
        <p:nvSpPr>
          <p:cNvPr id="14" name="مربع نص 17"/>
          <p:cNvSpPr txBox="1">
            <a:spLocks noChangeArrowheads="1"/>
          </p:cNvSpPr>
          <p:nvPr/>
        </p:nvSpPr>
        <p:spPr bwMode="auto">
          <a:xfrm>
            <a:off x="3185186" y="1138113"/>
            <a:ext cx="2807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r" rtl="1" eaLnBrk="0" hangingPunct="0">
              <a:defRPr>
                <a:solidFill>
                  <a:schemeClr val="tx1"/>
                </a:solidFill>
                <a:latin typeface="Calibri" pitchFamily="34" charset="0"/>
                <a:cs typeface="Arial" pitchFamily="34" charset="0"/>
              </a:defRPr>
            </a:lvl1pPr>
            <a:lvl2pPr marL="742950" indent="-285750" algn="r" rtl="1" eaLnBrk="0" hangingPunct="0">
              <a:defRPr>
                <a:solidFill>
                  <a:schemeClr val="tx1"/>
                </a:solidFill>
                <a:latin typeface="Calibri" pitchFamily="34" charset="0"/>
                <a:cs typeface="Arial" pitchFamily="34" charset="0"/>
              </a:defRPr>
            </a:lvl2pPr>
            <a:lvl3pPr marL="1143000" indent="-228600" algn="r" rtl="1" eaLnBrk="0" hangingPunct="0">
              <a:defRPr>
                <a:solidFill>
                  <a:schemeClr val="tx1"/>
                </a:solidFill>
                <a:latin typeface="Calibri" pitchFamily="34" charset="0"/>
                <a:cs typeface="Arial" pitchFamily="34" charset="0"/>
              </a:defRPr>
            </a:lvl3pPr>
            <a:lvl4pPr marL="1600200" indent="-228600" algn="r" rtl="1" eaLnBrk="0" hangingPunct="0">
              <a:defRPr>
                <a:solidFill>
                  <a:schemeClr val="tx1"/>
                </a:solidFill>
                <a:latin typeface="Calibri" pitchFamily="34" charset="0"/>
                <a:cs typeface="Arial" pitchFamily="34" charset="0"/>
              </a:defRPr>
            </a:lvl4pPr>
            <a:lvl5pPr marL="2057400" indent="-228600" algn="r" rtl="1"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ar-EG" altLang="en-US" sz="4800" b="1" spc="50" dirty="0" smtClean="0">
                <a:ln w="11430"/>
                <a:gradFill>
                  <a:gsLst>
                    <a:gs pos="25000">
                      <a:srgbClr val="EA157A">
                        <a:satMod val="155000"/>
                      </a:srgbClr>
                    </a:gs>
                    <a:gs pos="100000">
                      <a:srgbClr val="EA157A">
                        <a:shade val="45000"/>
                        <a:satMod val="165000"/>
                      </a:srgbClr>
                    </a:gs>
                  </a:gsLst>
                  <a:lin ang="5400000"/>
                </a:gradFill>
                <a:effectLst>
                  <a:outerShdw blurRad="76200" dist="50800" dir="5400000" algn="tl" rotWithShape="0">
                    <a:srgbClr val="000000">
                      <a:alpha val="65000"/>
                    </a:srgbClr>
                  </a:outerShdw>
                </a:effectLst>
                <a:cs typeface="Sakkal Majalla"/>
              </a:rPr>
              <a:t>أنظم أفكاري </a:t>
            </a:r>
            <a:endParaRPr lang="en-US" altLang="en-US" sz="4800" b="1" spc="50" dirty="0" smtClean="0">
              <a:ln w="11430"/>
              <a:gradFill>
                <a:gsLst>
                  <a:gs pos="25000">
                    <a:srgbClr val="EA157A">
                      <a:satMod val="155000"/>
                    </a:srgbClr>
                  </a:gs>
                  <a:gs pos="100000">
                    <a:srgbClr val="EA157A">
                      <a:shade val="45000"/>
                      <a:satMod val="165000"/>
                    </a:srgbClr>
                  </a:gs>
                </a:gsLst>
                <a:lin ang="5400000"/>
              </a:gradFill>
              <a:effectLst>
                <a:outerShdw blurRad="76200" dist="50800" dir="5400000" algn="tl" rotWithShape="0">
                  <a:srgbClr val="000000">
                    <a:alpha val="65000"/>
                  </a:srgbClr>
                </a:outerShdw>
              </a:effectLst>
              <a:cs typeface="Sakkal Majalla"/>
            </a:endParaRPr>
          </a:p>
        </p:txBody>
      </p:sp>
      <p:sp>
        <p:nvSpPr>
          <p:cNvPr id="15" name="دبوس زينة 14"/>
          <p:cNvSpPr/>
          <p:nvPr/>
        </p:nvSpPr>
        <p:spPr>
          <a:xfrm>
            <a:off x="7984951" y="609252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ص61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716" y="2198113"/>
            <a:ext cx="2370666" cy="370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22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051"/>
                                        </p:tgtEl>
                                        <p:attrNameLst>
                                          <p:attrName>style.visibility</p:attrName>
                                        </p:attrNameLst>
                                      </p:cBhvr>
                                      <p:to>
                                        <p:strVal val="visible"/>
                                      </p:to>
                                    </p:set>
                                    <p:animEffect transition="in" filter="barn(inVertical)">
                                      <p:cBhvr>
                                        <p:cTn id="5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18"/>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4166</TotalTime>
  <Words>784</Words>
  <Application>Microsoft Office PowerPoint</Application>
  <PresentationFormat>عرض على الشاشة (3:4)‏</PresentationFormat>
  <Paragraphs>159</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عمرو و محمد نور عيني</dc:creator>
  <cp:lastModifiedBy>hp</cp:lastModifiedBy>
  <cp:revision>353</cp:revision>
  <dcterms:created xsi:type="dcterms:W3CDTF">2011-03-17T07:07:04Z</dcterms:created>
  <dcterms:modified xsi:type="dcterms:W3CDTF">2019-03-19T16:52:25Z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C89ED302-8AE5-4756-8AAD-B36EBC6E1DAB</vt:lpwstr>
  </property>
  <property fmtid="{D5CDD505-2E9C-101B-9397-08002B2CF9AE}" pid="3" name="ArticulatePath">
    <vt:lpwstr>1</vt:lpwstr>
  </property>
</Properties>
</file>