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خصائص الجمع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838200" y="817134"/>
            <a:ext cx="74676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خاصية الإبدال : </a:t>
            </a:r>
            <a:r>
              <a:rPr lang="ar-SA" sz="2800" b="1" dirty="0" smtClean="0">
                <a:solidFill>
                  <a:prstClr val="black"/>
                </a:solidFill>
              </a:rPr>
              <a:t>تعني أن تغيير الترتيب الذي تجمع به الأعداد لا يغير ناتج الجمع .  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أمثلة : </a:t>
            </a:r>
            <a:r>
              <a:rPr lang="ar-SA" sz="2800" b="1" dirty="0" smtClean="0">
                <a:solidFill>
                  <a:prstClr val="black"/>
                </a:solidFill>
              </a:rPr>
              <a:t>2 + 3 = 5              3 + 2 = 5 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838200" y="2272605"/>
            <a:ext cx="74676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خاصية العنصر المحايد : </a:t>
            </a:r>
            <a:r>
              <a:rPr lang="ar-SA" sz="2800" b="1" dirty="0" smtClean="0">
                <a:solidFill>
                  <a:prstClr val="black"/>
                </a:solidFill>
              </a:rPr>
              <a:t>تعني أن ناتج جمع أي عدد إلي </a:t>
            </a:r>
            <a:r>
              <a:rPr lang="ar-SA" sz="2800" b="1" dirty="0" smtClean="0">
                <a:solidFill>
                  <a:srgbClr val="FF0000"/>
                </a:solidFill>
              </a:rPr>
              <a:t>صفر</a:t>
            </a:r>
            <a:r>
              <a:rPr lang="ar-SA" sz="2800" b="1" dirty="0" smtClean="0">
                <a:solidFill>
                  <a:prstClr val="black"/>
                </a:solidFill>
              </a:rPr>
              <a:t> يساوي ذلك العدد . 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أمثلة : </a:t>
            </a:r>
            <a:r>
              <a:rPr lang="ar-SA" sz="2800" b="1" dirty="0" smtClean="0">
                <a:solidFill>
                  <a:prstClr val="black"/>
                </a:solidFill>
              </a:rPr>
              <a:t>3 + 0 = 3              0 + 3 = 3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838200" y="3796605"/>
            <a:ext cx="74676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خاصية التجميع : </a:t>
            </a:r>
            <a:r>
              <a:rPr lang="ar-SA" sz="2800" b="1" dirty="0" smtClean="0">
                <a:solidFill>
                  <a:prstClr val="black"/>
                </a:solidFill>
              </a:rPr>
              <a:t>تعني أن الطريقة التي تجمع بها الأعداد لا تغير ناتج الجمع .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أمثلة : </a:t>
            </a:r>
            <a:r>
              <a:rPr lang="ar-SA" sz="2800" b="1" dirty="0" smtClean="0">
                <a:solidFill>
                  <a:prstClr val="black"/>
                </a:solidFill>
              </a:rPr>
              <a:t>( 3 + 2)  + 4                 3 + ( 2 + 4 ) </a:t>
            </a:r>
          </a:p>
        </p:txBody>
      </p:sp>
      <p:cxnSp>
        <p:nvCxnSpPr>
          <p:cNvPr id="10" name="رابط مستقيم 9"/>
          <p:cNvCxnSpPr/>
          <p:nvPr/>
        </p:nvCxnSpPr>
        <p:spPr>
          <a:xfrm flipH="1">
            <a:off x="6781800" y="4977705"/>
            <a:ext cx="228600" cy="3810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مستقيم 39"/>
          <p:cNvCxnSpPr/>
          <p:nvPr/>
        </p:nvCxnSpPr>
        <p:spPr>
          <a:xfrm>
            <a:off x="6485892" y="4953000"/>
            <a:ext cx="295908" cy="40570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مربع نص 13"/>
          <p:cNvSpPr txBox="1"/>
          <p:nvPr/>
        </p:nvSpPr>
        <p:spPr>
          <a:xfrm>
            <a:off x="5585792" y="5257800"/>
            <a:ext cx="1424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5   + 4 </a:t>
            </a:r>
            <a:endParaRPr lang="ar-SA" sz="2800" b="1" dirty="0">
              <a:solidFill>
                <a:prstClr val="black"/>
              </a:solidFill>
            </a:endParaRPr>
          </a:p>
        </p:txBody>
      </p:sp>
      <p:cxnSp>
        <p:nvCxnSpPr>
          <p:cNvPr id="44" name="رابط مستقيم 43"/>
          <p:cNvCxnSpPr/>
          <p:nvPr/>
        </p:nvCxnSpPr>
        <p:spPr>
          <a:xfrm flipH="1">
            <a:off x="2667000" y="5053905"/>
            <a:ext cx="228600" cy="3810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>
            <a:off x="2371092" y="5029200"/>
            <a:ext cx="295908" cy="40570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8" name="مربع نص 47"/>
          <p:cNvSpPr txBox="1"/>
          <p:nvPr/>
        </p:nvSpPr>
        <p:spPr>
          <a:xfrm>
            <a:off x="2356792" y="5420380"/>
            <a:ext cx="1424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3 +     6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6162042" y="5631190"/>
            <a:ext cx="6477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9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51" name="مربع نص 50"/>
          <p:cNvSpPr txBox="1"/>
          <p:nvPr/>
        </p:nvSpPr>
        <p:spPr>
          <a:xfrm>
            <a:off x="2745246" y="5714647"/>
            <a:ext cx="6477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9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8" name="Teardrop 8"/>
          <p:cNvSpPr/>
          <p:nvPr/>
        </p:nvSpPr>
        <p:spPr>
          <a:xfrm>
            <a:off x="43699" y="1522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51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09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/>
      <p:bldP spid="35" grpId="0"/>
      <p:bldP spid="36" grpId="0"/>
      <p:bldP spid="14" grpId="0"/>
      <p:bldP spid="48" grpId="0"/>
      <p:bldP spid="17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خصائص الجمع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6348005" y="762000"/>
            <a:ext cx="1828800" cy="457200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مثال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914400" y="1295400"/>
            <a:ext cx="730232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حيوانات : نقلت إلي حديقة للحيوانات 4 نمور وفهدان و6 أسود . 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ما عدد الحيوانات التي نقلت للحديقة ؟ 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914400" y="2217003"/>
            <a:ext cx="730232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لمعرفة عدد الحيوانات الت نقلت إلي الحديقة ، أجد ناتج 4 + 2 + 6 . 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أعيد ترتيب الأعداد ليصبح جمعها أسهل .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5791200" y="3124200"/>
            <a:ext cx="204452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4 + 2+ 6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240146" y="3581400"/>
            <a:ext cx="204452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= 2 + 4 + 6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240145" y="4048780"/>
            <a:ext cx="204452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= 2 ( 4 + 6 )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2514600" y="3962400"/>
            <a:ext cx="3124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</a:rPr>
              <a:t>خاصية الإبدال لعملية الجمع </a:t>
            </a:r>
            <a:endParaRPr lang="ar-SA" sz="2000" b="1" dirty="0">
              <a:ln>
                <a:solidFill>
                  <a:prstClr val="black"/>
                </a:solidFill>
              </a:ln>
              <a:solidFill>
                <a:prstClr val="black"/>
              </a:solidFill>
            </a:endParaRPr>
          </a:p>
        </p:txBody>
      </p:sp>
      <p:cxnSp>
        <p:nvCxnSpPr>
          <p:cNvPr id="14" name="رابط كسهم مستقيم 13"/>
          <p:cNvCxnSpPr>
            <a:endCxn id="12" idx="1"/>
          </p:cNvCxnSpPr>
          <p:nvPr/>
        </p:nvCxnSpPr>
        <p:spPr>
          <a:xfrm>
            <a:off x="5638800" y="4310390"/>
            <a:ext cx="60134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مربع نص 28"/>
          <p:cNvSpPr txBox="1"/>
          <p:nvPr/>
        </p:nvSpPr>
        <p:spPr>
          <a:xfrm>
            <a:off x="6337479" y="4810780"/>
            <a:ext cx="204452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2  +     10</a:t>
            </a:r>
            <a:endParaRPr lang="ar-SA" sz="2800" b="1" dirty="0">
              <a:solidFill>
                <a:prstClr val="black"/>
              </a:solidFill>
            </a:endParaRPr>
          </a:p>
        </p:txBody>
      </p:sp>
      <p:cxnSp>
        <p:nvCxnSpPr>
          <p:cNvPr id="30" name="رابط مستقيم 29"/>
          <p:cNvCxnSpPr/>
          <p:nvPr/>
        </p:nvCxnSpPr>
        <p:spPr>
          <a:xfrm flipH="1">
            <a:off x="7001508" y="4444305"/>
            <a:ext cx="228600" cy="3810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>
            <a:off x="6705600" y="4419600"/>
            <a:ext cx="295908" cy="40570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مستطيل مستدير الزوايا 31"/>
          <p:cNvSpPr/>
          <p:nvPr/>
        </p:nvSpPr>
        <p:spPr>
          <a:xfrm>
            <a:off x="1600200" y="4724400"/>
            <a:ext cx="4504055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</a:rPr>
              <a:t>خاصية التجميع لعملية الجمع . طريقة  تجميع الأعداد لا تغير ناتج الجمع .</a:t>
            </a:r>
            <a:endParaRPr lang="ar-SA" sz="2000" b="1" dirty="0">
              <a:ln>
                <a:solidFill>
                  <a:prstClr val="black"/>
                </a:solidFill>
              </a:ln>
              <a:solidFill>
                <a:prstClr val="black"/>
              </a:solidFill>
            </a:endParaRPr>
          </a:p>
        </p:txBody>
      </p:sp>
      <p:cxnSp>
        <p:nvCxnSpPr>
          <p:cNvPr id="33" name="رابط كسهم مستقيم 32"/>
          <p:cNvCxnSpPr>
            <a:stCxn id="32" idx="3"/>
          </p:cNvCxnSpPr>
          <p:nvPr/>
        </p:nvCxnSpPr>
        <p:spPr>
          <a:xfrm>
            <a:off x="6104255" y="5067300"/>
            <a:ext cx="601345" cy="50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مربع نص 36"/>
          <p:cNvSpPr txBox="1"/>
          <p:nvPr/>
        </p:nvSpPr>
        <p:spPr>
          <a:xfrm>
            <a:off x="1981200" y="5648980"/>
            <a:ext cx="608312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إذن الحيوانات التي نقلت إلي الحديقة 12 حيوانا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1" name="Teardrop 8"/>
          <p:cNvSpPr/>
          <p:nvPr/>
        </p:nvSpPr>
        <p:spPr>
          <a:xfrm>
            <a:off x="43699" y="1522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98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" grpId="0"/>
      <p:bldP spid="10" grpId="0"/>
      <p:bldP spid="3" grpId="0"/>
      <p:bldP spid="11" grpId="0"/>
      <p:bldP spid="12" grpId="0"/>
      <p:bldP spid="13" grpId="0" animBg="1"/>
      <p:bldP spid="29" grpId="0"/>
      <p:bldP spid="32" grpId="0" animBg="1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7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خصائص الجمع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85800" y="791028"/>
            <a:ext cx="6324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أجد الناتج ، وأحدد الخاصية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305800" y="14514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1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185079" y="1457980"/>
            <a:ext cx="204452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6 + 5 =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172200" y="1915180"/>
            <a:ext cx="204452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5 + 6 =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508104" y="1447800"/>
            <a:ext cx="150229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11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11  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الابدال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4429397" y="14514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2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1676400" y="1457980"/>
            <a:ext cx="267679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( 5 + 7 ) + 3  =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555104" y="1434405"/>
            <a:ext cx="150229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15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15  التجميع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1590403" y="1871990"/>
            <a:ext cx="267679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5 + ( 7 + 3 ) =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8305800" y="27432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3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6185079" y="2749751"/>
            <a:ext cx="204452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0 + 12 =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3581400" y="2779693"/>
            <a:ext cx="314179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12  العنصر المحايد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24" name="رابط مستقيم 23"/>
          <p:cNvCxnSpPr/>
          <p:nvPr/>
        </p:nvCxnSpPr>
        <p:spPr>
          <a:xfrm flipH="1">
            <a:off x="914400" y="35814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وسيلة شرح بيضاوية 24"/>
          <p:cNvSpPr/>
          <p:nvPr/>
        </p:nvSpPr>
        <p:spPr>
          <a:xfrm>
            <a:off x="7100292" y="3733800"/>
            <a:ext cx="1205508" cy="457200"/>
          </a:xfrm>
          <a:prstGeom prst="wedgeEllipseCallout">
            <a:avLst>
              <a:gd name="adj1" fmla="val -24334"/>
              <a:gd name="adj2" fmla="val 8403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أتحدث </a:t>
            </a:r>
            <a:endParaRPr lang="ar-S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775692" y="3739437"/>
            <a:ext cx="6324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ysClr val="windowText" lastClr="000000"/>
                </a:solidFill>
              </a:rPr>
              <a:t>أشرح كيف أستعمل خاصيتي الإبدال والتجميع لإيجاد ناتج جمع الأعداد 7 ، 8 ، 3 . </a:t>
            </a:r>
            <a:endParaRPr lang="ar-SA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8391797" y="38100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4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2209800" y="4658380"/>
            <a:ext cx="607486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7 + 8 + 3 = 7 + 3 + 8   خاصية الإبدال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2667000" y="5191780"/>
            <a:ext cx="447466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= ( 7 + 3 ) + 8 خاصية التجميع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4381500" y="5725180"/>
            <a:ext cx="276016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= 10 + 8 = 18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1" name="Teardrop 8"/>
          <p:cNvSpPr/>
          <p:nvPr/>
        </p:nvSpPr>
        <p:spPr>
          <a:xfrm>
            <a:off x="43699" y="1522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60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/>
      <p:bldP spid="15" grpId="0" animBg="1"/>
      <p:bldP spid="16" grpId="0"/>
      <p:bldP spid="18" grpId="0"/>
      <p:bldP spid="19" grpId="0"/>
      <p:bldP spid="20" grpId="0" animBg="1"/>
      <p:bldP spid="21" grpId="0"/>
      <p:bldP spid="23" grpId="0"/>
      <p:bldP spid="25" grpId="0" animBg="1"/>
      <p:bldP spid="26" grpId="0"/>
      <p:bldP spid="27" grpId="0" animBg="1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خصائص الجمع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خطط انسيابي: محطة طرفية 9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85800" y="791028"/>
            <a:ext cx="6324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أجد الناتج ، وأحدد الخاصية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8305800" y="14514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5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185079" y="1457980"/>
            <a:ext cx="204452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0 + 9 =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257800" y="1447800"/>
            <a:ext cx="1752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9 </a:t>
            </a:r>
            <a:r>
              <a:rPr lang="ar-SA" sz="2000" b="1" dirty="0" smtClean="0">
                <a:solidFill>
                  <a:srgbClr val="FF0000"/>
                </a:solidFill>
              </a:rPr>
              <a:t>العنصر المحايد 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4343400" y="14514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6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2222679" y="1457980"/>
            <a:ext cx="2044521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9 + 2 =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2 + 9 = 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533400" y="1447800"/>
            <a:ext cx="25146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11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11 الإبدال 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8305800" y="1934942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7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5715000" y="1941493"/>
            <a:ext cx="2600597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4+(6+ 3) =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( 4+6) +3=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4038600" y="1981200"/>
            <a:ext cx="25146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13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13 التجميع </a:t>
            </a:r>
            <a:endParaRPr lang="ar-SA" sz="2000" b="1" dirty="0">
              <a:solidFill>
                <a:srgbClr val="FF0000"/>
              </a:solidFill>
            </a:endParaRPr>
          </a:p>
        </p:txBody>
      </p:sp>
      <p:cxnSp>
        <p:nvCxnSpPr>
          <p:cNvPr id="22" name="رابط مستقيم 21"/>
          <p:cNvCxnSpPr/>
          <p:nvPr/>
        </p:nvCxnSpPr>
        <p:spPr>
          <a:xfrm flipH="1">
            <a:off x="914400" y="29718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23" name="مجموعة 22"/>
          <p:cNvGrpSpPr/>
          <p:nvPr/>
        </p:nvGrpSpPr>
        <p:grpSpPr>
          <a:xfrm>
            <a:off x="1288081" y="2971800"/>
            <a:ext cx="6913510" cy="523220"/>
            <a:chOff x="1288081" y="2971800"/>
            <a:chExt cx="6913510" cy="523220"/>
          </a:xfrm>
        </p:grpSpPr>
        <p:sp>
          <p:nvSpPr>
            <p:cNvPr id="2" name="مربع نص 1"/>
            <p:cNvSpPr txBox="1"/>
            <p:nvPr/>
          </p:nvSpPr>
          <p:spPr>
            <a:xfrm>
              <a:off x="1288081" y="2971800"/>
              <a:ext cx="691351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srgbClr val="FF0000"/>
                  </a:solidFill>
                </a:rPr>
                <a:t>الجبر : أكتب العدد المناسب في        ، وأحدد الخاصية </a:t>
              </a:r>
              <a:endParaRPr lang="ar-SA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3" name="مستطيل 2"/>
            <p:cNvSpPr/>
            <p:nvPr/>
          </p:nvSpPr>
          <p:spPr>
            <a:xfrm>
              <a:off x="3927422" y="3057992"/>
              <a:ext cx="415977" cy="31479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24" name="مستطيل مستدير الزوايا 23"/>
          <p:cNvSpPr/>
          <p:nvPr/>
        </p:nvSpPr>
        <p:spPr>
          <a:xfrm>
            <a:off x="8292921" y="35088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8</a:t>
            </a:r>
            <a:endParaRPr lang="ar-SA" sz="3600" dirty="0">
              <a:solidFill>
                <a:prstClr val="white"/>
              </a:solidFill>
            </a:endParaRPr>
          </a:p>
        </p:txBody>
      </p:sp>
      <p:grpSp>
        <p:nvGrpSpPr>
          <p:cNvPr id="27" name="مجموعة 26"/>
          <p:cNvGrpSpPr/>
          <p:nvPr/>
        </p:nvGrpSpPr>
        <p:grpSpPr>
          <a:xfrm>
            <a:off x="6172200" y="3515380"/>
            <a:ext cx="2044521" cy="523220"/>
            <a:chOff x="6172200" y="3515380"/>
            <a:chExt cx="2044521" cy="523220"/>
          </a:xfrm>
        </p:grpSpPr>
        <p:sp>
          <p:nvSpPr>
            <p:cNvPr id="25" name="مربع نص 24"/>
            <p:cNvSpPr txBox="1"/>
            <p:nvPr/>
          </p:nvSpPr>
          <p:spPr>
            <a:xfrm>
              <a:off x="6172200" y="3515380"/>
              <a:ext cx="2044521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6+      = 6 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26" name="مستطيل 25"/>
            <p:cNvSpPr/>
            <p:nvPr/>
          </p:nvSpPr>
          <p:spPr>
            <a:xfrm>
              <a:off x="7239000" y="3619592"/>
              <a:ext cx="415977" cy="31479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29" name="مربع نص 28"/>
          <p:cNvSpPr txBox="1"/>
          <p:nvPr/>
        </p:nvSpPr>
        <p:spPr>
          <a:xfrm>
            <a:off x="7086600" y="3352800"/>
            <a:ext cx="58742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 smtClean="0">
                <a:solidFill>
                  <a:srgbClr val="FF0000"/>
                </a:solidFill>
              </a:rPr>
              <a:t>0</a:t>
            </a:r>
            <a:endParaRPr lang="ar-SA" sz="4400" b="1" dirty="0">
              <a:solidFill>
                <a:srgbClr val="FF0000"/>
              </a:solidFill>
            </a:endParaRPr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4581797" y="35850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9</a:t>
            </a:r>
            <a:endParaRPr lang="ar-SA" sz="3600" dirty="0">
              <a:solidFill>
                <a:prstClr val="white"/>
              </a:solidFill>
            </a:endParaRPr>
          </a:p>
        </p:txBody>
      </p:sp>
      <p:grpSp>
        <p:nvGrpSpPr>
          <p:cNvPr id="34" name="مجموعة 33"/>
          <p:cNvGrpSpPr/>
          <p:nvPr/>
        </p:nvGrpSpPr>
        <p:grpSpPr>
          <a:xfrm>
            <a:off x="609600" y="3511751"/>
            <a:ext cx="3720921" cy="523220"/>
            <a:chOff x="533400" y="3511751"/>
            <a:chExt cx="3720921" cy="523220"/>
          </a:xfrm>
        </p:grpSpPr>
        <p:sp>
          <p:nvSpPr>
            <p:cNvPr id="32" name="مربع نص 31"/>
            <p:cNvSpPr txBox="1"/>
            <p:nvPr/>
          </p:nvSpPr>
          <p:spPr>
            <a:xfrm>
              <a:off x="533400" y="3511751"/>
              <a:ext cx="3720921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(7+9)+ 3= (9+     ) +3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33" name="مستطيل 32"/>
            <p:cNvSpPr/>
            <p:nvPr/>
          </p:nvSpPr>
          <p:spPr>
            <a:xfrm>
              <a:off x="1524000" y="3647605"/>
              <a:ext cx="415977" cy="31479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35" name="مربع نص 34"/>
          <p:cNvSpPr txBox="1"/>
          <p:nvPr/>
        </p:nvSpPr>
        <p:spPr>
          <a:xfrm>
            <a:off x="1600200" y="3505200"/>
            <a:ext cx="2880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ar-SA" sz="3600" b="1" dirty="0" smtClean="0">
                <a:solidFill>
                  <a:srgbClr val="FF0000"/>
                </a:solidFill>
              </a:rPr>
              <a:t>7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6" name="مستطيل مستدير الزوايا 35"/>
          <p:cNvSpPr/>
          <p:nvPr/>
        </p:nvSpPr>
        <p:spPr>
          <a:xfrm>
            <a:off x="8315599" y="3962400"/>
            <a:ext cx="60355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prstClr val="white"/>
                </a:solidFill>
              </a:rPr>
              <a:t>10</a:t>
            </a:r>
            <a:endParaRPr lang="ar-SA" sz="2800" dirty="0">
              <a:solidFill>
                <a:prstClr val="white"/>
              </a:solidFill>
            </a:endParaRPr>
          </a:p>
        </p:txBody>
      </p:sp>
      <p:grpSp>
        <p:nvGrpSpPr>
          <p:cNvPr id="37" name="مجموعة 36"/>
          <p:cNvGrpSpPr/>
          <p:nvPr/>
        </p:nvGrpSpPr>
        <p:grpSpPr>
          <a:xfrm>
            <a:off x="5399777" y="3968951"/>
            <a:ext cx="2801813" cy="954107"/>
            <a:chOff x="6144612" y="3515380"/>
            <a:chExt cx="2044521" cy="954107"/>
          </a:xfrm>
        </p:grpSpPr>
        <p:sp>
          <p:nvSpPr>
            <p:cNvPr id="38" name="مربع نص 37"/>
            <p:cNvSpPr txBox="1"/>
            <p:nvPr/>
          </p:nvSpPr>
          <p:spPr>
            <a:xfrm>
              <a:off x="6144612" y="3515380"/>
              <a:ext cx="2044521" cy="95410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9+      = 2+9 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39" name="مستطيل 38"/>
            <p:cNvSpPr/>
            <p:nvPr/>
          </p:nvSpPr>
          <p:spPr>
            <a:xfrm>
              <a:off x="7431114" y="3619593"/>
              <a:ext cx="331497" cy="3728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40" name="مربع نص 39"/>
          <p:cNvSpPr txBox="1"/>
          <p:nvPr/>
        </p:nvSpPr>
        <p:spPr>
          <a:xfrm>
            <a:off x="7315200" y="3962400"/>
            <a:ext cx="2880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2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41" name="مستطيل مستدير الزوايا 40"/>
          <p:cNvSpPr/>
          <p:nvPr/>
        </p:nvSpPr>
        <p:spPr>
          <a:xfrm>
            <a:off x="4330521" y="4045858"/>
            <a:ext cx="622479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prstClr val="white"/>
                </a:solidFill>
              </a:rPr>
              <a:t>11</a:t>
            </a:r>
            <a:endParaRPr lang="ar-SA" sz="3600" dirty="0">
              <a:solidFill>
                <a:prstClr val="white"/>
              </a:solidFill>
            </a:endParaRPr>
          </a:p>
        </p:txBody>
      </p:sp>
      <p:grpSp>
        <p:nvGrpSpPr>
          <p:cNvPr id="47" name="مجموعة 46"/>
          <p:cNvGrpSpPr/>
          <p:nvPr/>
        </p:nvGrpSpPr>
        <p:grpSpPr>
          <a:xfrm>
            <a:off x="546279" y="3972580"/>
            <a:ext cx="3720921" cy="523220"/>
            <a:chOff x="533400" y="3972580"/>
            <a:chExt cx="3720921" cy="523220"/>
          </a:xfrm>
        </p:grpSpPr>
        <p:sp>
          <p:nvSpPr>
            <p:cNvPr id="43" name="مربع نص 42"/>
            <p:cNvSpPr txBox="1"/>
            <p:nvPr/>
          </p:nvSpPr>
          <p:spPr>
            <a:xfrm>
              <a:off x="533400" y="3972580"/>
              <a:ext cx="3720921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(8+3)+     =8+(3+2) 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44" name="مستطيل 43"/>
            <p:cNvSpPr/>
            <p:nvPr/>
          </p:nvSpPr>
          <p:spPr>
            <a:xfrm>
              <a:off x="2681128" y="4108434"/>
              <a:ext cx="415977" cy="31479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48" name="مربع نص 47"/>
          <p:cNvSpPr txBox="1"/>
          <p:nvPr/>
        </p:nvSpPr>
        <p:spPr>
          <a:xfrm>
            <a:off x="2772847" y="3962400"/>
            <a:ext cx="2880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2</a:t>
            </a:r>
            <a:endParaRPr lang="ar-SA" sz="3600" b="1" dirty="0">
              <a:solidFill>
                <a:srgbClr val="FF0000"/>
              </a:solidFill>
            </a:endParaRPr>
          </a:p>
        </p:txBody>
      </p:sp>
      <p:cxnSp>
        <p:nvCxnSpPr>
          <p:cNvPr id="49" name="رابط مستقيم 48"/>
          <p:cNvCxnSpPr/>
          <p:nvPr/>
        </p:nvCxnSpPr>
        <p:spPr>
          <a:xfrm flipH="1">
            <a:off x="914400" y="45720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0" name="مربع نص 49"/>
          <p:cNvSpPr txBox="1"/>
          <p:nvPr/>
        </p:nvSpPr>
        <p:spPr>
          <a:xfrm>
            <a:off x="5714999" y="4608731"/>
            <a:ext cx="246275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أجد ناتج الجمع ذهنيا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51" name="مربع نص 50"/>
          <p:cNvSpPr txBox="1"/>
          <p:nvPr/>
        </p:nvSpPr>
        <p:spPr>
          <a:xfrm>
            <a:off x="4767398" y="4526340"/>
            <a:ext cx="101428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1 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   7    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+ 9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</a:t>
            </a:r>
          </a:p>
        </p:txBody>
      </p:sp>
      <p:sp>
        <p:nvSpPr>
          <p:cNvPr id="52" name="مربع نص 51"/>
          <p:cNvSpPr txBox="1"/>
          <p:nvPr/>
        </p:nvSpPr>
        <p:spPr>
          <a:xfrm>
            <a:off x="4953000" y="5877580"/>
            <a:ext cx="7447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17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3" name="مربع نص 52"/>
          <p:cNvSpPr txBox="1"/>
          <p:nvPr/>
        </p:nvSpPr>
        <p:spPr>
          <a:xfrm>
            <a:off x="3657600" y="4526340"/>
            <a:ext cx="101428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5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   7    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+ 5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</a:t>
            </a:r>
          </a:p>
        </p:txBody>
      </p:sp>
      <p:sp>
        <p:nvSpPr>
          <p:cNvPr id="54" name="مربع نص 53"/>
          <p:cNvSpPr txBox="1"/>
          <p:nvPr/>
        </p:nvSpPr>
        <p:spPr>
          <a:xfrm>
            <a:off x="3843202" y="5877580"/>
            <a:ext cx="7447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17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7" name="مربع نص 56"/>
          <p:cNvSpPr txBox="1"/>
          <p:nvPr/>
        </p:nvSpPr>
        <p:spPr>
          <a:xfrm>
            <a:off x="2338514" y="4526340"/>
            <a:ext cx="101428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2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   1    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+ 3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</a:t>
            </a:r>
          </a:p>
        </p:txBody>
      </p:sp>
      <p:sp>
        <p:nvSpPr>
          <p:cNvPr id="58" name="مربع نص 57"/>
          <p:cNvSpPr txBox="1"/>
          <p:nvPr/>
        </p:nvSpPr>
        <p:spPr>
          <a:xfrm>
            <a:off x="2524116" y="5877580"/>
            <a:ext cx="7447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14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5" name="Teardrop 8"/>
          <p:cNvSpPr/>
          <p:nvPr/>
        </p:nvSpPr>
        <p:spPr>
          <a:xfrm>
            <a:off x="43699" y="1522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31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/>
      <p:bldP spid="12" grpId="0" animBg="1"/>
      <p:bldP spid="13" grpId="0"/>
      <p:bldP spid="14" grpId="0"/>
      <p:bldP spid="15" grpId="0" animBg="1"/>
      <p:bldP spid="16" grpId="0"/>
      <p:bldP spid="17" grpId="0"/>
      <p:bldP spid="19" grpId="0" animBg="1"/>
      <p:bldP spid="20" grpId="0"/>
      <p:bldP spid="21" grpId="0"/>
      <p:bldP spid="24" grpId="0" animBg="1"/>
      <p:bldP spid="29" grpId="0"/>
      <p:bldP spid="30" grpId="0" animBg="1"/>
      <p:bldP spid="35" grpId="0"/>
      <p:bldP spid="36" grpId="0" animBg="1"/>
      <p:bldP spid="40" grpId="0"/>
      <p:bldP spid="41" grpId="0" animBg="1"/>
      <p:bldP spid="48" grpId="0"/>
      <p:bldP spid="50" grpId="0"/>
      <p:bldP spid="51" grpId="0"/>
      <p:bldP spid="52" grpId="0"/>
      <p:bldP spid="53" grpId="0"/>
      <p:bldP spid="54" grpId="0"/>
      <p:bldP spid="57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9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خصائص الجمع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85800" y="791028"/>
            <a:ext cx="6324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أحل كلا من المسائل الآتية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315599" y="1494972"/>
            <a:ext cx="60355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prstClr val="white"/>
                </a:solidFill>
              </a:rPr>
              <a:t>15</a:t>
            </a:r>
            <a:endParaRPr lang="ar-SA" sz="2800" dirty="0">
              <a:solidFill>
                <a:prstClr val="white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066800" y="1447800"/>
            <a:ext cx="722530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رسمت سلمى الصورة أدناه . أكتب جملتين عدديتين كمثال على خاصية التجميع لعملية الجمع التي تدل على عدد الصور .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7779656" y="2663371"/>
            <a:ext cx="526143" cy="460829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7199086" y="2652486"/>
            <a:ext cx="490268" cy="46808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6560456" y="2677885"/>
            <a:ext cx="526143" cy="44268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5" name="نجمة ذات 5 نقاط 14"/>
          <p:cNvSpPr/>
          <p:nvPr/>
        </p:nvSpPr>
        <p:spPr>
          <a:xfrm>
            <a:off x="5791200" y="2510971"/>
            <a:ext cx="685800" cy="569686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6" name="نجمة ذات 5 نقاط 15"/>
          <p:cNvSpPr/>
          <p:nvPr/>
        </p:nvSpPr>
        <p:spPr>
          <a:xfrm>
            <a:off x="5029200" y="2529060"/>
            <a:ext cx="685800" cy="569686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9" name="نجمة ذات 5 نقاط 18"/>
          <p:cNvSpPr/>
          <p:nvPr/>
        </p:nvSpPr>
        <p:spPr>
          <a:xfrm>
            <a:off x="4343400" y="2510971"/>
            <a:ext cx="685800" cy="569686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0" name="نجمة ذات 5 نقاط 19"/>
          <p:cNvSpPr/>
          <p:nvPr/>
        </p:nvSpPr>
        <p:spPr>
          <a:xfrm>
            <a:off x="3581400" y="2529060"/>
            <a:ext cx="685800" cy="569686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1" name="نجمة ذات 5 نقاط 20"/>
          <p:cNvSpPr/>
          <p:nvPr/>
        </p:nvSpPr>
        <p:spPr>
          <a:xfrm>
            <a:off x="2971800" y="2529060"/>
            <a:ext cx="685800" cy="569686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2" name="مثلث متساوي الساقين 21"/>
          <p:cNvSpPr/>
          <p:nvPr/>
        </p:nvSpPr>
        <p:spPr>
          <a:xfrm>
            <a:off x="2514600" y="2434771"/>
            <a:ext cx="443484" cy="663975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3" name="مثلث متساوي الساقين 22"/>
          <p:cNvSpPr/>
          <p:nvPr/>
        </p:nvSpPr>
        <p:spPr>
          <a:xfrm>
            <a:off x="1981200" y="2434771"/>
            <a:ext cx="443484" cy="663975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4" name="مثلث متساوي الساقين 23"/>
          <p:cNvSpPr/>
          <p:nvPr/>
        </p:nvSpPr>
        <p:spPr>
          <a:xfrm>
            <a:off x="2493627" y="2434771"/>
            <a:ext cx="443484" cy="663975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5" name="مثلث متساوي الساقين 24"/>
          <p:cNvSpPr/>
          <p:nvPr/>
        </p:nvSpPr>
        <p:spPr>
          <a:xfrm>
            <a:off x="1960227" y="2434771"/>
            <a:ext cx="443484" cy="663975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6" name="مثلث متساوي الساقين 25"/>
          <p:cNvSpPr/>
          <p:nvPr/>
        </p:nvSpPr>
        <p:spPr>
          <a:xfrm>
            <a:off x="1447800" y="2434771"/>
            <a:ext cx="443484" cy="663975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7" name="مثلث متساوي الساقين 26"/>
          <p:cNvSpPr/>
          <p:nvPr/>
        </p:nvSpPr>
        <p:spPr>
          <a:xfrm>
            <a:off x="914400" y="2434771"/>
            <a:ext cx="443484" cy="663975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3718915" y="3352800"/>
            <a:ext cx="37337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3 + ( 5+4) و ( 3+5) + 4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31" name="رابط مستقيم 30"/>
          <p:cNvCxnSpPr/>
          <p:nvPr/>
        </p:nvCxnSpPr>
        <p:spPr>
          <a:xfrm flipH="1">
            <a:off x="914400" y="39624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2" name="مستطيل مستدير الزوايا 31"/>
          <p:cNvSpPr/>
          <p:nvPr/>
        </p:nvSpPr>
        <p:spPr>
          <a:xfrm>
            <a:off x="8311850" y="4343400"/>
            <a:ext cx="60355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prstClr val="white"/>
                </a:solidFill>
              </a:rPr>
              <a:t>16</a:t>
            </a:r>
            <a:endParaRPr lang="ar-SA" sz="2800" dirty="0">
              <a:solidFill>
                <a:prstClr val="white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1063051" y="4209871"/>
            <a:ext cx="722530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دخل صالح مكتبة  فاشتري </a:t>
            </a:r>
            <a:r>
              <a:rPr lang="ar-SA" sz="2400" b="1" dirty="0">
                <a:solidFill>
                  <a:prstClr val="black"/>
                </a:solidFill>
              </a:rPr>
              <a:t>6 دفاتر </a:t>
            </a:r>
            <a:r>
              <a:rPr lang="ar-SA" sz="2400" b="1" dirty="0" smtClean="0">
                <a:solidFill>
                  <a:prstClr val="black"/>
                </a:solidFill>
              </a:rPr>
              <a:t>لونها أزرق ودفترين لونهما أحمر ودفترين لونهما أصفر ، وبقي على الرف 7 دفاتر . فكم دفترا كان على رف المكتبة ؟ </a:t>
            </a:r>
          </a:p>
        </p:txBody>
      </p:sp>
      <p:sp>
        <p:nvSpPr>
          <p:cNvPr id="34" name="مربع نص 33"/>
          <p:cNvSpPr txBox="1"/>
          <p:nvPr/>
        </p:nvSpPr>
        <p:spPr>
          <a:xfrm>
            <a:off x="2514600" y="5496580"/>
            <a:ext cx="509048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6 + 2 + 2 + 7 = 17 دفترا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5" name="Teardrop 8"/>
          <p:cNvSpPr/>
          <p:nvPr/>
        </p:nvSpPr>
        <p:spPr>
          <a:xfrm>
            <a:off x="43699" y="1522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2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3" grpId="0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/>
      <p:bldP spid="32" grpId="0" animBg="1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9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الجبر : خصائص الجمع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388050" y="1219200"/>
            <a:ext cx="60355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prstClr val="white"/>
                </a:solidFill>
              </a:rPr>
              <a:t>17</a:t>
            </a:r>
            <a:endParaRPr lang="ar-SA" sz="2800" dirty="0">
              <a:solidFill>
                <a:prstClr val="white"/>
              </a:solidFill>
            </a:endParaRPr>
          </a:p>
        </p:txBody>
      </p:sp>
      <p:sp>
        <p:nvSpPr>
          <p:cNvPr id="32" name="مستطيل مستدير الزوايا 31"/>
          <p:cNvSpPr/>
          <p:nvPr/>
        </p:nvSpPr>
        <p:spPr>
          <a:xfrm>
            <a:off x="8464250" y="3813629"/>
            <a:ext cx="60355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prstClr val="white"/>
                </a:solidFill>
              </a:rPr>
              <a:t>18</a:t>
            </a:r>
            <a:endParaRPr lang="ar-SA" sz="2800" dirty="0">
              <a:solidFill>
                <a:prstClr val="white"/>
              </a:solidFill>
            </a:endParaRPr>
          </a:p>
        </p:txBody>
      </p:sp>
      <p:sp>
        <p:nvSpPr>
          <p:cNvPr id="35" name="Teardrop 8"/>
          <p:cNvSpPr/>
          <p:nvPr/>
        </p:nvSpPr>
        <p:spPr>
          <a:xfrm>
            <a:off x="43699" y="1522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705" y="762000"/>
            <a:ext cx="4153971" cy="479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75342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3543300"/>
            <a:ext cx="725805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479049" y="2133600"/>
            <a:ext cx="8210776" cy="1457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7</a:t>
            </a:r>
            <a:r>
              <a:rPr lang="ar-SA" sz="2400" b="1" dirty="0" smtClean="0">
                <a:solidFill>
                  <a:srgbClr val="FF0000"/>
                </a:solidFill>
              </a:rPr>
              <a:t>+(9+3) ،(7+9)+3 خاصية التجميع</a:t>
            </a:r>
          </a:p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(7+3)+9         خاصية الإبدال وخاصية التجميع</a:t>
            </a:r>
          </a:p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الطريقة الأخيرة هي الأسهل ، لأنني أحصل على العدد 10 ثم أضيف إليه العدد9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676400" y="4648200"/>
            <a:ext cx="6457951" cy="9173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 </a:t>
            </a:r>
            <a:r>
              <a:rPr lang="ar-SA" sz="3200" dirty="0" smtClean="0">
                <a:solidFill>
                  <a:srgbClr val="FF0000"/>
                </a:solidFill>
              </a:rPr>
              <a:t>إجابة ممكنة :لا</a:t>
            </a:r>
          </a:p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مثال :7-5=2 بينما5-7 لا تساوي 2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11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32" grpId="0" animBg="1"/>
      <p:bldP spid="2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574</Words>
  <Application>Microsoft Office PowerPoint</Application>
  <PresentationFormat>عرض على الشاشة (3:4)‏</PresentationFormat>
  <Paragraphs>151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DAWHA</cp:lastModifiedBy>
  <cp:revision>9</cp:revision>
  <dcterms:created xsi:type="dcterms:W3CDTF">2015-10-06T14:56:54Z</dcterms:created>
  <dcterms:modified xsi:type="dcterms:W3CDTF">2017-02-22T18:31:20Z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