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23"/>
  </p:notesMasterIdLst>
  <p:sldIdLst>
    <p:sldId id="324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6" r:id="rId20"/>
    <p:sldId id="364" r:id="rId21"/>
    <p:sldId id="365" r:id="rId22"/>
  </p:sldIdLst>
  <p:sldSz cx="9144000" cy="6858000" type="screen4x3"/>
  <p:notesSz cx="6858000" cy="9144000"/>
  <p:custDataLst>
    <p:tags r:id="rId24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24" autoAdjust="0"/>
    <p:restoredTop sz="91144" autoAdjust="0"/>
  </p:normalViewPr>
  <p:slideViewPr>
    <p:cSldViewPr>
      <p:cViewPr varScale="1">
        <p:scale>
          <a:sx n="95" d="100"/>
          <a:sy n="95" d="100"/>
        </p:scale>
        <p:origin x="-5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10/07/1440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8F1DB-8E17-4CFC-B7BF-63CE2855F0EB}" type="slidenum">
              <a:rPr lang="ar-SA" smtClean="0">
                <a:solidFill>
                  <a:prstClr val="black"/>
                </a:solidFill>
              </a:rPr>
              <a:pPr/>
              <a:t>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BDBA-3E88-4B35-AA02-961CF36B3C3A}" type="slidenum">
              <a:rPr lang="ar-EG" smtClean="0"/>
              <a:pPr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6226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2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7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8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7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7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3/16/2019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8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audio" Target="../media/audio5.wav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325754" y="620688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 smtClean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4106858" y="2253347"/>
            <a:ext cx="4687128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/>
              <a:t>س: ما المقصود بالخلية؟</a:t>
            </a:r>
            <a:endParaRPr lang="en-US" sz="2800" dirty="0"/>
          </a:p>
        </p:txBody>
      </p:sp>
      <p:sp>
        <p:nvSpPr>
          <p:cNvPr id="3" name="مستطيل 2"/>
          <p:cNvSpPr/>
          <p:nvPr/>
        </p:nvSpPr>
        <p:spPr>
          <a:xfrm>
            <a:off x="533400" y="3068960"/>
            <a:ext cx="8071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/>
              <a:t>نعرف أن الحيوان يشترك مع النبات في بعض الخصائص منها:( التنفس والنمو .......) كما يختلف الحيوان عن النبات في أنه قادر على الحركة </a:t>
            </a:r>
            <a:r>
              <a:rPr lang="ar-SA" sz="2400" b="1" dirty="0" smtClean="0"/>
              <a:t>وال</a:t>
            </a:r>
            <a:r>
              <a:rPr lang="ar-EG" sz="2400" b="1" dirty="0"/>
              <a:t>ا</a:t>
            </a:r>
            <a:r>
              <a:rPr lang="ar-SA" sz="2400" b="1" dirty="0" smtClean="0"/>
              <a:t>نتقال </a:t>
            </a:r>
            <a:r>
              <a:rPr lang="ar-SA" sz="2400" b="1" dirty="0"/>
              <a:t>من مكان إلى آخر .</a:t>
            </a:r>
            <a:endParaRPr lang="en-US" sz="2400" dirty="0"/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س: هل تختلف الخلية الحيوانية عن الخلية النباتية ؟ 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س: هل يوجد بين الخلية الحيوانية والخلية النباتية  تشابه في بعض التراكيب؟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/>
              <a:t> 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67544" y="5031922"/>
            <a:ext cx="8071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س: هل تختلف الخلية الحيوانية عن الخلية النباتية ؟ 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س</a:t>
            </a:r>
            <a:r>
              <a:rPr lang="ar-SA" sz="2400" b="1" dirty="0">
                <a:solidFill>
                  <a:srgbClr val="FF0000"/>
                </a:solidFill>
              </a:rPr>
              <a:t>: هل يوجد بين الخلية الحيوانية والخلية النباتية  تشابه في بعض التراكيب؟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build="p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04" y="864167"/>
            <a:ext cx="2421259" cy="5157121"/>
            <a:chOff x="0" y="685800"/>
            <a:chExt cx="2809876" cy="515712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85800"/>
              <a:ext cx="2809876" cy="3581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645" y="4114800"/>
              <a:ext cx="2720098" cy="17281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مستطيل مستدير الزوايا 21"/>
          <p:cNvSpPr/>
          <p:nvPr/>
        </p:nvSpPr>
        <p:spPr>
          <a:xfrm>
            <a:off x="6858000" y="0"/>
            <a:ext cx="2214578" cy="640080"/>
          </a:xfrm>
          <a:prstGeom prst="round2Diag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الدرس ا</a:t>
            </a: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الثاني</a:t>
            </a:r>
            <a:r>
              <a:rPr lang="ar-EG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مستدير الزوايا 22"/>
          <p:cNvSpPr/>
          <p:nvPr/>
        </p:nvSpPr>
        <p:spPr>
          <a:xfrm>
            <a:off x="1187624" y="45720"/>
            <a:ext cx="5622243" cy="64008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ما البناء الضوئي ؟ وما التنفس الخلوي ؟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472" y="838200"/>
            <a:ext cx="60960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البناء الضوئي : هي العملية التي تحدث في النباتات وبعض المخلوقات الحية الأخرى تستخدم طاقة الشمس لإنتاج غذاء على شكل سكر الجلوكوز . والمواد المتفاعلة في هذه العملية هي ثاني أكسيد الكربون والماء . أما المواد الناتجة عن هذه العملية فهي الجلوكوز والأكسجين . وتتحكم الطاقة الشمسية في سير عملية البناء الضوئي كلها .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4000996"/>
            <a:ext cx="64008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وتتم عملية البناء الضوئي داخل </a:t>
            </a:r>
            <a:r>
              <a:rPr lang="ar-SA" sz="2400" b="1" dirty="0" err="1" smtClean="0">
                <a:solidFill>
                  <a:srgbClr val="002060"/>
                </a:solidFill>
              </a:rPr>
              <a:t>البلاستيدات</a:t>
            </a:r>
            <a:r>
              <a:rPr lang="ar-SA" sz="2400" b="1" dirty="0" smtClean="0">
                <a:solidFill>
                  <a:srgbClr val="002060"/>
                </a:solidFill>
              </a:rPr>
              <a:t> الخضراء . </a:t>
            </a:r>
          </a:p>
          <a:p>
            <a:r>
              <a:rPr lang="ar-SA" sz="2400" b="1" dirty="0" smtClean="0">
                <a:solidFill>
                  <a:srgbClr val="002060"/>
                </a:solidFill>
              </a:rPr>
              <a:t>وهذه التراكيب المميزة تحتوي على صبغة الكلوروفيل الخضراء ، وهي تقوم بالتقاط الطاقة الشمسية التي تستعمل في عملية البناء الضوئي ، ويخزن الجلوكوز الناتج عن هذه العملية داخل المخلوق الحي ، ويطرد الأكسجين بوصفه فضلات ناتجة عن عملية البناء الضوئي إلى الغلاف الجوي . 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ص3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79" y="3182520"/>
            <a:ext cx="5865397" cy="72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0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2436848" y="44624"/>
            <a:ext cx="4267200" cy="457200"/>
          </a:xfrm>
          <a:prstGeom prst="round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البناء الضوئي والتنفس الخلوي </a:t>
            </a:r>
            <a:endParaRPr lang="ar-SA" sz="24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17" y="539710"/>
            <a:ext cx="46577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6482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79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3364363" y="-27384"/>
            <a:ext cx="2417026" cy="64698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C00000"/>
                </a:solidFill>
              </a:rPr>
              <a:t>التنفس والتخمر 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23527" y="1056144"/>
            <a:ext cx="8496945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7030A0"/>
                </a:solidFill>
              </a:rPr>
              <a:t>عملية تقوم فيها النباتات والحيوانات بتحويل سكر الجلوكوز إلى طاقة  </a:t>
            </a:r>
            <a:r>
              <a:rPr lang="ar-SA" sz="2400" b="1" dirty="0" smtClean="0">
                <a:solidFill>
                  <a:srgbClr val="7030A0"/>
                </a:solidFill>
              </a:rPr>
              <a:t>، وخلال هذه العملية تقوم الخلايا بتحليل السكر وإطلاق الطاقة . </a:t>
            </a:r>
          </a:p>
          <a:p>
            <a:r>
              <a:rPr lang="ar-SA" sz="2400" b="1" dirty="0" smtClean="0">
                <a:solidFill>
                  <a:srgbClr val="7030A0"/>
                </a:solidFill>
              </a:rPr>
              <a:t>ويتطلب حدوث التنفس الخلوي في النباتات والحيوانات وجود الأكسجين . لذا يسمي بالتنفس الهوائي . </a:t>
            </a:r>
          </a:p>
          <a:p>
            <a:r>
              <a:rPr lang="ar-SA" sz="2400" b="1" dirty="0" smtClean="0">
                <a:solidFill>
                  <a:srgbClr val="7030A0"/>
                </a:solidFill>
              </a:rPr>
              <a:t>وتستعمل الخلايا الأكسجين لتحليل السكر لإطلاق طاقة يمكن استخدامها للقيام بالنشاطات الحيوية . وينتج عن هذه العملية الماء وثاني أكسيد الكربون بوصفهما فضلات ، وتستخدم النباتات هذه الفضلات مرة أخرى في عملية البناء الضوئي .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5" name="مستطيل مستدير الزوايا 21"/>
          <p:cNvSpPr/>
          <p:nvPr/>
        </p:nvSpPr>
        <p:spPr>
          <a:xfrm>
            <a:off x="7020272" y="52616"/>
            <a:ext cx="1890034" cy="64008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 smtClean="0">
                <a:solidFill>
                  <a:prstClr val="black"/>
                </a:solidFill>
                <a:latin typeface="Simplified Arabic" pitchFamily="18" charset="-78"/>
              </a:rPr>
              <a:t>الدرس ا</a:t>
            </a:r>
            <a:r>
              <a:rPr lang="ar-SA" sz="2800" b="1" dirty="0" smtClean="0">
                <a:solidFill>
                  <a:prstClr val="black"/>
                </a:solidFill>
                <a:latin typeface="Simplified Arabic" pitchFamily="18" charset="-78"/>
              </a:rPr>
              <a:t>الثاني</a:t>
            </a:r>
            <a:r>
              <a:rPr lang="ar-EG" sz="2800" b="1" dirty="0" smtClean="0">
                <a:solidFill>
                  <a:prstClr val="black"/>
                </a:solidFill>
                <a:latin typeface="Simplified Arabic" pitchFamily="18" charset="-78"/>
              </a:rPr>
              <a:t> </a:t>
            </a:r>
            <a:endParaRPr lang="ar-SA" sz="2800" b="1" dirty="0">
              <a:solidFill>
                <a:prstClr val="black"/>
              </a:solidFill>
              <a:latin typeface="Simplified Arabic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738" y="3933056"/>
            <a:ext cx="863473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التنفس اللاهوائي : هو نوع أخر للتنفس الخلوي لا يستعمل الأكسجين . وأكثر عملياتها شيوعا هي عملية التخمر .</a:t>
            </a:r>
          </a:p>
          <a:p>
            <a:r>
              <a:rPr lang="ar-SA" sz="2400" b="1" dirty="0" smtClean="0">
                <a:solidFill>
                  <a:srgbClr val="0070C0"/>
                </a:solidFill>
              </a:rPr>
              <a:t>تحدث عملية التنفس اللاهوائي في جميع الخلايا ، عندما لا تستطيع الخلية القيام بعملية التنفس الخلوي . </a:t>
            </a:r>
          </a:p>
          <a:p>
            <a:r>
              <a:rPr lang="ar-SA" sz="2400" b="1" dirty="0" smtClean="0">
                <a:solidFill>
                  <a:srgbClr val="0070C0"/>
                </a:solidFill>
              </a:rPr>
              <a:t>ويحدث هذا عند ممارسة التمارين الرياضية المجهدة .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صـ3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1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15" grpId="0" animBg="1"/>
      <p:bldP spid="2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15"/>
          <p:cNvSpPr txBox="1"/>
          <p:nvPr/>
        </p:nvSpPr>
        <p:spPr>
          <a:xfrm>
            <a:off x="3263421" y="0"/>
            <a:ext cx="2632716" cy="715089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3600" b="1" dirty="0" smtClean="0">
                <a:solidFill>
                  <a:prstClr val="white"/>
                </a:solidFill>
              </a:rPr>
              <a:t>ما النقل النشط ؟</a:t>
            </a:r>
          </a:p>
        </p:txBody>
      </p:sp>
      <p:sp>
        <p:nvSpPr>
          <p:cNvPr id="9" name="مستطيل مستدير الزوايا 21"/>
          <p:cNvSpPr/>
          <p:nvPr/>
        </p:nvSpPr>
        <p:spPr>
          <a:xfrm>
            <a:off x="6858000" y="0"/>
            <a:ext cx="2214578" cy="640080"/>
          </a:xfrm>
          <a:prstGeom prst="round2Diag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الدرس ا</a:t>
            </a: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الثاني</a:t>
            </a:r>
            <a:r>
              <a:rPr lang="ar-EG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692696"/>
            <a:ext cx="5260059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عملية نقل المواد من منطقة التركيز المنخفض إلى منطقة التركيز المرتفع عبر الأغشية يحتاج إلى طاقة يحدث نقل نشط . ومن ذلك تخلص الخلية الحية من الفضلات التي تنتجها .</a:t>
            </a:r>
          </a:p>
          <a:p>
            <a:r>
              <a:rPr lang="ar-SA" sz="2800" b="1" dirty="0" smtClean="0">
                <a:solidFill>
                  <a:srgbClr val="002060"/>
                </a:solidFill>
              </a:rPr>
              <a:t>وتدخل بعض المواد إلى الخلية عن طريق النقل النشط . ولكن هناك مواد حجمها كبير لا تستطيع أن تمر خلايا الغشاء البلازمي . ومن هذه المواد البروتينات الكبيرة ، حيث يتم نقل هذه المواد عن طريق إحاطتها بغشاء بلازمي ، وتكوين جيب حولها ، كما في طريقة ابتلاع الأميبا ومخلوقات حية أخرى وحيدة الخلية لغذائها .</a:t>
            </a:r>
            <a:endParaRPr lang="ar-SA" sz="2800" b="1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819150"/>
            <a:ext cx="3877233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" y="4221088"/>
            <a:ext cx="3631905" cy="17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4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203848" y="0"/>
            <a:ext cx="2739190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17"/>
          <p:cNvSpPr txBox="1"/>
          <p:nvPr/>
        </p:nvSpPr>
        <p:spPr>
          <a:xfrm>
            <a:off x="3635896" y="685800"/>
            <a:ext cx="1890712" cy="57943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1358205"/>
            <a:ext cx="60146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تتكون الخلايا من أجزاء عديدة لكل منها دوره ووظيفته في النشاطات التي تحافظ على الحياة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3128708"/>
            <a:ext cx="60471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تنتقل المواد من الخلية وإلىها عن طريق الانتشار . تنتقل جزيئات الماء عن طريق الخاصية ال</a:t>
            </a:r>
            <a:r>
              <a:rPr lang="ar-EG" sz="2400" b="1" dirty="0" smtClean="0">
                <a:solidFill>
                  <a:srgbClr val="002060"/>
                </a:solidFill>
              </a:rPr>
              <a:t>إ</a:t>
            </a:r>
            <a:r>
              <a:rPr lang="ar-SA" sz="2400" b="1" dirty="0" smtClean="0">
                <a:solidFill>
                  <a:srgbClr val="002060"/>
                </a:solidFill>
              </a:rPr>
              <a:t>سموزية .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3241" y="4648200"/>
            <a:ext cx="48342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البناء الضوئي عملية تقوم فيها النباتات بصنع الغذاء . والتنفس الخلوي عملية تستعمل فيها العملية الطاقة 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0236"/>
            <a:ext cx="2743200" cy="204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4532608"/>
            <a:ext cx="2819400" cy="148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914400"/>
            <a:ext cx="2790371" cy="1853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6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494766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28259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18"/>
          <p:cNvSpPr txBox="1">
            <a:spLocks noChangeArrowheads="1"/>
          </p:cNvSpPr>
          <p:nvPr/>
        </p:nvSpPr>
        <p:spPr bwMode="auto">
          <a:xfrm>
            <a:off x="4067944" y="2196405"/>
            <a:ext cx="477740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2800" b="1" dirty="0">
                <a:solidFill>
                  <a:srgbClr val="6600CC"/>
                </a:solidFill>
                <a:cs typeface="+mn-cs"/>
              </a:rPr>
              <a:t>أعمل مطوية كالمبينة في الشكل ، ألخص فيها ما تعلمته عن </a:t>
            </a:r>
            <a:r>
              <a:rPr lang="ar-SA" altLang="en-US" sz="2800" b="1" dirty="0" smtClean="0">
                <a:solidFill>
                  <a:srgbClr val="6600CC"/>
                </a:solidFill>
                <a:cs typeface="+mn-cs"/>
              </a:rPr>
              <a:t>الخلايا ، وانتقال المواد منها وإلىها ، والبناء الضوئي ، عن طريق إكمال العبارات، وكتابة تفاصيل داعمة ، على الوجه الداخلي للمطوية .</a:t>
            </a:r>
            <a:endParaRPr lang="en-US" altLang="en-US" sz="2800" b="1" dirty="0">
              <a:solidFill>
                <a:srgbClr val="6600CC"/>
              </a:solidFill>
              <a:cs typeface="+mn-cs"/>
            </a:endParaRPr>
          </a:p>
        </p:txBody>
      </p:sp>
      <p:sp>
        <p:nvSpPr>
          <p:cNvPr id="12" name="موجة مزدوجة 16"/>
          <p:cNvSpPr/>
          <p:nvPr/>
        </p:nvSpPr>
        <p:spPr>
          <a:xfrm>
            <a:off x="6357651" y="783731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3" name="مربع نص 17"/>
          <p:cNvSpPr txBox="1">
            <a:spLocks noChangeArrowheads="1"/>
          </p:cNvSpPr>
          <p:nvPr/>
        </p:nvSpPr>
        <p:spPr bwMode="auto">
          <a:xfrm>
            <a:off x="3175855" y="1135866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صـ37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49185"/>
            <a:ext cx="16192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172200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6043213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566120" y="5508104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3131840" y="0"/>
            <a:ext cx="289144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2349083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7" name="مربع نص 22"/>
          <p:cNvSpPr txBox="1"/>
          <p:nvPr/>
        </p:nvSpPr>
        <p:spPr>
          <a:xfrm>
            <a:off x="6671716" y="1340768"/>
            <a:ext cx="23622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1- المفردات 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414" y="2166366"/>
            <a:ext cx="876509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7030A0"/>
                </a:solidFill>
              </a:rPr>
              <a:t>العملية التي تسبب انتقال المواد من منطقة التركيز المنخفض إلى منطقة التركيز العالي ولكي تحتاج </a:t>
            </a:r>
            <a:r>
              <a:rPr lang="ar-SA" sz="3200" b="1" dirty="0" smtClean="0">
                <a:solidFill>
                  <a:srgbClr val="7030A0"/>
                </a:solidFill>
              </a:rPr>
              <a:t>إلي طاقة تسمي </a:t>
            </a:r>
            <a:r>
              <a:rPr lang="ar-SA" sz="1600" b="1" dirty="0" smtClean="0">
                <a:solidFill>
                  <a:srgbClr val="7030A0"/>
                </a:solidFill>
              </a:rPr>
              <a:t>.............................. </a:t>
            </a:r>
            <a:r>
              <a:rPr lang="ar-SA" sz="3200" b="1" dirty="0">
                <a:solidFill>
                  <a:srgbClr val="7030A0"/>
                </a:solidFill>
              </a:rPr>
              <a:t>.</a:t>
            </a:r>
            <a:r>
              <a:rPr lang="ar-SA" sz="1600" b="1" dirty="0" smtClean="0">
                <a:solidFill>
                  <a:srgbClr val="7030A0"/>
                </a:solidFill>
              </a:rPr>
              <a:t> </a:t>
            </a:r>
            <a:endParaRPr lang="ar-SA" sz="16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3443638"/>
            <a:ext cx="20066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النقل النشط 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20" name="دبوس زينة 1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3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172200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6043213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566120" y="5508104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3122509" y="0"/>
            <a:ext cx="2905168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21"/>
          <p:cNvSpPr txBox="1"/>
          <p:nvPr/>
        </p:nvSpPr>
        <p:spPr>
          <a:xfrm>
            <a:off x="2349083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مربع نص 22"/>
          <p:cNvSpPr txBox="1"/>
          <p:nvPr/>
        </p:nvSpPr>
        <p:spPr>
          <a:xfrm>
            <a:off x="6959417" y="963215"/>
            <a:ext cx="1803582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2- ألخص 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0" y="1764105"/>
            <a:ext cx="72325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أصف كيف تقوم الخلايا النباتية بصنع الغذاء 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7467600" y="2959100"/>
            <a:ext cx="1143000" cy="6096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ماء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514315" y="2971800"/>
            <a:ext cx="3061790" cy="6096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ثاني أكسيد الكربون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04800" y="2971800"/>
            <a:ext cx="2667000" cy="6096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ضوء الشمس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2147932" y="4876800"/>
            <a:ext cx="5257800" cy="6096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إنتاج الغذاء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2106294">
            <a:off x="6922528" y="3495200"/>
            <a:ext cx="347514" cy="157244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916016" y="3581400"/>
            <a:ext cx="316678" cy="125691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9352715">
            <a:off x="3091126" y="3489101"/>
            <a:ext cx="339393" cy="161804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دبوس زينة 18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3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172200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6043213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566120" y="5508104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3131840" y="0"/>
            <a:ext cx="289144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22"/>
          <p:cNvSpPr txBox="1"/>
          <p:nvPr/>
        </p:nvSpPr>
        <p:spPr>
          <a:xfrm>
            <a:off x="5970256" y="1124744"/>
            <a:ext cx="2798561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3- التفكير الناقد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80528" y="1801469"/>
            <a:ext cx="9042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لماذا يعاني شخص ما من ألم في عضلات الساق بعد أن يركض مدة طويلة 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323528" y="2342971"/>
            <a:ext cx="8538526" cy="3600629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   الإجابة : </a:t>
            </a:r>
          </a:p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يحتاج الجسم إلى استعمال كمية كبيرة من الأكسجين في حالة الركض أكثر مما يحتاج إلىه في حالة الراحة ، لذا يجب أن يصل الأكسجين إلى جميع الخلايا لتتم عملية التنفس الخلوي ، وتحدث عملية التنفس اللاهوائي عندما يحتاج الجسم إلى كمية كبيرة من الأكسجين أكثر مما يستقبل ، وينتج عن هذه العملية حمض اللاكتيك الذي يؤدي ارتفاع تركيزه إلى ألم في عضلات الساق </a:t>
            </a:r>
            <a:r>
              <a:rPr lang="ar-SA" sz="2800" b="1" dirty="0" smtClean="0">
                <a:solidFill>
                  <a:prstClr val="white"/>
                </a:solidFill>
              </a:rPr>
              <a:t>.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4" name="مربع نص 21"/>
          <p:cNvSpPr txBox="1"/>
          <p:nvPr/>
        </p:nvSpPr>
        <p:spPr>
          <a:xfrm>
            <a:off x="2349083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172200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6043213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566120" y="5508104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3203848" y="0"/>
            <a:ext cx="2733418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21"/>
          <p:cNvSpPr txBox="1"/>
          <p:nvPr/>
        </p:nvSpPr>
        <p:spPr>
          <a:xfrm>
            <a:off x="2339752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5458629" y="1161038"/>
            <a:ext cx="335633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 أختار الإجابة الصحيحة :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1676400"/>
            <a:ext cx="880779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4- عندما يكون تركيز المادة متساويا على جانبي الغشاء البلازمي فإن المادة تكون في حالة :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أ- تخمر .                 ج- انتشار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ب- </a:t>
            </a:r>
            <a:r>
              <a:rPr lang="ar-SA" sz="2800" b="1" dirty="0" err="1" smtClean="0">
                <a:solidFill>
                  <a:srgbClr val="7030A0"/>
                </a:solidFill>
              </a:rPr>
              <a:t>أسموزية</a:t>
            </a:r>
            <a:r>
              <a:rPr lang="ar-SA" sz="2800" b="1" dirty="0" smtClean="0">
                <a:solidFill>
                  <a:srgbClr val="7030A0"/>
                </a:solidFill>
              </a:rPr>
              <a:t>.              د- اتزان . 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36798" y="2971800"/>
            <a:ext cx="1647370" cy="520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73031"/>
            <a:ext cx="880779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smtClean="0">
                <a:solidFill>
                  <a:srgbClr val="FF0000"/>
                </a:solidFill>
              </a:rPr>
              <a:t>5- </a:t>
            </a:r>
            <a:r>
              <a:rPr lang="ar-SA" sz="2800" b="1" dirty="0" smtClean="0">
                <a:solidFill>
                  <a:srgbClr val="FF0000"/>
                </a:solidFill>
              </a:rPr>
              <a:t>أي مما يلي يعد مركز الطاقة في الخلية ؟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 أ- </a:t>
            </a:r>
            <a:r>
              <a:rPr lang="ar-SA" sz="2800" b="1" dirty="0" err="1" smtClean="0">
                <a:solidFill>
                  <a:srgbClr val="7030A0"/>
                </a:solidFill>
              </a:rPr>
              <a:t>الميتوكندريا</a:t>
            </a:r>
            <a:r>
              <a:rPr lang="ar-SA" sz="2800" b="1" dirty="0">
                <a:solidFill>
                  <a:srgbClr val="7030A0"/>
                </a:solidFill>
              </a:rPr>
              <a:t> </a:t>
            </a:r>
            <a:r>
              <a:rPr lang="ar-SA" sz="2800" b="1" dirty="0" smtClean="0">
                <a:solidFill>
                  <a:srgbClr val="7030A0"/>
                </a:solidFill>
              </a:rPr>
              <a:t>.    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ب- نظام النقل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ج- جدار الخلية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د- الفجوات . </a:t>
            </a:r>
          </a:p>
        </p:txBody>
      </p:sp>
      <p:sp>
        <p:nvSpPr>
          <p:cNvPr id="16" name="Oval 15"/>
          <p:cNvSpPr/>
          <p:nvPr/>
        </p:nvSpPr>
        <p:spPr>
          <a:xfrm>
            <a:off x="6659562" y="4191000"/>
            <a:ext cx="2101001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7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354456" y="62758"/>
            <a:ext cx="2411917" cy="783193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</a:rPr>
              <a:t>الدرس الثاني</a:t>
            </a:r>
            <a:endParaRPr lang="ar-SA" sz="4000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406" y="984409"/>
            <a:ext cx="4571999" cy="1298377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kern="0" dirty="0" smtClean="0">
                <a:solidFill>
                  <a:prstClr val="white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</a:rPr>
              <a:t>الـنـبـاتــات</a:t>
            </a:r>
            <a:endParaRPr lang="ar-SA" sz="2800" dirty="0">
              <a:solidFill>
                <a:prstClr val="white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23" y="2276872"/>
            <a:ext cx="4786115" cy="235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مجموعة 5"/>
          <p:cNvGrpSpPr/>
          <p:nvPr/>
        </p:nvGrpSpPr>
        <p:grpSpPr>
          <a:xfrm>
            <a:off x="762000" y="4476328"/>
            <a:ext cx="8229600" cy="1905000"/>
            <a:chOff x="1012691" y="4725144"/>
            <a:chExt cx="6727661" cy="1296144"/>
          </a:xfrm>
        </p:grpSpPr>
        <p:sp>
          <p:nvSpPr>
            <p:cNvPr id="8" name="مستطيل مستدير الزوايا 6"/>
            <p:cNvSpPr/>
            <p:nvPr/>
          </p:nvSpPr>
          <p:spPr>
            <a:xfrm>
              <a:off x="1012691" y="4821355"/>
              <a:ext cx="6079589" cy="112792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>
                <a:solidFill>
                  <a:prstClr val="black"/>
                </a:solidFill>
              </a:endParaRPr>
            </a:p>
          </p:txBody>
        </p:sp>
        <p:sp>
          <p:nvSpPr>
            <p:cNvPr id="9" name="شكل بيضاوي 7"/>
            <p:cNvSpPr/>
            <p:nvPr/>
          </p:nvSpPr>
          <p:spPr>
            <a:xfrm>
              <a:off x="6732240" y="4725144"/>
              <a:ext cx="1008112" cy="129614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>
                <a:solidFill>
                  <a:prstClr val="black"/>
                </a:solidFill>
              </a:endParaRPr>
            </a:p>
          </p:txBody>
        </p:sp>
      </p:grpSp>
      <p:sp>
        <p:nvSpPr>
          <p:cNvPr id="10" name="مربع نص 8"/>
          <p:cNvSpPr txBox="1"/>
          <p:nvPr/>
        </p:nvSpPr>
        <p:spPr>
          <a:xfrm>
            <a:off x="7924800" y="5016931"/>
            <a:ext cx="8640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أنظر وأتأمل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1" name="مربع نص 9"/>
          <p:cNvSpPr txBox="1"/>
          <p:nvPr/>
        </p:nvSpPr>
        <p:spPr>
          <a:xfrm>
            <a:off x="831778" y="4628728"/>
            <a:ext cx="69406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F0"/>
                </a:solidFill>
              </a:rPr>
              <a:t>الخلايا هي الوحدات البنائية الأساسية للحياة . وتقوم الخلايا بوظائف محددة لمساعدة المخلوقات الحية على العيش ، مثل هذا الضفدع أو نبات عدس الماء . كيف يمكن المقارنة بين تركيب الخلية النباتية والخلية الحيوانية ؟</a:t>
            </a:r>
          </a:p>
        </p:txBody>
      </p:sp>
      <p:sp>
        <p:nvSpPr>
          <p:cNvPr id="16" name="دبوس زينة 15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8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172200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6043213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566120" y="5508104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3203848" y="0"/>
            <a:ext cx="2733418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الأولي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مربع نص 22"/>
          <p:cNvSpPr txBox="1"/>
          <p:nvPr/>
        </p:nvSpPr>
        <p:spPr>
          <a:xfrm>
            <a:off x="5652120" y="914400"/>
            <a:ext cx="3147123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6- السؤال الأساسي: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-150102" y="1591125"/>
            <a:ext cx="90425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كيف تقوم الخلايا بالعمليات الحيوية ؟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0" name="Flowchart: Terminator 12"/>
          <p:cNvSpPr/>
          <p:nvPr/>
        </p:nvSpPr>
        <p:spPr>
          <a:xfrm>
            <a:off x="353954" y="2132627"/>
            <a:ext cx="8538526" cy="3600629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   الإجابة : </a:t>
            </a:r>
          </a:p>
          <a:p>
            <a:pPr algn="ctr"/>
            <a:endParaRPr lang="ar-SA" sz="3200" b="1" dirty="0">
              <a:solidFill>
                <a:srgbClr val="FF0000"/>
              </a:solidFill>
            </a:endParaRPr>
          </a:p>
          <a:p>
            <a:pPr algn="ctr"/>
            <a:endParaRPr lang="ar-SA" sz="3200" b="1" dirty="0" smtClean="0">
              <a:solidFill>
                <a:srgbClr val="FF0000"/>
              </a:solidFill>
            </a:endParaRPr>
          </a:p>
          <a:p>
            <a:pPr algn="ctr"/>
            <a:endParaRPr lang="ar-SA" sz="3200" b="1" dirty="0">
              <a:solidFill>
                <a:srgbClr val="FF0000"/>
              </a:solidFill>
            </a:endParaRPr>
          </a:p>
          <a:p>
            <a:pPr algn="ctr"/>
            <a:endParaRPr lang="ar-SA" sz="3200" b="1" dirty="0" smtClean="0">
              <a:solidFill>
                <a:srgbClr val="FF0000"/>
              </a:solidFill>
            </a:endParaRPr>
          </a:p>
          <a:p>
            <a:pPr algn="ctr"/>
            <a:endParaRPr lang="ar-SA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21"/>
          <p:cNvSpPr txBox="1"/>
          <p:nvPr/>
        </p:nvSpPr>
        <p:spPr>
          <a:xfrm>
            <a:off x="2354486" y="44624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solidFill>
                  <a:schemeClr val="tx1"/>
                </a:solidFill>
              </a:rPr>
              <a:t>الواجب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7" name="مخطط انسيابي: معالجة 16"/>
          <p:cNvSpPr/>
          <p:nvPr/>
        </p:nvSpPr>
        <p:spPr>
          <a:xfrm>
            <a:off x="2168212" y="1340768"/>
            <a:ext cx="6652260" cy="630555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ar-SA" sz="2400" kern="1200" dirty="0">
                <a:solidFill>
                  <a:srgbClr val="000000"/>
                </a:solidFill>
                <a:effectLst/>
                <a:latin typeface="Arial"/>
                <a:ea typeface="Times New Roman"/>
                <a:cs typeface="PT Bold Heading"/>
              </a:rPr>
              <a:t>س: أكمل الفراغات </a:t>
            </a:r>
            <a:r>
              <a:rPr lang="ar-SA" sz="2400" kern="12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PT Bold Heading"/>
              </a:rPr>
              <a:t>التإلىة </a:t>
            </a:r>
            <a:r>
              <a:rPr lang="ar-SA" sz="2400" kern="1200" dirty="0">
                <a:solidFill>
                  <a:srgbClr val="000000"/>
                </a:solidFill>
                <a:effectLst/>
                <a:latin typeface="Arial"/>
                <a:ea typeface="Times New Roman"/>
                <a:cs typeface="PT Bold Heading"/>
              </a:rPr>
              <a:t>بالكلمات التي بين القوسين؟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مربع نص 52"/>
          <p:cNvSpPr txBox="1"/>
          <p:nvPr/>
        </p:nvSpPr>
        <p:spPr>
          <a:xfrm>
            <a:off x="251520" y="2570728"/>
            <a:ext cx="8588717" cy="32345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ar-SA" sz="3600" b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  </a:t>
            </a:r>
            <a:r>
              <a:rPr lang="ar-SA" sz="3600" b="1" kern="12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(</a:t>
            </a:r>
            <a:r>
              <a:rPr lang="ar-SA" sz="2800" b="1" kern="12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الكلوروفيل ــ السيتوبلازم ــ الجدار الخلوي ــ </a:t>
            </a:r>
            <a:r>
              <a:rPr lang="ar-SA" sz="2800" b="1" kern="1200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البلاستيدات</a:t>
            </a:r>
            <a:r>
              <a:rPr lang="ar-SA" sz="2800" b="1" kern="12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الخضراء</a:t>
            </a:r>
            <a:r>
              <a:rPr lang="ar-SA" sz="3600" b="1" kern="12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)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</a:pPr>
            <a:r>
              <a:rPr lang="ar-SA" sz="2800" b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1) يوجد في الخلايا النباتية  تراكيب ومواد كيميائية لا توجد في الخلية الحيوانية  ، ومنها ..................... ، </a:t>
            </a:r>
            <a:r>
              <a:rPr lang="ar-SA" sz="2800" b="1" kern="1200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والبلاستيدات</a:t>
            </a:r>
            <a:r>
              <a:rPr lang="ar-SA" sz="2800" b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الخضراء ، و.....................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</a:pPr>
            <a:r>
              <a:rPr lang="ar-SA" sz="2800" b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2) </a:t>
            </a:r>
            <a:r>
              <a:rPr lang="ar-SA" sz="2800" b="1" kern="1200" dirty="0">
                <a:solidFill>
                  <a:srgbClr val="002060"/>
                </a:solidFill>
                <a:effectLst/>
                <a:latin typeface="Times New Roman"/>
              </a:rPr>
              <a:t>يوجد بين النواة والغشاء البلازمي مادة تشبه الهلام تسمي .........................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kern="1200" dirty="0">
                <a:solidFill>
                  <a:srgbClr val="002060"/>
                </a:solidFill>
                <a:effectLst/>
                <a:ea typeface="+mn-ea"/>
              </a:rPr>
              <a:t>3) توجد في أوراق العديد من النباتات وسيقانها ، وتقوم بصنع </a:t>
            </a:r>
            <a:endParaRPr lang="en-US" sz="1100" dirty="0">
              <a:effectLst/>
              <a:ea typeface="Traditional Arabic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kern="1200" dirty="0">
                <a:solidFill>
                  <a:srgbClr val="002060"/>
                </a:solidFill>
                <a:effectLst/>
                <a:ea typeface="+mn-ea"/>
              </a:rPr>
              <a:t>الغذاء هي .......................</a:t>
            </a:r>
            <a:endParaRPr lang="en-US" sz="1100" dirty="0">
              <a:effectLst/>
              <a:ea typeface="Traditional Arabic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        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086" y="6149305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2022">
            <a:off x="5584873" y="6020318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gp4arab.com/jm/modules/fisheye_menu/images/exit.png">
            <a:hlinkClick r:id="" action="ppaction://hlinkshowjump?jump=endshow" highlightClick="1">
              <a:snd r:embed="rId7" name="الترجمة من Google#en-ar-lu hgsgh.wav"/>
            </a:hlinkClick>
            <a:hlinkHover r:id="" action="ppaction://noaction" highlightClick="1">
              <a:snd r:embed="rId8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9761" y="5949280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شكل بيضاوي 23">
            <a:hlinkClick r:id="" action="ppaction://hlinkshowjump?jump=firstslide"/>
            <a:hlinkHover r:id="" action="ppaction://noaction" highlightClick="1">
              <a:snd r:embed="rId10" name="الترجمة من Google#en-ar-ط§ظ„طھظ„_3.wav"/>
            </a:hlinkHover>
          </p:cNvPr>
          <p:cNvSpPr/>
          <p:nvPr/>
        </p:nvSpPr>
        <p:spPr>
          <a:xfrm rot="16200000" flipV="1">
            <a:off x="3620143" y="5485209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</p:spTree>
    <p:extLst>
      <p:ext uri="{BB962C8B-B14F-4D97-AF65-F5344CB8AC3E}">
        <p14:creationId xmlns:p14="http://schemas.microsoft.com/office/powerpoint/2010/main" val="350837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3" y="5301208"/>
            <a:ext cx="2171821" cy="103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1"/>
          <p:cNvSpPr/>
          <p:nvPr/>
        </p:nvSpPr>
        <p:spPr>
          <a:xfrm>
            <a:off x="6844849" y="0"/>
            <a:ext cx="2283418" cy="715089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أستكشف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6231" y="765790"/>
            <a:ext cx="2279769" cy="64698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نشاط استقصائي</a:t>
            </a:r>
            <a:endParaRPr lang="ar-SA" sz="6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3"/>
          <p:cNvSpPr/>
          <p:nvPr/>
        </p:nvSpPr>
        <p:spPr>
          <a:xfrm>
            <a:off x="2447730" y="0"/>
            <a:ext cx="4267201" cy="919401"/>
          </a:xfrm>
          <a:prstGeom prst="round2Diag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فيم تختلف الخلايا النباتية عن الخلايا الحيوانية ؟</a:t>
            </a:r>
            <a:endParaRPr lang="ar-SA" sz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مستطيل 11"/>
          <p:cNvSpPr/>
          <p:nvPr/>
        </p:nvSpPr>
        <p:spPr>
          <a:xfrm>
            <a:off x="2447760" y="8382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الخطوات </a:t>
            </a:r>
          </a:p>
          <a:p>
            <a:r>
              <a:rPr lang="ar-SA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1- أحضر شريحة رطبة لورقة نبات مائي مثل الإ</a:t>
            </a:r>
            <a:r>
              <a:rPr lang="ar-EG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ي</a:t>
            </a:r>
            <a:r>
              <a:rPr lang="ar-SA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لوديا ، مأخوذة من قمة النبات ، وأضع قطرة ماء على شريحة زجاجية ، ثم استخدم الملقط لنزع ورقة من نبات الإ</a:t>
            </a:r>
            <a:r>
              <a:rPr lang="ar-EG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ي</a:t>
            </a:r>
            <a:r>
              <a:rPr lang="ar-SA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لوديا ، وأضعها فوق قطرة الماء ، وأضع فوقها غطاء الشريحة .  </a:t>
            </a:r>
            <a:endParaRPr lang="ar-SA" sz="1050" dirty="0">
              <a:solidFill>
                <a:srgbClr val="0070C0"/>
              </a:solidFill>
            </a:endParaRPr>
          </a:p>
        </p:txBody>
      </p:sp>
      <p:sp>
        <p:nvSpPr>
          <p:cNvPr id="8" name="مستطيل 19"/>
          <p:cNvSpPr/>
          <p:nvPr/>
        </p:nvSpPr>
        <p:spPr>
          <a:xfrm>
            <a:off x="2508085" y="2286000"/>
            <a:ext cx="6340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2- ألاحظ . أفحص الورقة باستخدام القوى الصغرى للمجهر مركزا</a:t>
            </a:r>
            <a:r>
              <a:rPr lang="ar-EG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ً</a:t>
            </a:r>
            <a:r>
              <a:rPr lang="ar-SA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 على أطراف الخلية ، وأدون ملاحظاتي حول خلية واحدة ، ثم </a:t>
            </a:r>
            <a:r>
              <a:rPr lang="ar-EG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أ</a:t>
            </a:r>
            <a:r>
              <a:rPr lang="ar-SA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ستخدم القوى الكبرى للمجهر لأفحص مركز الخلية . وأرسم ما أشاهد . ثم أعيد العدسة الشيئية الصغرى إل</a:t>
            </a:r>
            <a:r>
              <a:rPr lang="ar-EG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ى</a:t>
            </a:r>
            <a:r>
              <a:rPr lang="ar-SA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 مكانها فوق الشريحة ، وأنزع الشريحة عن منضدة المجهر .</a:t>
            </a:r>
          </a:p>
        </p:txBody>
      </p:sp>
      <p:sp>
        <p:nvSpPr>
          <p:cNvPr id="9" name="مستطيل 20"/>
          <p:cNvSpPr/>
          <p:nvPr/>
        </p:nvSpPr>
        <p:spPr>
          <a:xfrm>
            <a:off x="2255445" y="3940790"/>
            <a:ext cx="6517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3- ألاحظ . أعيد الخطوة الثانية مستخدما</a:t>
            </a:r>
            <a:r>
              <a:rPr lang="ar-EG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ً</a:t>
            </a:r>
            <a:r>
              <a:rPr lang="ar-SA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  شريحة محضرة لخلايا باطن الخد بدلا</a:t>
            </a:r>
            <a:r>
              <a:rPr lang="ar-EG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ً</a:t>
            </a:r>
            <a:r>
              <a:rPr lang="ar-SA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 من ورقة الإ</a:t>
            </a:r>
            <a:r>
              <a:rPr lang="ar-EG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ي</a:t>
            </a:r>
            <a:r>
              <a:rPr lang="ar-SA" sz="2400" b="1" kern="0" dirty="0" smtClean="0">
                <a:solidFill>
                  <a:srgbClr val="0070C0"/>
                </a:solidFill>
                <a:latin typeface="Times New Roman" pitchFamily="18" charset="0"/>
              </a:rPr>
              <a:t>لوديا . </a:t>
            </a:r>
          </a:p>
        </p:txBody>
      </p:sp>
      <p:sp>
        <p:nvSpPr>
          <p:cNvPr id="10" name="مستطيل 22"/>
          <p:cNvSpPr/>
          <p:nvPr/>
        </p:nvSpPr>
        <p:spPr>
          <a:xfrm>
            <a:off x="2411760" y="4775537"/>
            <a:ext cx="65571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أستخلص النتائج </a:t>
            </a:r>
          </a:p>
          <a:p>
            <a:r>
              <a:rPr lang="ar-SA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4- أقارن . أصنف أوجه التشابه وأوجه الاختلاف بين خلايا الإ</a:t>
            </a:r>
            <a:r>
              <a:rPr lang="ar-EG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ي</a:t>
            </a:r>
            <a:r>
              <a:rPr lang="ar-SA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لوديا وخلايا بطن الخد .</a:t>
            </a:r>
          </a:p>
          <a:p>
            <a:r>
              <a:rPr lang="ar-SA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5- أفسر البيانات . كيف أفسر بعض أوجه التشابه والاختلاف بين هذه الخلايا ؟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5" y="1482660"/>
            <a:ext cx="2081267" cy="26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33613"/>
            <a:ext cx="2036917" cy="11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دبوس زينة 15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0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مستطيل مستدير الزوايا 21"/>
          <p:cNvSpPr/>
          <p:nvPr/>
        </p:nvSpPr>
        <p:spPr>
          <a:xfrm>
            <a:off x="6966090" y="47644"/>
            <a:ext cx="1998398" cy="640080"/>
          </a:xfrm>
          <a:prstGeom prst="round2Diag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 smtClean="0">
                <a:solidFill>
                  <a:prstClr val="black"/>
                </a:solidFill>
                <a:latin typeface="Simplified Arabic" pitchFamily="18" charset="-78"/>
              </a:rPr>
              <a:t>الدرس ا</a:t>
            </a:r>
            <a:r>
              <a:rPr lang="ar-SA" sz="2800" b="1" dirty="0" smtClean="0">
                <a:solidFill>
                  <a:prstClr val="black"/>
                </a:solidFill>
                <a:latin typeface="Simplified Arabic" pitchFamily="18" charset="-78"/>
              </a:rPr>
              <a:t>الثاني</a:t>
            </a:r>
            <a:r>
              <a:rPr lang="ar-EG" sz="2800" b="1" dirty="0" smtClean="0">
                <a:solidFill>
                  <a:prstClr val="black"/>
                </a:solidFill>
                <a:latin typeface="Simplified Arabic" pitchFamily="18" charset="-78"/>
              </a:rPr>
              <a:t> </a:t>
            </a:r>
            <a:endParaRPr lang="ar-SA" sz="2800" b="1" dirty="0">
              <a:solidFill>
                <a:prstClr val="black"/>
              </a:solidFill>
              <a:latin typeface="Simplified Arabic" pitchFamily="18" charset="-78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2339752" y="47644"/>
            <a:ext cx="4483486" cy="64008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</a:rPr>
              <a:t>الخلية النباتية والخلية الحيوانية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043" y="764704"/>
            <a:ext cx="82954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>
                <a:solidFill>
                  <a:srgbClr val="002060"/>
                </a:solidFill>
              </a:rPr>
              <a:t>تتكون كل خلية من مجموعة من الأجزاء ورغم أنه يوجد</a:t>
            </a:r>
            <a:r>
              <a:rPr lang="ar-SA" sz="2000" b="1" dirty="0">
                <a:solidFill>
                  <a:srgbClr val="002060"/>
                </a:solidFill>
              </a:rPr>
              <a:t> </a:t>
            </a:r>
            <a:r>
              <a:rPr lang="ar-SA" sz="2000" b="1" dirty="0" smtClean="0">
                <a:solidFill>
                  <a:srgbClr val="002060"/>
                </a:solidFill>
              </a:rPr>
              <a:t>مج</a:t>
            </a:r>
            <a:r>
              <a:rPr lang="ar-EG" sz="2000" b="1" dirty="0" smtClean="0">
                <a:solidFill>
                  <a:srgbClr val="002060"/>
                </a:solidFill>
              </a:rPr>
              <a:t>م</a:t>
            </a:r>
            <a:r>
              <a:rPr lang="ar-SA" sz="2000" b="1" dirty="0" smtClean="0">
                <a:solidFill>
                  <a:srgbClr val="002060"/>
                </a:solidFill>
              </a:rPr>
              <a:t>و</a:t>
            </a:r>
            <a:r>
              <a:rPr lang="ar-EG" sz="2000" b="1" dirty="0" smtClean="0">
                <a:solidFill>
                  <a:srgbClr val="002060"/>
                </a:solidFill>
              </a:rPr>
              <a:t>عة </a:t>
            </a:r>
            <a:r>
              <a:rPr lang="ar-EG" sz="2000" b="1" dirty="0">
                <a:solidFill>
                  <a:srgbClr val="002060"/>
                </a:solidFill>
              </a:rPr>
              <a:t>مشتركة بين الخلية النباتية والحيوانية ألا أنه </a:t>
            </a:r>
            <a:r>
              <a:rPr lang="ar-EG" sz="2000" b="1" dirty="0" smtClean="0">
                <a:solidFill>
                  <a:srgbClr val="002060"/>
                </a:solidFill>
              </a:rPr>
              <a:t>هناك </a:t>
            </a:r>
            <a:r>
              <a:rPr lang="ar-EG" sz="2000" b="1" dirty="0">
                <a:solidFill>
                  <a:srgbClr val="002060"/>
                </a:solidFill>
              </a:rPr>
              <a:t>بعض </a:t>
            </a:r>
            <a:r>
              <a:rPr lang="ar-EG" sz="2000" b="1" dirty="0" smtClean="0">
                <a:solidFill>
                  <a:srgbClr val="002060"/>
                </a:solidFill>
              </a:rPr>
              <a:t>الاختلافات بينهما</a:t>
            </a:r>
            <a:r>
              <a:rPr lang="ar-SA" sz="2000" b="1" dirty="0" smtClean="0">
                <a:solidFill>
                  <a:srgbClr val="002060"/>
                </a:solidFill>
              </a:rPr>
              <a:t> </a:t>
            </a:r>
            <a:r>
              <a:rPr lang="ar-EG" sz="2000" b="1" dirty="0" smtClean="0">
                <a:solidFill>
                  <a:srgbClr val="002060"/>
                </a:solidFill>
              </a:rPr>
              <a:t> </a:t>
            </a:r>
            <a:r>
              <a:rPr lang="ar-SA" sz="2000" b="1" dirty="0" smtClean="0">
                <a:solidFill>
                  <a:srgbClr val="002060"/>
                </a:solidFill>
              </a:rPr>
              <a:t>.</a:t>
            </a:r>
            <a:endParaRPr lang="ar-EG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234" y="1412776"/>
            <a:ext cx="857726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الأشياء المشتركة بينهما </a:t>
            </a:r>
          </a:p>
          <a:p>
            <a:r>
              <a:rPr lang="ar-SA" sz="2000" b="1" dirty="0" smtClean="0">
                <a:solidFill>
                  <a:srgbClr val="7030A0"/>
                </a:solidFill>
              </a:rPr>
              <a:t>- معظم الخلايا لها نواة تعمل بوصفها مركز تحكم في الخلية ، حيث تنظم التفاعلات الكيميائية فيها ، وتخزن المعلومات الضرورية لانقسام الخلية 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SA" sz="2000" b="1" dirty="0" smtClean="0">
                <a:solidFill>
                  <a:srgbClr val="7030A0"/>
                </a:solidFill>
              </a:rPr>
              <a:t>النواة تحتوي على معظم المعلومات الوراثية للخلية ، والتي تحدد كيف تقوم الخلية بنسخ نفسها . ويوجد في النواة أشرطة طويلة من </a:t>
            </a:r>
            <a:r>
              <a:rPr lang="ar-EG" sz="2000" b="1" dirty="0" smtClean="0">
                <a:solidFill>
                  <a:srgbClr val="7030A0"/>
                </a:solidFill>
              </a:rPr>
              <a:t>الأحماض </a:t>
            </a:r>
            <a:r>
              <a:rPr lang="ar-SA" sz="2000" b="1" dirty="0" smtClean="0">
                <a:solidFill>
                  <a:srgbClr val="7030A0"/>
                </a:solidFill>
              </a:rPr>
              <a:t>النووية تسمي الكروموسومات ، تخزن المعلومات اللازمة لتنفيذ كافة الأنشطة ، وتحفظها لنقلها إلى خلايا النسل الجديد .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00400"/>
            <a:ext cx="853917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- يوجد بين النواة والغشاء البلازمي مادة تشبه الهلام تسمي السيتوبلازم .</a:t>
            </a:r>
          </a:p>
          <a:p>
            <a:pPr marL="285750" indent="-285750">
              <a:buFontTx/>
              <a:buChar char="-"/>
            </a:pPr>
            <a:r>
              <a:rPr lang="ar-SA" sz="2000" b="1" dirty="0">
                <a:solidFill>
                  <a:srgbClr val="002060"/>
                </a:solidFill>
              </a:rPr>
              <a:t> </a:t>
            </a:r>
            <a:r>
              <a:rPr lang="ar-SA" sz="2000" b="1" dirty="0" smtClean="0">
                <a:solidFill>
                  <a:srgbClr val="002060"/>
                </a:solidFill>
              </a:rPr>
              <a:t>السيتوبلازم يحتوي على كمية كبيرة من الماء . ويوجد فيه أيضا أجزاء الخلية الداخلية والمواد الكيميائية ، ولكل منها وظائف محددة ، ويمتد في السيتوبلازم أيضا نظام النقل في الخلية ، حيث يقوم بنقل المواد اللازمة إلىها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501569"/>
            <a:ext cx="84439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000" b="1" dirty="0" err="1" smtClean="0">
                <a:solidFill>
                  <a:srgbClr val="7030A0"/>
                </a:solidFill>
              </a:rPr>
              <a:t>الميتوكندريا</a:t>
            </a:r>
            <a:r>
              <a:rPr lang="ar-SA" sz="2000" b="1" dirty="0" smtClean="0">
                <a:solidFill>
                  <a:srgbClr val="7030A0"/>
                </a:solidFill>
              </a:rPr>
              <a:t> مصدر طاقة الخلية . وهي أجسام على شكل عصى تقوم بعملية التنفس الهوائي ، ويتم فيها تحول المواد الكيميائية في الغذاء إلى الطاقة باستمرار – ومنها خلايا عضلات القلب – تح</a:t>
            </a:r>
            <a:r>
              <a:rPr lang="ar-EG" sz="2000" b="1" dirty="0" smtClean="0">
                <a:solidFill>
                  <a:srgbClr val="7030A0"/>
                </a:solidFill>
              </a:rPr>
              <a:t>تو</a:t>
            </a:r>
            <a:r>
              <a:rPr lang="ar-SA" sz="2000" b="1" dirty="0" smtClean="0">
                <a:solidFill>
                  <a:srgbClr val="7030A0"/>
                </a:solidFill>
              </a:rPr>
              <a:t>ي على ألوف من الميتوكندريا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529426"/>
            <a:ext cx="8229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000" b="1" dirty="0" smtClean="0">
                <a:solidFill>
                  <a:srgbClr val="002060"/>
                </a:solidFill>
              </a:rPr>
              <a:t>الفجوات تراكيب تشبه الكيس ، تقوم خزن الماء والغذاء ، كما تقوم بخزن بعض الفضلات قبل أن تتخلص منها . والفجوات في الخلية النباتية أكبر منها في الخلية الحيوانية .</a:t>
            </a:r>
            <a:endParaRPr lang="ar-SA" sz="2000" b="1" dirty="0">
              <a:solidFill>
                <a:srgbClr val="002060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صـ3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2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/>
      <p:bldP spid="3" grpId="0"/>
      <p:bldP spid="5" grpId="0"/>
      <p:bldP spid="6" grpId="0"/>
      <p:bldP spid="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21"/>
          <p:cNvSpPr/>
          <p:nvPr/>
        </p:nvSpPr>
        <p:spPr>
          <a:xfrm>
            <a:off x="7020272" y="47644"/>
            <a:ext cx="1890034" cy="640080"/>
          </a:xfrm>
          <a:prstGeom prst="round2Diag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 smtClean="0">
                <a:solidFill>
                  <a:prstClr val="black"/>
                </a:solidFill>
                <a:latin typeface="Simplified Arabic" pitchFamily="18" charset="-78"/>
              </a:rPr>
              <a:t>الدرس ا</a:t>
            </a:r>
            <a:r>
              <a:rPr lang="ar-SA" sz="2800" b="1" dirty="0" smtClean="0">
                <a:solidFill>
                  <a:prstClr val="black"/>
                </a:solidFill>
                <a:latin typeface="Simplified Arabic" pitchFamily="18" charset="-78"/>
              </a:rPr>
              <a:t>الثاني</a:t>
            </a:r>
            <a:r>
              <a:rPr lang="ar-EG" sz="2800" b="1" dirty="0" smtClean="0">
                <a:solidFill>
                  <a:prstClr val="black"/>
                </a:solidFill>
                <a:latin typeface="Simplified Arabic" pitchFamily="18" charset="-78"/>
              </a:rPr>
              <a:t> </a:t>
            </a:r>
            <a:endParaRPr lang="ar-SA" sz="2800" b="1" dirty="0">
              <a:solidFill>
                <a:prstClr val="black"/>
              </a:solidFill>
              <a:latin typeface="Simplified Arabic" pitchFamily="18" charset="-78"/>
            </a:endParaRPr>
          </a:p>
        </p:txBody>
      </p:sp>
      <p:sp>
        <p:nvSpPr>
          <p:cNvPr id="9" name="مستطيل مستدير الزوايا 22"/>
          <p:cNvSpPr/>
          <p:nvPr/>
        </p:nvSpPr>
        <p:spPr>
          <a:xfrm>
            <a:off x="2411760" y="47644"/>
            <a:ext cx="4339470" cy="64008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 smtClean="0">
                <a:solidFill>
                  <a:prstClr val="black"/>
                </a:solidFill>
                <a:latin typeface="Simplified Arabic" pitchFamily="18" charset="-78"/>
              </a:rPr>
              <a:t>الخلية النباتية والخلية الحيوانية</a:t>
            </a:r>
            <a:endParaRPr lang="ar-SA" sz="2800" b="1" dirty="0">
              <a:solidFill>
                <a:prstClr val="black"/>
              </a:solidFill>
              <a:latin typeface="Simplified Arabic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068050"/>
            <a:ext cx="844844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الأشياء المختلفة بينهما :</a:t>
            </a:r>
          </a:p>
          <a:p>
            <a:r>
              <a:rPr lang="ar-SA" sz="2800" b="1" dirty="0" smtClean="0">
                <a:solidFill>
                  <a:srgbClr val="002060"/>
                </a:solidFill>
              </a:rPr>
              <a:t>يوجد في الخلايا النباتية  تراكيب ومواد كيميائية لا توجد في الخلية الحيوانية  ، </a:t>
            </a:r>
            <a:endParaRPr lang="ar-EG" sz="2800" b="1" dirty="0" smtClean="0">
              <a:solidFill>
                <a:srgbClr val="002060"/>
              </a:solidFill>
            </a:endParaRPr>
          </a:p>
          <a:p>
            <a:r>
              <a:rPr lang="ar-SA" sz="2800" b="1" dirty="0" smtClean="0">
                <a:solidFill>
                  <a:srgbClr val="002060"/>
                </a:solidFill>
              </a:rPr>
              <a:t>ومنها الجدار الخلوي و</a:t>
            </a:r>
            <a:r>
              <a:rPr lang="ar-EG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البلاستيدات الخضراء ، والكلوروفيل .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823389"/>
            <a:ext cx="8767778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3200" b="1" dirty="0" smtClean="0">
                <a:solidFill>
                  <a:srgbClr val="FF0000"/>
                </a:solidFill>
              </a:rPr>
              <a:t>تركيب الخلية النباتية :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- الجدار الخلوي : طبقة صلبة تحيط بالغشاء البلازمي . ويدعم هذا الجدار الخلية النباتية ، ويعطيها شكلها ، ويحميها من الظروف البيئية 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- توجد </a:t>
            </a:r>
            <a:r>
              <a:rPr lang="ar-SA" sz="2800" b="1" dirty="0" err="1" smtClean="0">
                <a:solidFill>
                  <a:srgbClr val="7030A0"/>
                </a:solidFill>
              </a:rPr>
              <a:t>البلاستيدات</a:t>
            </a:r>
            <a:r>
              <a:rPr lang="ar-SA" sz="2800" b="1" dirty="0" smtClean="0">
                <a:solidFill>
                  <a:srgbClr val="7030A0"/>
                </a:solidFill>
              </a:rPr>
              <a:t> الخضراء في أوراق العديد من النباتات وسيقانها ، وتقوم بصنع الغذاء ؛ إذ تمتص طاقة الضوء عن طريق صبغة خضراء فيها تسمي الكلوروفيل ، وهذه الصبغة هي التي تكسب النباتات لونها الأخضر 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صـ3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5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489920" y="5508104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30" name="مستطيل مستدير الزوايا 21"/>
          <p:cNvSpPr/>
          <p:nvPr/>
        </p:nvSpPr>
        <p:spPr>
          <a:xfrm>
            <a:off x="6939002" y="47644"/>
            <a:ext cx="2052574" cy="640080"/>
          </a:xfrm>
          <a:prstGeom prst="round2Diag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 smtClean="0">
                <a:solidFill>
                  <a:prstClr val="black"/>
                </a:solidFill>
                <a:latin typeface="Simplified Arabic" pitchFamily="18" charset="-78"/>
              </a:rPr>
              <a:t>الدرس ا</a:t>
            </a: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</a:rPr>
              <a:t>الثاني</a:t>
            </a:r>
            <a:r>
              <a:rPr lang="ar-EG" sz="3200" b="1" dirty="0" smtClean="0">
                <a:solidFill>
                  <a:prstClr val="black"/>
                </a:solidFill>
                <a:latin typeface="Simplified Arabic" pitchFamily="18" charset="-78"/>
              </a:rPr>
              <a:t> 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</a:endParaRPr>
          </a:p>
        </p:txBody>
      </p:sp>
      <p:sp>
        <p:nvSpPr>
          <p:cNvPr id="31" name="مستطيل مستدير الزوايا 22"/>
          <p:cNvSpPr/>
          <p:nvPr/>
        </p:nvSpPr>
        <p:spPr>
          <a:xfrm>
            <a:off x="2327112" y="47644"/>
            <a:ext cx="4495798" cy="64008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</a:rPr>
              <a:t>الخلية النباتية والخلية الحيوانية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</a:endParaRPr>
          </a:p>
        </p:txBody>
      </p:sp>
      <p:sp>
        <p:nvSpPr>
          <p:cNvPr id="19" name="دبوس زينة 18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صـ3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57250"/>
            <a:ext cx="66675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3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489920" y="5508104"/>
            <a:ext cx="75557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20" name="مستطيل مستدير الزوايا 21"/>
          <p:cNvSpPr/>
          <p:nvPr/>
        </p:nvSpPr>
        <p:spPr>
          <a:xfrm>
            <a:off x="6948264" y="47644"/>
            <a:ext cx="2034050" cy="640080"/>
          </a:xfrm>
          <a:prstGeom prst="round2Diag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الدرس ا</a:t>
            </a: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الثاني</a:t>
            </a:r>
            <a:r>
              <a:rPr lang="ar-EG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2387022" y="38313"/>
            <a:ext cx="4398564" cy="64008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الخلية النباتية والخلية الحيوانية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صـ31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181100"/>
            <a:ext cx="83248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185738" y="797803"/>
            <a:ext cx="726919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2060"/>
                </a:solidFill>
              </a:rPr>
              <a:t>هو حركة المواد عبر أغشية دون أن تستخدم طاقة الخلية وهو نوعان </a:t>
            </a:r>
            <a:r>
              <a:rPr lang="ar-SA" sz="2400" b="1" dirty="0" smtClean="0">
                <a:solidFill>
                  <a:srgbClr val="002060"/>
                </a:solidFill>
              </a:rPr>
              <a:t>هما ( الانتشار ، الخاصية الأسموزية ) .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083834" y="3812086"/>
            <a:ext cx="2742194" cy="57888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EG" sz="2800" b="1" dirty="0" smtClean="0">
                <a:solidFill>
                  <a:sysClr val="windowText" lastClr="000000"/>
                </a:solidFill>
              </a:rPr>
              <a:t>والخاصية الاسموزية </a:t>
            </a:r>
            <a:endParaRPr lang="ar-SA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733850" y="1905000"/>
            <a:ext cx="1310128" cy="51077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2400" b="1" dirty="0" smtClean="0">
                <a:solidFill>
                  <a:sysClr val="windowText" lastClr="000000"/>
                </a:solidFill>
              </a:rPr>
              <a:t> الانتشار </a:t>
            </a:r>
            <a:endParaRPr lang="ar-SA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52400" y="1828800"/>
            <a:ext cx="7543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7030A0"/>
                </a:solidFill>
              </a:rPr>
              <a:t>هو عملية انتقال المواد مثل السكر والأكسجين وثاني أكسيد الكربون </a:t>
            </a:r>
            <a:r>
              <a:rPr lang="ar-SA" sz="2400" b="1" dirty="0" smtClean="0">
                <a:solidFill>
                  <a:srgbClr val="7030A0"/>
                </a:solidFill>
              </a:rPr>
              <a:t>– عبر الغشاء البلازمي من منطقة التركيز المرتفع إلى منطقة التركيز المنخفض دون الحاجة إلى طاقة . وهذه العملية تشبه وضع نقطة حبر في كأس فيها ماء ؛ إذ تنتشر جسيمات الحبر في المناطق الأكثر تركيزا إلى المناطق الأقل تركيزا دون أن تحتاج إلى طاقة .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51520" y="4509120"/>
            <a:ext cx="864029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2060"/>
                </a:solidFill>
              </a:rPr>
              <a:t>هو عملية انتقال جزيئات الماء عبر غشاء وينتقل الماء مثل باقي المواد التي يكون فيها تركيزه أكبر </a:t>
            </a:r>
          </a:p>
          <a:p>
            <a:r>
              <a:rPr lang="ar-EG" sz="2400" b="1" dirty="0" smtClean="0">
                <a:solidFill>
                  <a:srgbClr val="002060"/>
                </a:solidFill>
              </a:rPr>
              <a:t>التي يكون فيها تركيزه أقل </a:t>
            </a:r>
            <a:r>
              <a:rPr lang="ar-SA" sz="2400" b="1" dirty="0" smtClean="0">
                <a:solidFill>
                  <a:srgbClr val="002060"/>
                </a:solidFill>
              </a:rPr>
              <a:t>. </a:t>
            </a:r>
            <a:endParaRPr lang="ar-SA" sz="2400" b="1" dirty="0">
              <a:solidFill>
                <a:srgbClr val="002060"/>
              </a:solidFill>
            </a:endParaRPr>
          </a:p>
          <a:p>
            <a:r>
              <a:rPr lang="ar-SA" sz="2400" b="1" dirty="0" smtClean="0">
                <a:solidFill>
                  <a:srgbClr val="002060"/>
                </a:solidFill>
              </a:rPr>
              <a:t>وبذلك يمكن القول إن الخاصية ا</a:t>
            </a:r>
            <a:r>
              <a:rPr lang="ar-EG" sz="2400" b="1" dirty="0" smtClean="0">
                <a:solidFill>
                  <a:srgbClr val="002060"/>
                </a:solidFill>
              </a:rPr>
              <a:t>لإ</a:t>
            </a:r>
            <a:r>
              <a:rPr lang="ar-SA" sz="2400" b="1" dirty="0" smtClean="0">
                <a:solidFill>
                  <a:srgbClr val="002060"/>
                </a:solidFill>
              </a:rPr>
              <a:t>سموزية عملية انتشار للماء فقط . 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7524328" y="883655"/>
            <a:ext cx="1519531" cy="51077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EG" sz="2400" b="1" dirty="0" smtClean="0">
                <a:solidFill>
                  <a:sysClr val="windowText" lastClr="000000"/>
                </a:solidFill>
              </a:rPr>
              <a:t>النقل السلبي </a:t>
            </a:r>
            <a:endParaRPr lang="ar-EG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مستطيل مستدير الزوايا 21"/>
          <p:cNvSpPr/>
          <p:nvPr/>
        </p:nvSpPr>
        <p:spPr>
          <a:xfrm>
            <a:off x="6948264" y="0"/>
            <a:ext cx="2034050" cy="640080"/>
          </a:xfrm>
          <a:prstGeom prst="round2Diag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الدرس ا</a:t>
            </a: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الثاني</a:t>
            </a:r>
            <a:r>
              <a:rPr lang="ar-EG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2" name="مستطيل مستدير الزوايا 22"/>
          <p:cNvSpPr/>
          <p:nvPr/>
        </p:nvSpPr>
        <p:spPr>
          <a:xfrm>
            <a:off x="2881747" y="18662"/>
            <a:ext cx="3390452" cy="64008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ما النقل السلبي ؟ 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ص3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6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1" grpId="0"/>
      <p:bldP spid="22" grpId="0"/>
      <p:bldP spid="23" grpId="0" animBg="1"/>
      <p:bldP spid="31" grpId="0" animBg="1"/>
      <p:bldP spid="3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1960" y="1480725"/>
            <a:ext cx="357663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مربع نص 17"/>
          <p:cNvSpPr txBox="1"/>
          <p:nvPr/>
        </p:nvSpPr>
        <p:spPr>
          <a:xfrm>
            <a:off x="5364750" y="1037521"/>
            <a:ext cx="271245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prstClr val="black"/>
                </a:solidFill>
                <a:cs typeface="MCS RedSea S_U normal." pitchFamily="2" charset="-78"/>
              </a:rPr>
              <a:t> الخاصية الاسموزية </a:t>
            </a:r>
            <a:endParaRPr lang="ar-SA" sz="2800" b="1" dirty="0">
              <a:solidFill>
                <a:prstClr val="black"/>
              </a:solidFill>
              <a:cs typeface="MCS RedSea S_U normal." pitchFamily="2" charset="-78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3082217" y="29395"/>
            <a:ext cx="2967528" cy="71435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النقل السلبي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6" name="مستطيل مستدير الزوايا 21"/>
          <p:cNvSpPr/>
          <p:nvPr/>
        </p:nvSpPr>
        <p:spPr>
          <a:xfrm>
            <a:off x="6858000" y="0"/>
            <a:ext cx="2214578" cy="640080"/>
          </a:xfrm>
          <a:prstGeom prst="round2Diag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الدرس ا</a:t>
            </a: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الثاني</a:t>
            </a:r>
            <a:r>
              <a:rPr lang="ar-EG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صـ32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3" y="900663"/>
            <a:ext cx="4259868" cy="51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6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4195</TotalTime>
  <Words>1597</Words>
  <Application>Microsoft Office PowerPoint</Application>
  <PresentationFormat>عرض على الشاشة (3:4)‏</PresentationFormat>
  <Paragraphs>173</Paragraphs>
  <Slides>21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358</cp:revision>
  <dcterms:created xsi:type="dcterms:W3CDTF">2011-03-17T07:07:04Z</dcterms:created>
  <dcterms:modified xsi:type="dcterms:W3CDTF">2019-03-16T09:28:12Z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