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321" r:id="rId7"/>
    <p:sldId id="322" r:id="rId8"/>
    <p:sldId id="323" r:id="rId9"/>
    <p:sldId id="325" r:id="rId10"/>
    <p:sldId id="324" r:id="rId11"/>
    <p:sldId id="286" r:id="rId12"/>
    <p:sldId id="319" r:id="rId13"/>
    <p:sldId id="287" r:id="rId14"/>
    <p:sldId id="288" r:id="rId15"/>
    <p:sldId id="267" r:id="rId16"/>
    <p:sldId id="326" r:id="rId17"/>
    <p:sldId id="327" r:id="rId18"/>
    <p:sldId id="332" r:id="rId19"/>
    <p:sldId id="328" r:id="rId20"/>
    <p:sldId id="289" r:id="rId21"/>
    <p:sldId id="315" r:id="rId22"/>
    <p:sldId id="290" r:id="rId23"/>
    <p:sldId id="273" r:id="rId24"/>
    <p:sldId id="316" r:id="rId25"/>
    <p:sldId id="299" r:id="rId26"/>
    <p:sldId id="292" r:id="rId27"/>
    <p:sldId id="293" r:id="rId28"/>
    <p:sldId id="294" r:id="rId29"/>
    <p:sldId id="295" r:id="rId30"/>
    <p:sldId id="318" r:id="rId31"/>
    <p:sldId id="274" r:id="rId32"/>
    <p:sldId id="296" r:id="rId33"/>
    <p:sldId id="275" r:id="rId34"/>
    <p:sldId id="329" r:id="rId35"/>
    <p:sldId id="302" r:id="rId36"/>
    <p:sldId id="301" r:id="rId37"/>
    <p:sldId id="277" r:id="rId38"/>
    <p:sldId id="298" r:id="rId39"/>
    <p:sldId id="300" r:id="rId40"/>
    <p:sldId id="303" r:id="rId41"/>
    <p:sldId id="304" r:id="rId42"/>
    <p:sldId id="305" r:id="rId43"/>
    <p:sldId id="317" r:id="rId44"/>
    <p:sldId id="306" r:id="rId45"/>
    <p:sldId id="330" r:id="rId46"/>
    <p:sldId id="307" r:id="rId47"/>
    <p:sldId id="308" r:id="rId48"/>
    <p:sldId id="309" r:id="rId49"/>
    <p:sldId id="310" r:id="rId50"/>
    <p:sldId id="311" r:id="rId51"/>
    <p:sldId id="312" r:id="rId52"/>
    <p:sldId id="279" r:id="rId53"/>
    <p:sldId id="280" r:id="rId54"/>
    <p:sldId id="331" r:id="rId55"/>
    <p:sldId id="283" r:id="rId56"/>
    <p:sldId id="281" r:id="rId57"/>
    <p:sldId id="313" r:id="rId58"/>
    <p:sldId id="314" r:id="rId59"/>
    <p:sldId id="320" r:id="rId60"/>
    <p:sldId id="282" r:id="rId6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BB"/>
    <a:srgbClr val="FFCCCC"/>
    <a:srgbClr val="66CCFF"/>
    <a:srgbClr val="61584F"/>
    <a:srgbClr val="9D6A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4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D93EFE-1B74-4028-8E2C-D0317EC6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F64570B-CBE2-4E12-AAA8-9AA1AB5F5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B2D941-22B4-4B92-9228-76F2C303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8F75D4-DF55-4913-BE7C-4593DDD33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BE6524-50AD-4F53-9AB0-5C717F87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88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D6E7BD-7CDA-464E-BAA2-A8E5EA96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1C9FB7E-DB9E-4C77-A163-93010555D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FFF845-B78D-4332-ABDE-D179107C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1000B6-49DA-4C20-866E-FE55EAC0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8F4922-AD00-4CF7-8319-5D95263D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3697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24086EE-5494-4E00-A828-5C0CE4344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EC7034-BA32-4A2B-A380-8862018AA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F3E920-98FF-449E-8881-5608C549B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A2EC4F-66BD-4467-8260-4542F94F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2DFEDB-A101-46D7-821D-63A24950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773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50391A-3B94-42AD-B0CE-13795FE8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C5F996-A68E-4CAB-8FE1-FC4339700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183DB3-6020-4DD4-ADEE-C04698D0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D7C4EC-F337-4D4C-8689-ED35C8876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2C7DBA-5BCB-4559-B6F3-DA8CFDC8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414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45A180-DAF2-4580-AD85-EC357C3E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345DCD5-8F1D-42EC-AB0A-82EB5CB33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9A38F1-A763-4C0D-8819-C7A74C2D4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C059B2-1565-4B1B-8E09-6F21BDAD9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E0DC2B-375E-412D-8768-5019C479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958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58B50D-F318-4F45-AF1E-CAED05E7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AB506FD-86BC-4E20-8275-C89DCA5DD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69E7019-3478-48A2-B1AB-17D258C49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DFDCE9-4374-4D10-9843-C8434D27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AAF8AC5-A803-44AC-8050-B78A44FB7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2C23B8-D8F4-4678-A3E8-5968B19A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9328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3DD886-8B67-493D-89FE-17ED7F008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46AEAB4-F7D8-49B8-9B66-026D43D2E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4C081A5-46B7-4D1E-8C23-C9ADF0524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E9F3438-184C-4E21-A45A-A7A19EAD6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0F91105-D77C-40B4-801B-9385A2094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74D549E-1EDB-4344-B1C4-7CC4AA618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5CCF61A-1F2E-442A-A11F-78C79CD6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E56DF4D-425C-46E6-A962-A9DB962C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9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2BBF16-A0E8-4BB6-A5EF-5BDC4ADE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9245B44-EAB7-44A7-A14D-3C7B811E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5D2B7F8-F26C-450A-8E05-EB84F559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9161615-A74E-4EF5-9904-D87D0909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290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2106937-7F72-4689-846C-CAB580B5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4AD2E69-1A76-4016-8892-45FFCFFF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1060BF6-C3AF-4CC4-BA70-CC77D008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5975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1822F7-3117-4479-8C5F-9BE664E0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F7F78B8-5BDE-4525-B7B9-6169297A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1A2314-5095-440C-B137-836EFDC73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7021B7D-D3F6-4F20-9105-EA9F3001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8BBEEC8-5F5A-4D1C-8881-C567A38D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595B186-5741-4B13-BAE5-7BDF672B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2836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47AFC8-3EFD-473D-9203-CD6D8EEC5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534EAE-2C89-40C6-A888-8D33860E3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1AE9338-B61A-4F7F-A953-FD3CF868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71B3B98-37EE-4591-AB63-0FB72298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F9B3E7-65B6-4197-A720-FF17F8FC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781134E-3EA9-4097-BE35-4D08A53DC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898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8B4FCD-FB36-4AA8-A8D1-B0567B79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E409779-3DEB-4515-AC34-A57CD8AF3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21BD4A-1112-4B80-AA23-436D1F056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69EC5-D4C6-4DC3-A47E-02B2FB9AE751}" type="datetimeFigureOut">
              <a:rPr lang="ar-SA" smtClean="0"/>
              <a:t>16/05/41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A0F2AD-2A55-4992-9AB5-A8C7BA426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8998E4-AE68-4EA9-BC93-9E20CED1D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48EE-EFF7-4247-8D79-A586C505F2F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064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36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0.jpg"/><Relationship Id="rId2" Type="http://schemas.openxmlformats.org/officeDocument/2006/relationships/image" Target="../media/image42.jpg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11" Type="http://schemas.openxmlformats.org/officeDocument/2006/relationships/image" Target="../media/image49.jpg"/><Relationship Id="rId5" Type="http://schemas.openxmlformats.org/officeDocument/2006/relationships/image" Target="../media/image44.jpg"/><Relationship Id="rId15" Type="http://schemas.openxmlformats.org/officeDocument/2006/relationships/image" Target="../media/image52.jpg"/><Relationship Id="rId10" Type="http://schemas.openxmlformats.org/officeDocument/2006/relationships/image" Target="../media/image48.jp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4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F32BE3C-D565-42FC-84F9-C0DDBAA89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" y="443895"/>
            <a:ext cx="11856517" cy="599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8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ECA2421-7C7B-42AA-9B79-5FD0F8341CCB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7A3AC2D9-947E-44A1-AE85-7948EE851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457947B0-5D55-4CE6-AAD5-DB0D055B6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563C82A8-F69B-4CF7-B3BE-4266EDA2F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3AD2AA3-7705-4BBC-BAEE-0FBABC7DA772}"/>
              </a:ext>
            </a:extLst>
          </p:cNvPr>
          <p:cNvSpPr/>
          <p:nvPr/>
        </p:nvSpPr>
        <p:spPr>
          <a:xfrm>
            <a:off x="1218413" y="1364294"/>
            <a:ext cx="10404957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بالتعاون مع زملائك في المجموعة اختار العبارة </a:t>
            </a:r>
          </a:p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المناسبة التي تدل على معنى مصطلح "</a:t>
            </a:r>
            <a:r>
              <a:rPr lang="ar-SA" sz="4400" b="1" dirty="0">
                <a:ln w="0"/>
                <a:solidFill>
                  <a:srgbClr val="FF0000"/>
                </a:solidFill>
              </a:rPr>
              <a:t>التغذية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"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D5F53BB-9CDD-4831-99C3-11F79A8E45A3}"/>
              </a:ext>
            </a:extLst>
          </p:cNvPr>
          <p:cNvSpPr/>
          <p:nvPr/>
        </p:nvSpPr>
        <p:spPr>
          <a:xfrm>
            <a:off x="8359670" y="3073317"/>
            <a:ext cx="3464587" cy="352269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B138CFF-1F3E-44F7-8F68-8E8AA59A791B}"/>
              </a:ext>
            </a:extLst>
          </p:cNvPr>
          <p:cNvSpPr/>
          <p:nvPr/>
        </p:nvSpPr>
        <p:spPr>
          <a:xfrm>
            <a:off x="8560556" y="3269648"/>
            <a:ext cx="3062814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عمليـة يأخـذ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بهـا الشـخص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الغـذاء ويسـتعمله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A61ECF9-515D-44B0-81EA-26C8DB001B78}"/>
              </a:ext>
            </a:extLst>
          </p:cNvPr>
          <p:cNvSpPr/>
          <p:nvPr/>
        </p:nvSpPr>
        <p:spPr>
          <a:xfrm>
            <a:off x="4918229" y="3206515"/>
            <a:ext cx="2608708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لقياس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محتوى الغذاء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من الطاقة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359833A-C8D3-4D75-859E-66FFF9EADB1B}"/>
              </a:ext>
            </a:extLst>
          </p:cNvPr>
          <p:cNvSpPr/>
          <p:nvPr/>
        </p:nvSpPr>
        <p:spPr>
          <a:xfrm>
            <a:off x="876347" y="3520234"/>
            <a:ext cx="2932146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أكبر مصدر طاقة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في الجسم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21407D0-52BB-408D-879A-81059A80AF42}"/>
              </a:ext>
            </a:extLst>
          </p:cNvPr>
          <p:cNvSpPr/>
          <p:nvPr/>
        </p:nvSpPr>
        <p:spPr>
          <a:xfrm>
            <a:off x="4484560" y="3073317"/>
            <a:ext cx="3476047" cy="3522691"/>
          </a:xfrm>
          <a:prstGeom prst="roundRect">
            <a:avLst/>
          </a:prstGeom>
          <a:noFill/>
          <a:ln w="38100">
            <a:solidFill>
              <a:srgbClr val="9D6A4D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7A8B5BD-B08F-4A99-A3FB-366AA91477B0}"/>
              </a:ext>
            </a:extLst>
          </p:cNvPr>
          <p:cNvSpPr/>
          <p:nvPr/>
        </p:nvSpPr>
        <p:spPr>
          <a:xfrm>
            <a:off x="604397" y="3073317"/>
            <a:ext cx="3476047" cy="3529044"/>
          </a:xfrm>
          <a:prstGeom prst="roundRect">
            <a:avLst/>
          </a:prstGeom>
          <a:noFill/>
          <a:ln w="38100">
            <a:solidFill>
              <a:srgbClr val="61584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AFB2D99-6E59-4EEB-AEBF-36BAEDF8E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48" y="5208640"/>
            <a:ext cx="2714464" cy="164936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A703BB-646E-4776-96BF-8DBF395D9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4" y="5145845"/>
            <a:ext cx="2414581" cy="169589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F363D92-03EE-4888-9520-C3F123DD8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E3A0B8E0-D632-460C-87A4-9AFD7CD5234F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المفاهيم </a:t>
            </a:r>
          </a:p>
          <a:p>
            <a:pPr algn="ctr"/>
            <a:r>
              <a:rPr lang="ar-SA" sz="2400" b="1" dirty="0">
                <a:ln w="0"/>
              </a:rPr>
              <a:t>الكرتونية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0FB610D4-A941-4C9A-AE58-C6A47EF31E9B}"/>
              </a:ext>
            </a:extLst>
          </p:cNvPr>
          <p:cNvSpPr/>
          <p:nvPr/>
        </p:nvSpPr>
        <p:spPr>
          <a:xfrm>
            <a:off x="8541368" y="3066741"/>
            <a:ext cx="3191456" cy="3054528"/>
          </a:xfrm>
          <a:custGeom>
            <a:avLst/>
            <a:gdLst>
              <a:gd name="connsiteX0" fmla="*/ 0 w 3191456"/>
              <a:gd name="connsiteY0" fmla="*/ 509098 h 3054528"/>
              <a:gd name="connsiteX1" fmla="*/ 509098 w 3191456"/>
              <a:gd name="connsiteY1" fmla="*/ 0 h 3054528"/>
              <a:gd name="connsiteX2" fmla="*/ 2682358 w 3191456"/>
              <a:gd name="connsiteY2" fmla="*/ 0 h 3054528"/>
              <a:gd name="connsiteX3" fmla="*/ 3191456 w 3191456"/>
              <a:gd name="connsiteY3" fmla="*/ 509098 h 3054528"/>
              <a:gd name="connsiteX4" fmla="*/ 3191456 w 3191456"/>
              <a:gd name="connsiteY4" fmla="*/ 2545430 h 3054528"/>
              <a:gd name="connsiteX5" fmla="*/ 2682358 w 3191456"/>
              <a:gd name="connsiteY5" fmla="*/ 3054528 h 3054528"/>
              <a:gd name="connsiteX6" fmla="*/ 509098 w 3191456"/>
              <a:gd name="connsiteY6" fmla="*/ 3054528 h 3054528"/>
              <a:gd name="connsiteX7" fmla="*/ 0 w 3191456"/>
              <a:gd name="connsiteY7" fmla="*/ 2545430 h 3054528"/>
              <a:gd name="connsiteX8" fmla="*/ 0 w 3191456"/>
              <a:gd name="connsiteY8" fmla="*/ 509098 h 305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1456" h="3054528" extrusionOk="0">
                <a:moveTo>
                  <a:pt x="0" y="509098"/>
                </a:moveTo>
                <a:cubicBezTo>
                  <a:pt x="-15895" y="255818"/>
                  <a:pt x="191011" y="-15246"/>
                  <a:pt x="509098" y="0"/>
                </a:cubicBezTo>
                <a:cubicBezTo>
                  <a:pt x="947719" y="-60713"/>
                  <a:pt x="1896071" y="61072"/>
                  <a:pt x="2682358" y="0"/>
                </a:cubicBezTo>
                <a:cubicBezTo>
                  <a:pt x="2930607" y="11002"/>
                  <a:pt x="3170309" y="252938"/>
                  <a:pt x="3191456" y="509098"/>
                </a:cubicBezTo>
                <a:cubicBezTo>
                  <a:pt x="3215908" y="1351861"/>
                  <a:pt x="3259119" y="2067652"/>
                  <a:pt x="3191456" y="2545430"/>
                </a:cubicBezTo>
                <a:cubicBezTo>
                  <a:pt x="3203318" y="2815322"/>
                  <a:pt x="2987303" y="3056097"/>
                  <a:pt x="2682358" y="3054528"/>
                </a:cubicBezTo>
                <a:cubicBezTo>
                  <a:pt x="2051054" y="2980757"/>
                  <a:pt x="1515866" y="2898645"/>
                  <a:pt x="509098" y="3054528"/>
                </a:cubicBezTo>
                <a:cubicBezTo>
                  <a:pt x="242731" y="3056674"/>
                  <a:pt x="-27728" y="2813943"/>
                  <a:pt x="0" y="2545430"/>
                </a:cubicBezTo>
                <a:cubicBezTo>
                  <a:pt x="152408" y="1655116"/>
                  <a:pt x="73868" y="1445940"/>
                  <a:pt x="0" y="509098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1F74B69-2A2D-4555-BAA3-8C6AFB160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20" y="5214705"/>
            <a:ext cx="2504322" cy="18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9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5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5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75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25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25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25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750"/>
                            </p:stCondLst>
                            <p:childTnLst>
                              <p:par>
                                <p:cTn id="5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25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75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75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750"/>
                            </p:stCondLst>
                            <p:childTnLst>
                              <p:par>
                                <p:cTn id="6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250"/>
                            </p:stCondLst>
                            <p:childTnLst>
                              <p:par>
                                <p:cTn id="7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75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175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75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425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 animBg="1"/>
      <p:bldP spid="13" grpId="0" uiExpand="1" build="p"/>
      <p:bldP spid="14" grpId="0" build="p"/>
      <p:bldP spid="15" grpId="0" build="p"/>
      <p:bldP spid="16" grpId="0" animBg="1"/>
      <p:bldP spid="17" grpId="0" animBg="1"/>
      <p:bldP spid="23" grpId="0" uiExpand="1" build="p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DE0B109D-D45D-48C7-B1B4-434DFF16E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7" r="34377"/>
          <a:stretch/>
        </p:blipFill>
        <p:spPr>
          <a:xfrm>
            <a:off x="8787492" y="1726059"/>
            <a:ext cx="3389130" cy="5131942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0803FC-1DC5-45EA-A1B9-A0CF7723E01C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BB9B9659-1B4B-4393-B0DE-9B1538F9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0A150C2-9A91-4276-9671-4060A7396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439DA-76CF-4C71-8BAA-4078543C0751}"/>
              </a:ext>
            </a:extLst>
          </p:cNvPr>
          <p:cNvSpPr/>
          <p:nvPr/>
        </p:nvSpPr>
        <p:spPr>
          <a:xfrm>
            <a:off x="287677" y="1726059"/>
            <a:ext cx="8544674" cy="3677866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C0000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احكم على صحة العبارة التالية: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chemeClr val="accent1">
                    <a:lumMod val="75000"/>
                  </a:schemeClr>
                </a:solidFill>
              </a:rPr>
              <a:t>إن الكتل المتساوية لأنواع مختلفة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chemeClr val="accent1">
                    <a:lumMod val="75000"/>
                  </a:schemeClr>
                </a:solidFill>
              </a:rPr>
              <a:t>من الغذاء متساوية السعرات الحرارية </a:t>
            </a:r>
          </a:p>
        </p:txBody>
      </p:sp>
    </p:spTree>
    <p:extLst>
      <p:ext uri="{BB962C8B-B14F-4D97-AF65-F5344CB8AC3E}">
        <p14:creationId xmlns:p14="http://schemas.microsoft.com/office/powerpoint/2010/main" val="422174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0803FC-1DC5-45EA-A1B9-A0CF7723E01C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BB9B9659-1B4B-4393-B0DE-9B1538F9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0A150C2-9A91-4276-9671-4060A7396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473114BC-0777-4DF7-B10F-FF6A22EB1377}"/>
              </a:ext>
            </a:extLst>
          </p:cNvPr>
          <p:cNvSpPr/>
          <p:nvPr/>
        </p:nvSpPr>
        <p:spPr>
          <a:xfrm>
            <a:off x="2929139" y="3252071"/>
            <a:ext cx="8959065" cy="243137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00B050"/>
                </a:solidFill>
              </a:rPr>
              <a:t>الكتل المتساوية لأنواع مختلفة من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00B050"/>
                </a:solidFill>
              </a:rPr>
              <a:t>الغذاء غير متساوية السعرات الحرارية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FA3232B-635D-4AD1-B45D-042874BF0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5" b="96063" l="45847" r="99840">
                        <a14:foregroundMark x1="52716" y1="54331" x2="53834" y2="99738"/>
                        <a14:foregroundMark x1="53834" y1="99738" x2="53035" y2="85302"/>
                        <a14:foregroundMark x1="53035" y1="85302" x2="51438" y2="99475"/>
                        <a14:foregroundMark x1="51438" y1="99475" x2="81629" y2="98163"/>
                        <a14:foregroundMark x1="81629" y1="98163" x2="78115" y2="56168"/>
                        <a14:foregroundMark x1="78115" y1="56168" x2="50799" y2="55643"/>
                        <a14:foregroundMark x1="50799" y1="55643" x2="52716" y2="63255"/>
                        <a14:foregroundMark x1="74601" y1="59318" x2="51757" y2="60630"/>
                        <a14:foregroundMark x1="51757" y1="60630" x2="72364" y2="61680"/>
                        <a14:foregroundMark x1="72364" y1="61680" x2="53514" y2="67454"/>
                        <a14:foregroundMark x1="53514" y1="67454" x2="63419" y2="60105"/>
                        <a14:foregroundMark x1="63419" y1="60105" x2="84505" y2="57480"/>
                        <a14:foregroundMark x1="84505" y1="57480" x2="56070" y2="61942"/>
                        <a14:foregroundMark x1="56070" y1="61942" x2="75080" y2="60630"/>
                        <a14:foregroundMark x1="75080" y1="60630" x2="84505" y2="60630"/>
                        <a14:foregroundMark x1="84505" y1="60630" x2="45208" y2="60630"/>
                        <a14:foregroundMark x1="45208" y1="60630" x2="80831" y2="54068"/>
                        <a14:foregroundMark x1="80831" y1="54068" x2="54313" y2="60630"/>
                        <a14:foregroundMark x1="54313" y1="60630" x2="73003" y2="57743"/>
                        <a14:foregroundMark x1="73003" y1="57743" x2="81629" y2="58268"/>
                        <a14:foregroundMark x1="81629" y1="58268" x2="65016" y2="64042"/>
                        <a14:foregroundMark x1="65016" y1="64042" x2="80192" y2="61942"/>
                        <a14:foregroundMark x1="80192" y1="61942" x2="55591" y2="66142"/>
                        <a14:foregroundMark x1="55591" y1="66142" x2="74441" y2="58268"/>
                        <a14:foregroundMark x1="74441" y1="58268" x2="84505" y2="58530"/>
                        <a14:foregroundMark x1="84505" y1="58530" x2="55911" y2="67192"/>
                        <a14:foregroundMark x1="55911" y1="67192" x2="67572" y2="60892"/>
                        <a14:foregroundMark x1="67572" y1="60892" x2="79872" y2="60105"/>
                        <a14:foregroundMark x1="79872" y1="60105" x2="65815" y2="67192"/>
                        <a14:foregroundMark x1="65815" y1="67192" x2="80032" y2="58005"/>
                        <a14:foregroundMark x1="80032" y1="58005" x2="46006" y2="65354"/>
                        <a14:foregroundMark x1="46006" y1="65354" x2="79393" y2="59318"/>
                        <a14:foregroundMark x1="79393" y1="59318" x2="58626" y2="68766"/>
                        <a14:foregroundMark x1="58626" y1="68766" x2="74121" y2="59843"/>
                        <a14:foregroundMark x1="74121" y1="59843" x2="83067" y2="59055"/>
                        <a14:foregroundMark x1="83067" y1="59055" x2="66613" y2="68241"/>
                        <a14:foregroundMark x1="66613" y1="68241" x2="74601" y2="61417"/>
                        <a14:foregroundMark x1="74601" y1="61417" x2="54952" y2="69816"/>
                        <a14:foregroundMark x1="54952" y1="69816" x2="78594" y2="60630"/>
                        <a14:foregroundMark x1="78594" y1="60630" x2="50319" y2="70604"/>
                        <a14:foregroundMark x1="50319" y1="70604" x2="59585" y2="63255"/>
                        <a14:foregroundMark x1="59585" y1="63255" x2="80192" y2="58268"/>
                        <a14:foregroundMark x1="80192" y1="58268" x2="67412" y2="68766"/>
                        <a14:foregroundMark x1="67412" y1="68766" x2="54792" y2="71916"/>
                        <a14:foregroundMark x1="54792" y1="71916" x2="65974" y2="63517"/>
                        <a14:foregroundMark x1="65974" y1="63517" x2="48882" y2="68504"/>
                        <a14:foregroundMark x1="48882" y1="68504" x2="65335" y2="58268"/>
                        <a14:foregroundMark x1="65335" y1="58268" x2="56550" y2="65092"/>
                        <a14:foregroundMark x1="56550" y1="65092" x2="65016" y2="58530"/>
                        <a14:foregroundMark x1="65016" y1="58530" x2="49201" y2="72703"/>
                        <a14:foregroundMark x1="49201" y1="72703" x2="63898" y2="63780"/>
                        <a14:foregroundMark x1="63898" y1="63780" x2="51917" y2="75328"/>
                        <a14:foregroundMark x1="51917" y1="75328" x2="72364" y2="65092"/>
                        <a14:foregroundMark x1="72364" y1="65092" x2="48722" y2="77953"/>
                        <a14:foregroundMark x1="48722" y1="77953" x2="73962" y2="68504"/>
                        <a14:foregroundMark x1="73962" y1="68504" x2="50000" y2="75853"/>
                        <a14:foregroundMark x1="50000" y1="75853" x2="70447" y2="64304"/>
                        <a14:foregroundMark x1="70447" y1="64304" x2="46166" y2="77428"/>
                        <a14:foregroundMark x1="46166" y1="77428" x2="80032" y2="69029"/>
                        <a14:foregroundMark x1="80032" y1="69029" x2="52077" y2="75066"/>
                        <a14:foregroundMark x1="52077" y1="75066" x2="74441" y2="65354"/>
                        <a14:foregroundMark x1="74441" y1="65354" x2="65495" y2="79003"/>
                        <a14:foregroundMark x1="65495" y1="79003" x2="74601" y2="67192"/>
                        <a14:foregroundMark x1="74601" y1="67192" x2="71885" y2="82940"/>
                        <a14:foregroundMark x1="71885" y1="82940" x2="73323" y2="62467"/>
                        <a14:foregroundMark x1="73323" y1="62467" x2="76518" y2="80052"/>
                        <a14:foregroundMark x1="76518" y1="80052" x2="75240" y2="58268"/>
                        <a14:foregroundMark x1="75240" y1="58268" x2="76677" y2="91339"/>
                        <a14:foregroundMark x1="76677" y1="91339" x2="76198" y2="86877"/>
                        <a14:foregroundMark x1="72843" y1="75328" x2="70927" y2="94226"/>
                        <a14:foregroundMark x1="70927" y1="94226" x2="70128" y2="71391"/>
                        <a14:foregroundMark x1="70128" y1="71391" x2="73163" y2="94488"/>
                        <a14:foregroundMark x1="73163" y1="94488" x2="74121" y2="80577"/>
                        <a14:foregroundMark x1="74121" y1="80577" x2="76038" y2="97113"/>
                        <a14:foregroundMark x1="76038" y1="97113" x2="73802" y2="76378"/>
                        <a14:foregroundMark x1="73802" y1="76378" x2="76198" y2="94488"/>
                        <a14:foregroundMark x1="76198" y1="94488" x2="73163" y2="76903"/>
                        <a14:foregroundMark x1="73163" y1="76903" x2="76837" y2="97375"/>
                        <a14:foregroundMark x1="76837" y1="97375" x2="73802" y2="74803"/>
                        <a14:foregroundMark x1="73802" y1="74803" x2="76837" y2="95801"/>
                        <a14:foregroundMark x1="76837" y1="95801" x2="70607" y2="79528"/>
                        <a14:foregroundMark x1="70607" y1="79528" x2="72204" y2="97638"/>
                        <a14:foregroundMark x1="72204" y1="97638" x2="69169" y2="78478"/>
                        <a14:foregroundMark x1="69169" y1="78478" x2="74601" y2="98163"/>
                        <a14:foregroundMark x1="74601" y1="98163" x2="65176" y2="74278"/>
                        <a14:foregroundMark x1="65176" y1="74278" x2="70128" y2="87927"/>
                        <a14:foregroundMark x1="70128" y1="87927" x2="67093" y2="75591"/>
                        <a14:foregroundMark x1="67093" y1="75591" x2="73323" y2="92388"/>
                        <a14:foregroundMark x1="73323" y1="92388" x2="64696" y2="67979"/>
                        <a14:foregroundMark x1="64696" y1="67979" x2="69329" y2="79528"/>
                        <a14:foregroundMark x1="69329" y1="79528" x2="71725" y2="92651"/>
                        <a14:foregroundMark x1="71725" y1="92651" x2="60543" y2="72178"/>
                        <a14:foregroundMark x1="60543" y1="72178" x2="67093" y2="88451"/>
                        <a14:foregroundMark x1="67093" y1="88451" x2="60383" y2="72703"/>
                        <a14:foregroundMark x1="60383" y1="72703" x2="68690" y2="90026"/>
                        <a14:foregroundMark x1="68690" y1="90026" x2="62620" y2="79790"/>
                        <a14:foregroundMark x1="62620" y1="79790" x2="70767" y2="94751"/>
                        <a14:foregroundMark x1="70767" y1="94751" x2="64217" y2="82415"/>
                        <a14:foregroundMark x1="64217" y1="82415" x2="68690" y2="98163"/>
                        <a14:foregroundMark x1="68690" y1="98163" x2="60224" y2="74278"/>
                        <a14:foregroundMark x1="60224" y1="74278" x2="66773" y2="86352"/>
                        <a14:foregroundMark x1="66773" y1="86352" x2="59744" y2="69291"/>
                        <a14:foregroundMark x1="59744" y1="69291" x2="68371" y2="86877"/>
                        <a14:foregroundMark x1="68371" y1="86877" x2="57827" y2="82415"/>
                        <a14:foregroundMark x1="57827" y1="82415" x2="65815" y2="95276"/>
                        <a14:foregroundMark x1="65815" y1="95276" x2="59105" y2="81627"/>
                        <a14:foregroundMark x1="59105" y1="81627" x2="66933" y2="97900"/>
                        <a14:foregroundMark x1="66933" y1="97900" x2="59585" y2="79528"/>
                        <a14:foregroundMark x1="59585" y1="79528" x2="65495" y2="93176"/>
                        <a14:foregroundMark x1="65495" y1="93176" x2="59265" y2="81627"/>
                        <a14:foregroundMark x1="59265" y1="81627" x2="62620" y2="87927"/>
                        <a14:foregroundMark x1="57188" y1="75066" x2="54313" y2="89501"/>
                        <a14:foregroundMark x1="54313" y1="89501" x2="55112" y2="75066"/>
                        <a14:foregroundMark x1="55112" y1="75066" x2="54792" y2="92651"/>
                        <a14:foregroundMark x1="54792" y1="92651" x2="52077" y2="74278"/>
                        <a14:foregroundMark x1="52077" y1="74278" x2="52396" y2="96325"/>
                        <a14:foregroundMark x1="52396" y1="96325" x2="50799" y2="81365"/>
                        <a14:foregroundMark x1="50799" y1="81365" x2="50639" y2="98163"/>
                        <a14:foregroundMark x1="50639" y1="98163" x2="49521" y2="81627"/>
                        <a14:foregroundMark x1="49521" y1="81627" x2="55911" y2="90814"/>
                        <a14:foregroundMark x1="55911" y1="90814" x2="61502" y2="78740"/>
                        <a14:foregroundMark x1="61502" y1="78740" x2="57029" y2="90026"/>
                        <a14:foregroundMark x1="57029" y1="90026" x2="60863" y2="76903"/>
                        <a14:foregroundMark x1="60863" y1="76903" x2="57348" y2="91339"/>
                        <a14:foregroundMark x1="57348" y1="91339" x2="58307" y2="73753"/>
                        <a14:foregroundMark x1="58307" y1="73753" x2="57827" y2="96063"/>
                        <a14:foregroundMark x1="57827" y1="96063" x2="69649" y2="86352"/>
                        <a14:foregroundMark x1="69649" y1="86352" x2="66134" y2="98425"/>
                        <a14:foregroundMark x1="66134" y1="98425" x2="79073" y2="93701"/>
                        <a14:foregroundMark x1="79073" y1="93701" x2="80192" y2="91601"/>
                        <a14:foregroundMark x1="80671" y1="97638" x2="66933" y2="96588"/>
                        <a14:foregroundMark x1="66933" y1="96588" x2="78914" y2="98688"/>
                        <a14:foregroundMark x1="78914" y1="98688" x2="56869" y2="98950"/>
                        <a14:foregroundMark x1="56869" y1="98950" x2="65974" y2="98688"/>
                        <a14:foregroundMark x1="65974" y1="98688" x2="55112" y2="97375"/>
                        <a14:foregroundMark x1="55112" y1="97375" x2="79233" y2="96588"/>
                        <a14:foregroundMark x1="79233" y1="96588" x2="48562" y2="95801"/>
                        <a14:foregroundMark x1="48562" y1="95801" x2="64217" y2="96850"/>
                        <a14:foregroundMark x1="64217" y1="96850" x2="76198" y2="95538"/>
                        <a14:foregroundMark x1="76198" y1="95538" x2="45847" y2="93963"/>
                        <a14:foregroundMark x1="45847" y1="93963" x2="54792" y2="93438"/>
                        <a14:foregroundMark x1="54792" y1="93438" x2="54792" y2="93438"/>
                        <a14:foregroundMark x1="85304" y1="59318" x2="82428" y2="97113"/>
                        <a14:foregroundMark x1="82428" y1="97113" x2="79073" y2="60105"/>
                        <a14:foregroundMark x1="79073" y1="60105" x2="80990" y2="96063"/>
                        <a14:foregroundMark x1="80990" y1="96063" x2="81150" y2="53543"/>
                        <a14:foregroundMark x1="81150" y1="53543" x2="81150" y2="80315"/>
                        <a14:foregroundMark x1="81150" y1="80315" x2="78435" y2="65092"/>
                        <a14:foregroundMark x1="78435" y1="65092" x2="81150" y2="86352"/>
                        <a14:foregroundMark x1="94888" y1="14961" x2="79872" y2="31496"/>
                        <a14:foregroundMark x1="79872" y1="31496" x2="99201" y2="16273"/>
                        <a14:foregroundMark x1="99201" y1="16273" x2="85304" y2="29396"/>
                        <a14:foregroundMark x1="85304" y1="29396" x2="90895" y2="17585"/>
                        <a14:foregroundMark x1="90895" y1="17585" x2="82907" y2="31496"/>
                        <a14:foregroundMark x1="82907" y1="31496" x2="74760" y2="38058"/>
                        <a14:foregroundMark x1="74760" y1="38058" x2="85144" y2="23622"/>
                        <a14:foregroundMark x1="85144" y1="23622" x2="93930" y2="18898"/>
                        <a14:foregroundMark x1="93930" y1="18898" x2="80831" y2="31234"/>
                        <a14:foregroundMark x1="80831" y1="31234" x2="85942" y2="13386"/>
                        <a14:foregroundMark x1="85942" y1="13386" x2="78914" y2="28609"/>
                        <a14:foregroundMark x1="78914" y1="28609" x2="91534" y2="11286"/>
                        <a14:foregroundMark x1="91534" y1="11286" x2="80831" y2="26509"/>
                        <a14:foregroundMark x1="80831" y1="26509" x2="86262" y2="13386"/>
                        <a14:foregroundMark x1="86262" y1="13386" x2="97444" y2="5512"/>
                        <a14:foregroundMark x1="97444" y1="5512" x2="93610" y2="19948"/>
                        <a14:foregroundMark x1="93610" y1="19948" x2="84824" y2="26772"/>
                        <a14:foregroundMark x1="84824" y1="26772" x2="94409" y2="9711"/>
                        <a14:foregroundMark x1="94409" y1="9711" x2="82268" y2="21522"/>
                        <a14:foregroundMark x1="82268" y1="21522" x2="84026" y2="7349"/>
                        <a14:foregroundMark x1="84026" y1="7349" x2="93291" y2="3675"/>
                        <a14:foregroundMark x1="93291" y1="3675" x2="82268" y2="18635"/>
                        <a14:foregroundMark x1="82268" y1="18635" x2="73802" y2="22835"/>
                        <a14:foregroundMark x1="73802" y1="22835" x2="79393" y2="7087"/>
                        <a14:foregroundMark x1="79393" y1="7087" x2="88658" y2="2625"/>
                        <a14:foregroundMark x1="88658" y1="2625" x2="73163" y2="22047"/>
                        <a14:foregroundMark x1="73163" y1="22047" x2="83227" y2="8399"/>
                        <a14:foregroundMark x1="83227" y1="8399" x2="74121" y2="20472"/>
                        <a14:foregroundMark x1="74121" y1="20472" x2="82268" y2="10236"/>
                        <a14:foregroundMark x1="82268" y1="10236" x2="76518" y2="19948"/>
                        <a14:foregroundMark x1="76518" y1="19948" x2="80990" y2="5774"/>
                        <a14:foregroundMark x1="80990" y1="5774" x2="69808" y2="18898"/>
                        <a14:foregroundMark x1="69808" y1="18898" x2="75559" y2="7349"/>
                        <a14:foregroundMark x1="75559" y1="7349" x2="84505" y2="7349"/>
                        <a14:foregroundMark x1="84505" y1="7349" x2="78115" y2="16798"/>
                        <a14:foregroundMark x1="78115" y1="16798" x2="69489" y2="18898"/>
                        <a14:foregroundMark x1="69489" y1="18898" x2="82748" y2="2362"/>
                        <a14:foregroundMark x1="82748" y1="2362" x2="76358" y2="16535"/>
                        <a14:foregroundMark x1="76358" y1="16535" x2="66454" y2="22047"/>
                        <a14:foregroundMark x1="66454" y1="22047" x2="69329" y2="8661"/>
                        <a14:foregroundMark x1="69329" y1="8661" x2="79553" y2="3412"/>
                        <a14:foregroundMark x1="79553" y1="3412" x2="75240" y2="19423"/>
                        <a14:foregroundMark x1="75240" y1="19423" x2="79393" y2="7612"/>
                        <a14:foregroundMark x1="79393" y1="7612" x2="74920" y2="18898"/>
                        <a14:foregroundMark x1="74920" y1="18898" x2="80032" y2="6824"/>
                        <a14:foregroundMark x1="80032" y1="6824" x2="72364" y2="16010"/>
                        <a14:foregroundMark x1="72364" y1="16010" x2="78754" y2="6037"/>
                        <a14:foregroundMark x1="78754" y1="6037" x2="71406" y2="17848"/>
                        <a14:foregroundMark x1="71406" y1="17848" x2="88978" y2="7612"/>
                        <a14:foregroundMark x1="98083" y1="6824" x2="86102" y2="6824"/>
                        <a14:foregroundMark x1="86102" y1="6824" x2="94409" y2="3150"/>
                        <a14:foregroundMark x1="94409" y1="3150" x2="84824" y2="3937"/>
                        <a14:foregroundMark x1="84824" y1="3937" x2="96486" y2="3937"/>
                        <a14:foregroundMark x1="96486" y1="3937" x2="84505" y2="6037"/>
                        <a14:foregroundMark x1="84505" y1="6037" x2="96805" y2="5774"/>
                        <a14:foregroundMark x1="96805" y1="5774" x2="87061" y2="2362"/>
                        <a14:foregroundMark x1="87061" y1="2362" x2="95208" y2="2100"/>
                        <a14:foregroundMark x1="95208" y1="2100" x2="84505" y2="4987"/>
                        <a14:foregroundMark x1="84505" y1="4987" x2="84505" y2="5249"/>
                        <a14:foregroundMark x1="91054" y1="3412" x2="78914" y2="2362"/>
                        <a14:foregroundMark x1="78914" y1="2362" x2="89617" y2="1837"/>
                        <a14:foregroundMark x1="89617" y1="1837" x2="76997" y2="8924"/>
                        <a14:foregroundMark x1="76997" y1="8924" x2="85942" y2="5774"/>
                        <a14:foregroundMark x1="85942" y1="5774" x2="76997" y2="6037"/>
                        <a14:foregroundMark x1="76997" y1="6037" x2="87220" y2="4724"/>
                        <a14:foregroundMark x1="87220" y1="4724" x2="87859" y2="4199"/>
                        <a14:foregroundMark x1="97284" y1="5774" x2="96006" y2="21260"/>
                        <a14:foregroundMark x1="96006" y1="21260" x2="98403" y2="7874"/>
                        <a14:foregroundMark x1="98403" y1="7874" x2="97125" y2="20997"/>
                        <a14:foregroundMark x1="97125" y1="20997" x2="98562" y2="6562"/>
                        <a14:foregroundMark x1="98562" y1="6562" x2="97444" y2="29134"/>
                        <a14:foregroundMark x1="97444" y1="29134" x2="96166" y2="15486"/>
                        <a14:foregroundMark x1="96166" y1="15486" x2="97444" y2="22047"/>
                        <a14:foregroundMark x1="97604" y1="23097" x2="89457" y2="23885"/>
                        <a14:foregroundMark x1="89457" y1="23885" x2="89457" y2="23885"/>
                        <a14:foregroundMark x1="97604" y1="4724" x2="99201" y2="23622"/>
                        <a14:foregroundMark x1="99201" y1="23622" x2="99681" y2="7087"/>
                        <a14:foregroundMark x1="99681" y1="7087" x2="97604" y2="23360"/>
                        <a14:foregroundMark x1="97604" y1="23360" x2="98722" y2="9711"/>
                        <a14:foregroundMark x1="98722" y1="9711" x2="99201" y2="24672"/>
                        <a14:foregroundMark x1="99201" y1="24672" x2="99840" y2="18635"/>
                        <a14:foregroundMark x1="72364" y1="22310" x2="75879" y2="34908"/>
                        <a14:foregroundMark x1="75879" y1="34908" x2="70128" y2="21260"/>
                        <a14:foregroundMark x1="70128" y1="21260" x2="78115" y2="26772"/>
                        <a14:foregroundMark x1="78115" y1="26772" x2="77316" y2="23622"/>
                        <a14:foregroundMark x1="91534" y1="24409" x2="99840" y2="28609"/>
                        <a14:foregroundMark x1="99840" y1="28609" x2="88498" y2="27822"/>
                        <a14:foregroundMark x1="88498" y1="27822" x2="96645" y2="24934"/>
                        <a14:foregroundMark x1="96645" y1="24934" x2="85144" y2="24409"/>
                        <a14:foregroundMark x1="85144" y1="24409" x2="93291" y2="24672"/>
                        <a14:foregroundMark x1="93291" y1="24672" x2="84984" y2="28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5379" y="1313396"/>
            <a:ext cx="4494976" cy="5471521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3769B29-42C1-468C-A881-18BCE9E02DDF}"/>
              </a:ext>
            </a:extLst>
          </p:cNvPr>
          <p:cNvSpPr/>
          <p:nvPr/>
        </p:nvSpPr>
        <p:spPr>
          <a:xfrm>
            <a:off x="5943747" y="1831402"/>
            <a:ext cx="2929847" cy="1107996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/>
                <a:solidFill>
                  <a:srgbClr val="FF0000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55782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4DB88B5-A6C1-466A-9B55-B5983083E79C}"/>
              </a:ext>
            </a:extLst>
          </p:cNvPr>
          <p:cNvSpPr/>
          <p:nvPr/>
        </p:nvSpPr>
        <p:spPr>
          <a:xfrm>
            <a:off x="85257" y="168480"/>
            <a:ext cx="5864260" cy="3279424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فعلى سبيل المثال يحوي كل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1g </a:t>
            </a: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من المواد التالية قدر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مختلف من السعرات 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1D05B1D-E89D-496F-B890-1CBB7AF82CF6}"/>
              </a:ext>
            </a:extLst>
          </p:cNvPr>
          <p:cNvGrpSpPr/>
          <p:nvPr/>
        </p:nvGrpSpPr>
        <p:grpSpPr>
          <a:xfrm>
            <a:off x="6233560" y="-45243"/>
            <a:ext cx="5864259" cy="3291847"/>
            <a:chOff x="6233560" y="-45243"/>
            <a:chExt cx="5864259" cy="3291847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329C4DBC-38B7-4FB4-9C49-FB90A3C233EA}"/>
                </a:ext>
              </a:extLst>
            </p:cNvPr>
            <p:cNvGrpSpPr/>
            <p:nvPr/>
          </p:nvGrpSpPr>
          <p:grpSpPr>
            <a:xfrm>
              <a:off x="6233560" y="-45243"/>
              <a:ext cx="5864259" cy="3291847"/>
              <a:chOff x="6233560" y="-45243"/>
              <a:chExt cx="5864259" cy="3291847"/>
            </a:xfrm>
          </p:grpSpPr>
          <p:sp>
            <p:nvSpPr>
              <p:cNvPr id="23" name="مستطيل 22">
                <a:extLst>
                  <a:ext uri="{FF2B5EF4-FFF2-40B4-BE49-F238E27FC236}">
                    <a16:creationId xmlns:a16="http://schemas.microsoft.com/office/drawing/2014/main" id="{53AB9EEE-A75E-4D1A-82A1-D4D674B87B52}"/>
                  </a:ext>
                </a:extLst>
              </p:cNvPr>
              <p:cNvSpPr/>
              <p:nvPr/>
            </p:nvSpPr>
            <p:spPr>
              <a:xfrm>
                <a:off x="9623515" y="778926"/>
                <a:ext cx="2474304" cy="16099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9AA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2FFFBE68-8756-45BB-80F7-9BF810C7E3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73"/>
              <a:stretch/>
            </p:blipFill>
            <p:spPr>
              <a:xfrm>
                <a:off x="6233560" y="-45243"/>
                <a:ext cx="4140159" cy="3291847"/>
              </a:xfrm>
              <a:prstGeom prst="rect">
                <a:avLst/>
              </a:prstGeom>
            </p:spPr>
          </p:pic>
        </p:grpSp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2BC0733-381D-4F8C-A300-C0AE7CFBCD5C}"/>
                </a:ext>
              </a:extLst>
            </p:cNvPr>
            <p:cNvSpPr/>
            <p:nvPr/>
          </p:nvSpPr>
          <p:spPr>
            <a:xfrm>
              <a:off x="9546338" y="876154"/>
              <a:ext cx="294348" cy="764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E60418E-4ECB-44D2-93C7-DC6562385C9A}"/>
              </a:ext>
            </a:extLst>
          </p:cNvPr>
          <p:cNvSpPr/>
          <p:nvPr/>
        </p:nvSpPr>
        <p:spPr>
          <a:xfrm>
            <a:off x="9626099" y="1742841"/>
            <a:ext cx="2474304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</a:rPr>
              <a:t>1g</a:t>
            </a:r>
            <a:r>
              <a:rPr lang="ar-SA" sz="3600" b="1" dirty="0">
                <a:ln w="0"/>
                <a:solidFill>
                  <a:srgbClr val="FF0000"/>
                </a:solidFill>
              </a:rPr>
              <a:t> من الدهون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8A50BB9-7A43-47A7-A890-FBEDC8954DCE}"/>
              </a:ext>
            </a:extLst>
          </p:cNvPr>
          <p:cNvSpPr/>
          <p:nvPr/>
        </p:nvSpPr>
        <p:spPr>
          <a:xfrm>
            <a:off x="8218714" y="832210"/>
            <a:ext cx="383404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0070C0"/>
                </a:solidFill>
              </a:rPr>
              <a:t>9 سعرة حرارية 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2666AB7-DD0D-4F3A-8763-A108BE496678}"/>
              </a:ext>
            </a:extLst>
          </p:cNvPr>
          <p:cNvGrpSpPr/>
          <p:nvPr/>
        </p:nvGrpSpPr>
        <p:grpSpPr>
          <a:xfrm>
            <a:off x="6202738" y="3578345"/>
            <a:ext cx="5850018" cy="3279655"/>
            <a:chOff x="6202738" y="3578345"/>
            <a:chExt cx="5850018" cy="3279655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D887739F-6830-4B65-8EC4-4940E11E7805}"/>
                </a:ext>
              </a:extLst>
            </p:cNvPr>
            <p:cNvGrpSpPr/>
            <p:nvPr/>
          </p:nvGrpSpPr>
          <p:grpSpPr>
            <a:xfrm>
              <a:off x="6202738" y="3578345"/>
              <a:ext cx="5850018" cy="3279655"/>
              <a:chOff x="6202738" y="3578345"/>
              <a:chExt cx="5850018" cy="3279655"/>
            </a:xfrm>
          </p:grpSpPr>
          <p:sp>
            <p:nvSpPr>
              <p:cNvPr id="22" name="مستطيل 21">
                <a:extLst>
                  <a:ext uri="{FF2B5EF4-FFF2-40B4-BE49-F238E27FC236}">
                    <a16:creationId xmlns:a16="http://schemas.microsoft.com/office/drawing/2014/main" id="{F6F8B965-D69C-475D-948B-7C9F444CDF5F}"/>
                  </a:ext>
                </a:extLst>
              </p:cNvPr>
              <p:cNvSpPr/>
              <p:nvPr/>
            </p:nvSpPr>
            <p:spPr>
              <a:xfrm>
                <a:off x="9578452" y="4436192"/>
                <a:ext cx="2474304" cy="16099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9AA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EC43CA51-9210-4EB8-85BB-A6C574E67B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60"/>
              <a:stretch/>
            </p:blipFill>
            <p:spPr>
              <a:xfrm>
                <a:off x="6202738" y="3578345"/>
                <a:ext cx="4204993" cy="3279655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B8025E71-ADD2-4939-A012-20B4AE096A2C}"/>
                </a:ext>
              </a:extLst>
            </p:cNvPr>
            <p:cNvSpPr/>
            <p:nvPr/>
          </p:nvSpPr>
          <p:spPr>
            <a:xfrm>
              <a:off x="9366941" y="4979342"/>
              <a:ext cx="489857" cy="887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7B867133-39FC-447B-B475-70F9EB2C8FD3}"/>
              </a:ext>
            </a:extLst>
          </p:cNvPr>
          <p:cNvGrpSpPr/>
          <p:nvPr/>
        </p:nvGrpSpPr>
        <p:grpSpPr>
          <a:xfrm>
            <a:off x="85257" y="3371378"/>
            <a:ext cx="6016104" cy="3445526"/>
            <a:chOff x="85257" y="3371378"/>
            <a:chExt cx="6016104" cy="3445526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B4879EB0-5F1A-495E-8F22-1283DB90F2A4}"/>
                </a:ext>
              </a:extLst>
            </p:cNvPr>
            <p:cNvGrpSpPr/>
            <p:nvPr/>
          </p:nvGrpSpPr>
          <p:grpSpPr>
            <a:xfrm>
              <a:off x="85257" y="3371378"/>
              <a:ext cx="6016104" cy="3445526"/>
              <a:chOff x="85257" y="3371378"/>
              <a:chExt cx="6016104" cy="3445526"/>
            </a:xfrm>
          </p:grpSpPr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6145761C-0560-4B5C-BBF4-8C836B21B555}"/>
                  </a:ext>
                </a:extLst>
              </p:cNvPr>
              <p:cNvSpPr/>
              <p:nvPr/>
            </p:nvSpPr>
            <p:spPr>
              <a:xfrm>
                <a:off x="85257" y="4460561"/>
                <a:ext cx="2483282" cy="156966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9AA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A435B6C7-B2A2-4C7C-A1E7-81F2FAD1B0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3"/>
              <a:stretch/>
            </p:blipFill>
            <p:spPr>
              <a:xfrm>
                <a:off x="1736616" y="3371378"/>
                <a:ext cx="4364745" cy="3445526"/>
              </a:xfrm>
              <a:prstGeom prst="rect">
                <a:avLst/>
              </a:prstGeom>
            </p:spPr>
          </p:pic>
        </p:grp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913634A8-467E-49BC-84F3-ED997DD1DF07}"/>
                </a:ext>
              </a:extLst>
            </p:cNvPr>
            <p:cNvSpPr/>
            <p:nvPr/>
          </p:nvSpPr>
          <p:spPr>
            <a:xfrm>
              <a:off x="2460171" y="5003151"/>
              <a:ext cx="337458" cy="929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9202313-2E3A-4C26-B506-CEFCC8E12FC9}"/>
              </a:ext>
            </a:extLst>
          </p:cNvPr>
          <p:cNvSpPr/>
          <p:nvPr/>
        </p:nvSpPr>
        <p:spPr>
          <a:xfrm>
            <a:off x="8325463" y="5369638"/>
            <a:ext cx="390552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</a:rPr>
              <a:t>1g</a:t>
            </a:r>
            <a:r>
              <a:rPr lang="ar-SA" sz="3600" b="1" dirty="0">
                <a:ln w="0"/>
                <a:solidFill>
                  <a:srgbClr val="FF0000"/>
                </a:solidFill>
              </a:rPr>
              <a:t> من الكربوهيدرات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B2699F5-B06E-42AA-8D9E-96940B63865B}"/>
              </a:ext>
            </a:extLst>
          </p:cNvPr>
          <p:cNvSpPr/>
          <p:nvPr/>
        </p:nvSpPr>
        <p:spPr>
          <a:xfrm>
            <a:off x="9544365" y="4453122"/>
            <a:ext cx="2632521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0070C0"/>
                </a:solidFill>
              </a:rPr>
              <a:t>4 سعرة حرارية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DACCE9A-1332-48F6-A97E-F6A00D88EF96}"/>
              </a:ext>
            </a:extLst>
          </p:cNvPr>
          <p:cNvSpPr/>
          <p:nvPr/>
        </p:nvSpPr>
        <p:spPr>
          <a:xfrm>
            <a:off x="17017" y="5396692"/>
            <a:ext cx="3940991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</a:rPr>
              <a:t>1g</a:t>
            </a:r>
            <a:r>
              <a:rPr lang="ar-SA" sz="3600" b="1" dirty="0">
                <a:ln w="0"/>
                <a:solidFill>
                  <a:srgbClr val="FF0000"/>
                </a:solidFill>
              </a:rPr>
              <a:t> من البروتينات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F5C12FF-2C2D-4F14-BD60-3CB9749D9112}"/>
              </a:ext>
            </a:extLst>
          </p:cNvPr>
          <p:cNvSpPr/>
          <p:nvPr/>
        </p:nvSpPr>
        <p:spPr>
          <a:xfrm>
            <a:off x="43708" y="4472806"/>
            <a:ext cx="260671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0070C0"/>
                </a:solidFill>
              </a:rPr>
              <a:t>4 سعرة حرارية </a:t>
            </a:r>
          </a:p>
        </p:txBody>
      </p:sp>
    </p:spTree>
    <p:extLst>
      <p:ext uri="{BB962C8B-B14F-4D97-AF65-F5344CB8AC3E}">
        <p14:creationId xmlns:p14="http://schemas.microsoft.com/office/powerpoint/2010/main" val="51347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750"/>
                            </p:stCondLst>
                            <p:childTnLst>
                              <p:par>
                                <p:cTn id="3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75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8" presetClass="entr" presetSubtype="1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2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8" grpId="0" build="p"/>
      <p:bldP spid="19" grpId="0" build="p"/>
      <p:bldP spid="20" grpId="0" build="p"/>
      <p:bldP spid="21" grpId="0" build="p"/>
      <p:bldP spid="15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FAB23CC-281E-43B4-A12A-E44F4FD3305B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D8FF0F8-75CC-4E06-8CF4-996407BC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F3167836-4988-4907-AE47-A6D5851A4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5C29DFE3-10AD-418E-A97D-752E52F75687}"/>
              </a:ext>
            </a:extLst>
          </p:cNvPr>
          <p:cNvSpPr/>
          <p:nvPr/>
        </p:nvSpPr>
        <p:spPr>
          <a:xfrm>
            <a:off x="134884" y="1415128"/>
            <a:ext cx="7015203" cy="258532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</a:rPr>
              <a:t>قررت جمانة أن تبدأ حميه </a:t>
            </a:r>
          </a:p>
          <a:p>
            <a:pPr algn="ctr"/>
            <a:r>
              <a:rPr lang="ar-SA" sz="5400" b="1" dirty="0">
                <a:ln w="0"/>
                <a:solidFill>
                  <a:srgbClr val="FF0000"/>
                </a:solidFill>
              </a:rPr>
              <a:t>غذائية صحيه لتصل إلى </a:t>
            </a:r>
          </a:p>
          <a:p>
            <a:pPr algn="ctr"/>
            <a:r>
              <a:rPr lang="ar-SA" sz="5400" b="1" dirty="0">
                <a:ln w="0"/>
                <a:solidFill>
                  <a:srgbClr val="FF0000"/>
                </a:solidFill>
              </a:rPr>
              <a:t>جسم متناسق وصحي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A40B830-0FE9-44CE-A7BF-3281A622D9AB}"/>
              </a:ext>
            </a:extLst>
          </p:cNvPr>
          <p:cNvSpPr/>
          <p:nvPr/>
        </p:nvSpPr>
        <p:spPr>
          <a:xfrm>
            <a:off x="134884" y="4150210"/>
            <a:ext cx="6544638" cy="243137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0070C0"/>
                </a:solidFill>
              </a:rPr>
              <a:t>اعطي اقتراحاً يساعدها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0070C0"/>
                </a:solidFill>
              </a:rPr>
              <a:t>على بدأ حميتها الغذائية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C7D9E0E-5DF6-410B-952E-A714F7A53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03" y="1274167"/>
            <a:ext cx="5708556" cy="56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397537C-E27B-469A-AEB5-317388A7B563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F3B8968-F014-4DC7-9CCA-B05CF595E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1FA0E354-2E60-4921-9410-441D5A1AD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C830647-D162-446B-88B7-AAA81E623BC1}"/>
              </a:ext>
            </a:extLst>
          </p:cNvPr>
          <p:cNvSpPr/>
          <p:nvPr/>
        </p:nvSpPr>
        <p:spPr>
          <a:xfrm>
            <a:off x="1017142" y="1331103"/>
            <a:ext cx="10859784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ليبحث كل طالب يحمل عبارة عن الطالب الذي يحمل صورة تناسب العبارة التي يحملها ويصافحه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2DF6964-B246-4356-9C77-A8A40697F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29" y="3030289"/>
            <a:ext cx="5681610" cy="382770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409C6B6-5BD2-447C-ADED-523C6649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B74838C-795C-405D-8E40-002BD2F8F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D2EC0D4-4E14-4155-9A56-BC26558778D0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البحث </a:t>
            </a:r>
          </a:p>
          <a:p>
            <a:pPr algn="ctr"/>
            <a:r>
              <a:rPr lang="ar-SA" sz="2400" b="1" dirty="0">
                <a:ln w="0"/>
              </a:rPr>
              <a:t>عن قرين</a:t>
            </a:r>
          </a:p>
        </p:txBody>
      </p:sp>
    </p:spTree>
    <p:extLst>
      <p:ext uri="{BB962C8B-B14F-4D97-AF65-F5344CB8AC3E}">
        <p14:creationId xmlns:p14="http://schemas.microsoft.com/office/powerpoint/2010/main" val="288625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AE50529-882E-42E6-B4BD-E851C006662D}"/>
              </a:ext>
            </a:extLst>
          </p:cNvPr>
          <p:cNvSpPr/>
          <p:nvPr/>
        </p:nvSpPr>
        <p:spPr>
          <a:xfrm>
            <a:off x="8291932" y="777708"/>
            <a:ext cx="3552162" cy="5045164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كمية الطاقة التي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يحصل عليها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الإنسان مساوية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لكمية الطاقة التي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يسـتهلكها يومياً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DF7E74C-AC85-41D5-A428-6C28A6A3F4A2}"/>
              </a:ext>
            </a:extLst>
          </p:cNvPr>
          <p:cNvSpPr/>
          <p:nvPr/>
        </p:nvSpPr>
        <p:spPr>
          <a:xfrm>
            <a:off x="365251" y="1034191"/>
            <a:ext cx="3378650" cy="4832092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كمية الطاقة التي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يحصل عليها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الإنسـان أكبر من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كمية الطاقة التي </a:t>
            </a:r>
          </a:p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يسـتهلكها يومياً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0AE8C4F-5576-4A97-B7E7-78ECB45B23AF}"/>
              </a:ext>
            </a:extLst>
          </p:cNvPr>
          <p:cNvSpPr/>
          <p:nvPr/>
        </p:nvSpPr>
        <p:spPr>
          <a:xfrm>
            <a:off x="4309565" y="821119"/>
            <a:ext cx="3388508" cy="5045164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كمية الطاقة التي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يحصل عليها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الإنسـان أقل من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كمية الطاقة التي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يسـتهلكها يومياً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2312E29-2A43-4B74-A3FC-BFFB2BF24E58}"/>
              </a:ext>
            </a:extLst>
          </p:cNvPr>
          <p:cNvSpPr/>
          <p:nvPr/>
        </p:nvSpPr>
        <p:spPr>
          <a:xfrm>
            <a:off x="8174866" y="286603"/>
            <a:ext cx="3745452" cy="6114197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523E2AE-5117-4B0A-B1B9-3AC50961F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414">
            <a:off x="8097083" y="65483"/>
            <a:ext cx="840470" cy="1246433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DA01F5D-6EF5-4B64-BFE0-762037B278E8}"/>
              </a:ext>
            </a:extLst>
          </p:cNvPr>
          <p:cNvSpPr/>
          <p:nvPr/>
        </p:nvSpPr>
        <p:spPr>
          <a:xfrm>
            <a:off x="241643" y="339975"/>
            <a:ext cx="3658428" cy="6060826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8C448C3-778E-451E-90A6-9DB81ACCD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414">
            <a:off x="107748" y="35630"/>
            <a:ext cx="859595" cy="1274796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C32D29A-CECB-47DD-8776-823B5230C634}"/>
              </a:ext>
            </a:extLst>
          </p:cNvPr>
          <p:cNvSpPr/>
          <p:nvPr/>
        </p:nvSpPr>
        <p:spPr>
          <a:xfrm>
            <a:off x="4037560" y="339975"/>
            <a:ext cx="3954172" cy="6060826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74AE6C41-4DCB-47C8-B111-226EA191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414">
            <a:off x="3998935" y="-5713"/>
            <a:ext cx="843505" cy="12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94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0"/>
                            </p:stCondLst>
                            <p:childTnLst>
                              <p:par>
                                <p:cTn id="5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500"/>
                            </p:stCondLst>
                            <p:childTnLst>
                              <p:par>
                                <p:cTn id="7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000"/>
                            </p:stCondLst>
                            <p:childTnLst>
                              <p:par>
                                <p:cTn id="7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9500"/>
                            </p:stCondLst>
                            <p:childTnLst>
                              <p:par>
                                <p:cTn id="8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1000"/>
                            </p:stCondLst>
                            <p:childTnLst>
                              <p:par>
                                <p:cTn id="8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500"/>
                            </p:stCondLst>
                            <p:childTnLst>
                              <p:par>
                                <p:cTn id="8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DFDA8D9-E577-4853-AC32-AD9730330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5" t="1703" r="19214" b="54013"/>
          <a:stretch/>
        </p:blipFill>
        <p:spPr>
          <a:xfrm>
            <a:off x="320629" y="52167"/>
            <a:ext cx="3421295" cy="675366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B5D310B-3B55-48C1-A3F9-2846C9CCF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t="48141" r="53331" b="4665"/>
          <a:stretch/>
        </p:blipFill>
        <p:spPr>
          <a:xfrm>
            <a:off x="4469257" y="0"/>
            <a:ext cx="3421296" cy="68058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96BF9B3-38BC-4E22-A9D6-0AD536153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1840" r="79867" b="52926"/>
          <a:stretch/>
        </p:blipFill>
        <p:spPr>
          <a:xfrm>
            <a:off x="9086619" y="79709"/>
            <a:ext cx="2417433" cy="67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5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2BB45BE-A60D-46DC-99DD-0867A0940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6540" r="4208" b="3829"/>
          <a:stretch/>
        </p:blipFill>
        <p:spPr>
          <a:xfrm>
            <a:off x="327809" y="1258211"/>
            <a:ext cx="7254026" cy="53866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1870CEE-8565-41A6-8FFB-835D7DC57778}"/>
              </a:ext>
            </a:extLst>
          </p:cNvPr>
          <p:cNvSpPr/>
          <p:nvPr/>
        </p:nvSpPr>
        <p:spPr>
          <a:xfrm>
            <a:off x="8062706" y="410965"/>
            <a:ext cx="3968242" cy="6267237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E4D8D57-ED7F-42F1-B3DD-4D15ABB21A6F}"/>
              </a:ext>
            </a:extLst>
          </p:cNvPr>
          <p:cNvSpPr/>
          <p:nvPr/>
        </p:nvSpPr>
        <p:spPr>
          <a:xfrm>
            <a:off x="8077412" y="1258211"/>
            <a:ext cx="3961393" cy="5262979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تأمل التوجه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الرباني الذي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أشارت إليه الآية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الكريمة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واستخرج منها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حكمة تطبقيه في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حياتك اليومية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93B277D-F7F0-42D5-BADA-08F32543A384}"/>
              </a:ext>
            </a:extLst>
          </p:cNvPr>
          <p:cNvSpPr/>
          <p:nvPr/>
        </p:nvSpPr>
        <p:spPr>
          <a:xfrm>
            <a:off x="153195" y="636997"/>
            <a:ext cx="7736442" cy="6041205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879A154-16E5-4770-8760-98C80A4D41B5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A759BDAF-DB40-4425-9DCC-FBAA5E6D1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F7BAB6E0-1141-4558-B268-882A7D23B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561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5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75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25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750"/>
                            </p:stCondLst>
                            <p:childTnLst>
                              <p:par>
                                <p:cTn id="4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25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750"/>
                            </p:stCondLst>
                            <p:childTnLst>
                              <p:par>
                                <p:cTn id="4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EDA341-F264-4C42-AB28-8DE82D592EEB}"/>
              </a:ext>
            </a:extLst>
          </p:cNvPr>
          <p:cNvSpPr/>
          <p:nvPr/>
        </p:nvSpPr>
        <p:spPr>
          <a:xfrm>
            <a:off x="1958919" y="259209"/>
            <a:ext cx="10032568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بالتعاون مع زملائك في المجموعة أقرأ في </a:t>
            </a:r>
          </a:p>
          <a:p>
            <a:pPr algn="ctr"/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كتابك المقرر ثم اكمل الجدول التالي: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2407E48-2F65-4B43-9497-E6F601BCB7B9}"/>
              </a:ext>
            </a:extLst>
          </p:cNvPr>
          <p:cNvSpPr/>
          <p:nvPr/>
        </p:nvSpPr>
        <p:spPr>
          <a:xfrm>
            <a:off x="2744655" y="1891724"/>
            <a:ext cx="6799856" cy="68643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EFFA10C-2E12-4EE2-B250-D1425B3ECD42}"/>
              </a:ext>
            </a:extLst>
          </p:cNvPr>
          <p:cNvSpPr/>
          <p:nvPr/>
        </p:nvSpPr>
        <p:spPr>
          <a:xfrm>
            <a:off x="4517809" y="1910708"/>
            <a:ext cx="3156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النشاط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E70603-266A-45B9-B668-E4A2BADE760F}"/>
              </a:ext>
            </a:extLst>
          </p:cNvPr>
          <p:cNvSpPr/>
          <p:nvPr/>
        </p:nvSpPr>
        <p:spPr>
          <a:xfrm>
            <a:off x="3548327" y="4971897"/>
            <a:ext cx="52355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السعرات المستهلكة في الساعة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8EA636A-0409-4FA0-81C2-134A41ED6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57" y="2988513"/>
            <a:ext cx="1534689" cy="158584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4DC91D8-4471-4F8B-8BC8-073AD25F4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788" y="2729804"/>
            <a:ext cx="1547440" cy="200542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2CDBEFC-FDF7-44C9-92FB-F1D9BBB10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52" y="2785119"/>
            <a:ext cx="1526772" cy="191099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1628877-D9FA-4831-BFD3-67C96FFCE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73" y="2751245"/>
            <a:ext cx="1901683" cy="192191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B86C772-ADF8-40D8-AA0B-BFA16C66B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30" y="2837115"/>
            <a:ext cx="888765" cy="190866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E2C5280-A2AE-47BD-90D3-01AF145B3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4" y="2843538"/>
            <a:ext cx="949217" cy="197007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3B2374E-8AA7-4277-A6B6-E72C3C488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50" y="2773782"/>
            <a:ext cx="1103599" cy="1941270"/>
          </a:xfrm>
          <a:prstGeom prst="rect">
            <a:avLst/>
          </a:prstGeom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465CCB2F-2929-4117-850E-1A3FAD782639}"/>
              </a:ext>
            </a:extLst>
          </p:cNvPr>
          <p:cNvSpPr/>
          <p:nvPr/>
        </p:nvSpPr>
        <p:spPr>
          <a:xfrm>
            <a:off x="10195112" y="2829037"/>
            <a:ext cx="1618180" cy="1891886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84003D25-007D-462D-BA9D-E712A647113F}"/>
              </a:ext>
            </a:extLst>
          </p:cNvPr>
          <p:cNvSpPr/>
          <p:nvPr/>
        </p:nvSpPr>
        <p:spPr>
          <a:xfrm>
            <a:off x="8392589" y="2835493"/>
            <a:ext cx="1802522" cy="1891886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F8E426E3-1501-4F88-B111-51625A83C5C8}"/>
              </a:ext>
            </a:extLst>
          </p:cNvPr>
          <p:cNvSpPr/>
          <p:nvPr/>
        </p:nvSpPr>
        <p:spPr>
          <a:xfrm>
            <a:off x="6618648" y="2825558"/>
            <a:ext cx="1773939" cy="1891886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CFA04F60-5296-4F16-8C6D-877B2BFF3E93}"/>
              </a:ext>
            </a:extLst>
          </p:cNvPr>
          <p:cNvSpPr/>
          <p:nvPr/>
        </p:nvSpPr>
        <p:spPr>
          <a:xfrm>
            <a:off x="4833104" y="2835493"/>
            <a:ext cx="1785541" cy="1891886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76DEC1CB-7A6F-4A98-B280-E1FA1BCA1D0F}"/>
              </a:ext>
            </a:extLst>
          </p:cNvPr>
          <p:cNvSpPr/>
          <p:nvPr/>
        </p:nvSpPr>
        <p:spPr>
          <a:xfrm>
            <a:off x="3443197" y="2835493"/>
            <a:ext cx="1389903" cy="1891886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E4268559-6B01-4135-B7F7-85CB8D0AE376}"/>
              </a:ext>
            </a:extLst>
          </p:cNvPr>
          <p:cNvSpPr/>
          <p:nvPr/>
        </p:nvSpPr>
        <p:spPr>
          <a:xfrm>
            <a:off x="1818821" y="2845502"/>
            <a:ext cx="1618180" cy="1891886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B479EFF8-D86B-4931-A918-C82DB7A7C698}"/>
              </a:ext>
            </a:extLst>
          </p:cNvPr>
          <p:cNvSpPr/>
          <p:nvPr/>
        </p:nvSpPr>
        <p:spPr>
          <a:xfrm>
            <a:off x="451802" y="2853889"/>
            <a:ext cx="1371257" cy="1891886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F7F9FBB8-1B9B-4500-A3D1-6A55707A5049}"/>
              </a:ext>
            </a:extLst>
          </p:cNvPr>
          <p:cNvSpPr/>
          <p:nvPr/>
        </p:nvSpPr>
        <p:spPr>
          <a:xfrm>
            <a:off x="10211563" y="5835209"/>
            <a:ext cx="1618180" cy="81217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F62DC90D-400E-44A7-BE8D-A2D0F584A191}"/>
              </a:ext>
            </a:extLst>
          </p:cNvPr>
          <p:cNvSpPr/>
          <p:nvPr/>
        </p:nvSpPr>
        <p:spPr>
          <a:xfrm>
            <a:off x="8593383" y="5825201"/>
            <a:ext cx="1618180" cy="81217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8A60F816-9915-4459-9D00-CD91B2B24E80}"/>
              </a:ext>
            </a:extLst>
          </p:cNvPr>
          <p:cNvSpPr/>
          <p:nvPr/>
        </p:nvSpPr>
        <p:spPr>
          <a:xfrm>
            <a:off x="6975203" y="5824347"/>
            <a:ext cx="1618180" cy="81217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BBDCFA32-95BF-4D6E-990C-B3016A0DE3BE}"/>
              </a:ext>
            </a:extLst>
          </p:cNvPr>
          <p:cNvSpPr/>
          <p:nvPr/>
        </p:nvSpPr>
        <p:spPr>
          <a:xfrm>
            <a:off x="5357023" y="5816814"/>
            <a:ext cx="1618180" cy="81217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A0E0464A-8E66-4C01-93E9-7EF244C5260A}"/>
              </a:ext>
            </a:extLst>
          </p:cNvPr>
          <p:cNvSpPr/>
          <p:nvPr/>
        </p:nvSpPr>
        <p:spPr>
          <a:xfrm>
            <a:off x="3738843" y="5801434"/>
            <a:ext cx="1618180" cy="81217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180100C7-CA1C-4066-9A60-73939E6ED9B1}"/>
              </a:ext>
            </a:extLst>
          </p:cNvPr>
          <p:cNvSpPr/>
          <p:nvPr/>
        </p:nvSpPr>
        <p:spPr>
          <a:xfrm>
            <a:off x="2120663" y="5819659"/>
            <a:ext cx="1618180" cy="81217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80C08EAB-9F82-47E1-A34A-497C67647256}"/>
              </a:ext>
            </a:extLst>
          </p:cNvPr>
          <p:cNvSpPr/>
          <p:nvPr/>
        </p:nvSpPr>
        <p:spPr>
          <a:xfrm>
            <a:off x="493952" y="5824347"/>
            <a:ext cx="1618180" cy="81217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95B203D9-C740-406C-AC24-509F7686066A}"/>
              </a:ext>
            </a:extLst>
          </p:cNvPr>
          <p:cNvSpPr/>
          <p:nvPr/>
        </p:nvSpPr>
        <p:spPr>
          <a:xfrm>
            <a:off x="2766185" y="4962150"/>
            <a:ext cx="6799856" cy="686431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B606C7AC-4AEB-46B0-BD32-0E00081D8176}"/>
              </a:ext>
            </a:extLst>
          </p:cNvPr>
          <p:cNvSpPr/>
          <p:nvPr/>
        </p:nvSpPr>
        <p:spPr>
          <a:xfrm>
            <a:off x="10335024" y="5867077"/>
            <a:ext cx="137125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600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3ED74654-C30A-4A34-B8C5-34617058235B}"/>
              </a:ext>
            </a:extLst>
          </p:cNvPr>
          <p:cNvSpPr/>
          <p:nvPr/>
        </p:nvSpPr>
        <p:spPr>
          <a:xfrm>
            <a:off x="8716844" y="5884207"/>
            <a:ext cx="137125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564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004D9D80-F3CF-43F0-BD2A-4114BC093620}"/>
              </a:ext>
            </a:extLst>
          </p:cNvPr>
          <p:cNvSpPr/>
          <p:nvPr/>
        </p:nvSpPr>
        <p:spPr>
          <a:xfrm>
            <a:off x="7170083" y="5775438"/>
            <a:ext cx="1284148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240</a:t>
            </a:r>
          </a:p>
          <a:p>
            <a:pPr algn="ctr"/>
            <a:r>
              <a:rPr lang="ar-SA" sz="2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410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A7679F7A-159F-4688-9D25-A371DF1A9EDF}"/>
              </a:ext>
            </a:extLst>
          </p:cNvPr>
          <p:cNvSpPr/>
          <p:nvPr/>
        </p:nvSpPr>
        <p:spPr>
          <a:xfrm>
            <a:off x="5506505" y="5884207"/>
            <a:ext cx="137125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700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5E91C0BD-4C71-4D0A-B5B0-7050241AB22D}"/>
              </a:ext>
            </a:extLst>
          </p:cNvPr>
          <p:cNvSpPr/>
          <p:nvPr/>
        </p:nvSpPr>
        <p:spPr>
          <a:xfrm>
            <a:off x="3842927" y="5853276"/>
            <a:ext cx="137125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564</a:t>
            </a: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EC1C0411-ED96-4D46-9706-1B30EE55866B}"/>
              </a:ext>
            </a:extLst>
          </p:cNvPr>
          <p:cNvSpPr/>
          <p:nvPr/>
        </p:nvSpPr>
        <p:spPr>
          <a:xfrm>
            <a:off x="2178850" y="5844164"/>
            <a:ext cx="137125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540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2F7F4549-B8CC-42CF-B11B-79BD084C2899}"/>
              </a:ext>
            </a:extLst>
          </p:cNvPr>
          <p:cNvSpPr/>
          <p:nvPr/>
        </p:nvSpPr>
        <p:spPr>
          <a:xfrm>
            <a:off x="586691" y="5803068"/>
            <a:ext cx="1371258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740</a:t>
            </a:r>
          </a:p>
          <a:p>
            <a:pPr algn="ctr"/>
            <a:r>
              <a:rPr lang="ar-SA" sz="2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920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CA8AF9A6-7AC0-40D4-85C9-382645B39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BD01077E-9B60-4841-9CFB-DA755F682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1C8BC848-6083-4C2D-A261-06250E8C4DCE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القراءة</a:t>
            </a:r>
          </a:p>
          <a:p>
            <a:pPr algn="ctr"/>
            <a:r>
              <a:rPr lang="ar-SA" sz="2400" b="1" dirty="0">
                <a:ln w="0"/>
              </a:rPr>
              <a:t>الموجهة</a:t>
            </a:r>
          </a:p>
        </p:txBody>
      </p:sp>
    </p:spTree>
    <p:extLst>
      <p:ext uri="{BB962C8B-B14F-4D97-AF65-F5344CB8AC3E}">
        <p14:creationId xmlns:p14="http://schemas.microsoft.com/office/powerpoint/2010/main" val="264339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2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75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25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75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75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25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750"/>
                            </p:stCondLst>
                            <p:childTnLst>
                              <p:par>
                                <p:cTn id="9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5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1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animBg="1"/>
      <p:bldP spid="8" grpId="0"/>
      <p:bldP spid="9" grpId="0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32" grpId="0"/>
      <p:bldP spid="35" grpId="0"/>
      <p:bldP spid="37" grpId="0"/>
      <p:bldP spid="38" grpId="0"/>
      <p:bldP spid="39" grpId="0"/>
      <p:bldP spid="47" grpId="0"/>
      <p:bldP spid="48" grpId="0"/>
      <p:bldP spid="5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E508F89-746D-480D-BC40-6D06715F4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1"/>
          <a:stretch/>
        </p:blipFill>
        <p:spPr>
          <a:xfrm>
            <a:off x="1" y="532264"/>
            <a:ext cx="7287904" cy="773672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5A52FB-96BA-4CB9-A3B3-5A4D09D71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76" y="1202076"/>
            <a:ext cx="3968009" cy="2917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E1BB005-C410-4ED9-8094-AD85E7D3C04E}"/>
              </a:ext>
            </a:extLst>
          </p:cNvPr>
          <p:cNvSpPr/>
          <p:nvPr/>
        </p:nvSpPr>
        <p:spPr>
          <a:xfrm rot="729705">
            <a:off x="8402056" y="1822823"/>
            <a:ext cx="3701530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الذكاء البصري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D86BA74-D977-4FE8-8316-8CFFFD9375C0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083C4ACD-A6A1-4F2C-8CA4-25A172B89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A07F74DA-8CE7-48D9-89D6-432EA8140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A20AE097-7677-4540-A5B7-DB375F96719B}"/>
              </a:ext>
            </a:extLst>
          </p:cNvPr>
          <p:cNvSpPr/>
          <p:nvPr/>
        </p:nvSpPr>
        <p:spPr>
          <a:xfrm>
            <a:off x="3883631" y="3683079"/>
            <a:ext cx="8308505" cy="2431371"/>
          </a:xfrm>
          <a:prstGeom prst="rect">
            <a:avLst/>
          </a:prstGeom>
          <a:noFill/>
          <a:ln w="38100">
            <a:noFill/>
          </a:ln>
          <a:effectLst>
            <a:glow rad="127000">
              <a:srgbClr val="00B0F0"/>
            </a:glow>
            <a:outerShdw blurRad="38100" dist="50800" dir="5400000" sx="97000" sy="97000" algn="ctr" rotWithShape="0">
              <a:srgbClr val="00B0F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أيها الطالب النجيب بما وهبك الله من ذكاء بصري قارن بين الصورتان:</a:t>
            </a:r>
          </a:p>
        </p:txBody>
      </p:sp>
    </p:spTree>
    <p:extLst>
      <p:ext uri="{BB962C8B-B14F-4D97-AF65-F5344CB8AC3E}">
        <p14:creationId xmlns:p14="http://schemas.microsoft.com/office/powerpoint/2010/main" val="351184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extLst>
              <a:ext uri="{FF2B5EF4-FFF2-40B4-BE49-F238E27FC236}">
                <a16:creationId xmlns:a16="http://schemas.microsoft.com/office/drawing/2014/main" id="{E135C555-1065-4CBD-B9F1-7347B1959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3"/>
          <a:stretch/>
        </p:blipFill>
        <p:spPr>
          <a:xfrm>
            <a:off x="492" y="3744686"/>
            <a:ext cx="12191015" cy="311331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7F52ACA-F10F-4F3B-B8F3-B1F3A2ECCD0E}"/>
              </a:ext>
            </a:extLst>
          </p:cNvPr>
          <p:cNvSpPr/>
          <p:nvPr/>
        </p:nvSpPr>
        <p:spPr>
          <a:xfrm>
            <a:off x="430657" y="1180660"/>
            <a:ext cx="11330684" cy="269125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000" b="1" dirty="0">
                <a:ln w="0"/>
                <a:solidFill>
                  <a:srgbClr val="FF0000"/>
                </a:solidFill>
              </a:rPr>
              <a:t>ضع علامة </a:t>
            </a:r>
            <a:r>
              <a:rPr lang="ar-SA" sz="60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صح</a:t>
            </a:r>
            <a:r>
              <a:rPr lang="ar-SA" sz="6000" b="1" dirty="0">
                <a:ln w="0"/>
                <a:solidFill>
                  <a:srgbClr val="FF0000"/>
                </a:solidFill>
              </a:rPr>
              <a:t> تحت المواد الغذائية التي </a:t>
            </a:r>
          </a:p>
          <a:p>
            <a:pPr algn="ctr">
              <a:lnSpc>
                <a:spcPct val="150000"/>
              </a:lnSpc>
            </a:pPr>
            <a:r>
              <a:rPr lang="ar-SA" sz="6000" b="1" dirty="0">
                <a:ln w="0"/>
                <a:solidFill>
                  <a:srgbClr val="FF0000"/>
                </a:solidFill>
              </a:rPr>
              <a:t>تحتوي على </a:t>
            </a:r>
            <a:r>
              <a:rPr lang="ar-SA" sz="60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الكربوهيدرات</a:t>
            </a:r>
            <a:r>
              <a:rPr lang="ar-SA" sz="6000" b="1" dirty="0">
                <a:ln w="0"/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B299CA5E-4CD3-4A8F-A319-54D0993AA6C7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43" name="صورة 42">
              <a:extLst>
                <a:ext uri="{FF2B5EF4-FFF2-40B4-BE49-F238E27FC236}">
                  <a16:creationId xmlns:a16="http://schemas.microsoft.com/office/drawing/2014/main" id="{2428277E-6B06-4A7A-8977-28B24A34D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3922C686-F1F7-466E-9EDC-3663569AD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50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D8E4FE5-9C6F-4270-B19A-E7260E0D1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2" t="22143" r="59707" b="53058"/>
          <a:stretch/>
        </p:blipFill>
        <p:spPr>
          <a:xfrm>
            <a:off x="131714" y="2473773"/>
            <a:ext cx="1809507" cy="260427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1C665ED-995B-4F50-86AD-135052F41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66117" r="50201" b="20531"/>
          <a:stretch/>
        </p:blipFill>
        <p:spPr>
          <a:xfrm>
            <a:off x="73902" y="5250348"/>
            <a:ext cx="2698754" cy="154712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A9168A-07C3-43E7-B4E6-81D52A3CD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43122" r="76738" b="38308"/>
          <a:stretch/>
        </p:blipFill>
        <p:spPr>
          <a:xfrm>
            <a:off x="57741" y="207601"/>
            <a:ext cx="2404793" cy="20733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4655039-D1FE-4F87-9CAB-486CED6DC7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35" b="82748" l="55112" r="67572">
                        <a14:foregroundMark x1="67093" y1="79393" x2="66773" y2="71246"/>
                        <a14:foregroundMark x1="66773" y1="71246" x2="66613" y2="79393"/>
                        <a14:foregroundMark x1="66613" y1="79393" x2="65815" y2="69489"/>
                        <a14:foregroundMark x1="62300" y1="68371" x2="63259" y2="67252"/>
                        <a14:foregroundMark x1="65655" y1="66613" x2="62780" y2="69329"/>
                        <a14:foregroundMark x1="67572" y1="66454" x2="65974" y2="66773"/>
                        <a14:foregroundMark x1="66454" y1="66933" x2="66454" y2="66454"/>
                        <a14:foregroundMark x1="56869" y1="66454" x2="57029" y2="67252"/>
                        <a14:foregroundMark x1="56390" y1="66613" x2="57508" y2="66933"/>
                        <a14:foregroundMark x1="56070" y1="65335" x2="60064" y2="68690"/>
                        <a14:foregroundMark x1="62939" y1="81949" x2="65655" y2="82109"/>
                        <a14:foregroundMark x1="64058" y1="82748" x2="65335" y2="82588"/>
                        <a14:foregroundMark x1="55272" y1="74281" x2="55431" y2="75080"/>
                        <a14:backgroundMark x1="65974" y1="84824" x2="69169" y2="84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61" t="64117" r="31420" b="15139"/>
          <a:stretch/>
        </p:blipFill>
        <p:spPr>
          <a:xfrm>
            <a:off x="10174894" y="75609"/>
            <a:ext cx="1885392" cy="263937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DD7DD3F-9B17-40C7-B367-890C7BB74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7" t="67802" r="2852" b="18846"/>
          <a:stretch/>
        </p:blipFill>
        <p:spPr>
          <a:xfrm>
            <a:off x="7805743" y="5249704"/>
            <a:ext cx="2449884" cy="14044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AE2A9D3-2C68-4857-9CBC-69B2BB4632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5" t="1713" r="50000" b="76654"/>
          <a:stretch/>
        </p:blipFill>
        <p:spPr>
          <a:xfrm>
            <a:off x="7846948" y="2825038"/>
            <a:ext cx="2107929" cy="219711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9E67EAD-7529-4BE0-9C67-6451024F0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72" y="-1"/>
            <a:ext cx="2334333" cy="23343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53D566D-EB0A-4D59-B7CF-517327DE05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39" y="778368"/>
            <a:ext cx="2089792" cy="155118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1A67CFF-5F8C-40CE-BEC2-10DF1D725B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652" b="74601" l="70927" r="97284">
                        <a14:foregroundMark x1="76518" y1="47604" x2="83706" y2="44089"/>
                        <a14:foregroundMark x1="83706" y1="44089" x2="92173" y2="46166"/>
                        <a14:foregroundMark x1="92173" y1="46166" x2="92812" y2="46006"/>
                        <a14:foregroundMark x1="96805" y1="59585" x2="95847" y2="67732"/>
                        <a14:foregroundMark x1="95847" y1="67732" x2="88818" y2="71885"/>
                        <a14:foregroundMark x1="88818" y1="71885" x2="80511" y2="72204"/>
                        <a14:foregroundMark x1="80511" y1="72204" x2="72843" y2="67093"/>
                        <a14:foregroundMark x1="72843" y1="67093" x2="72843" y2="57668"/>
                        <a14:foregroundMark x1="72843" y1="57668" x2="74920" y2="66933"/>
                        <a14:foregroundMark x1="78275" y1="71086" x2="87220" y2="73163"/>
                        <a14:foregroundMark x1="87220" y1="73163" x2="94728" y2="68850"/>
                        <a14:foregroundMark x1="94728" y1="68850" x2="95847" y2="66134"/>
                        <a14:foregroundMark x1="72364" y1="64377" x2="76518" y2="72045"/>
                        <a14:foregroundMark x1="76518" y1="72045" x2="84824" y2="74760"/>
                        <a14:foregroundMark x1="84824" y1="74760" x2="93131" y2="71406"/>
                        <a14:foregroundMark x1="93131" y1="71406" x2="93450" y2="70447"/>
                        <a14:foregroundMark x1="74760" y1="53195" x2="71086" y2="60863"/>
                        <a14:foregroundMark x1="71086" y1="60863" x2="74441" y2="69329"/>
                        <a14:foregroundMark x1="74441" y1="69329" x2="79393" y2="74601"/>
                        <a14:foregroundMark x1="73482" y1="65815" x2="75240" y2="74441"/>
                        <a14:foregroundMark x1="75240" y1="74441" x2="74920" y2="69489"/>
                        <a14:foregroundMark x1="88179" y1="74601" x2="96166" y2="71565"/>
                        <a14:foregroundMark x1="96166" y1="71565" x2="98882" y2="63099"/>
                        <a14:foregroundMark x1="98882" y1="63099" x2="92492" y2="46006"/>
                        <a14:foregroundMark x1="92492" y1="46006" x2="83546" y2="42652"/>
                        <a14:foregroundMark x1="83546" y1="42652" x2="75879" y2="45208"/>
                        <a14:foregroundMark x1="75879" y1="45208" x2="75399" y2="54153"/>
                        <a14:foregroundMark x1="75399" y1="54153" x2="74441" y2="55591"/>
                        <a14:foregroundMark x1="97284" y1="59105" x2="97284" y2="67093"/>
                        <a14:backgroundMark x1="71565" y1="43131" x2="73003" y2="37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03" t="42332" b="25834"/>
          <a:stretch/>
        </p:blipFill>
        <p:spPr>
          <a:xfrm>
            <a:off x="10315199" y="4840750"/>
            <a:ext cx="1717086" cy="189815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33A10BA-62BF-4451-856A-14C1C8CAE1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5" r="48133" b="25833"/>
          <a:stretch/>
        </p:blipFill>
        <p:spPr>
          <a:xfrm>
            <a:off x="5339092" y="2858688"/>
            <a:ext cx="1887385" cy="210842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546C086-2D74-49BD-AAB3-6486242430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0" t="53439"/>
          <a:stretch/>
        </p:blipFill>
        <p:spPr>
          <a:xfrm>
            <a:off x="5355464" y="4930491"/>
            <a:ext cx="2475112" cy="189267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1DF9A99-CA29-41A6-9AEE-62BC13B1FFC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38947" r="66083" b="41597"/>
          <a:stretch/>
        </p:blipFill>
        <p:spPr>
          <a:xfrm>
            <a:off x="2681317" y="4930491"/>
            <a:ext cx="2525601" cy="184900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340C267-DCFD-469E-8C05-A781C53A09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0" t="8164" r="36867" b="72380"/>
          <a:stretch/>
        </p:blipFill>
        <p:spPr>
          <a:xfrm>
            <a:off x="9971249" y="2891850"/>
            <a:ext cx="2213086" cy="183512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E9971F72-97FB-4745-B2F6-119C7E466C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058" b="96326" l="34185" r="73802">
                        <a14:foregroundMark x1="64856" y1="67572" x2="73323" y2="67572"/>
                        <a14:foregroundMark x1="73323" y1="67572" x2="69968" y2="74121"/>
                        <a14:foregroundMark x1="64537" y1="68211" x2="72684" y2="64217"/>
                        <a14:foregroundMark x1="72684" y1="64217" x2="72204" y2="73482"/>
                        <a14:foregroundMark x1="72204" y1="73482" x2="58466" y2="81629"/>
                        <a14:foregroundMark x1="71725" y1="66933" x2="70607" y2="66613"/>
                        <a14:foregroundMark x1="72045" y1="74121" x2="73802" y2="69489"/>
                        <a14:foregroundMark x1="71885" y1="66613" x2="70447" y2="73323"/>
                        <a14:foregroundMark x1="44409" y1="80671" x2="37061" y2="85783"/>
                        <a14:foregroundMark x1="37061" y1="85783" x2="41374" y2="92652"/>
                        <a14:foregroundMark x1="41374" y1="92652" x2="51438" y2="92812"/>
                        <a14:foregroundMark x1="51438" y1="92812" x2="58786" y2="87700"/>
                        <a14:foregroundMark x1="58786" y1="87700" x2="61502" y2="79393"/>
                        <a14:foregroundMark x1="61502" y1="79393" x2="53674" y2="76518"/>
                        <a14:foregroundMark x1="53674" y1="76518" x2="44249" y2="77316"/>
                        <a14:foregroundMark x1="44249" y1="77316" x2="37859" y2="83706"/>
                        <a14:foregroundMark x1="37859" y1="83706" x2="38019" y2="86741"/>
                        <a14:foregroundMark x1="38978" y1="81629" x2="34185" y2="88818"/>
                        <a14:foregroundMark x1="34185" y1="88818" x2="41214" y2="95208"/>
                        <a14:foregroundMark x1="41214" y1="95208" x2="46326" y2="88658"/>
                        <a14:foregroundMark x1="46326" y1="88658" x2="46326" y2="88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2" t="64488" r="23416"/>
          <a:stretch/>
        </p:blipFill>
        <p:spPr>
          <a:xfrm>
            <a:off x="2844973" y="2630308"/>
            <a:ext cx="2744383" cy="2364831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04B8E611-50C2-4C03-86EF-86E875BDDBA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 t="21520" r="30864" b="63371"/>
          <a:stretch/>
        </p:blipFill>
        <p:spPr>
          <a:xfrm>
            <a:off x="4542946" y="-6042"/>
            <a:ext cx="2225157" cy="1941523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CD0D226C-285E-46F2-8392-BA4F3CD356B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1" r="1013"/>
          <a:stretch/>
        </p:blipFill>
        <p:spPr>
          <a:xfrm>
            <a:off x="6899547" y="0"/>
            <a:ext cx="1084852" cy="2995009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5379AB3E-B936-45C6-9B3B-00E7FA2F9733}"/>
              </a:ext>
            </a:extLst>
          </p:cNvPr>
          <p:cNvSpPr/>
          <p:nvPr/>
        </p:nvSpPr>
        <p:spPr>
          <a:xfrm>
            <a:off x="6920926" y="1952143"/>
            <a:ext cx="1828157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</a:rPr>
              <a:t>ماء </a:t>
            </a:r>
          </a:p>
          <a:p>
            <a:pPr algn="ctr"/>
            <a:r>
              <a:rPr lang="ar-SA" sz="4400" b="1" dirty="0">
                <a:ln w="0"/>
              </a:rPr>
              <a:t>زمزم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20DA2A3-B1B2-4DCA-97EC-4DDC7BCF46B2}"/>
              </a:ext>
            </a:extLst>
          </p:cNvPr>
          <p:cNvSpPr/>
          <p:nvPr/>
        </p:nvSpPr>
        <p:spPr>
          <a:xfrm>
            <a:off x="8708589" y="1744465"/>
            <a:ext cx="1828157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عنب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E57379DF-942C-49EB-A9CD-FD43FBA4C2E1}"/>
              </a:ext>
            </a:extLst>
          </p:cNvPr>
          <p:cNvSpPr/>
          <p:nvPr/>
        </p:nvSpPr>
        <p:spPr>
          <a:xfrm>
            <a:off x="4653029" y="1166762"/>
            <a:ext cx="2261866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معكرونة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47EEF65-6809-4C12-AB84-A02129417C3F}"/>
              </a:ext>
            </a:extLst>
          </p:cNvPr>
          <p:cNvSpPr/>
          <p:nvPr/>
        </p:nvSpPr>
        <p:spPr>
          <a:xfrm>
            <a:off x="2153363" y="1282638"/>
            <a:ext cx="2698754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خس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2868EE62-8ACD-484E-B9FE-2240FC8026E6}"/>
              </a:ext>
            </a:extLst>
          </p:cNvPr>
          <p:cNvSpPr/>
          <p:nvPr/>
        </p:nvSpPr>
        <p:spPr>
          <a:xfrm>
            <a:off x="478906" y="1325150"/>
            <a:ext cx="1703715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بيض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88E8667-DE8D-4EB1-87AD-C5CAAC427165}"/>
              </a:ext>
            </a:extLst>
          </p:cNvPr>
          <p:cNvSpPr/>
          <p:nvPr/>
        </p:nvSpPr>
        <p:spPr>
          <a:xfrm>
            <a:off x="10642414" y="3883035"/>
            <a:ext cx="1541921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شوفان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D371AB34-4544-416E-85FE-D0C067597449}"/>
              </a:ext>
            </a:extLst>
          </p:cNvPr>
          <p:cNvSpPr/>
          <p:nvPr/>
        </p:nvSpPr>
        <p:spPr>
          <a:xfrm>
            <a:off x="7674450" y="5641279"/>
            <a:ext cx="2698754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لحم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FB540E25-EA2F-4836-A75C-F844ED954DDC}"/>
              </a:ext>
            </a:extLst>
          </p:cNvPr>
          <p:cNvSpPr/>
          <p:nvPr/>
        </p:nvSpPr>
        <p:spPr>
          <a:xfrm>
            <a:off x="9954877" y="5695480"/>
            <a:ext cx="2698754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عسل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6DC97F6C-5E86-4B32-8102-84769E56995D}"/>
              </a:ext>
            </a:extLst>
          </p:cNvPr>
          <p:cNvSpPr/>
          <p:nvPr/>
        </p:nvSpPr>
        <p:spPr>
          <a:xfrm>
            <a:off x="7259036" y="4132890"/>
            <a:ext cx="2698754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بقدونس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F530364-B0FB-47BD-B8F9-DBBEAC3B6F60}"/>
              </a:ext>
            </a:extLst>
          </p:cNvPr>
          <p:cNvSpPr/>
          <p:nvPr/>
        </p:nvSpPr>
        <p:spPr>
          <a:xfrm>
            <a:off x="4799160" y="3737942"/>
            <a:ext cx="1627196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ثوم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A04E1480-99EA-4C10-9BE4-9E6580BC1593}"/>
              </a:ext>
            </a:extLst>
          </p:cNvPr>
          <p:cNvSpPr/>
          <p:nvPr/>
        </p:nvSpPr>
        <p:spPr>
          <a:xfrm>
            <a:off x="10766556" y="1940326"/>
            <a:ext cx="1541921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حليب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EAA3E627-A5F3-4792-AB59-77D9F21223E7}"/>
              </a:ext>
            </a:extLst>
          </p:cNvPr>
          <p:cNvSpPr/>
          <p:nvPr/>
        </p:nvSpPr>
        <p:spPr>
          <a:xfrm>
            <a:off x="2589968" y="2747395"/>
            <a:ext cx="1627196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خيار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076B3E43-2D32-47AF-A482-5C1F1FE98471}"/>
              </a:ext>
            </a:extLst>
          </p:cNvPr>
          <p:cNvSpPr/>
          <p:nvPr/>
        </p:nvSpPr>
        <p:spPr>
          <a:xfrm>
            <a:off x="1000121" y="3723160"/>
            <a:ext cx="1627196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قمح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F2FC0523-951C-4DB4-9D62-3E933DC68B61}"/>
              </a:ext>
            </a:extLst>
          </p:cNvPr>
          <p:cNvSpPr/>
          <p:nvPr/>
        </p:nvSpPr>
        <p:spPr>
          <a:xfrm>
            <a:off x="290204" y="5126540"/>
            <a:ext cx="1627196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سمك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81AAB102-4425-4498-9F9C-8808DF4D2A62}"/>
              </a:ext>
            </a:extLst>
          </p:cNvPr>
          <p:cNvSpPr/>
          <p:nvPr/>
        </p:nvSpPr>
        <p:spPr>
          <a:xfrm>
            <a:off x="2677825" y="5115403"/>
            <a:ext cx="1627196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أرز</a:t>
            </a: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1933B5-081B-4C33-892F-1F1190E4EEE8}"/>
              </a:ext>
            </a:extLst>
          </p:cNvPr>
          <p:cNvSpPr/>
          <p:nvPr/>
        </p:nvSpPr>
        <p:spPr>
          <a:xfrm>
            <a:off x="6044867" y="5671648"/>
            <a:ext cx="1627196" cy="98251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</a:rPr>
              <a:t>بطاطس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E368B72-6040-4DA0-8BFE-6D733347C4F5}"/>
              </a:ext>
            </a:extLst>
          </p:cNvPr>
          <p:cNvSpPr/>
          <p:nvPr/>
        </p:nvSpPr>
        <p:spPr>
          <a:xfrm>
            <a:off x="10544927" y="2356597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01E3D1CC-29D1-4FFD-AAFB-AEDE2A93C8A6}"/>
              </a:ext>
            </a:extLst>
          </p:cNvPr>
          <p:cNvSpPr/>
          <p:nvPr/>
        </p:nvSpPr>
        <p:spPr>
          <a:xfrm>
            <a:off x="8688642" y="2232106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DE42389A-1CED-4157-B395-490F5E9D3FDB}"/>
              </a:ext>
            </a:extLst>
          </p:cNvPr>
          <p:cNvSpPr/>
          <p:nvPr/>
        </p:nvSpPr>
        <p:spPr>
          <a:xfrm>
            <a:off x="6857783" y="2875624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F9F2F083-DB76-4E54-A7EE-BF70F688AAA2}"/>
              </a:ext>
            </a:extLst>
          </p:cNvPr>
          <p:cNvSpPr/>
          <p:nvPr/>
        </p:nvSpPr>
        <p:spPr>
          <a:xfrm>
            <a:off x="4494675" y="1578641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281E159B-171B-468A-BF90-EC799A5522D2}"/>
              </a:ext>
            </a:extLst>
          </p:cNvPr>
          <p:cNvSpPr/>
          <p:nvPr/>
        </p:nvSpPr>
        <p:spPr>
          <a:xfrm>
            <a:off x="2624120" y="1764511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85C26C15-CDB8-4892-9F64-16075C63A434}"/>
              </a:ext>
            </a:extLst>
          </p:cNvPr>
          <p:cNvSpPr/>
          <p:nvPr/>
        </p:nvSpPr>
        <p:spPr>
          <a:xfrm>
            <a:off x="384544" y="1841100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71BFB9-06EF-47EA-86AE-797ED40900CD}"/>
              </a:ext>
            </a:extLst>
          </p:cNvPr>
          <p:cNvSpPr/>
          <p:nvPr/>
        </p:nvSpPr>
        <p:spPr>
          <a:xfrm>
            <a:off x="937222" y="4161306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B23AFE0A-6402-4994-B821-96CC2C4BE45D}"/>
              </a:ext>
            </a:extLst>
          </p:cNvPr>
          <p:cNvSpPr/>
          <p:nvPr/>
        </p:nvSpPr>
        <p:spPr>
          <a:xfrm>
            <a:off x="2489218" y="3120323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02AFF63D-D266-4AF6-8660-4ACF1B48DB53}"/>
              </a:ext>
            </a:extLst>
          </p:cNvPr>
          <p:cNvSpPr/>
          <p:nvPr/>
        </p:nvSpPr>
        <p:spPr>
          <a:xfrm>
            <a:off x="4753102" y="4229974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B4DDE41E-6051-4E8C-882D-34D06DB10BF2}"/>
              </a:ext>
            </a:extLst>
          </p:cNvPr>
          <p:cNvSpPr/>
          <p:nvPr/>
        </p:nvSpPr>
        <p:spPr>
          <a:xfrm>
            <a:off x="7363218" y="4517923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57BDF518-3D31-4A10-A4C3-A23797767B77}"/>
              </a:ext>
            </a:extLst>
          </p:cNvPr>
          <p:cNvSpPr/>
          <p:nvPr/>
        </p:nvSpPr>
        <p:spPr>
          <a:xfrm>
            <a:off x="10293924" y="4330633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8806C126-9219-416E-AE97-97C98ED2DE5B}"/>
              </a:ext>
            </a:extLst>
          </p:cNvPr>
          <p:cNvSpPr/>
          <p:nvPr/>
        </p:nvSpPr>
        <p:spPr>
          <a:xfrm>
            <a:off x="10304475" y="6109054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: زوايا مستديرة 54">
            <a:extLst>
              <a:ext uri="{FF2B5EF4-FFF2-40B4-BE49-F238E27FC236}">
                <a16:creationId xmlns:a16="http://schemas.microsoft.com/office/drawing/2014/main" id="{90A9720B-DE77-4A7F-A491-21258C357ED3}"/>
              </a:ext>
            </a:extLst>
          </p:cNvPr>
          <p:cNvSpPr/>
          <p:nvPr/>
        </p:nvSpPr>
        <p:spPr>
          <a:xfrm>
            <a:off x="8084914" y="6127435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A79EA83A-DAD0-4788-B273-D84273221818}"/>
              </a:ext>
            </a:extLst>
          </p:cNvPr>
          <p:cNvSpPr/>
          <p:nvPr/>
        </p:nvSpPr>
        <p:spPr>
          <a:xfrm>
            <a:off x="5589296" y="6109053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: زوايا مستديرة 56">
            <a:extLst>
              <a:ext uri="{FF2B5EF4-FFF2-40B4-BE49-F238E27FC236}">
                <a16:creationId xmlns:a16="http://schemas.microsoft.com/office/drawing/2014/main" id="{0B70D622-6E92-41AA-84FF-DBF822224996}"/>
              </a:ext>
            </a:extLst>
          </p:cNvPr>
          <p:cNvSpPr/>
          <p:nvPr/>
        </p:nvSpPr>
        <p:spPr>
          <a:xfrm>
            <a:off x="2636167" y="5519648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8DAD12DB-11EA-41EA-9AD1-FECA9D9C91D4}"/>
              </a:ext>
            </a:extLst>
          </p:cNvPr>
          <p:cNvSpPr/>
          <p:nvPr/>
        </p:nvSpPr>
        <p:spPr>
          <a:xfrm>
            <a:off x="89555" y="5508989"/>
            <a:ext cx="447162" cy="4532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7FFE93E7-AFE6-4730-B5E9-DD851C38C615}"/>
              </a:ext>
            </a:extLst>
          </p:cNvPr>
          <p:cNvSpPr/>
          <p:nvPr/>
        </p:nvSpPr>
        <p:spPr>
          <a:xfrm rot="20186223">
            <a:off x="4304223" y="1595192"/>
            <a:ext cx="949371" cy="327992"/>
          </a:xfrm>
          <a:custGeom>
            <a:avLst/>
            <a:gdLst>
              <a:gd name="connsiteX0" fmla="*/ 228456 w 949371"/>
              <a:gd name="connsiteY0" fmla="*/ 0 h 221166"/>
              <a:gd name="connsiteX1" fmla="*/ 37387 w 949371"/>
              <a:gd name="connsiteY1" fmla="*/ 218364 h 221166"/>
              <a:gd name="connsiteX2" fmla="*/ 883548 w 949371"/>
              <a:gd name="connsiteY2" fmla="*/ 122830 h 221166"/>
              <a:gd name="connsiteX3" fmla="*/ 883548 w 949371"/>
              <a:gd name="connsiteY3" fmla="*/ 109182 h 221166"/>
              <a:gd name="connsiteX4" fmla="*/ 801662 w 949371"/>
              <a:gd name="connsiteY4" fmla="*/ 13647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71" h="221166">
                <a:moveTo>
                  <a:pt x="228456" y="0"/>
                </a:moveTo>
                <a:cubicBezTo>
                  <a:pt x="78330" y="98946"/>
                  <a:pt x="-71795" y="197892"/>
                  <a:pt x="37387" y="218364"/>
                </a:cubicBezTo>
                <a:cubicBezTo>
                  <a:pt x="146569" y="238836"/>
                  <a:pt x="742521" y="141027"/>
                  <a:pt x="883548" y="122830"/>
                </a:cubicBezTo>
                <a:cubicBezTo>
                  <a:pt x="1024575" y="104633"/>
                  <a:pt x="897196" y="106907"/>
                  <a:pt x="883548" y="109182"/>
                </a:cubicBezTo>
                <a:cubicBezTo>
                  <a:pt x="869900" y="111457"/>
                  <a:pt x="835781" y="123967"/>
                  <a:pt x="801662" y="13647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حر: شكل 58">
            <a:extLst>
              <a:ext uri="{FF2B5EF4-FFF2-40B4-BE49-F238E27FC236}">
                <a16:creationId xmlns:a16="http://schemas.microsoft.com/office/drawing/2014/main" id="{43EE9BD4-F671-4CEE-819D-94830295C5B1}"/>
              </a:ext>
            </a:extLst>
          </p:cNvPr>
          <p:cNvSpPr/>
          <p:nvPr/>
        </p:nvSpPr>
        <p:spPr>
          <a:xfrm rot="20186223">
            <a:off x="733166" y="4133853"/>
            <a:ext cx="949371" cy="327992"/>
          </a:xfrm>
          <a:custGeom>
            <a:avLst/>
            <a:gdLst>
              <a:gd name="connsiteX0" fmla="*/ 228456 w 949371"/>
              <a:gd name="connsiteY0" fmla="*/ 0 h 221166"/>
              <a:gd name="connsiteX1" fmla="*/ 37387 w 949371"/>
              <a:gd name="connsiteY1" fmla="*/ 218364 h 221166"/>
              <a:gd name="connsiteX2" fmla="*/ 883548 w 949371"/>
              <a:gd name="connsiteY2" fmla="*/ 122830 h 221166"/>
              <a:gd name="connsiteX3" fmla="*/ 883548 w 949371"/>
              <a:gd name="connsiteY3" fmla="*/ 109182 h 221166"/>
              <a:gd name="connsiteX4" fmla="*/ 801662 w 949371"/>
              <a:gd name="connsiteY4" fmla="*/ 13647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71" h="221166">
                <a:moveTo>
                  <a:pt x="228456" y="0"/>
                </a:moveTo>
                <a:cubicBezTo>
                  <a:pt x="78330" y="98946"/>
                  <a:pt x="-71795" y="197892"/>
                  <a:pt x="37387" y="218364"/>
                </a:cubicBezTo>
                <a:cubicBezTo>
                  <a:pt x="146569" y="238836"/>
                  <a:pt x="742521" y="141027"/>
                  <a:pt x="883548" y="122830"/>
                </a:cubicBezTo>
                <a:cubicBezTo>
                  <a:pt x="1024575" y="104633"/>
                  <a:pt x="897196" y="106907"/>
                  <a:pt x="883548" y="109182"/>
                </a:cubicBezTo>
                <a:cubicBezTo>
                  <a:pt x="869900" y="111457"/>
                  <a:pt x="835781" y="123967"/>
                  <a:pt x="801662" y="13647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حر: شكل 59">
            <a:extLst>
              <a:ext uri="{FF2B5EF4-FFF2-40B4-BE49-F238E27FC236}">
                <a16:creationId xmlns:a16="http://schemas.microsoft.com/office/drawing/2014/main" id="{64643BAF-932B-45C1-9828-9F00A121D6A7}"/>
              </a:ext>
            </a:extLst>
          </p:cNvPr>
          <p:cNvSpPr/>
          <p:nvPr/>
        </p:nvSpPr>
        <p:spPr>
          <a:xfrm rot="20186223">
            <a:off x="5417644" y="6046055"/>
            <a:ext cx="949371" cy="327992"/>
          </a:xfrm>
          <a:custGeom>
            <a:avLst/>
            <a:gdLst>
              <a:gd name="connsiteX0" fmla="*/ 228456 w 949371"/>
              <a:gd name="connsiteY0" fmla="*/ 0 h 221166"/>
              <a:gd name="connsiteX1" fmla="*/ 37387 w 949371"/>
              <a:gd name="connsiteY1" fmla="*/ 218364 h 221166"/>
              <a:gd name="connsiteX2" fmla="*/ 883548 w 949371"/>
              <a:gd name="connsiteY2" fmla="*/ 122830 h 221166"/>
              <a:gd name="connsiteX3" fmla="*/ 883548 w 949371"/>
              <a:gd name="connsiteY3" fmla="*/ 109182 h 221166"/>
              <a:gd name="connsiteX4" fmla="*/ 801662 w 949371"/>
              <a:gd name="connsiteY4" fmla="*/ 13647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71" h="221166">
                <a:moveTo>
                  <a:pt x="228456" y="0"/>
                </a:moveTo>
                <a:cubicBezTo>
                  <a:pt x="78330" y="98946"/>
                  <a:pt x="-71795" y="197892"/>
                  <a:pt x="37387" y="218364"/>
                </a:cubicBezTo>
                <a:cubicBezTo>
                  <a:pt x="146569" y="238836"/>
                  <a:pt x="742521" y="141027"/>
                  <a:pt x="883548" y="122830"/>
                </a:cubicBezTo>
                <a:cubicBezTo>
                  <a:pt x="1024575" y="104633"/>
                  <a:pt x="897196" y="106907"/>
                  <a:pt x="883548" y="109182"/>
                </a:cubicBezTo>
                <a:cubicBezTo>
                  <a:pt x="869900" y="111457"/>
                  <a:pt x="835781" y="123967"/>
                  <a:pt x="801662" y="13647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شكل حر: شكل 60">
            <a:extLst>
              <a:ext uri="{FF2B5EF4-FFF2-40B4-BE49-F238E27FC236}">
                <a16:creationId xmlns:a16="http://schemas.microsoft.com/office/drawing/2014/main" id="{CB6D12F0-8F2D-4FCF-BFDC-DA4136C2624E}"/>
              </a:ext>
            </a:extLst>
          </p:cNvPr>
          <p:cNvSpPr/>
          <p:nvPr/>
        </p:nvSpPr>
        <p:spPr>
          <a:xfrm rot="20186223">
            <a:off x="2591983" y="5433114"/>
            <a:ext cx="949371" cy="327992"/>
          </a:xfrm>
          <a:custGeom>
            <a:avLst/>
            <a:gdLst>
              <a:gd name="connsiteX0" fmla="*/ 228456 w 949371"/>
              <a:gd name="connsiteY0" fmla="*/ 0 h 221166"/>
              <a:gd name="connsiteX1" fmla="*/ 37387 w 949371"/>
              <a:gd name="connsiteY1" fmla="*/ 218364 h 221166"/>
              <a:gd name="connsiteX2" fmla="*/ 883548 w 949371"/>
              <a:gd name="connsiteY2" fmla="*/ 122830 h 221166"/>
              <a:gd name="connsiteX3" fmla="*/ 883548 w 949371"/>
              <a:gd name="connsiteY3" fmla="*/ 109182 h 221166"/>
              <a:gd name="connsiteX4" fmla="*/ 801662 w 949371"/>
              <a:gd name="connsiteY4" fmla="*/ 13647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71" h="221166">
                <a:moveTo>
                  <a:pt x="228456" y="0"/>
                </a:moveTo>
                <a:cubicBezTo>
                  <a:pt x="78330" y="98946"/>
                  <a:pt x="-71795" y="197892"/>
                  <a:pt x="37387" y="218364"/>
                </a:cubicBezTo>
                <a:cubicBezTo>
                  <a:pt x="146569" y="238836"/>
                  <a:pt x="742521" y="141027"/>
                  <a:pt x="883548" y="122830"/>
                </a:cubicBezTo>
                <a:cubicBezTo>
                  <a:pt x="1024575" y="104633"/>
                  <a:pt x="897196" y="106907"/>
                  <a:pt x="883548" y="109182"/>
                </a:cubicBezTo>
                <a:cubicBezTo>
                  <a:pt x="869900" y="111457"/>
                  <a:pt x="835781" y="123967"/>
                  <a:pt x="801662" y="13647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شكل حر: شكل 61">
            <a:extLst>
              <a:ext uri="{FF2B5EF4-FFF2-40B4-BE49-F238E27FC236}">
                <a16:creationId xmlns:a16="http://schemas.microsoft.com/office/drawing/2014/main" id="{884672EE-82A4-4B3C-8A3B-A823B95C8CE1}"/>
              </a:ext>
            </a:extLst>
          </p:cNvPr>
          <p:cNvSpPr/>
          <p:nvPr/>
        </p:nvSpPr>
        <p:spPr>
          <a:xfrm rot="20186223">
            <a:off x="10151356" y="4247927"/>
            <a:ext cx="949371" cy="327992"/>
          </a:xfrm>
          <a:custGeom>
            <a:avLst/>
            <a:gdLst>
              <a:gd name="connsiteX0" fmla="*/ 228456 w 949371"/>
              <a:gd name="connsiteY0" fmla="*/ 0 h 221166"/>
              <a:gd name="connsiteX1" fmla="*/ 37387 w 949371"/>
              <a:gd name="connsiteY1" fmla="*/ 218364 h 221166"/>
              <a:gd name="connsiteX2" fmla="*/ 883548 w 949371"/>
              <a:gd name="connsiteY2" fmla="*/ 122830 h 221166"/>
              <a:gd name="connsiteX3" fmla="*/ 883548 w 949371"/>
              <a:gd name="connsiteY3" fmla="*/ 109182 h 221166"/>
              <a:gd name="connsiteX4" fmla="*/ 801662 w 949371"/>
              <a:gd name="connsiteY4" fmla="*/ 13647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71" h="221166">
                <a:moveTo>
                  <a:pt x="228456" y="0"/>
                </a:moveTo>
                <a:cubicBezTo>
                  <a:pt x="78330" y="98946"/>
                  <a:pt x="-71795" y="197892"/>
                  <a:pt x="37387" y="218364"/>
                </a:cubicBezTo>
                <a:cubicBezTo>
                  <a:pt x="146569" y="238836"/>
                  <a:pt x="742521" y="141027"/>
                  <a:pt x="883548" y="122830"/>
                </a:cubicBezTo>
                <a:cubicBezTo>
                  <a:pt x="1024575" y="104633"/>
                  <a:pt x="897196" y="106907"/>
                  <a:pt x="883548" y="109182"/>
                </a:cubicBezTo>
                <a:cubicBezTo>
                  <a:pt x="869900" y="111457"/>
                  <a:pt x="835781" y="123967"/>
                  <a:pt x="801662" y="13647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7040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29" grpId="0"/>
      <p:bldP spid="31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2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F961E9E-4E07-4310-B6A4-4AFFB1ABF38B}"/>
              </a:ext>
            </a:extLst>
          </p:cNvPr>
          <p:cNvGrpSpPr/>
          <p:nvPr/>
        </p:nvGrpSpPr>
        <p:grpSpPr>
          <a:xfrm>
            <a:off x="0" y="5266210"/>
            <a:ext cx="12161242" cy="1602063"/>
            <a:chOff x="0" y="4992896"/>
            <a:chExt cx="12161242" cy="1875378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8F8F3331-AE1F-4988-9625-391714CF8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03170"/>
              <a:ext cx="2486346" cy="1854830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B4AD2D51-B584-4390-A542-F82607F7D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15" y="5013444"/>
              <a:ext cx="2486346" cy="185483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E929B540-046D-4F73-8A23-C98547955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827" y="5013444"/>
              <a:ext cx="2486346" cy="1854830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FF2F288A-A837-42CD-BE4C-04CA9C30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339" y="5003170"/>
              <a:ext cx="2486346" cy="1854830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27CE327A-5AD1-4F45-BCB0-3CFDB8608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4896" y="4992896"/>
              <a:ext cx="2486346" cy="1854830"/>
            </a:xfrm>
            <a:prstGeom prst="rect">
              <a:avLst/>
            </a:prstGeom>
          </p:spPr>
        </p:pic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BB2DDAE-B1AE-42DF-A1B7-ABC03086117C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7EB4BB7C-BA6D-4580-96C6-F666032E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1F5C7B92-F5E6-4938-A829-85ED6B1A9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C2F4FC59-D93B-44C9-82E2-CAC03A5B4303}"/>
              </a:ext>
            </a:extLst>
          </p:cNvPr>
          <p:cNvSpPr/>
          <p:nvPr/>
        </p:nvSpPr>
        <p:spPr>
          <a:xfrm>
            <a:off x="-5135" y="1355905"/>
            <a:ext cx="12191999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0000"/>
                </a:solidFill>
              </a:rPr>
              <a:t>بالتعاون مع زملائك في المجموعة أكمل المخطط السهمي التالي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2378AC0-0D2F-4196-BADD-24A0C2F41849}"/>
              </a:ext>
            </a:extLst>
          </p:cNvPr>
          <p:cNvSpPr/>
          <p:nvPr/>
        </p:nvSpPr>
        <p:spPr>
          <a:xfrm>
            <a:off x="995736" y="2233239"/>
            <a:ext cx="10179979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تنقسم الكربوهيدرات إلى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642F951-A030-475C-B811-D8845A6325AB}"/>
              </a:ext>
            </a:extLst>
          </p:cNvPr>
          <p:cNvSpPr/>
          <p:nvPr/>
        </p:nvSpPr>
        <p:spPr>
          <a:xfrm>
            <a:off x="318500" y="3457360"/>
            <a:ext cx="5075434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00B050"/>
                </a:solidFill>
              </a:rPr>
              <a:t>كربوهيدرات معقدة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8EB46E7-7D0C-488B-80C4-D0B9D38776D4}"/>
              </a:ext>
            </a:extLst>
          </p:cNvPr>
          <p:cNvSpPr/>
          <p:nvPr/>
        </p:nvSpPr>
        <p:spPr>
          <a:xfrm>
            <a:off x="9886594" y="4642196"/>
            <a:ext cx="2880189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0070C0"/>
                </a:solidFill>
              </a:rPr>
              <a:t>أحادية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04C3F90-895B-4B80-BF0F-F4EB311BCC99}"/>
              </a:ext>
            </a:extLst>
          </p:cNvPr>
          <p:cNvSpPr/>
          <p:nvPr/>
        </p:nvSpPr>
        <p:spPr>
          <a:xfrm>
            <a:off x="5542296" y="4600082"/>
            <a:ext cx="2880189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0070C0"/>
                </a:solidFill>
              </a:rPr>
              <a:t>ثنائية  </a:t>
            </a:r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365C34B4-8067-4C8A-9E80-723617BCD265}"/>
              </a:ext>
            </a:extLst>
          </p:cNvPr>
          <p:cNvSpPr/>
          <p:nvPr/>
        </p:nvSpPr>
        <p:spPr>
          <a:xfrm rot="5400000">
            <a:off x="5877877" y="1237453"/>
            <a:ext cx="407959" cy="4312271"/>
          </a:xfrm>
          <a:prstGeom prst="leftBrace">
            <a:avLst>
              <a:gd name="adj1" fmla="val 5322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0544CE2-0E43-4D23-A475-A02E2208DCB7}"/>
              </a:ext>
            </a:extLst>
          </p:cNvPr>
          <p:cNvSpPr/>
          <p:nvPr/>
        </p:nvSpPr>
        <p:spPr>
          <a:xfrm>
            <a:off x="6632837" y="3454894"/>
            <a:ext cx="5075434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00B050"/>
                </a:solidFill>
              </a:rPr>
              <a:t>كربوهيدرات بسيطة </a:t>
            </a:r>
          </a:p>
        </p:txBody>
      </p:sp>
      <p:sp>
        <p:nvSpPr>
          <p:cNvPr id="21" name="قوس كبير أيسر 20">
            <a:extLst>
              <a:ext uri="{FF2B5EF4-FFF2-40B4-BE49-F238E27FC236}">
                <a16:creationId xmlns:a16="http://schemas.microsoft.com/office/drawing/2014/main" id="{46554B4E-B321-403A-A2C1-B610D695DF07}"/>
              </a:ext>
            </a:extLst>
          </p:cNvPr>
          <p:cNvSpPr/>
          <p:nvPr/>
        </p:nvSpPr>
        <p:spPr>
          <a:xfrm rot="5400000">
            <a:off x="8966574" y="2333484"/>
            <a:ext cx="407959" cy="4312271"/>
          </a:xfrm>
          <a:prstGeom prst="leftBrace">
            <a:avLst>
              <a:gd name="adj1" fmla="val 5322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22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  <p:bldP spid="6" grpId="0" build="p"/>
      <p:bldP spid="7" grpId="0" animBg="1"/>
      <p:bldP spid="8" grpId="0" build="p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صورة 41">
            <a:extLst>
              <a:ext uri="{FF2B5EF4-FFF2-40B4-BE49-F238E27FC236}">
                <a16:creationId xmlns:a16="http://schemas.microsoft.com/office/drawing/2014/main" id="{D85F93AA-9C91-4ACE-8C2C-E27B24317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3738DCF-873C-45FA-8518-A2A6258DE557}"/>
              </a:ext>
            </a:extLst>
          </p:cNvPr>
          <p:cNvSpPr/>
          <p:nvPr/>
        </p:nvSpPr>
        <p:spPr>
          <a:xfrm>
            <a:off x="-21772" y="1243172"/>
            <a:ext cx="12205699" cy="243137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FF0000"/>
                </a:solidFill>
              </a:rPr>
              <a:t>بالتعاون مع زملائك في المجموعة </a:t>
            </a:r>
            <a:r>
              <a:rPr lang="ar-SA" sz="54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اقرأ</a:t>
            </a:r>
            <a:r>
              <a:rPr lang="ar-SA" sz="5400" b="1" dirty="0">
                <a:ln w="0"/>
                <a:solidFill>
                  <a:srgbClr val="FF0000"/>
                </a:solidFill>
              </a:rPr>
              <a:t> في كتابك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FF0000"/>
                </a:solidFill>
              </a:rPr>
              <a:t>المقرر ثم </a:t>
            </a:r>
            <a:r>
              <a:rPr lang="ar-SA" sz="54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ضع</a:t>
            </a:r>
            <a:r>
              <a:rPr lang="ar-SA" sz="5400" b="1" dirty="0">
                <a:ln w="0"/>
                <a:solidFill>
                  <a:srgbClr val="FF0000"/>
                </a:solidFill>
              </a:rPr>
              <a:t> الكيس المناسب في السلة المناسبة</a:t>
            </a: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A1AF31D3-CC2A-4CFD-A6D3-1E64E5F41459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1FFE04BC-3500-41F5-AF95-801EC297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1736E313-3BEC-4A66-B872-F8F11F0B5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98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2F7351D6-68FC-42E0-8862-6B4FBDDDF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04" y="626941"/>
            <a:ext cx="1692638" cy="176127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8ACA4EB-01C3-46C3-AD04-8DD5F24ABA58}"/>
              </a:ext>
            </a:extLst>
          </p:cNvPr>
          <p:cNvSpPr/>
          <p:nvPr/>
        </p:nvSpPr>
        <p:spPr>
          <a:xfrm>
            <a:off x="9194568" y="2282527"/>
            <a:ext cx="29974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الكربوهيدرات الثنائية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AEEEF26-5681-4CB9-8657-35CF3E1CBD25}"/>
              </a:ext>
            </a:extLst>
          </p:cNvPr>
          <p:cNvSpPr/>
          <p:nvPr/>
        </p:nvSpPr>
        <p:spPr>
          <a:xfrm>
            <a:off x="8517058" y="4445292"/>
            <a:ext cx="43524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الكربوهيدرات المعقدة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61A7191F-441D-4CDE-892F-0FBBC9AE0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95" y="36563"/>
            <a:ext cx="2461076" cy="322485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F0D7DC6-5A8A-48E1-9B3A-85A3AB69B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96" y="5370"/>
            <a:ext cx="2383329" cy="3392146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DF84E597-1467-4767-8101-7F5797725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8" y="3352322"/>
            <a:ext cx="2407544" cy="3466600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0D57E6E4-6858-4129-BC8A-DF72A1A42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25" y="-1502"/>
            <a:ext cx="2812658" cy="3498040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94F9D613-0CB7-4209-923A-E8722EF76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58" y="5370"/>
            <a:ext cx="2321595" cy="3237851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419EBEDA-4FEC-45C7-B905-0B6A517E7B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01" y="3394334"/>
            <a:ext cx="2522041" cy="3392146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BFA33887-56F7-46DA-99F1-ADE36FB59A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76" y="3651263"/>
            <a:ext cx="2363626" cy="3201367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55E8CBB5-267B-4BB3-A7BC-A5BAB995B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27" y="3496538"/>
            <a:ext cx="2892874" cy="3322384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440BF9BF-FFEF-401D-8B2A-F0A30491DFD2}"/>
              </a:ext>
            </a:extLst>
          </p:cNvPr>
          <p:cNvSpPr/>
          <p:nvPr/>
        </p:nvSpPr>
        <p:spPr>
          <a:xfrm>
            <a:off x="8843231" y="54947"/>
            <a:ext cx="37054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الكربوهيدرات </a:t>
            </a:r>
            <a:r>
              <a:rPr lang="ar-SA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الآحادية</a:t>
            </a:r>
            <a:r>
              <a:rPr lang="ar-SA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AD981D3A-50B1-4023-95C9-5451BFA4E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16" y="2800198"/>
            <a:ext cx="1692638" cy="176127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DE0995A-6804-4B1C-B2BB-424B1ECCD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87" y="5022318"/>
            <a:ext cx="1692638" cy="17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78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6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75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6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25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5B8160A-E51A-4F4C-BE49-9D98B265D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3211"/>
            <a:ext cx="7633700" cy="5694789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16686BA8-A75C-4488-8947-5A2B9DF3E4BF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542C4A7-6FF7-4EC0-8327-396623F93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D5EC466-46AC-428D-9CDE-85EA2807C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DA0F1E29-5688-4C42-BCA4-1804740EE898}"/>
              </a:ext>
            </a:extLst>
          </p:cNvPr>
          <p:cNvSpPr/>
          <p:nvPr/>
        </p:nvSpPr>
        <p:spPr>
          <a:xfrm>
            <a:off x="5959012" y="1257572"/>
            <a:ext cx="6010382" cy="2171428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حدد الناتج النهائي لهضم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الكربوهيدرات المعقدة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DEFD02F-3403-44B8-ACA2-75FA679CDD77}"/>
              </a:ext>
            </a:extLst>
          </p:cNvPr>
          <p:cNvSpPr/>
          <p:nvPr/>
        </p:nvSpPr>
        <p:spPr>
          <a:xfrm>
            <a:off x="5959012" y="3429000"/>
            <a:ext cx="6750122" cy="3279424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الناتج النهائي لهضم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الكربوهيدرات المعقدة هو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</a:rPr>
              <a:t>السكريات البسيطة </a:t>
            </a:r>
          </a:p>
        </p:txBody>
      </p:sp>
    </p:spTree>
    <p:extLst>
      <p:ext uri="{BB962C8B-B14F-4D97-AF65-F5344CB8AC3E}">
        <p14:creationId xmlns:p14="http://schemas.microsoft.com/office/powerpoint/2010/main" val="260982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96AAA9A-2226-436D-8961-58DE308AF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71" y="1504029"/>
            <a:ext cx="6471954" cy="5446438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0B2E892-160B-41E3-BE4B-84F308F574AC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E082465-D476-464C-B64D-28367A9AF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08100EA-14A7-44C6-8893-7F7DE6BC9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ED49738D-4B39-4474-866F-4EA7F5548AAC}"/>
              </a:ext>
            </a:extLst>
          </p:cNvPr>
          <p:cNvSpPr/>
          <p:nvPr/>
        </p:nvSpPr>
        <p:spPr>
          <a:xfrm>
            <a:off x="0" y="1139164"/>
            <a:ext cx="10148299" cy="2171428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فسر:</a:t>
            </a:r>
            <a:r>
              <a:rPr lang="ar-SA" sz="4800" b="1" dirty="0">
                <a:ln w="0"/>
                <a:solidFill>
                  <a:srgbClr val="FF0000"/>
                </a:solidFill>
              </a:rPr>
              <a:t> تتحلل الكربوهيدرات المعقدة التركيب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</a:rPr>
              <a:t>إلى سكريات بسيطة في القناة الهضمية؟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A7C09E8-5C94-4990-87AE-FC3D5620B119}"/>
              </a:ext>
            </a:extLst>
          </p:cNvPr>
          <p:cNvSpPr/>
          <p:nvPr/>
        </p:nvSpPr>
        <p:spPr>
          <a:xfrm>
            <a:off x="71920" y="3310592"/>
            <a:ext cx="6544638" cy="3279424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لكي يسهل امتصاصها في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الخملات المعوية ونقلها عبر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الشعيرات الدموية إلى الجسم </a:t>
            </a:r>
          </a:p>
        </p:txBody>
      </p:sp>
    </p:spTree>
    <p:extLst>
      <p:ext uri="{BB962C8B-B14F-4D97-AF65-F5344CB8AC3E}">
        <p14:creationId xmlns:p14="http://schemas.microsoft.com/office/powerpoint/2010/main" val="98777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12E8EE6-D50E-4D10-B93B-10A9A1BA187C}"/>
              </a:ext>
            </a:extLst>
          </p:cNvPr>
          <p:cNvSpPr/>
          <p:nvPr/>
        </p:nvSpPr>
        <p:spPr>
          <a:xfrm>
            <a:off x="2989780" y="1089535"/>
            <a:ext cx="9209069" cy="2677656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افرط مازن في تناول الحلويات </a:t>
            </a:r>
          </a:p>
          <a:p>
            <a:pPr algn="ctr"/>
            <a:r>
              <a:rPr lang="ar-SA" sz="4800" b="1" dirty="0">
                <a:ln w="0"/>
                <a:solidFill>
                  <a:srgbClr val="0070C0"/>
                </a:solidFill>
              </a:rPr>
              <a:t>توقع</a:t>
            </a:r>
            <a:r>
              <a:rPr lang="ar-SA" sz="4800" b="1" dirty="0">
                <a:ln w="0"/>
                <a:solidFill>
                  <a:srgbClr val="FF0000"/>
                </a:solidFill>
              </a:rPr>
              <a:t> ماذا يحدث لجزيئات </a:t>
            </a:r>
            <a:r>
              <a:rPr lang="ar-SA" sz="48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سكر الجلكوز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</a:rPr>
              <a:t>الزائدة عن حاجة جسمه, </a:t>
            </a:r>
            <a:r>
              <a:rPr lang="ar-SA" sz="4800" b="1" dirty="0">
                <a:ln w="0"/>
                <a:solidFill>
                  <a:srgbClr val="0070C0"/>
                </a:solidFill>
              </a:rPr>
              <a:t>فسر</a:t>
            </a:r>
            <a:r>
              <a:rPr lang="ar-SA" sz="4800" b="1" dirty="0">
                <a:ln w="0"/>
                <a:solidFill>
                  <a:srgbClr val="FF0000"/>
                </a:solidFill>
              </a:rPr>
              <a:t> أهمية ذلك؟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9CF7EA3-E69C-4D54-A5BF-30AFB72E2607}"/>
              </a:ext>
            </a:extLst>
          </p:cNvPr>
          <p:cNvSpPr/>
          <p:nvPr/>
        </p:nvSpPr>
        <p:spPr>
          <a:xfrm>
            <a:off x="3174715" y="3626438"/>
            <a:ext cx="8874303" cy="411042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solidFill>
                  <a:srgbClr val="0070C0"/>
                </a:solidFill>
              </a:rPr>
              <a:t>سوف تخزن في الكبد والعضلات على شكل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solidFill>
                  <a:srgbClr val="0070C0"/>
                </a:solidFill>
              </a:rPr>
              <a:t>مادة </a:t>
            </a:r>
            <a:r>
              <a:rPr lang="ar-SA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كربوهيدراتية</a:t>
            </a:r>
            <a:r>
              <a:rPr lang="ar-SA" sz="4400" b="1" dirty="0">
                <a:solidFill>
                  <a:srgbClr val="0070C0"/>
                </a:solidFill>
              </a:rPr>
              <a:t> معقدة تسمى </a:t>
            </a:r>
            <a:r>
              <a:rPr lang="ar-SA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الجلايكوجين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solidFill>
                  <a:srgbClr val="0070C0"/>
                </a:solidFill>
              </a:rPr>
              <a:t>لاستخدامها عند الحاجة إلى الطاقة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4DB3085-5EDB-4798-BF93-DED39DA7E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033"/>
            <a:ext cx="3554858" cy="5552224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DD26A87-7F48-4DA2-B6FA-59C2BB2C4D9D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9B7500F4-EE83-4C23-A340-145D54349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CB02B538-2029-40B5-AABF-41E15427E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667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B80F718-CF3D-44B1-834C-3CC7BE416CDF}"/>
              </a:ext>
            </a:extLst>
          </p:cNvPr>
          <p:cNvGrpSpPr/>
          <p:nvPr/>
        </p:nvGrpSpPr>
        <p:grpSpPr>
          <a:xfrm>
            <a:off x="0" y="5266210"/>
            <a:ext cx="12161242" cy="1602063"/>
            <a:chOff x="0" y="4992896"/>
            <a:chExt cx="12161242" cy="1875378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53BB377E-61E4-430B-A7AB-2461C157D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03170"/>
              <a:ext cx="2486346" cy="1854830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E40882C-5BAA-4998-9AE8-1A341F97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15" y="5013444"/>
              <a:ext cx="2486346" cy="1854830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447266A-BEEB-457C-A2C5-180A8F176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827" y="5013444"/>
              <a:ext cx="2486346" cy="1854830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B47E1B8-8CE9-4326-B581-D56B14584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339" y="5003170"/>
              <a:ext cx="2486346" cy="1854830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5629051-4C12-4E06-8482-37DC8FE14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4896" y="4992896"/>
              <a:ext cx="2486346" cy="1854830"/>
            </a:xfrm>
            <a:prstGeom prst="rect">
              <a:avLst/>
            </a:prstGeom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320145E-6F2E-443A-BE0F-BDA0370FA747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AA27A88D-1DB4-4074-BAA7-FBB929C3C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76C5D5B-CD61-47E5-8B8E-9713D7CDA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0842BDFA-0977-4FCE-A24B-72AC2A012D93}"/>
              </a:ext>
            </a:extLst>
          </p:cNvPr>
          <p:cNvSpPr/>
          <p:nvPr/>
        </p:nvSpPr>
        <p:spPr>
          <a:xfrm>
            <a:off x="441789" y="1330727"/>
            <a:ext cx="11555859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كان الجد عبد الله يعاني من الإمساك فنصحه الطبيب بتناول </a:t>
            </a:r>
          </a:p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الخبز الأسمر والخضروات الورقية فما السبب يا ترى؟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5E2234B-ACDB-46B6-BAE2-BE9AE0A58D42}"/>
              </a:ext>
            </a:extLst>
          </p:cNvPr>
          <p:cNvSpPr/>
          <p:nvPr/>
        </p:nvSpPr>
        <p:spPr>
          <a:xfrm>
            <a:off x="277830" y="2782529"/>
            <a:ext cx="11636339" cy="274825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000" b="1" dirty="0">
                <a:ln w="0"/>
                <a:solidFill>
                  <a:srgbClr val="0070C0"/>
                </a:solidFill>
              </a:rPr>
              <a:t>لأن هذه الأطعمة غنيه </a:t>
            </a:r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بالألياف</a:t>
            </a:r>
            <a:r>
              <a:rPr lang="ar-SA" sz="4000" b="1" dirty="0">
                <a:ln w="0"/>
                <a:solidFill>
                  <a:srgbClr val="0070C0"/>
                </a:solidFill>
              </a:rPr>
              <a:t> وهي مادة </a:t>
            </a:r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كربوهيدراتية</a:t>
            </a:r>
            <a:r>
              <a:rPr lang="ar-SA" sz="4000" b="1" dirty="0">
                <a:ln w="0"/>
                <a:solidFill>
                  <a:srgbClr val="0070C0"/>
                </a:solidFill>
              </a:rPr>
              <a:t> معقدة وتعرف </a:t>
            </a:r>
          </a:p>
          <a:p>
            <a:pPr algn="ctr">
              <a:lnSpc>
                <a:spcPct val="150000"/>
              </a:lnSpc>
            </a:pPr>
            <a:r>
              <a:rPr lang="ar-SA" sz="4000" b="1" dirty="0">
                <a:ln w="0"/>
                <a:solidFill>
                  <a:srgbClr val="0070C0"/>
                </a:solidFill>
              </a:rPr>
              <a:t>أيضا </a:t>
            </a:r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بالسليلوز</a:t>
            </a:r>
            <a:r>
              <a:rPr lang="ar-SA" sz="4000" b="1" dirty="0">
                <a:ln w="0"/>
                <a:solidFill>
                  <a:srgbClr val="0070C0"/>
                </a:solidFill>
              </a:rPr>
              <a:t> توجد في الأطعمة النباتية تساعد على استمرار حركة </a:t>
            </a:r>
          </a:p>
          <a:p>
            <a:pPr algn="ctr">
              <a:lnSpc>
                <a:spcPct val="150000"/>
              </a:lnSpc>
            </a:pPr>
            <a:r>
              <a:rPr lang="ar-SA" sz="4000" b="1" dirty="0">
                <a:ln w="0"/>
                <a:solidFill>
                  <a:srgbClr val="0070C0"/>
                </a:solidFill>
              </a:rPr>
              <a:t>الطعام داخل القانة الهضمية والتخلص من الفضلات </a:t>
            </a:r>
          </a:p>
        </p:txBody>
      </p:sp>
    </p:spTree>
    <p:extLst>
      <p:ext uri="{BB962C8B-B14F-4D97-AF65-F5344CB8AC3E}">
        <p14:creationId xmlns:p14="http://schemas.microsoft.com/office/powerpoint/2010/main" val="264144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8878172-72AA-48E9-BBAA-3A2DA09C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7" r="34377"/>
          <a:stretch/>
        </p:blipFill>
        <p:spPr>
          <a:xfrm>
            <a:off x="8787492" y="1726059"/>
            <a:ext cx="3389130" cy="5131942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97EAF50-D299-4722-8008-9A5DDB4F1E61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B1FAC4B-7BE2-438D-9BC0-36B28322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83D6C5C-7E5F-4B27-AFC3-44163E3BB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15BB10B1-561F-41A1-A89D-6C6E82F68D96}"/>
              </a:ext>
            </a:extLst>
          </p:cNvPr>
          <p:cNvSpPr/>
          <p:nvPr/>
        </p:nvSpPr>
        <p:spPr>
          <a:xfrm>
            <a:off x="431516" y="1521046"/>
            <a:ext cx="8453702" cy="492436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FF0000"/>
                </a:solidFill>
              </a:rPr>
              <a:t>أحكم على صحة العبارة التالية: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"الخبز الأسمر أقل سعرات حرارية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من الخبز الأبيض لذلك يستخدم في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الحميات الغذائية"</a:t>
            </a:r>
          </a:p>
        </p:txBody>
      </p:sp>
    </p:spTree>
    <p:extLst>
      <p:ext uri="{BB962C8B-B14F-4D97-AF65-F5344CB8AC3E}">
        <p14:creationId xmlns:p14="http://schemas.microsoft.com/office/powerpoint/2010/main" val="3583959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F42C897-128E-40FA-9A74-8EC6A6C4A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6"/>
          <a:stretch/>
        </p:blipFill>
        <p:spPr>
          <a:xfrm>
            <a:off x="6246688" y="0"/>
            <a:ext cx="5945312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50A4F8F-3719-466F-8271-40564D219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2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230711E-8E91-4704-B155-BCC32C2B5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" b="96063" l="45847" r="99840">
                        <a14:foregroundMark x1="52716" y1="54331" x2="53834" y2="99738"/>
                        <a14:foregroundMark x1="53834" y1="99738" x2="53035" y2="85302"/>
                        <a14:foregroundMark x1="53035" y1="85302" x2="51438" y2="99475"/>
                        <a14:foregroundMark x1="51438" y1="99475" x2="81629" y2="98163"/>
                        <a14:foregroundMark x1="81629" y1="98163" x2="78115" y2="56168"/>
                        <a14:foregroundMark x1="78115" y1="56168" x2="50799" y2="55643"/>
                        <a14:foregroundMark x1="50799" y1="55643" x2="52716" y2="63255"/>
                        <a14:foregroundMark x1="74601" y1="59318" x2="51757" y2="60630"/>
                        <a14:foregroundMark x1="51757" y1="60630" x2="72364" y2="61680"/>
                        <a14:foregroundMark x1="72364" y1="61680" x2="53514" y2="67454"/>
                        <a14:foregroundMark x1="53514" y1="67454" x2="63419" y2="60105"/>
                        <a14:foregroundMark x1="63419" y1="60105" x2="84505" y2="57480"/>
                        <a14:foregroundMark x1="84505" y1="57480" x2="56070" y2="61942"/>
                        <a14:foregroundMark x1="56070" y1="61942" x2="75080" y2="60630"/>
                        <a14:foregroundMark x1="75080" y1="60630" x2="84505" y2="60630"/>
                        <a14:foregroundMark x1="84505" y1="60630" x2="45208" y2="60630"/>
                        <a14:foregroundMark x1="45208" y1="60630" x2="80831" y2="54068"/>
                        <a14:foregroundMark x1="80831" y1="54068" x2="54313" y2="60630"/>
                        <a14:foregroundMark x1="54313" y1="60630" x2="73003" y2="57743"/>
                        <a14:foregroundMark x1="73003" y1="57743" x2="81629" y2="58268"/>
                        <a14:foregroundMark x1="81629" y1="58268" x2="65016" y2="64042"/>
                        <a14:foregroundMark x1="65016" y1="64042" x2="80192" y2="61942"/>
                        <a14:foregroundMark x1="80192" y1="61942" x2="55591" y2="66142"/>
                        <a14:foregroundMark x1="55591" y1="66142" x2="74441" y2="58268"/>
                        <a14:foregroundMark x1="74441" y1="58268" x2="84505" y2="58530"/>
                        <a14:foregroundMark x1="84505" y1="58530" x2="55911" y2="67192"/>
                        <a14:foregroundMark x1="55911" y1="67192" x2="67572" y2="60892"/>
                        <a14:foregroundMark x1="67572" y1="60892" x2="79872" y2="60105"/>
                        <a14:foregroundMark x1="79872" y1="60105" x2="65815" y2="67192"/>
                        <a14:foregroundMark x1="65815" y1="67192" x2="80032" y2="58005"/>
                        <a14:foregroundMark x1="80032" y1="58005" x2="46006" y2="65354"/>
                        <a14:foregroundMark x1="46006" y1="65354" x2="79393" y2="59318"/>
                        <a14:foregroundMark x1="79393" y1="59318" x2="58626" y2="68766"/>
                        <a14:foregroundMark x1="58626" y1="68766" x2="74121" y2="59843"/>
                        <a14:foregroundMark x1="74121" y1="59843" x2="83067" y2="59055"/>
                        <a14:foregroundMark x1="83067" y1="59055" x2="66613" y2="68241"/>
                        <a14:foregroundMark x1="66613" y1="68241" x2="74601" y2="61417"/>
                        <a14:foregroundMark x1="74601" y1="61417" x2="54952" y2="69816"/>
                        <a14:foregroundMark x1="54952" y1="69816" x2="78594" y2="60630"/>
                        <a14:foregroundMark x1="78594" y1="60630" x2="50319" y2="70604"/>
                        <a14:foregroundMark x1="50319" y1="70604" x2="59585" y2="63255"/>
                        <a14:foregroundMark x1="59585" y1="63255" x2="80192" y2="58268"/>
                        <a14:foregroundMark x1="80192" y1="58268" x2="67412" y2="68766"/>
                        <a14:foregroundMark x1="67412" y1="68766" x2="54792" y2="71916"/>
                        <a14:foregroundMark x1="54792" y1="71916" x2="65974" y2="63517"/>
                        <a14:foregroundMark x1="65974" y1="63517" x2="48882" y2="68504"/>
                        <a14:foregroundMark x1="48882" y1="68504" x2="65335" y2="58268"/>
                        <a14:foregroundMark x1="65335" y1="58268" x2="56550" y2="65092"/>
                        <a14:foregroundMark x1="56550" y1="65092" x2="65016" y2="58530"/>
                        <a14:foregroundMark x1="65016" y1="58530" x2="49201" y2="72703"/>
                        <a14:foregroundMark x1="49201" y1="72703" x2="63898" y2="63780"/>
                        <a14:foregroundMark x1="63898" y1="63780" x2="51917" y2="75328"/>
                        <a14:foregroundMark x1="51917" y1="75328" x2="72364" y2="65092"/>
                        <a14:foregroundMark x1="72364" y1="65092" x2="48722" y2="77953"/>
                        <a14:foregroundMark x1="48722" y1="77953" x2="73962" y2="68504"/>
                        <a14:foregroundMark x1="73962" y1="68504" x2="50000" y2="75853"/>
                        <a14:foregroundMark x1="50000" y1="75853" x2="70447" y2="64304"/>
                        <a14:foregroundMark x1="70447" y1="64304" x2="46166" y2="77428"/>
                        <a14:foregroundMark x1="46166" y1="77428" x2="80032" y2="69029"/>
                        <a14:foregroundMark x1="80032" y1="69029" x2="52077" y2="75066"/>
                        <a14:foregroundMark x1="52077" y1="75066" x2="74441" y2="65354"/>
                        <a14:foregroundMark x1="74441" y1="65354" x2="65495" y2="79003"/>
                        <a14:foregroundMark x1="65495" y1="79003" x2="74601" y2="67192"/>
                        <a14:foregroundMark x1="74601" y1="67192" x2="71885" y2="82940"/>
                        <a14:foregroundMark x1="71885" y1="82940" x2="73323" y2="62467"/>
                        <a14:foregroundMark x1="73323" y1="62467" x2="76518" y2="80052"/>
                        <a14:foregroundMark x1="76518" y1="80052" x2="75240" y2="58268"/>
                        <a14:foregroundMark x1="75240" y1="58268" x2="76677" y2="91339"/>
                        <a14:foregroundMark x1="76677" y1="91339" x2="76198" y2="86877"/>
                        <a14:foregroundMark x1="72843" y1="75328" x2="70927" y2="94226"/>
                        <a14:foregroundMark x1="70927" y1="94226" x2="70128" y2="71391"/>
                        <a14:foregroundMark x1="70128" y1="71391" x2="73163" y2="94488"/>
                        <a14:foregroundMark x1="73163" y1="94488" x2="74121" y2="80577"/>
                        <a14:foregroundMark x1="74121" y1="80577" x2="76038" y2="97113"/>
                        <a14:foregroundMark x1="76038" y1="97113" x2="73802" y2="76378"/>
                        <a14:foregroundMark x1="73802" y1="76378" x2="76198" y2="94488"/>
                        <a14:foregroundMark x1="76198" y1="94488" x2="73163" y2="76903"/>
                        <a14:foregroundMark x1="73163" y1="76903" x2="76837" y2="97375"/>
                        <a14:foregroundMark x1="76837" y1="97375" x2="73802" y2="74803"/>
                        <a14:foregroundMark x1="73802" y1="74803" x2="76837" y2="95801"/>
                        <a14:foregroundMark x1="76837" y1="95801" x2="70607" y2="79528"/>
                        <a14:foregroundMark x1="70607" y1="79528" x2="72204" y2="97638"/>
                        <a14:foregroundMark x1="72204" y1="97638" x2="69169" y2="78478"/>
                        <a14:foregroundMark x1="69169" y1="78478" x2="74601" y2="98163"/>
                        <a14:foregroundMark x1="74601" y1="98163" x2="65176" y2="74278"/>
                        <a14:foregroundMark x1="65176" y1="74278" x2="70128" y2="87927"/>
                        <a14:foregroundMark x1="70128" y1="87927" x2="67093" y2="75591"/>
                        <a14:foregroundMark x1="67093" y1="75591" x2="73323" y2="92388"/>
                        <a14:foregroundMark x1="73323" y1="92388" x2="64696" y2="67979"/>
                        <a14:foregroundMark x1="64696" y1="67979" x2="69329" y2="79528"/>
                        <a14:foregroundMark x1="69329" y1="79528" x2="71725" y2="92651"/>
                        <a14:foregroundMark x1="71725" y1="92651" x2="60543" y2="72178"/>
                        <a14:foregroundMark x1="60543" y1="72178" x2="67093" y2="88451"/>
                        <a14:foregroundMark x1="67093" y1="88451" x2="60383" y2="72703"/>
                        <a14:foregroundMark x1="60383" y1="72703" x2="68690" y2="90026"/>
                        <a14:foregroundMark x1="68690" y1="90026" x2="62620" y2="79790"/>
                        <a14:foregroundMark x1="62620" y1="79790" x2="70767" y2="94751"/>
                        <a14:foregroundMark x1="70767" y1="94751" x2="64217" y2="82415"/>
                        <a14:foregroundMark x1="64217" y1="82415" x2="68690" y2="98163"/>
                        <a14:foregroundMark x1="68690" y1="98163" x2="60224" y2="74278"/>
                        <a14:foregroundMark x1="60224" y1="74278" x2="66773" y2="86352"/>
                        <a14:foregroundMark x1="66773" y1="86352" x2="59744" y2="69291"/>
                        <a14:foregroundMark x1="59744" y1="69291" x2="68371" y2="86877"/>
                        <a14:foregroundMark x1="68371" y1="86877" x2="57827" y2="82415"/>
                        <a14:foregroundMark x1="57827" y1="82415" x2="65815" y2="95276"/>
                        <a14:foregroundMark x1="65815" y1="95276" x2="59105" y2="81627"/>
                        <a14:foregroundMark x1="59105" y1="81627" x2="66933" y2="97900"/>
                        <a14:foregroundMark x1="66933" y1="97900" x2="59585" y2="79528"/>
                        <a14:foregroundMark x1="59585" y1="79528" x2="65495" y2="93176"/>
                        <a14:foregroundMark x1="65495" y1="93176" x2="59265" y2="81627"/>
                        <a14:foregroundMark x1="59265" y1="81627" x2="62620" y2="87927"/>
                        <a14:foregroundMark x1="57188" y1="75066" x2="54313" y2="89501"/>
                        <a14:foregroundMark x1="54313" y1="89501" x2="55112" y2="75066"/>
                        <a14:foregroundMark x1="55112" y1="75066" x2="54792" y2="92651"/>
                        <a14:foregroundMark x1="54792" y1="92651" x2="52077" y2="74278"/>
                        <a14:foregroundMark x1="52077" y1="74278" x2="52396" y2="96325"/>
                        <a14:foregroundMark x1="52396" y1="96325" x2="50799" y2="81365"/>
                        <a14:foregroundMark x1="50799" y1="81365" x2="50639" y2="98163"/>
                        <a14:foregroundMark x1="50639" y1="98163" x2="49521" y2="81627"/>
                        <a14:foregroundMark x1="49521" y1="81627" x2="55911" y2="90814"/>
                        <a14:foregroundMark x1="55911" y1="90814" x2="61502" y2="78740"/>
                        <a14:foregroundMark x1="61502" y1="78740" x2="57029" y2="90026"/>
                        <a14:foregroundMark x1="57029" y1="90026" x2="60863" y2="76903"/>
                        <a14:foregroundMark x1="60863" y1="76903" x2="57348" y2="91339"/>
                        <a14:foregroundMark x1="57348" y1="91339" x2="58307" y2="73753"/>
                        <a14:foregroundMark x1="58307" y1="73753" x2="57827" y2="96063"/>
                        <a14:foregroundMark x1="57827" y1="96063" x2="69649" y2="86352"/>
                        <a14:foregroundMark x1="69649" y1="86352" x2="66134" y2="98425"/>
                        <a14:foregroundMark x1="66134" y1="98425" x2="79073" y2="93701"/>
                        <a14:foregroundMark x1="79073" y1="93701" x2="80192" y2="91601"/>
                        <a14:foregroundMark x1="80671" y1="97638" x2="66933" y2="96588"/>
                        <a14:foregroundMark x1="66933" y1="96588" x2="78914" y2="98688"/>
                        <a14:foregroundMark x1="78914" y1="98688" x2="56869" y2="98950"/>
                        <a14:foregroundMark x1="56869" y1="98950" x2="65974" y2="98688"/>
                        <a14:foregroundMark x1="65974" y1="98688" x2="55112" y2="97375"/>
                        <a14:foregroundMark x1="55112" y1="97375" x2="79233" y2="96588"/>
                        <a14:foregroundMark x1="79233" y1="96588" x2="48562" y2="95801"/>
                        <a14:foregroundMark x1="48562" y1="95801" x2="64217" y2="96850"/>
                        <a14:foregroundMark x1="64217" y1="96850" x2="76198" y2="95538"/>
                        <a14:foregroundMark x1="76198" y1="95538" x2="45847" y2="93963"/>
                        <a14:foregroundMark x1="45847" y1="93963" x2="54792" y2="93438"/>
                        <a14:foregroundMark x1="54792" y1="93438" x2="54792" y2="93438"/>
                        <a14:foregroundMark x1="85304" y1="59318" x2="82428" y2="97113"/>
                        <a14:foregroundMark x1="82428" y1="97113" x2="79073" y2="60105"/>
                        <a14:foregroundMark x1="79073" y1="60105" x2="80990" y2="96063"/>
                        <a14:foregroundMark x1="80990" y1="96063" x2="81150" y2="53543"/>
                        <a14:foregroundMark x1="81150" y1="53543" x2="81150" y2="80315"/>
                        <a14:foregroundMark x1="81150" y1="80315" x2="78435" y2="65092"/>
                        <a14:foregroundMark x1="78435" y1="65092" x2="81150" y2="86352"/>
                        <a14:foregroundMark x1="94888" y1="14961" x2="79872" y2="31496"/>
                        <a14:foregroundMark x1="79872" y1="31496" x2="99201" y2="16273"/>
                        <a14:foregroundMark x1="99201" y1="16273" x2="85304" y2="29396"/>
                        <a14:foregroundMark x1="85304" y1="29396" x2="90895" y2="17585"/>
                        <a14:foregroundMark x1="90895" y1="17585" x2="82907" y2="31496"/>
                        <a14:foregroundMark x1="82907" y1="31496" x2="74760" y2="38058"/>
                        <a14:foregroundMark x1="74760" y1="38058" x2="85144" y2="23622"/>
                        <a14:foregroundMark x1="85144" y1="23622" x2="93930" y2="18898"/>
                        <a14:foregroundMark x1="93930" y1="18898" x2="80831" y2="31234"/>
                        <a14:foregroundMark x1="80831" y1="31234" x2="85942" y2="13386"/>
                        <a14:foregroundMark x1="85942" y1="13386" x2="78914" y2="28609"/>
                        <a14:foregroundMark x1="78914" y1="28609" x2="91534" y2="11286"/>
                        <a14:foregroundMark x1="91534" y1="11286" x2="80831" y2="26509"/>
                        <a14:foregroundMark x1="80831" y1="26509" x2="86262" y2="13386"/>
                        <a14:foregroundMark x1="86262" y1="13386" x2="97444" y2="5512"/>
                        <a14:foregroundMark x1="97444" y1="5512" x2="93610" y2="19948"/>
                        <a14:foregroundMark x1="93610" y1="19948" x2="84824" y2="26772"/>
                        <a14:foregroundMark x1="84824" y1="26772" x2="94409" y2="9711"/>
                        <a14:foregroundMark x1="94409" y1="9711" x2="82268" y2="21522"/>
                        <a14:foregroundMark x1="82268" y1="21522" x2="84026" y2="7349"/>
                        <a14:foregroundMark x1="84026" y1="7349" x2="93291" y2="3675"/>
                        <a14:foregroundMark x1="93291" y1="3675" x2="82268" y2="18635"/>
                        <a14:foregroundMark x1="82268" y1="18635" x2="73802" y2="22835"/>
                        <a14:foregroundMark x1="73802" y1="22835" x2="79393" y2="7087"/>
                        <a14:foregroundMark x1="79393" y1="7087" x2="88658" y2="2625"/>
                        <a14:foregroundMark x1="88658" y1="2625" x2="73163" y2="22047"/>
                        <a14:foregroundMark x1="73163" y1="22047" x2="83227" y2="8399"/>
                        <a14:foregroundMark x1="83227" y1="8399" x2="74121" y2="20472"/>
                        <a14:foregroundMark x1="74121" y1="20472" x2="82268" y2="10236"/>
                        <a14:foregroundMark x1="82268" y1="10236" x2="76518" y2="19948"/>
                        <a14:foregroundMark x1="76518" y1="19948" x2="80990" y2="5774"/>
                        <a14:foregroundMark x1="80990" y1="5774" x2="69808" y2="18898"/>
                        <a14:foregroundMark x1="69808" y1="18898" x2="75559" y2="7349"/>
                        <a14:foregroundMark x1="75559" y1="7349" x2="84505" y2="7349"/>
                        <a14:foregroundMark x1="84505" y1="7349" x2="78115" y2="16798"/>
                        <a14:foregroundMark x1="78115" y1="16798" x2="69489" y2="18898"/>
                        <a14:foregroundMark x1="69489" y1="18898" x2="82748" y2="2362"/>
                        <a14:foregroundMark x1="82748" y1="2362" x2="76358" y2="16535"/>
                        <a14:foregroundMark x1="76358" y1="16535" x2="66454" y2="22047"/>
                        <a14:foregroundMark x1="66454" y1="22047" x2="69329" y2="8661"/>
                        <a14:foregroundMark x1="69329" y1="8661" x2="79553" y2="3412"/>
                        <a14:foregroundMark x1="79553" y1="3412" x2="75240" y2="19423"/>
                        <a14:foregroundMark x1="75240" y1="19423" x2="79393" y2="7612"/>
                        <a14:foregroundMark x1="79393" y1="7612" x2="74920" y2="18898"/>
                        <a14:foregroundMark x1="74920" y1="18898" x2="80032" y2="6824"/>
                        <a14:foregroundMark x1="80032" y1="6824" x2="72364" y2="16010"/>
                        <a14:foregroundMark x1="72364" y1="16010" x2="78754" y2="6037"/>
                        <a14:foregroundMark x1="78754" y1="6037" x2="71406" y2="17848"/>
                        <a14:foregroundMark x1="71406" y1="17848" x2="88978" y2="7612"/>
                        <a14:foregroundMark x1="98083" y1="6824" x2="86102" y2="6824"/>
                        <a14:foregroundMark x1="86102" y1="6824" x2="94409" y2="3150"/>
                        <a14:foregroundMark x1="94409" y1="3150" x2="84824" y2="3937"/>
                        <a14:foregroundMark x1="84824" y1="3937" x2="96486" y2="3937"/>
                        <a14:foregroundMark x1="96486" y1="3937" x2="84505" y2="6037"/>
                        <a14:foregroundMark x1="84505" y1="6037" x2="96805" y2="5774"/>
                        <a14:foregroundMark x1="96805" y1="5774" x2="87061" y2="2362"/>
                        <a14:foregroundMark x1="87061" y1="2362" x2="95208" y2="2100"/>
                        <a14:foregroundMark x1="95208" y1="2100" x2="84505" y2="4987"/>
                        <a14:foregroundMark x1="84505" y1="4987" x2="84505" y2="5249"/>
                        <a14:foregroundMark x1="91054" y1="3412" x2="78914" y2="2362"/>
                        <a14:foregroundMark x1="78914" y1="2362" x2="89617" y2="1837"/>
                        <a14:foregroundMark x1="89617" y1="1837" x2="76997" y2="8924"/>
                        <a14:foregroundMark x1="76997" y1="8924" x2="85942" y2="5774"/>
                        <a14:foregroundMark x1="85942" y1="5774" x2="76997" y2="6037"/>
                        <a14:foregroundMark x1="76997" y1="6037" x2="87220" y2="4724"/>
                        <a14:foregroundMark x1="87220" y1="4724" x2="87859" y2="4199"/>
                        <a14:foregroundMark x1="97284" y1="5774" x2="96006" y2="21260"/>
                        <a14:foregroundMark x1="96006" y1="21260" x2="98403" y2="7874"/>
                        <a14:foregroundMark x1="98403" y1="7874" x2="97125" y2="20997"/>
                        <a14:foregroundMark x1="97125" y1="20997" x2="98562" y2="6562"/>
                        <a14:foregroundMark x1="98562" y1="6562" x2="97444" y2="29134"/>
                        <a14:foregroundMark x1="97444" y1="29134" x2="96166" y2="15486"/>
                        <a14:foregroundMark x1="96166" y1="15486" x2="97444" y2="22047"/>
                        <a14:foregroundMark x1="97604" y1="23097" x2="89457" y2="23885"/>
                        <a14:foregroundMark x1="89457" y1="23885" x2="89457" y2="23885"/>
                        <a14:foregroundMark x1="97604" y1="4724" x2="99201" y2="23622"/>
                        <a14:foregroundMark x1="99201" y1="23622" x2="99681" y2="7087"/>
                        <a14:foregroundMark x1="99681" y1="7087" x2="97604" y2="23360"/>
                        <a14:foregroundMark x1="97604" y1="23360" x2="98722" y2="9711"/>
                        <a14:foregroundMark x1="98722" y1="9711" x2="99201" y2="24672"/>
                        <a14:foregroundMark x1="99201" y1="24672" x2="99840" y2="18635"/>
                        <a14:foregroundMark x1="72364" y1="22310" x2="75879" y2="34908"/>
                        <a14:foregroundMark x1="75879" y1="34908" x2="70128" y2="21260"/>
                        <a14:foregroundMark x1="70128" y1="21260" x2="78115" y2="26772"/>
                        <a14:foregroundMark x1="78115" y1="26772" x2="77316" y2="23622"/>
                        <a14:foregroundMark x1="91534" y1="24409" x2="99840" y2="28609"/>
                        <a14:foregroundMark x1="99840" y1="28609" x2="88498" y2="27822"/>
                        <a14:foregroundMark x1="88498" y1="27822" x2="96645" y2="24934"/>
                        <a14:foregroundMark x1="96645" y1="24934" x2="85144" y2="24409"/>
                        <a14:foregroundMark x1="85144" y1="24409" x2="93291" y2="24672"/>
                        <a14:foregroundMark x1="93291" y1="24672" x2="84984" y2="28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5379" y="1313396"/>
            <a:ext cx="4494976" cy="5471521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97EAF50-D299-4722-8008-9A5DDB4F1E61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B1FAC4B-7BE2-438D-9BC0-36B28322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83D6C5C-7E5F-4B27-AFC3-44163E3BB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052621A7-9C3C-4C2C-87E3-44AFB08D98F2}"/>
              </a:ext>
            </a:extLst>
          </p:cNvPr>
          <p:cNvSpPr/>
          <p:nvPr/>
        </p:nvSpPr>
        <p:spPr>
          <a:xfrm>
            <a:off x="2640461" y="2619088"/>
            <a:ext cx="9565241" cy="402950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solidFill>
                  <a:srgbClr val="0070C0"/>
                </a:solidFill>
              </a:rPr>
              <a:t>فالخبز الأبيض مساوي للخبز الأسمر في السعرات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solidFill>
                  <a:srgbClr val="0070C0"/>
                </a:solidFill>
              </a:rPr>
              <a:t>الحرارية لكنه يفضل في الحميات الغذائية لأنه غني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solidFill>
                  <a:srgbClr val="0070C0"/>
                </a:solidFill>
              </a:rPr>
              <a:t>بالألياف التي تحسن من عمل الجهاز الهضمي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solidFill>
                  <a:srgbClr val="0070C0"/>
                </a:solidFill>
              </a:rPr>
              <a:t>وتعطي شعوراً سريعاً بالشبع.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19A34E4-84F0-42D3-BD73-FECE1169D50D}"/>
              </a:ext>
            </a:extLst>
          </p:cNvPr>
          <p:cNvSpPr/>
          <p:nvPr/>
        </p:nvSpPr>
        <p:spPr>
          <a:xfrm>
            <a:off x="5958157" y="1698323"/>
            <a:ext cx="2929847" cy="1107996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/>
                <a:solidFill>
                  <a:srgbClr val="FF0000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193550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77B5FBD-1937-46BF-AC42-4397568F3CB3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1280B9B3-4F2C-467A-A1AA-D021EBED6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8BAC12C2-156D-4FE4-8A3D-D74870C8B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66675CA8-523C-4035-876E-140C546D4C4C}"/>
              </a:ext>
            </a:extLst>
          </p:cNvPr>
          <p:cNvSpPr/>
          <p:nvPr/>
        </p:nvSpPr>
        <p:spPr>
          <a:xfrm>
            <a:off x="2955018" y="1065429"/>
            <a:ext cx="9137665" cy="267765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احكم على العبارة التالية:</a:t>
            </a:r>
          </a:p>
          <a:p>
            <a:pPr algn="ctr"/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 </a:t>
            </a:r>
            <a:r>
              <a:rPr lang="ar-SA" sz="4800" b="1" dirty="0">
                <a:ln w="0"/>
                <a:solidFill>
                  <a:srgbClr val="FF0000"/>
                </a:solidFill>
              </a:rPr>
              <a:t>تعد الدهون مواد غذائية شريرة سيئة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</a:rPr>
              <a:t>السمعة ويجب الامتناع عنها تماماً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2F17549-0EFD-4622-A3D0-769986C7B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E8A2819-0805-445C-B93E-06789ECE5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463EF396-8DAF-48F5-9991-3C0974AEF33E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التفكير</a:t>
            </a:r>
          </a:p>
          <a:p>
            <a:pPr algn="ctr"/>
            <a:r>
              <a:rPr lang="ar-SA" sz="2400" b="1" dirty="0">
                <a:ln w="0"/>
              </a:rPr>
              <a:t>الناقد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6635628-55D8-4167-A2A9-52FED96B9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085"/>
            <a:ext cx="12192000" cy="44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7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75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11F556E-D5C2-4BD3-969F-685EB6C33038}"/>
              </a:ext>
            </a:extLst>
          </p:cNvPr>
          <p:cNvGrpSpPr/>
          <p:nvPr/>
        </p:nvGrpSpPr>
        <p:grpSpPr>
          <a:xfrm>
            <a:off x="0" y="5266210"/>
            <a:ext cx="12161242" cy="1602063"/>
            <a:chOff x="0" y="4992896"/>
            <a:chExt cx="12161242" cy="1875378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2EFB8BE3-01FC-4E64-A403-6F3BD594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03170"/>
              <a:ext cx="2486346" cy="1854830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28678512-14B7-4F11-9251-FA8FE801E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15" y="5013444"/>
              <a:ext cx="2486346" cy="185483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5D3DBF1D-F5E3-427B-A1F2-DB64A944A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827" y="5013444"/>
              <a:ext cx="2486346" cy="1854830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CB2FF4D8-0754-439C-B696-68A17E9B4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339" y="5003170"/>
              <a:ext cx="2486346" cy="1854830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78681B2C-C471-40A0-B013-1EFD72418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4896" y="4992896"/>
              <a:ext cx="2486346" cy="1854830"/>
            </a:xfrm>
            <a:prstGeom prst="rect">
              <a:avLst/>
            </a:prstGeom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059BCBB-A6FF-4FC5-A498-F56BC55CC27A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EBDF438F-E0E8-491C-B548-2C3AF69B7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102D24D7-C65A-485D-A7A6-D717D6660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CD43487-2003-40FA-A96B-2DE80A6D2E14}"/>
              </a:ext>
            </a:extLst>
          </p:cNvPr>
          <p:cNvSpPr/>
          <p:nvPr/>
        </p:nvSpPr>
        <p:spPr>
          <a:xfrm>
            <a:off x="1020747" y="1398935"/>
            <a:ext cx="10228352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اعقد جلسة عصف ذهني مع زملائك في المجموعة </a:t>
            </a:r>
          </a:p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ثم اكتب قائمة بأهمية الدهون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AB7CEE-F4FF-4D30-8D1D-1B3BEA8EE6A0}"/>
              </a:ext>
            </a:extLst>
          </p:cNvPr>
          <p:cNvSpPr/>
          <p:nvPr/>
        </p:nvSpPr>
        <p:spPr>
          <a:xfrm>
            <a:off x="79591" y="3742964"/>
            <a:ext cx="11412021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00B050"/>
                </a:solidFill>
              </a:rPr>
              <a:t>تساعد على ثبات الاتزان الداخلي من خلال تزويده بالطاقة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F6233CE-4FB5-41F2-B9D5-C4CF54A40DAF}"/>
              </a:ext>
            </a:extLst>
          </p:cNvPr>
          <p:cNvSpPr/>
          <p:nvPr/>
        </p:nvSpPr>
        <p:spPr>
          <a:xfrm>
            <a:off x="4324413" y="2950166"/>
            <a:ext cx="6924686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0070C0"/>
                </a:solidFill>
              </a:rPr>
              <a:t>حماية الأعضاء الداخلية في الجسم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65F3DFF-7357-4579-A6E2-257FC56C4596}"/>
              </a:ext>
            </a:extLst>
          </p:cNvPr>
          <p:cNvSpPr/>
          <p:nvPr/>
        </p:nvSpPr>
        <p:spPr>
          <a:xfrm>
            <a:off x="3658488" y="4589322"/>
            <a:ext cx="8788875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0000"/>
                </a:solidFill>
              </a:rPr>
              <a:t>تخزين بعض الفيتامينات ونقلها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DB0CEA1E-967A-4FB5-8029-AD39A1BFC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73" y="2929426"/>
            <a:ext cx="797437" cy="89892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7729BD0-DDAB-4FFC-BB1E-3A753A050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069" y="3772590"/>
            <a:ext cx="797437" cy="898929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F989E7F5-0AD9-4F6B-95BA-6B4832DF5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19" y="4593365"/>
            <a:ext cx="797437" cy="89892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864F117-5482-4E42-8291-5F9916C45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A9A0984-7E21-4362-9003-A13A6ED4B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A5E96E8C-04EF-4939-AE35-E55FF3E7ECB4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عصف </a:t>
            </a:r>
          </a:p>
          <a:p>
            <a:pPr algn="ctr"/>
            <a:r>
              <a:rPr lang="ar-SA" sz="2400" b="1" dirty="0">
                <a:ln w="0"/>
              </a:rPr>
              <a:t>ذهني</a:t>
            </a:r>
          </a:p>
        </p:txBody>
      </p:sp>
    </p:spTree>
    <p:extLst>
      <p:ext uri="{BB962C8B-B14F-4D97-AF65-F5344CB8AC3E}">
        <p14:creationId xmlns:p14="http://schemas.microsoft.com/office/powerpoint/2010/main" val="251861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10" grpId="1" build="allAtOnce"/>
      <p:bldP spid="11" grpId="0" build="p"/>
      <p:bldP spid="2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E1D24FB-B1FD-4A7E-B798-E09BB4E1086F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735AAEA1-6C9D-4BFB-ABA8-8EB135B5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13A4FE3-30F9-473B-ACD5-AF9945BEE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E195B2-84C0-4EC8-8766-F1B12FD050D6}"/>
              </a:ext>
            </a:extLst>
          </p:cNvPr>
          <p:cNvSpPr/>
          <p:nvPr/>
        </p:nvSpPr>
        <p:spPr>
          <a:xfrm>
            <a:off x="1231984" y="1306998"/>
            <a:ext cx="10430099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بالتعاون مع زملائك في المجموعة شاهد الفلم التالي ثم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اربطوا قطع البازل المناسبة مع بعضها البعض للحصول على </a:t>
            </a:r>
          </a:p>
          <a:p>
            <a:pPr algn="ctr"/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الفرق بين الدهون المشبعة والغير مشبعة </a:t>
            </a:r>
            <a:endParaRPr lang="ar-SA" sz="4000" b="1" dirty="0">
              <a:ln w="0"/>
              <a:solidFill>
                <a:srgbClr val="FF0000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2607678-94C3-40B5-9DA5-6FCCA1DB6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29" y="3030289"/>
            <a:ext cx="5681610" cy="382770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AFEBC1B-0895-457F-A45C-68DDBB7B2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8949576-12FB-440E-87E2-2EC31E8C8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4B4D4A27-5EFE-49E0-B92F-D8A97E0D9A04}"/>
              </a:ext>
            </a:extLst>
          </p:cNvPr>
          <p:cNvSpPr/>
          <p:nvPr/>
        </p:nvSpPr>
        <p:spPr>
          <a:xfrm>
            <a:off x="-282117" y="270824"/>
            <a:ext cx="20593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</a:rPr>
              <a:t>البازل</a:t>
            </a:r>
          </a:p>
        </p:txBody>
      </p:sp>
    </p:spTree>
    <p:extLst>
      <p:ext uri="{BB962C8B-B14F-4D97-AF65-F5344CB8AC3E}">
        <p14:creationId xmlns:p14="http://schemas.microsoft.com/office/powerpoint/2010/main" val="41637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عنصر, حمالة الثياب, مصباح&#10;&#10;تم إنشاء الوصف تلقائياً">
            <a:extLst>
              <a:ext uri="{FF2B5EF4-FFF2-40B4-BE49-F238E27FC236}">
                <a16:creationId xmlns:a16="http://schemas.microsoft.com/office/drawing/2014/main" id="{B936B7E1-1043-4F57-A9A5-E01AF6A7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45" y="234960"/>
            <a:ext cx="3601714" cy="2829918"/>
          </a:xfrm>
          <a:prstGeom prst="rect">
            <a:avLst/>
          </a:prstGeom>
        </p:spPr>
      </p:pic>
      <p:pic>
        <p:nvPicPr>
          <p:cNvPr id="23" name="صورة 22" descr="صورة تحتوي على عنصر, حمالة الثياب, مصباح&#10;&#10;تم إنشاء الوصف تلقائياً">
            <a:extLst>
              <a:ext uri="{FF2B5EF4-FFF2-40B4-BE49-F238E27FC236}">
                <a16:creationId xmlns:a16="http://schemas.microsoft.com/office/drawing/2014/main" id="{0787C3B1-081A-45FD-96F9-C691A03D5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6" y="153025"/>
            <a:ext cx="3601714" cy="2829918"/>
          </a:xfrm>
          <a:prstGeom prst="rect">
            <a:avLst/>
          </a:prstGeom>
        </p:spPr>
      </p:pic>
      <p:pic>
        <p:nvPicPr>
          <p:cNvPr id="12" name="صورة 11" descr="صورة تحتوي على عنصر, حمالة الثياب&#10;&#10;تم إنشاء الوصف تلقائياً">
            <a:extLst>
              <a:ext uri="{FF2B5EF4-FFF2-40B4-BE49-F238E27FC236}">
                <a16:creationId xmlns:a16="http://schemas.microsoft.com/office/drawing/2014/main" id="{B9C299EE-F12C-48B0-8A69-42871448F4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73" y="3194144"/>
            <a:ext cx="2961886" cy="3562134"/>
          </a:xfrm>
          <a:prstGeom prst="rect">
            <a:avLst/>
          </a:prstGeom>
        </p:spPr>
      </p:pic>
      <p:pic>
        <p:nvPicPr>
          <p:cNvPr id="3" name="صورة 2" descr="صورة تحتوي على منضدة, عنصر, أثاث&#10;&#10;تم إنشاء الوصف تلقائياً">
            <a:extLst>
              <a:ext uri="{FF2B5EF4-FFF2-40B4-BE49-F238E27FC236}">
                <a16:creationId xmlns:a16="http://schemas.microsoft.com/office/drawing/2014/main" id="{E4AEF7AF-E65A-4936-B373-5BC66F0B75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00" y="3720173"/>
            <a:ext cx="3888664" cy="303276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7A7AB12-1353-4FBB-A365-72127D123B5C}"/>
              </a:ext>
            </a:extLst>
          </p:cNvPr>
          <p:cNvSpPr/>
          <p:nvPr/>
        </p:nvSpPr>
        <p:spPr>
          <a:xfrm>
            <a:off x="3372609" y="51635"/>
            <a:ext cx="2568186" cy="19981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ترفع مستوى الكوليسترول</a:t>
            </a:r>
          </a:p>
        </p:txBody>
      </p:sp>
      <p:pic>
        <p:nvPicPr>
          <p:cNvPr id="6" name="صورة 5" descr="صورة تحتوي على حمالة الثياب, عنصر, مرآة, مصباح&#10;&#10;تم إنشاء الوصف تلقائياً">
            <a:extLst>
              <a:ext uri="{FF2B5EF4-FFF2-40B4-BE49-F238E27FC236}">
                <a16:creationId xmlns:a16="http://schemas.microsoft.com/office/drawing/2014/main" id="{3B9FDEA9-E58E-4AC2-8BA6-D417F6B1A37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10" y="234960"/>
            <a:ext cx="2793926" cy="356213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9A5615D-F74B-4621-AC27-25E7A2B91399}"/>
              </a:ext>
            </a:extLst>
          </p:cNvPr>
          <p:cNvSpPr/>
          <p:nvPr/>
        </p:nvSpPr>
        <p:spPr>
          <a:xfrm>
            <a:off x="5980610" y="407273"/>
            <a:ext cx="2378170" cy="2171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</a:rPr>
              <a:t>حالتها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</a:rPr>
              <a:t>سائلة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CC00CB-921B-4789-AED3-82AEFF81A653}"/>
              </a:ext>
            </a:extLst>
          </p:cNvPr>
          <p:cNvSpPr/>
          <p:nvPr/>
        </p:nvSpPr>
        <p:spPr>
          <a:xfrm>
            <a:off x="10157331" y="4174725"/>
            <a:ext cx="1467068" cy="21714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دهون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مشبعة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83155102-836B-46F5-895E-9E93149D7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76" y="4797217"/>
            <a:ext cx="2793926" cy="1024312"/>
          </a:xfrm>
          <a:prstGeom prst="rect">
            <a:avLst/>
          </a:prstGeom>
        </p:spPr>
      </p:pic>
      <p:pic>
        <p:nvPicPr>
          <p:cNvPr id="16" name="صورة 15" descr="صورة تحتوي على عنصر, حمالة الثياب&#10;&#10;تم إنشاء الوصف تلقائياً">
            <a:extLst>
              <a:ext uri="{FF2B5EF4-FFF2-40B4-BE49-F238E27FC236}">
                <a16:creationId xmlns:a16="http://schemas.microsoft.com/office/drawing/2014/main" id="{7BA44217-0C4C-4D02-9448-D057CDB41B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33" y="3117223"/>
            <a:ext cx="2961886" cy="3562134"/>
          </a:xfrm>
          <a:prstGeom prst="rect">
            <a:avLst/>
          </a:prstGeom>
        </p:spPr>
      </p:pic>
      <p:pic>
        <p:nvPicPr>
          <p:cNvPr id="18" name="صورة 17" descr="صورة تحتوي على منضدة, عنصر, أثاث&#10;&#10;تم إنشاء الوصف تلقائياً">
            <a:extLst>
              <a:ext uri="{FF2B5EF4-FFF2-40B4-BE49-F238E27FC236}">
                <a16:creationId xmlns:a16="http://schemas.microsoft.com/office/drawing/2014/main" id="{9DA7D1B2-0F79-4BE7-8008-04F4DDF4C81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99" y="3641581"/>
            <a:ext cx="3888664" cy="303276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8314F74-5F5D-4D69-A816-AF6486D1310A}"/>
              </a:ext>
            </a:extLst>
          </p:cNvPr>
          <p:cNvSpPr/>
          <p:nvPr/>
        </p:nvSpPr>
        <p:spPr>
          <a:xfrm>
            <a:off x="9342076" y="191675"/>
            <a:ext cx="2827379" cy="19981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لا ترتبط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بأمراض القلب</a:t>
            </a:r>
          </a:p>
        </p:txBody>
      </p:sp>
      <p:pic>
        <p:nvPicPr>
          <p:cNvPr id="21" name="صورة 20" descr="صورة تحتوي على حمالة الثياب, عنصر, مرآة, مصباح&#10;&#10;تم إنشاء الوصف تلقائياً">
            <a:extLst>
              <a:ext uri="{FF2B5EF4-FFF2-40B4-BE49-F238E27FC236}">
                <a16:creationId xmlns:a16="http://schemas.microsoft.com/office/drawing/2014/main" id="{28B1BCA0-3EA4-4D8D-B553-9B04AA115A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" y="158039"/>
            <a:ext cx="2793926" cy="3562134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35EA3B5C-9AFA-4C18-8D37-6E5E33ACB63D}"/>
              </a:ext>
            </a:extLst>
          </p:cNvPr>
          <p:cNvSpPr/>
          <p:nvPr/>
        </p:nvSpPr>
        <p:spPr>
          <a:xfrm>
            <a:off x="-22268" y="269295"/>
            <a:ext cx="2378170" cy="2171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</a:rPr>
              <a:t>حالتها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</a:rPr>
              <a:t>صلبة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244CC848-DBFE-42C9-9D27-73C2E48DEABC}"/>
              </a:ext>
            </a:extLst>
          </p:cNvPr>
          <p:cNvSpPr/>
          <p:nvPr/>
        </p:nvSpPr>
        <p:spPr>
          <a:xfrm>
            <a:off x="4011049" y="4164280"/>
            <a:ext cx="176807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rgbClr val="0070C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دهون </a:t>
            </a:r>
          </a:p>
          <a:p>
            <a:pPr algn="ctr"/>
            <a:r>
              <a:rPr lang="ar-SA" sz="4800" b="1" dirty="0">
                <a:ln w="0"/>
                <a:solidFill>
                  <a:srgbClr val="0070C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غير </a:t>
            </a:r>
          </a:p>
          <a:p>
            <a:pPr algn="ctr"/>
            <a:r>
              <a:rPr lang="ar-SA" sz="4800" b="1" dirty="0">
                <a:ln w="0"/>
                <a:solidFill>
                  <a:srgbClr val="0070C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مشبعة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341C1C8C-D78E-4D35-B085-F4D8AC356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7665">
            <a:off x="561737" y="3921235"/>
            <a:ext cx="1182865" cy="29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uiExpand="1"/>
      <p:bldP spid="19" grpId="0" uiExpand="1"/>
      <p:bldP spid="22" grpId="0" uiExpand="1"/>
      <p:bldP spid="24" grpId="0" uiExpan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22E49FB4-4E4C-48D0-86EB-BAB4787B8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28323" r="13038" b="6372"/>
          <a:stretch/>
        </p:blipFill>
        <p:spPr>
          <a:xfrm>
            <a:off x="5753529" y="1307316"/>
            <a:ext cx="6438472" cy="5545868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4EBCE45-E2E8-4470-B311-89E6C93C8B25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49A130B-6703-44A5-9041-9E1F7294E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955F707-7177-407E-9B94-EB86AB3C7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DA0F1E29-5688-4C42-BCA4-1804740EE898}"/>
              </a:ext>
            </a:extLst>
          </p:cNvPr>
          <p:cNvSpPr/>
          <p:nvPr/>
        </p:nvSpPr>
        <p:spPr>
          <a:xfrm>
            <a:off x="305731" y="1528537"/>
            <a:ext cx="6532223" cy="2123658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0000"/>
                </a:solidFill>
              </a:rPr>
              <a:t>توقع الأضرار الصحية الناتجة </a:t>
            </a:r>
          </a:p>
          <a:p>
            <a:pPr algn="ctr"/>
            <a:r>
              <a:rPr lang="ar-SA" sz="4400" b="1" dirty="0">
                <a:ln w="0"/>
                <a:solidFill>
                  <a:srgbClr val="FF0000"/>
                </a:solidFill>
              </a:rPr>
              <a:t>عن الإفراط في تناول الأغذية الغنية </a:t>
            </a:r>
          </a:p>
          <a:p>
            <a:pPr algn="ctr"/>
            <a:r>
              <a:rPr lang="ar-SA" sz="4400" b="1" dirty="0">
                <a:ln w="0"/>
                <a:solidFill>
                  <a:srgbClr val="FF0000"/>
                </a:solidFill>
              </a:rPr>
              <a:t>بالدهون المشبعة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DEFD02F-3403-44B8-ACA2-75FA679CDD77}"/>
              </a:ext>
            </a:extLst>
          </p:cNvPr>
          <p:cNvSpPr/>
          <p:nvPr/>
        </p:nvSpPr>
        <p:spPr>
          <a:xfrm>
            <a:off x="688369" y="3697942"/>
            <a:ext cx="5065160" cy="280076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0070C0"/>
                </a:solidFill>
              </a:rPr>
              <a:t>ارتفاع مستوى </a:t>
            </a:r>
          </a:p>
          <a:p>
            <a:pPr algn="ctr"/>
            <a:r>
              <a:rPr lang="ar-SA" sz="4400" b="1" dirty="0">
                <a:ln w="0"/>
                <a:solidFill>
                  <a:srgbClr val="0070C0"/>
                </a:solidFill>
              </a:rPr>
              <a:t>الكوليسترول في الدم مما </a:t>
            </a:r>
          </a:p>
          <a:p>
            <a:pPr algn="ctr"/>
            <a:r>
              <a:rPr lang="ar-SA" sz="4400" b="1" dirty="0">
                <a:ln w="0"/>
                <a:solidFill>
                  <a:srgbClr val="0070C0"/>
                </a:solidFill>
              </a:rPr>
              <a:t>يؤدي لارتفاع ضغط الدم </a:t>
            </a:r>
          </a:p>
          <a:p>
            <a:pPr algn="ctr"/>
            <a:r>
              <a:rPr lang="ar-SA" sz="4400" b="1" dirty="0">
                <a:ln w="0"/>
                <a:solidFill>
                  <a:srgbClr val="0070C0"/>
                </a:solidFill>
              </a:rPr>
              <a:t>وحدوث الامراض القلبية  </a:t>
            </a:r>
          </a:p>
        </p:txBody>
      </p:sp>
    </p:spTree>
    <p:extLst>
      <p:ext uri="{BB962C8B-B14F-4D97-AF65-F5344CB8AC3E}">
        <p14:creationId xmlns:p14="http://schemas.microsoft.com/office/powerpoint/2010/main" val="43051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7386B9E-A7EB-4326-AFEA-009A8F5B4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4071" r="4758" b="4989"/>
          <a:stretch/>
        </p:blipFill>
        <p:spPr>
          <a:xfrm flipH="1">
            <a:off x="23803" y="1273877"/>
            <a:ext cx="7702193" cy="5571279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DDA2243-DCF1-4D4D-8552-216B4241D43F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206B9C3-2FB0-4D07-8C9C-092B0468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B360F8E-9D1A-4C3C-8D3B-94535A6FC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DA0F1E29-5688-4C42-BCA4-1804740EE898}"/>
              </a:ext>
            </a:extLst>
          </p:cNvPr>
          <p:cNvSpPr/>
          <p:nvPr/>
        </p:nvSpPr>
        <p:spPr>
          <a:xfrm>
            <a:off x="5056060" y="1630812"/>
            <a:ext cx="7112137" cy="1063433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</a:rPr>
              <a:t>حدد الناتج النهائي لهضم الدهون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DEFD02F-3403-44B8-ACA2-75FA679CDD77}"/>
              </a:ext>
            </a:extLst>
          </p:cNvPr>
          <p:cNvSpPr/>
          <p:nvPr/>
        </p:nvSpPr>
        <p:spPr>
          <a:xfrm>
            <a:off x="7489860" y="3412695"/>
            <a:ext cx="3860513" cy="2171428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أحماض دهنية </a:t>
            </a:r>
          </a:p>
          <a:p>
            <a:pPr algn="ctr">
              <a:lnSpc>
                <a:spcPct val="150000"/>
              </a:lnSpc>
            </a:pPr>
            <a:r>
              <a:rPr lang="ar-SA" sz="4800" b="1" dirty="0" err="1">
                <a:ln w="0"/>
                <a:solidFill>
                  <a:srgbClr val="0070C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وجليسرول</a:t>
            </a:r>
            <a:r>
              <a:rPr lang="ar-SA" sz="4800" b="1" dirty="0">
                <a:ln w="0"/>
                <a:solidFill>
                  <a:srgbClr val="0070C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769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1F1D751-4ACF-41C8-B880-B33647703FEC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F289D76-EBC2-401B-A783-05831B754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15E117BC-7CCA-44C7-B5E8-5FD44B274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57E9039-20B7-497D-AA6A-FEC51F2D3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34" y="1294066"/>
            <a:ext cx="5191455" cy="571908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C1A6581-8B38-44B9-8806-C06C33593306}"/>
              </a:ext>
            </a:extLst>
          </p:cNvPr>
          <p:cNvSpPr/>
          <p:nvPr/>
        </p:nvSpPr>
        <p:spPr>
          <a:xfrm>
            <a:off x="4764543" y="1340679"/>
            <a:ext cx="7096846" cy="3785652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أحمد وعلي صديقان مقربان قررا ممارسة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الرياضة لبناء عضلات ضخمة ولكن أحمد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لاحظ تفوق صديقه عليه في معدل نمو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العضلات وعندما سأله كيف يستطيع أن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يسرع نمو عضلاته نصحه علي بتناول </a:t>
            </a:r>
          </a:p>
          <a:p>
            <a:pPr algn="ctr"/>
            <a:r>
              <a:rPr lang="ar-SA" sz="40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البيض يومياً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9B927E8-A806-4AA4-8FCA-EAF6D206AA84}"/>
              </a:ext>
            </a:extLst>
          </p:cNvPr>
          <p:cNvSpPr/>
          <p:nvPr/>
        </p:nvSpPr>
        <p:spPr>
          <a:xfrm>
            <a:off x="4643918" y="5136138"/>
            <a:ext cx="7868239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rgbClr val="FF0000"/>
                </a:solidFill>
              </a:rPr>
              <a:t>فسر ذلك على ضوء دراستك </a:t>
            </a:r>
          </a:p>
          <a:p>
            <a:pPr algn="ctr"/>
            <a:r>
              <a:rPr lang="ar-SA" sz="4800" b="1" dirty="0">
                <a:ln w="0"/>
                <a:solidFill>
                  <a:srgbClr val="FF0000"/>
                </a:solidFill>
              </a:rPr>
              <a:t>للأحماض الأمينة</a:t>
            </a:r>
          </a:p>
        </p:txBody>
      </p:sp>
    </p:spTree>
    <p:extLst>
      <p:ext uri="{BB962C8B-B14F-4D97-AF65-F5344CB8AC3E}">
        <p14:creationId xmlns:p14="http://schemas.microsoft.com/office/powerpoint/2010/main" val="2389751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E0CF84B-D54E-461E-A902-6BFDE0A21EFE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7E9159CB-8916-4C0F-9772-54463F46F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D948C462-3FA1-46FD-882F-EF181E6D9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09F7E15B-3C84-4D01-A322-C3461757CB6E}"/>
              </a:ext>
            </a:extLst>
          </p:cNvPr>
          <p:cNvSpPr/>
          <p:nvPr/>
        </p:nvSpPr>
        <p:spPr>
          <a:xfrm>
            <a:off x="0" y="1280702"/>
            <a:ext cx="1219200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من خلال الصورة  التالية </a:t>
            </a:r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سم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الوحدة البنائية للبروتينات </a:t>
            </a:r>
          </a:p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و</a:t>
            </a:r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تركيبها  </a:t>
            </a:r>
          </a:p>
        </p:txBody>
      </p:sp>
      <p:pic>
        <p:nvPicPr>
          <p:cNvPr id="1028" name="Picture 4" descr="صورة ذات صلة">
            <a:extLst>
              <a:ext uri="{FF2B5EF4-FFF2-40B4-BE49-F238E27FC236}">
                <a16:creationId xmlns:a16="http://schemas.microsoft.com/office/drawing/2014/main" id="{1562BB6D-F668-41CC-A04E-90E1D402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61" y="2721932"/>
            <a:ext cx="8069477" cy="322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B36CD86-A8A3-4AD0-AB8E-679A54CD87C2}"/>
              </a:ext>
            </a:extLst>
          </p:cNvPr>
          <p:cNvSpPr/>
          <p:nvPr/>
        </p:nvSpPr>
        <p:spPr>
          <a:xfrm>
            <a:off x="248778" y="6001093"/>
            <a:ext cx="11636338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0070C0"/>
                </a:solidFill>
              </a:rPr>
              <a:t>تتركب البروتينات من وحدات تسمى </a:t>
            </a:r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الأحماض الأمينية </a:t>
            </a:r>
          </a:p>
        </p:txBody>
      </p:sp>
    </p:spTree>
    <p:extLst>
      <p:ext uri="{BB962C8B-B14F-4D97-AF65-F5344CB8AC3E}">
        <p14:creationId xmlns:p14="http://schemas.microsoft.com/office/powerpoint/2010/main" val="1193856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A12793C-0C56-4797-BD5B-52CF8A6EAD2B}"/>
              </a:ext>
            </a:extLst>
          </p:cNvPr>
          <p:cNvGrpSpPr/>
          <p:nvPr/>
        </p:nvGrpSpPr>
        <p:grpSpPr>
          <a:xfrm>
            <a:off x="0" y="5266210"/>
            <a:ext cx="12161242" cy="1602063"/>
            <a:chOff x="0" y="4992896"/>
            <a:chExt cx="12161242" cy="1875378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160BBC97-7A1F-4EC5-BC62-9AF3B857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03170"/>
              <a:ext cx="2486346" cy="1854830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CE979A68-DAB6-49C1-AC02-8FB36967D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15" y="5013444"/>
              <a:ext cx="2486346" cy="1854830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BE39F174-22D7-4411-97A4-EEA7CDBA3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827" y="5013444"/>
              <a:ext cx="2486346" cy="1854830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025157FB-8558-4DEE-A7FC-F4494815A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339" y="5003170"/>
              <a:ext cx="2486346" cy="1854830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0A1A1474-CCCA-4B6B-8760-9C8BFF75F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4896" y="4992896"/>
              <a:ext cx="2486346" cy="1854830"/>
            </a:xfrm>
            <a:prstGeom prst="rect">
              <a:avLst/>
            </a:prstGeom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41A9368-C872-4CFC-84DD-49D46CE6C073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052DA59-3222-429C-AFA9-3EA73F89E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B29AFAD-167A-49F1-829B-57044E4F4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CD43487-2003-40FA-A96B-2DE80A6D2E14}"/>
              </a:ext>
            </a:extLst>
          </p:cNvPr>
          <p:cNvSpPr/>
          <p:nvPr/>
        </p:nvSpPr>
        <p:spPr>
          <a:xfrm>
            <a:off x="1021850" y="1435137"/>
            <a:ext cx="10993264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اعقد جلست عصف ذهني مع زملائك في المجموعة </a:t>
            </a:r>
          </a:p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ثم اكتب قائمة بأهمية البروتينات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AB7CEE-F4FF-4D30-8D1D-1B3BEA8EE6A0}"/>
              </a:ext>
            </a:extLst>
          </p:cNvPr>
          <p:cNvSpPr/>
          <p:nvPr/>
        </p:nvSpPr>
        <p:spPr>
          <a:xfrm>
            <a:off x="523992" y="3075781"/>
            <a:ext cx="9739902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fontAlgn="t"/>
            <a:r>
              <a:rPr lang="ar-SA" sz="4400" b="1" dirty="0">
                <a:ln w="0"/>
                <a:solidFill>
                  <a:srgbClr val="0070C0"/>
                </a:solidFill>
              </a:rPr>
              <a:t>تعد الانزيمات ومعظم الهرمونات من البروتينات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9EF416E-F0AB-4B68-A96E-F014FA195E77}"/>
              </a:ext>
            </a:extLst>
          </p:cNvPr>
          <p:cNvSpPr/>
          <p:nvPr/>
        </p:nvSpPr>
        <p:spPr>
          <a:xfrm>
            <a:off x="929534" y="4001577"/>
            <a:ext cx="9334361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fontAlgn="t"/>
            <a:r>
              <a:rPr lang="ar-SA" sz="4400" b="1" dirty="0">
                <a:ln w="0"/>
                <a:solidFill>
                  <a:srgbClr val="00B050"/>
                </a:solidFill>
              </a:rPr>
              <a:t>المكون الرئيسي في جميع الخلايا النواقل العصبية </a:t>
            </a:r>
          </a:p>
          <a:p>
            <a:pPr fontAlgn="t"/>
            <a:r>
              <a:rPr lang="ar-SA" sz="4400" b="1" dirty="0">
                <a:ln w="0"/>
                <a:solidFill>
                  <a:srgbClr val="00B050"/>
                </a:solidFill>
              </a:rPr>
              <a:t>والمستقبلات الغشائية من بروتينات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A0894DE-D0E1-4456-820E-4555BC2E2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70" y="3984760"/>
            <a:ext cx="797437" cy="89892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174B5E5D-249B-4C38-AC68-98894E261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5ABDE1D-D7DD-4B0E-8E81-AE352C4498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AB99A296-E3CC-424B-A571-0DBC2E34F722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عصف</a:t>
            </a:r>
          </a:p>
          <a:p>
            <a:pPr algn="ctr"/>
            <a:r>
              <a:rPr lang="ar-SA" sz="2400" b="1" dirty="0">
                <a:ln w="0"/>
              </a:rPr>
              <a:t>ذهني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68D0A2C6-6488-4363-94E5-0E34C63B9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70" y="2917595"/>
            <a:ext cx="797437" cy="8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 uiExpand="1" build="p"/>
      <p:bldP spid="2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71A17E7F-FDF0-4C44-9C4D-B7810925C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76" y="1202076"/>
            <a:ext cx="3968009" cy="2917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CD127C6-D249-426D-8A0F-0F2F08E38C44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C3A61DBB-13BB-4B58-BA46-2B8CDB8E5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5473B9EA-5BC0-4D56-9CFF-1B15F69AB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8225A934-73B2-4C9E-9CEB-7D7A6C4C03AE}"/>
              </a:ext>
            </a:extLst>
          </p:cNvPr>
          <p:cNvSpPr/>
          <p:nvPr/>
        </p:nvSpPr>
        <p:spPr>
          <a:xfrm>
            <a:off x="3211185" y="2545624"/>
            <a:ext cx="6662281" cy="402950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يحلل الجهاز الهضمي الطعام إلى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جزيئات صغيرة لتزويد الجسم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بالمواد المغذية والطاقة,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أما الهرمونات فتنظم وظائف الجسم.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9581179-5599-435C-9083-2FE351AE37DB}"/>
              </a:ext>
            </a:extLst>
          </p:cNvPr>
          <p:cNvSpPr/>
          <p:nvPr/>
        </p:nvSpPr>
        <p:spPr>
          <a:xfrm rot="729705">
            <a:off x="8710834" y="1811628"/>
            <a:ext cx="2980076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الفكرة العامة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EB802B6-FA52-4527-93A9-13C8EA45A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2" y="1212350"/>
            <a:ext cx="3171937" cy="56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9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AD5AD78-625F-4E3A-A75E-85A118209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30720"/>
            <a:ext cx="5414480" cy="5527281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ACE4A5D-A4FE-49A0-B78A-B167E69EB244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48FE217-DE86-4C80-8430-DA1EB5C5E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5D4C0FB-B2EF-40BA-955D-3685CA8A7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F196DE89-2ACF-44AB-B420-0B40A1017D7F}"/>
              </a:ext>
            </a:extLst>
          </p:cNvPr>
          <p:cNvSpPr/>
          <p:nvPr/>
        </p:nvSpPr>
        <p:spPr>
          <a:xfrm>
            <a:off x="5186283" y="1176610"/>
            <a:ext cx="6996701" cy="3279424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يحتاج جسم الانسان 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إلى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حمض أميني</a:t>
            </a: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مختلف لبناء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البروتينات الضرورية له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10AF8CA-31FF-4B04-B37F-C2C333125B0E}"/>
              </a:ext>
            </a:extLst>
          </p:cNvPr>
          <p:cNvSpPr/>
          <p:nvPr/>
        </p:nvSpPr>
        <p:spPr>
          <a:xfrm>
            <a:off x="5702107" y="4464916"/>
            <a:ext cx="5965051" cy="218899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لكنه لا يستطيع بناء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إلا</a:t>
            </a:r>
            <a:r>
              <a:rPr lang="en-US" sz="4800" b="1" dirty="0">
                <a:ln w="0"/>
                <a:solidFill>
                  <a:srgbClr val="0070C0"/>
                </a:solidFill>
              </a:rPr>
              <a:t>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حمض أميني </a:t>
            </a:r>
            <a:r>
              <a:rPr lang="ar-SA" sz="4800" b="1" dirty="0">
                <a:ln w="0"/>
                <a:solidFill>
                  <a:srgbClr val="0070C0"/>
                </a:solidFill>
              </a:rPr>
              <a:t>منها </a:t>
            </a: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19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8FD9E43-63D2-43AF-A5BF-8FC8E372B25C}"/>
              </a:ext>
            </a:extLst>
          </p:cNvPr>
          <p:cNvGrpSpPr/>
          <p:nvPr/>
        </p:nvGrpSpPr>
        <p:grpSpPr>
          <a:xfrm>
            <a:off x="0" y="5266210"/>
            <a:ext cx="12161242" cy="1602063"/>
            <a:chOff x="0" y="4992896"/>
            <a:chExt cx="12161242" cy="1875378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995EF60D-9B75-4E25-8EA9-C0D6AEBA8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03170"/>
              <a:ext cx="2486346" cy="1854830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7441A12-EA94-4692-8096-D510F6212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15" y="5013444"/>
              <a:ext cx="2486346" cy="1854830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561BA0B-4420-4E2F-B6D4-EEB6AAC9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827" y="5013444"/>
              <a:ext cx="2486346" cy="1854830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A0881E4F-F4D5-4306-AAC2-983BC71A9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339" y="5003170"/>
              <a:ext cx="2486346" cy="1854830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BD9A39DC-8338-4E3C-9732-DD151FE98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4896" y="4992896"/>
              <a:ext cx="2486346" cy="1854830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35C1889-1824-438C-86FA-4E2103AFBF9E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E16D601-2657-461F-87DA-F02299F91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041F92C-87A9-44CC-9A85-969B563F0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F196DE89-2ACF-44AB-B420-0B40A1017D7F}"/>
              </a:ext>
            </a:extLst>
          </p:cNvPr>
          <p:cNvSpPr/>
          <p:nvPr/>
        </p:nvSpPr>
        <p:spPr>
          <a:xfrm>
            <a:off x="569787" y="1165659"/>
            <a:ext cx="11052424" cy="2171428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قدم اقتراحاً لكي يحصل الانسان على حاجاته من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الأحماض</a:t>
            </a: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الأساسية الثمانية التي لا يستطيع بنائها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10AF8CA-31FF-4B04-B37F-C2C333125B0E}"/>
              </a:ext>
            </a:extLst>
          </p:cNvPr>
          <p:cNvSpPr/>
          <p:nvPr/>
        </p:nvSpPr>
        <p:spPr>
          <a:xfrm>
            <a:off x="467474" y="3234347"/>
            <a:ext cx="11257051" cy="2171428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يجب أن تكون ضمن نظام الإنسان الغذائي وهي متوفرة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0070C0"/>
                </a:solidFill>
              </a:rPr>
              <a:t>في </a:t>
            </a:r>
            <a:r>
              <a:rPr lang="ar-SA" sz="4800" b="1" dirty="0">
                <a:ln w="0"/>
                <a:solidFill>
                  <a:srgbClr val="00B050"/>
                </a:solidFill>
              </a:rPr>
              <a:t>السمك واللحوم والبيض والدواجن ومنتجات الألبان </a:t>
            </a:r>
          </a:p>
        </p:txBody>
      </p:sp>
    </p:spTree>
    <p:extLst>
      <p:ext uri="{BB962C8B-B14F-4D97-AF65-F5344CB8AC3E}">
        <p14:creationId xmlns:p14="http://schemas.microsoft.com/office/powerpoint/2010/main" val="112614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1524B75C-78B5-4281-A380-735D7D9BF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7" r="34377"/>
          <a:stretch/>
        </p:blipFill>
        <p:spPr>
          <a:xfrm>
            <a:off x="8787492" y="1726059"/>
            <a:ext cx="3389130" cy="5131942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9745053-F374-4E5E-99F7-4B481BF2D2EA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1FF5635-D5C2-42B0-981E-6F6E6F3B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A134F365-51D9-4B48-A0C6-8EF7E541F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A87F8D1-A8D4-4AD6-9411-34A2F21B4BCD}"/>
              </a:ext>
            </a:extLst>
          </p:cNvPr>
          <p:cNvSpPr/>
          <p:nvPr/>
        </p:nvSpPr>
        <p:spPr>
          <a:xfrm>
            <a:off x="210244" y="1547050"/>
            <a:ext cx="8902557" cy="3013838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سمع باسل أن البقوليات غنية بالبروتينات فقرر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أن يتناول البقوليات فقط للحصول على حاجاته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من </a:t>
            </a:r>
            <a:r>
              <a:rPr lang="ar-SA" sz="44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البروتينات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و</a:t>
            </a:r>
            <a:r>
              <a:rPr lang="ar-SA" sz="44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الأحماض الامينية 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الأساسية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E3D1750-FCAA-44A3-B8D8-6EBCA8B22A4A}"/>
              </a:ext>
            </a:extLst>
          </p:cNvPr>
          <p:cNvSpPr/>
          <p:nvPr/>
        </p:nvSpPr>
        <p:spPr>
          <a:xfrm>
            <a:off x="210244" y="5220666"/>
            <a:ext cx="8464900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0000"/>
                </a:solidFill>
              </a:rPr>
              <a:t>أصدر حكماً على قرار باسل مع تعليل إجابتك  </a:t>
            </a:r>
          </a:p>
        </p:txBody>
      </p:sp>
    </p:spTree>
    <p:extLst>
      <p:ext uri="{BB962C8B-B14F-4D97-AF65-F5344CB8AC3E}">
        <p14:creationId xmlns:p14="http://schemas.microsoft.com/office/powerpoint/2010/main" val="374512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8A8AB6D-E0B0-450F-844B-4C4CD11D7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" b="96063" l="45847" r="99840">
                        <a14:foregroundMark x1="52716" y1="54331" x2="53834" y2="99738"/>
                        <a14:foregroundMark x1="53834" y1="99738" x2="53035" y2="85302"/>
                        <a14:foregroundMark x1="53035" y1="85302" x2="51438" y2="99475"/>
                        <a14:foregroundMark x1="51438" y1="99475" x2="81629" y2="98163"/>
                        <a14:foregroundMark x1="81629" y1="98163" x2="78115" y2="56168"/>
                        <a14:foregroundMark x1="78115" y1="56168" x2="50799" y2="55643"/>
                        <a14:foregroundMark x1="50799" y1="55643" x2="52716" y2="63255"/>
                        <a14:foregroundMark x1="74601" y1="59318" x2="51757" y2="60630"/>
                        <a14:foregroundMark x1="51757" y1="60630" x2="72364" y2="61680"/>
                        <a14:foregroundMark x1="72364" y1="61680" x2="53514" y2="67454"/>
                        <a14:foregroundMark x1="53514" y1="67454" x2="63419" y2="60105"/>
                        <a14:foregroundMark x1="63419" y1="60105" x2="84505" y2="57480"/>
                        <a14:foregroundMark x1="84505" y1="57480" x2="56070" y2="61942"/>
                        <a14:foregroundMark x1="56070" y1="61942" x2="75080" y2="60630"/>
                        <a14:foregroundMark x1="75080" y1="60630" x2="84505" y2="60630"/>
                        <a14:foregroundMark x1="84505" y1="60630" x2="45208" y2="60630"/>
                        <a14:foregroundMark x1="45208" y1="60630" x2="80831" y2="54068"/>
                        <a14:foregroundMark x1="80831" y1="54068" x2="54313" y2="60630"/>
                        <a14:foregroundMark x1="54313" y1="60630" x2="73003" y2="57743"/>
                        <a14:foregroundMark x1="73003" y1="57743" x2="81629" y2="58268"/>
                        <a14:foregroundMark x1="81629" y1="58268" x2="65016" y2="64042"/>
                        <a14:foregroundMark x1="65016" y1="64042" x2="80192" y2="61942"/>
                        <a14:foregroundMark x1="80192" y1="61942" x2="55591" y2="66142"/>
                        <a14:foregroundMark x1="55591" y1="66142" x2="74441" y2="58268"/>
                        <a14:foregroundMark x1="74441" y1="58268" x2="84505" y2="58530"/>
                        <a14:foregroundMark x1="84505" y1="58530" x2="55911" y2="67192"/>
                        <a14:foregroundMark x1="55911" y1="67192" x2="67572" y2="60892"/>
                        <a14:foregroundMark x1="67572" y1="60892" x2="79872" y2="60105"/>
                        <a14:foregroundMark x1="79872" y1="60105" x2="65815" y2="67192"/>
                        <a14:foregroundMark x1="65815" y1="67192" x2="80032" y2="58005"/>
                        <a14:foregroundMark x1="80032" y1="58005" x2="46006" y2="65354"/>
                        <a14:foregroundMark x1="46006" y1="65354" x2="79393" y2="59318"/>
                        <a14:foregroundMark x1="79393" y1="59318" x2="58626" y2="68766"/>
                        <a14:foregroundMark x1="58626" y1="68766" x2="74121" y2="59843"/>
                        <a14:foregroundMark x1="74121" y1="59843" x2="83067" y2="59055"/>
                        <a14:foregroundMark x1="83067" y1="59055" x2="66613" y2="68241"/>
                        <a14:foregroundMark x1="66613" y1="68241" x2="74601" y2="61417"/>
                        <a14:foregroundMark x1="74601" y1="61417" x2="54952" y2="69816"/>
                        <a14:foregroundMark x1="54952" y1="69816" x2="78594" y2="60630"/>
                        <a14:foregroundMark x1="78594" y1="60630" x2="50319" y2="70604"/>
                        <a14:foregroundMark x1="50319" y1="70604" x2="59585" y2="63255"/>
                        <a14:foregroundMark x1="59585" y1="63255" x2="80192" y2="58268"/>
                        <a14:foregroundMark x1="80192" y1="58268" x2="67412" y2="68766"/>
                        <a14:foregroundMark x1="67412" y1="68766" x2="54792" y2="71916"/>
                        <a14:foregroundMark x1="54792" y1="71916" x2="65974" y2="63517"/>
                        <a14:foregroundMark x1="65974" y1="63517" x2="48882" y2="68504"/>
                        <a14:foregroundMark x1="48882" y1="68504" x2="65335" y2="58268"/>
                        <a14:foregroundMark x1="65335" y1="58268" x2="56550" y2="65092"/>
                        <a14:foregroundMark x1="56550" y1="65092" x2="65016" y2="58530"/>
                        <a14:foregroundMark x1="65016" y1="58530" x2="49201" y2="72703"/>
                        <a14:foregroundMark x1="49201" y1="72703" x2="63898" y2="63780"/>
                        <a14:foregroundMark x1="63898" y1="63780" x2="51917" y2="75328"/>
                        <a14:foregroundMark x1="51917" y1="75328" x2="72364" y2="65092"/>
                        <a14:foregroundMark x1="72364" y1="65092" x2="48722" y2="77953"/>
                        <a14:foregroundMark x1="48722" y1="77953" x2="73962" y2="68504"/>
                        <a14:foregroundMark x1="73962" y1="68504" x2="50000" y2="75853"/>
                        <a14:foregroundMark x1="50000" y1="75853" x2="70447" y2="64304"/>
                        <a14:foregroundMark x1="70447" y1="64304" x2="46166" y2="77428"/>
                        <a14:foregroundMark x1="46166" y1="77428" x2="80032" y2="69029"/>
                        <a14:foregroundMark x1="80032" y1="69029" x2="52077" y2="75066"/>
                        <a14:foregroundMark x1="52077" y1="75066" x2="74441" y2="65354"/>
                        <a14:foregroundMark x1="74441" y1="65354" x2="65495" y2="79003"/>
                        <a14:foregroundMark x1="65495" y1="79003" x2="74601" y2="67192"/>
                        <a14:foregroundMark x1="74601" y1="67192" x2="71885" y2="82940"/>
                        <a14:foregroundMark x1="71885" y1="82940" x2="73323" y2="62467"/>
                        <a14:foregroundMark x1="73323" y1="62467" x2="76518" y2="80052"/>
                        <a14:foregroundMark x1="76518" y1="80052" x2="75240" y2="58268"/>
                        <a14:foregroundMark x1="75240" y1="58268" x2="76677" y2="91339"/>
                        <a14:foregroundMark x1="76677" y1="91339" x2="76198" y2="86877"/>
                        <a14:foregroundMark x1="72843" y1="75328" x2="70927" y2="94226"/>
                        <a14:foregroundMark x1="70927" y1="94226" x2="70128" y2="71391"/>
                        <a14:foregroundMark x1="70128" y1="71391" x2="73163" y2="94488"/>
                        <a14:foregroundMark x1="73163" y1="94488" x2="74121" y2="80577"/>
                        <a14:foregroundMark x1="74121" y1="80577" x2="76038" y2="97113"/>
                        <a14:foregroundMark x1="76038" y1="97113" x2="73802" y2="76378"/>
                        <a14:foregroundMark x1="73802" y1="76378" x2="76198" y2="94488"/>
                        <a14:foregroundMark x1="76198" y1="94488" x2="73163" y2="76903"/>
                        <a14:foregroundMark x1="73163" y1="76903" x2="76837" y2="97375"/>
                        <a14:foregroundMark x1="76837" y1="97375" x2="73802" y2="74803"/>
                        <a14:foregroundMark x1="73802" y1="74803" x2="76837" y2="95801"/>
                        <a14:foregroundMark x1="76837" y1="95801" x2="70607" y2="79528"/>
                        <a14:foregroundMark x1="70607" y1="79528" x2="72204" y2="97638"/>
                        <a14:foregroundMark x1="72204" y1="97638" x2="69169" y2="78478"/>
                        <a14:foregroundMark x1="69169" y1="78478" x2="74601" y2="98163"/>
                        <a14:foregroundMark x1="74601" y1="98163" x2="65176" y2="74278"/>
                        <a14:foregroundMark x1="65176" y1="74278" x2="70128" y2="87927"/>
                        <a14:foregroundMark x1="70128" y1="87927" x2="67093" y2="75591"/>
                        <a14:foregroundMark x1="67093" y1="75591" x2="73323" y2="92388"/>
                        <a14:foregroundMark x1="73323" y1="92388" x2="64696" y2="67979"/>
                        <a14:foregroundMark x1="64696" y1="67979" x2="69329" y2="79528"/>
                        <a14:foregroundMark x1="69329" y1="79528" x2="71725" y2="92651"/>
                        <a14:foregroundMark x1="71725" y1="92651" x2="60543" y2="72178"/>
                        <a14:foregroundMark x1="60543" y1="72178" x2="67093" y2="88451"/>
                        <a14:foregroundMark x1="67093" y1="88451" x2="60383" y2="72703"/>
                        <a14:foregroundMark x1="60383" y1="72703" x2="68690" y2="90026"/>
                        <a14:foregroundMark x1="68690" y1="90026" x2="62620" y2="79790"/>
                        <a14:foregroundMark x1="62620" y1="79790" x2="70767" y2="94751"/>
                        <a14:foregroundMark x1="70767" y1="94751" x2="64217" y2="82415"/>
                        <a14:foregroundMark x1="64217" y1="82415" x2="68690" y2="98163"/>
                        <a14:foregroundMark x1="68690" y1="98163" x2="60224" y2="74278"/>
                        <a14:foregroundMark x1="60224" y1="74278" x2="66773" y2="86352"/>
                        <a14:foregroundMark x1="66773" y1="86352" x2="59744" y2="69291"/>
                        <a14:foregroundMark x1="59744" y1="69291" x2="68371" y2="86877"/>
                        <a14:foregroundMark x1="68371" y1="86877" x2="57827" y2="82415"/>
                        <a14:foregroundMark x1="57827" y1="82415" x2="65815" y2="95276"/>
                        <a14:foregroundMark x1="65815" y1="95276" x2="59105" y2="81627"/>
                        <a14:foregroundMark x1="59105" y1="81627" x2="66933" y2="97900"/>
                        <a14:foregroundMark x1="66933" y1="97900" x2="59585" y2="79528"/>
                        <a14:foregroundMark x1="59585" y1="79528" x2="65495" y2="93176"/>
                        <a14:foregroundMark x1="65495" y1="93176" x2="59265" y2="81627"/>
                        <a14:foregroundMark x1="59265" y1="81627" x2="62620" y2="87927"/>
                        <a14:foregroundMark x1="57188" y1="75066" x2="54313" y2="89501"/>
                        <a14:foregroundMark x1="54313" y1="89501" x2="55112" y2="75066"/>
                        <a14:foregroundMark x1="55112" y1="75066" x2="54792" y2="92651"/>
                        <a14:foregroundMark x1="54792" y1="92651" x2="52077" y2="74278"/>
                        <a14:foregroundMark x1="52077" y1="74278" x2="52396" y2="96325"/>
                        <a14:foregroundMark x1="52396" y1="96325" x2="50799" y2="81365"/>
                        <a14:foregroundMark x1="50799" y1="81365" x2="50639" y2="98163"/>
                        <a14:foregroundMark x1="50639" y1="98163" x2="49521" y2="81627"/>
                        <a14:foregroundMark x1="49521" y1="81627" x2="55911" y2="90814"/>
                        <a14:foregroundMark x1="55911" y1="90814" x2="61502" y2="78740"/>
                        <a14:foregroundMark x1="61502" y1="78740" x2="57029" y2="90026"/>
                        <a14:foregroundMark x1="57029" y1="90026" x2="60863" y2="76903"/>
                        <a14:foregroundMark x1="60863" y1="76903" x2="57348" y2="91339"/>
                        <a14:foregroundMark x1="57348" y1="91339" x2="58307" y2="73753"/>
                        <a14:foregroundMark x1="58307" y1="73753" x2="57827" y2="96063"/>
                        <a14:foregroundMark x1="57827" y1="96063" x2="69649" y2="86352"/>
                        <a14:foregroundMark x1="69649" y1="86352" x2="66134" y2="98425"/>
                        <a14:foregroundMark x1="66134" y1="98425" x2="79073" y2="93701"/>
                        <a14:foregroundMark x1="79073" y1="93701" x2="80192" y2="91601"/>
                        <a14:foregroundMark x1="80671" y1="97638" x2="66933" y2="96588"/>
                        <a14:foregroundMark x1="66933" y1="96588" x2="78914" y2="98688"/>
                        <a14:foregroundMark x1="78914" y1="98688" x2="56869" y2="98950"/>
                        <a14:foregroundMark x1="56869" y1="98950" x2="65974" y2="98688"/>
                        <a14:foregroundMark x1="65974" y1="98688" x2="55112" y2="97375"/>
                        <a14:foregroundMark x1="55112" y1="97375" x2="79233" y2="96588"/>
                        <a14:foregroundMark x1="79233" y1="96588" x2="48562" y2="95801"/>
                        <a14:foregroundMark x1="48562" y1="95801" x2="64217" y2="96850"/>
                        <a14:foregroundMark x1="64217" y1="96850" x2="76198" y2="95538"/>
                        <a14:foregroundMark x1="76198" y1="95538" x2="45847" y2="93963"/>
                        <a14:foregroundMark x1="45847" y1="93963" x2="54792" y2="93438"/>
                        <a14:foregroundMark x1="54792" y1="93438" x2="54792" y2="93438"/>
                        <a14:foregroundMark x1="85304" y1="59318" x2="82428" y2="97113"/>
                        <a14:foregroundMark x1="82428" y1="97113" x2="79073" y2="60105"/>
                        <a14:foregroundMark x1="79073" y1="60105" x2="80990" y2="96063"/>
                        <a14:foregroundMark x1="80990" y1="96063" x2="81150" y2="53543"/>
                        <a14:foregroundMark x1="81150" y1="53543" x2="81150" y2="80315"/>
                        <a14:foregroundMark x1="81150" y1="80315" x2="78435" y2="65092"/>
                        <a14:foregroundMark x1="78435" y1="65092" x2="81150" y2="86352"/>
                        <a14:foregroundMark x1="94888" y1="14961" x2="79872" y2="31496"/>
                        <a14:foregroundMark x1="79872" y1="31496" x2="99201" y2="16273"/>
                        <a14:foregroundMark x1="99201" y1="16273" x2="85304" y2="29396"/>
                        <a14:foregroundMark x1="85304" y1="29396" x2="90895" y2="17585"/>
                        <a14:foregroundMark x1="90895" y1="17585" x2="82907" y2="31496"/>
                        <a14:foregroundMark x1="82907" y1="31496" x2="74760" y2="38058"/>
                        <a14:foregroundMark x1="74760" y1="38058" x2="85144" y2="23622"/>
                        <a14:foregroundMark x1="85144" y1="23622" x2="93930" y2="18898"/>
                        <a14:foregroundMark x1="93930" y1="18898" x2="80831" y2="31234"/>
                        <a14:foregroundMark x1="80831" y1="31234" x2="85942" y2="13386"/>
                        <a14:foregroundMark x1="85942" y1="13386" x2="78914" y2="28609"/>
                        <a14:foregroundMark x1="78914" y1="28609" x2="91534" y2="11286"/>
                        <a14:foregroundMark x1="91534" y1="11286" x2="80831" y2="26509"/>
                        <a14:foregroundMark x1="80831" y1="26509" x2="86262" y2="13386"/>
                        <a14:foregroundMark x1="86262" y1="13386" x2="97444" y2="5512"/>
                        <a14:foregroundMark x1="97444" y1="5512" x2="93610" y2="19948"/>
                        <a14:foregroundMark x1="93610" y1="19948" x2="84824" y2="26772"/>
                        <a14:foregroundMark x1="84824" y1="26772" x2="94409" y2="9711"/>
                        <a14:foregroundMark x1="94409" y1="9711" x2="82268" y2="21522"/>
                        <a14:foregroundMark x1="82268" y1="21522" x2="84026" y2="7349"/>
                        <a14:foregroundMark x1="84026" y1="7349" x2="93291" y2="3675"/>
                        <a14:foregroundMark x1="93291" y1="3675" x2="82268" y2="18635"/>
                        <a14:foregroundMark x1="82268" y1="18635" x2="73802" y2="22835"/>
                        <a14:foregroundMark x1="73802" y1="22835" x2="79393" y2="7087"/>
                        <a14:foregroundMark x1="79393" y1="7087" x2="88658" y2="2625"/>
                        <a14:foregroundMark x1="88658" y1="2625" x2="73163" y2="22047"/>
                        <a14:foregroundMark x1="73163" y1="22047" x2="83227" y2="8399"/>
                        <a14:foregroundMark x1="83227" y1="8399" x2="74121" y2="20472"/>
                        <a14:foregroundMark x1="74121" y1="20472" x2="82268" y2="10236"/>
                        <a14:foregroundMark x1="82268" y1="10236" x2="76518" y2="19948"/>
                        <a14:foregroundMark x1="76518" y1="19948" x2="80990" y2="5774"/>
                        <a14:foregroundMark x1="80990" y1="5774" x2="69808" y2="18898"/>
                        <a14:foregroundMark x1="69808" y1="18898" x2="75559" y2="7349"/>
                        <a14:foregroundMark x1="75559" y1="7349" x2="84505" y2="7349"/>
                        <a14:foregroundMark x1="84505" y1="7349" x2="78115" y2="16798"/>
                        <a14:foregroundMark x1="78115" y1="16798" x2="69489" y2="18898"/>
                        <a14:foregroundMark x1="69489" y1="18898" x2="82748" y2="2362"/>
                        <a14:foregroundMark x1="82748" y1="2362" x2="76358" y2="16535"/>
                        <a14:foregroundMark x1="76358" y1="16535" x2="66454" y2="22047"/>
                        <a14:foregroundMark x1="66454" y1="22047" x2="69329" y2="8661"/>
                        <a14:foregroundMark x1="69329" y1="8661" x2="79553" y2="3412"/>
                        <a14:foregroundMark x1="79553" y1="3412" x2="75240" y2="19423"/>
                        <a14:foregroundMark x1="75240" y1="19423" x2="79393" y2="7612"/>
                        <a14:foregroundMark x1="79393" y1="7612" x2="74920" y2="18898"/>
                        <a14:foregroundMark x1="74920" y1="18898" x2="80032" y2="6824"/>
                        <a14:foregroundMark x1="80032" y1="6824" x2="72364" y2="16010"/>
                        <a14:foregroundMark x1="72364" y1="16010" x2="78754" y2="6037"/>
                        <a14:foregroundMark x1="78754" y1="6037" x2="71406" y2="17848"/>
                        <a14:foregroundMark x1="71406" y1="17848" x2="88978" y2="7612"/>
                        <a14:foregroundMark x1="98083" y1="6824" x2="86102" y2="6824"/>
                        <a14:foregroundMark x1="86102" y1="6824" x2="94409" y2="3150"/>
                        <a14:foregroundMark x1="94409" y1="3150" x2="84824" y2="3937"/>
                        <a14:foregroundMark x1="84824" y1="3937" x2="96486" y2="3937"/>
                        <a14:foregroundMark x1="96486" y1="3937" x2="84505" y2="6037"/>
                        <a14:foregroundMark x1="84505" y1="6037" x2="96805" y2="5774"/>
                        <a14:foregroundMark x1="96805" y1="5774" x2="87061" y2="2362"/>
                        <a14:foregroundMark x1="87061" y1="2362" x2="95208" y2="2100"/>
                        <a14:foregroundMark x1="95208" y1="2100" x2="84505" y2="4987"/>
                        <a14:foregroundMark x1="84505" y1="4987" x2="84505" y2="5249"/>
                        <a14:foregroundMark x1="91054" y1="3412" x2="78914" y2="2362"/>
                        <a14:foregroundMark x1="78914" y1="2362" x2="89617" y2="1837"/>
                        <a14:foregroundMark x1="89617" y1="1837" x2="76997" y2="8924"/>
                        <a14:foregroundMark x1="76997" y1="8924" x2="85942" y2="5774"/>
                        <a14:foregroundMark x1="85942" y1="5774" x2="76997" y2="6037"/>
                        <a14:foregroundMark x1="76997" y1="6037" x2="87220" y2="4724"/>
                        <a14:foregroundMark x1="87220" y1="4724" x2="87859" y2="4199"/>
                        <a14:foregroundMark x1="97284" y1="5774" x2="96006" y2="21260"/>
                        <a14:foregroundMark x1="96006" y1="21260" x2="98403" y2="7874"/>
                        <a14:foregroundMark x1="98403" y1="7874" x2="97125" y2="20997"/>
                        <a14:foregroundMark x1="97125" y1="20997" x2="98562" y2="6562"/>
                        <a14:foregroundMark x1="98562" y1="6562" x2="97444" y2="29134"/>
                        <a14:foregroundMark x1="97444" y1="29134" x2="96166" y2="15486"/>
                        <a14:foregroundMark x1="96166" y1="15486" x2="97444" y2="22047"/>
                        <a14:foregroundMark x1="97604" y1="23097" x2="89457" y2="23885"/>
                        <a14:foregroundMark x1="89457" y1="23885" x2="89457" y2="23885"/>
                        <a14:foregroundMark x1="97604" y1="4724" x2="99201" y2="23622"/>
                        <a14:foregroundMark x1="99201" y1="23622" x2="99681" y2="7087"/>
                        <a14:foregroundMark x1="99681" y1="7087" x2="97604" y2="23360"/>
                        <a14:foregroundMark x1="97604" y1="23360" x2="98722" y2="9711"/>
                        <a14:foregroundMark x1="98722" y1="9711" x2="99201" y2="24672"/>
                        <a14:foregroundMark x1="99201" y1="24672" x2="99840" y2="18635"/>
                        <a14:foregroundMark x1="72364" y1="22310" x2="75879" y2="34908"/>
                        <a14:foregroundMark x1="75879" y1="34908" x2="70128" y2="21260"/>
                        <a14:foregroundMark x1="70128" y1="21260" x2="78115" y2="26772"/>
                        <a14:foregroundMark x1="78115" y1="26772" x2="77316" y2="23622"/>
                        <a14:foregroundMark x1="91534" y1="24409" x2="99840" y2="28609"/>
                        <a14:foregroundMark x1="99840" y1="28609" x2="88498" y2="27822"/>
                        <a14:foregroundMark x1="88498" y1="27822" x2="96645" y2="24934"/>
                        <a14:foregroundMark x1="96645" y1="24934" x2="85144" y2="24409"/>
                        <a14:foregroundMark x1="85144" y1="24409" x2="93291" y2="24672"/>
                        <a14:foregroundMark x1="93291" y1="24672" x2="84984" y2="28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5379" y="1313396"/>
            <a:ext cx="4494976" cy="5471521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BC2D7C6-6161-46C1-8386-3A65AF4FA04F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4CE3F9A-DDEE-4D6F-9C8C-7A4519B5E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42475C60-1FEA-4A5F-A3FC-7EE2231E0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7C5B156D-A06D-4901-8101-F73029ABB46B}"/>
              </a:ext>
            </a:extLst>
          </p:cNvPr>
          <p:cNvSpPr/>
          <p:nvPr/>
        </p:nvSpPr>
        <p:spPr>
          <a:xfrm>
            <a:off x="4093040" y="3252071"/>
            <a:ext cx="7572053" cy="243137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0070C0"/>
                </a:solidFill>
              </a:rPr>
              <a:t>لأنه لا يوجد نبات واحد يحتوي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0070C0"/>
                </a:solidFill>
              </a:rPr>
              <a:t>على هذه الأحماض الثمانية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45695D-18C9-44F4-9AE6-C49D3B43E518}"/>
              </a:ext>
            </a:extLst>
          </p:cNvPr>
          <p:cNvSpPr/>
          <p:nvPr/>
        </p:nvSpPr>
        <p:spPr>
          <a:xfrm>
            <a:off x="5958157" y="1698323"/>
            <a:ext cx="2929847" cy="1107996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/>
                <a:solidFill>
                  <a:srgbClr val="FF0000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1202053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1AD388D-1C1F-4E94-BFBC-D86BA9D13BDB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8244FF89-A98F-4DFE-AF94-246EE33A1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E5B1E5-B4CB-4A7E-ACAF-76C38CF88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6FD2EA3-3F07-43D2-8908-9DECF5541C5B}"/>
              </a:ext>
            </a:extLst>
          </p:cNvPr>
          <p:cNvSpPr/>
          <p:nvPr/>
        </p:nvSpPr>
        <p:spPr>
          <a:xfrm>
            <a:off x="82193" y="1327302"/>
            <a:ext cx="7387120" cy="3279424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قدم اقتراحاً ليحصل باسل على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حاجته من </a:t>
            </a: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الأحماض الأمينية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الأساسية معتمد على مصدر </a:t>
            </a:r>
            <a:r>
              <a:rPr lang="ar-SA" sz="48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نباتي</a:t>
            </a: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37DF623-2709-445B-BCF7-D9330C0BABDC}"/>
              </a:ext>
            </a:extLst>
          </p:cNvPr>
          <p:cNvSpPr/>
          <p:nvPr/>
        </p:nvSpPr>
        <p:spPr>
          <a:xfrm>
            <a:off x="-91109" y="5300028"/>
            <a:ext cx="7930291" cy="923330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00B050"/>
                </a:solidFill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البقوليات والأرز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E014615-E0B4-473E-8E7B-CCBF0CCDD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7794" y="1308733"/>
            <a:ext cx="5414480" cy="55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8DF415-8547-4847-8576-9BE4114D5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 t="20675" r="18849" b="18352"/>
          <a:stretch/>
        </p:blipFill>
        <p:spPr>
          <a:xfrm>
            <a:off x="1052071" y="87328"/>
            <a:ext cx="10566980" cy="570392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6AC7C57-AA46-43C2-878C-E65B1DFB5F0B}"/>
              </a:ext>
            </a:extLst>
          </p:cNvPr>
          <p:cNvSpPr/>
          <p:nvPr/>
        </p:nvSpPr>
        <p:spPr>
          <a:xfrm>
            <a:off x="937846" y="5657671"/>
            <a:ext cx="105669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"</a:t>
            </a:r>
            <a:r>
              <a:rPr lang="ar-SA" sz="3600" b="1" dirty="0">
                <a:ln w="0"/>
                <a:solidFill>
                  <a:srgbClr val="FF0000"/>
                </a:solidFill>
              </a:rPr>
              <a:t>الهرم الغذائي الشـخصي</a:t>
            </a:r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" الجديد يسـاعدك على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AD6C46C-4BF7-484C-94E3-C29133112A81}"/>
              </a:ext>
            </a:extLst>
          </p:cNvPr>
          <p:cNvSpPr/>
          <p:nvPr/>
        </p:nvSpPr>
        <p:spPr>
          <a:xfrm>
            <a:off x="949569" y="5665162"/>
            <a:ext cx="33043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اختيار طعامك وتناول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90FFCA3-FB1B-42C8-B69E-538F856771C7}"/>
              </a:ext>
            </a:extLst>
          </p:cNvPr>
          <p:cNvSpPr/>
          <p:nvPr/>
        </p:nvSpPr>
        <p:spPr>
          <a:xfrm>
            <a:off x="4447417" y="6211669"/>
            <a:ext cx="35478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الكمية التي تناسبك.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5E1E05A-B1BA-4D2A-AD30-25BEDEBDDC72}"/>
              </a:ext>
            </a:extLst>
          </p:cNvPr>
          <p:cNvSpPr/>
          <p:nvPr/>
        </p:nvSpPr>
        <p:spPr>
          <a:xfrm>
            <a:off x="949569" y="5751246"/>
            <a:ext cx="3304384" cy="460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2D1D89-0097-4946-9A0C-64E54576737D}"/>
              </a:ext>
            </a:extLst>
          </p:cNvPr>
          <p:cNvSpPr/>
          <p:nvPr/>
        </p:nvSpPr>
        <p:spPr>
          <a:xfrm>
            <a:off x="4569144" y="6263991"/>
            <a:ext cx="3304384" cy="594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8574A60A-2D70-4D81-AC21-019789D66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9E07523-A0F4-426B-AF4D-55D10EB99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F85799D-353D-401B-AC29-9ECCE9AE8D02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عصف</a:t>
            </a:r>
          </a:p>
          <a:p>
            <a:pPr algn="ctr"/>
            <a:r>
              <a:rPr lang="ar-SA" sz="2400" b="1" dirty="0">
                <a:ln w="0"/>
              </a:rPr>
              <a:t>ذهني</a:t>
            </a:r>
          </a:p>
        </p:txBody>
      </p:sp>
    </p:spTree>
    <p:extLst>
      <p:ext uri="{BB962C8B-B14F-4D97-AF65-F5344CB8AC3E}">
        <p14:creationId xmlns:p14="http://schemas.microsoft.com/office/powerpoint/2010/main" val="111542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 animBg="1"/>
      <p:bldP spid="18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709461-7117-46A3-926D-E5C6BACBB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6" r="25563"/>
          <a:stretch/>
        </p:blipFill>
        <p:spPr>
          <a:xfrm flipH="1">
            <a:off x="9785130" y="1202075"/>
            <a:ext cx="2404641" cy="5651107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F92AFC2-ED37-4991-AA5F-C1AAD78945F1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8DE1B8F-2E46-401E-B417-C85CF55D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D5AE654-8B9B-4171-B07A-60011BC3F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5FE2D2CF-7930-4B61-8277-BC851981C455}"/>
              </a:ext>
            </a:extLst>
          </p:cNvPr>
          <p:cNvSpPr/>
          <p:nvPr/>
        </p:nvSpPr>
        <p:spPr>
          <a:xfrm>
            <a:off x="176886" y="1282256"/>
            <a:ext cx="10066449" cy="5495415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للراغبين في الحصول على نظام غذائي جيد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يعتمد على أسس صحية خصصت </a:t>
            </a: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وزارة الصحة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السعودية </a:t>
            </a: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في موقعها الرسمي رابط لتمكين من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حساب السعرات الحرارية المناسبة لكل فرد حسب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عمره ووزنه الخ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B7C4E74-68B7-48AD-B0F7-41A581333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1A9ADEB-F866-4904-8DD2-F43914645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46E3721C-3F75-40A9-82DA-D2F522C4B84A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ربط</a:t>
            </a:r>
          </a:p>
          <a:p>
            <a:pPr algn="ctr"/>
            <a:r>
              <a:rPr lang="ar-SA" sz="2400" b="1" dirty="0">
                <a:ln w="0"/>
              </a:rPr>
              <a:t>بالوطن</a:t>
            </a:r>
          </a:p>
        </p:txBody>
      </p:sp>
    </p:spTree>
    <p:extLst>
      <p:ext uri="{BB962C8B-B14F-4D97-AF65-F5344CB8AC3E}">
        <p14:creationId xmlns:p14="http://schemas.microsoft.com/office/powerpoint/2010/main" val="197067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75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75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4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48AA19B-252F-4439-BFEA-2521ED50F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86" t="16124" r="2745" b="41085"/>
          <a:stretch/>
        </p:blipFill>
        <p:spPr>
          <a:xfrm>
            <a:off x="1508587" y="3139118"/>
            <a:ext cx="9566955" cy="3605146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EDE9D1F-D442-402F-8B0A-09CB74402F35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95FD5CE-8E97-4835-BBBE-7134F37EE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ED4DA3E4-6DC8-4C1B-919D-826A58191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14DB3B0-7E64-4E5E-9A10-24CE315B4441}"/>
              </a:ext>
            </a:extLst>
          </p:cNvPr>
          <p:cNvSpPr/>
          <p:nvPr/>
        </p:nvSpPr>
        <p:spPr>
          <a:xfrm>
            <a:off x="46233" y="1214289"/>
            <a:ext cx="12099534" cy="1998176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كل ما عليك فعله هو الدخول لأحد محركات البحث (جوجل مثلاً)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والبحث عن وزارة الصحة السعودية - حساب السعرات الحرارية</a:t>
            </a:r>
          </a:p>
        </p:txBody>
      </p:sp>
    </p:spTree>
    <p:extLst>
      <p:ext uri="{BB962C8B-B14F-4D97-AF65-F5344CB8AC3E}">
        <p14:creationId xmlns:p14="http://schemas.microsoft.com/office/powerpoint/2010/main" val="16507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E29E932-FE9B-4856-B1AA-7E5E158D9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23" t="32742" b="5618"/>
          <a:stretch/>
        </p:blipFill>
        <p:spPr>
          <a:xfrm>
            <a:off x="20551" y="3167632"/>
            <a:ext cx="6970100" cy="3690368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25B0978-268D-4632-870B-856C9A1B48F9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C27D001-DDC1-4ACD-8C79-415DD1358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09A92AC7-FCE1-44BA-93D8-2DAD4DC04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14DB3B0-7E64-4E5E-9A10-24CE315B4441}"/>
              </a:ext>
            </a:extLst>
          </p:cNvPr>
          <p:cNvSpPr/>
          <p:nvPr/>
        </p:nvSpPr>
        <p:spPr>
          <a:xfrm>
            <a:off x="381472" y="1152522"/>
            <a:ext cx="11660399" cy="4029501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ادخل رابط الأدوات الصحية-حساب السعرات الحرارية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وقم بتعبئة البيانات الشخصية من الجنس والوزن </a:t>
            </a:r>
            <a:r>
              <a:rPr lang="ar-SA" sz="4400" b="1" dirty="0" err="1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والنشاط..الخ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 بعدها اختر حساب ليحسب </a:t>
            </a:r>
          </a:p>
          <a:p>
            <a:pPr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 لك عدد السعرات </a:t>
            </a:r>
          </a:p>
        </p:txBody>
      </p:sp>
    </p:spTree>
    <p:extLst>
      <p:ext uri="{BB962C8B-B14F-4D97-AF65-F5344CB8AC3E}">
        <p14:creationId xmlns:p14="http://schemas.microsoft.com/office/powerpoint/2010/main" val="29965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0CB0978-3766-44CE-AD91-92783544E560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683D06B-FF68-44C0-AE44-981044E56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9D6407F-992E-4BC3-8E3B-C885D80F7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0E2E4615-FFD9-47AB-8234-FF36109C9C4D}"/>
              </a:ext>
            </a:extLst>
          </p:cNvPr>
          <p:cNvSpPr/>
          <p:nvPr/>
        </p:nvSpPr>
        <p:spPr>
          <a:xfrm>
            <a:off x="1722325" y="1308367"/>
            <a:ext cx="9137766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مثال على النتائج بعد ادخال بيانات السابقة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AD07429-ADA9-47FC-98A0-660C547C1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29875" b="5403"/>
          <a:stretch/>
        </p:blipFill>
        <p:spPr>
          <a:xfrm>
            <a:off x="1348450" y="2298603"/>
            <a:ext cx="9495099" cy="44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8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CB095F-2C02-447F-82B9-341619932EF8}"/>
              </a:ext>
            </a:extLst>
          </p:cNvPr>
          <p:cNvGrpSpPr/>
          <p:nvPr/>
        </p:nvGrpSpPr>
        <p:grpSpPr>
          <a:xfrm>
            <a:off x="-1" y="3243020"/>
            <a:ext cx="12192001" cy="3614980"/>
            <a:chOff x="-1" y="3243020"/>
            <a:chExt cx="12412896" cy="361498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1513B55F-3121-4D1E-B1A4-180AE63E9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1" r="14141"/>
            <a:stretch/>
          </p:blipFill>
          <p:spPr>
            <a:xfrm>
              <a:off x="8110777" y="3243022"/>
              <a:ext cx="4302118" cy="3614978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104FBD65-A367-43C0-96EA-A68DA1135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1" r="14141"/>
            <a:stretch/>
          </p:blipFill>
          <p:spPr>
            <a:xfrm>
              <a:off x="3964111" y="3243021"/>
              <a:ext cx="4302118" cy="3614978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A509BF26-E4D8-4188-A79E-836C8F540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2" r="14141"/>
            <a:stretch/>
          </p:blipFill>
          <p:spPr>
            <a:xfrm>
              <a:off x="-1" y="3243020"/>
              <a:ext cx="4119563" cy="3614978"/>
            </a:xfrm>
            <a:prstGeom prst="rect">
              <a:avLst/>
            </a:prstGeom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8C18AA7A-BF5C-4D2A-BBA5-FF5726C7075B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30BE49F-28C5-404F-B78E-38748F40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B15716AE-8020-4C24-8195-EA3B3E789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962B4125-A292-4478-BA57-C70DE2A20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76" y="1202076"/>
            <a:ext cx="3968009" cy="2917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CA4E90E-7908-40A1-8B9D-406BD940526A}"/>
              </a:ext>
            </a:extLst>
          </p:cNvPr>
          <p:cNvSpPr/>
          <p:nvPr/>
        </p:nvSpPr>
        <p:spPr>
          <a:xfrm rot="729705">
            <a:off x="7674849" y="1801526"/>
            <a:ext cx="5062462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الفكرة الرئيسة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225A934-73B2-4C9E-9CEB-7D7A6C4C03AE}"/>
              </a:ext>
            </a:extLst>
          </p:cNvPr>
          <p:cNvSpPr/>
          <p:nvPr/>
        </p:nvSpPr>
        <p:spPr>
          <a:xfrm>
            <a:off x="107269" y="1515977"/>
            <a:ext cx="8828134" cy="243137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بعض المـواد المغذية ضرورية جداً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ليؤدي الجسـم وظائفه بصورة طبيعية. </a:t>
            </a:r>
          </a:p>
        </p:txBody>
      </p:sp>
    </p:spTree>
    <p:extLst>
      <p:ext uri="{BB962C8B-B14F-4D97-AF65-F5344CB8AC3E}">
        <p14:creationId xmlns:p14="http://schemas.microsoft.com/office/powerpoint/2010/main" val="363777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322C0EC-EA62-43F1-B3DB-84A36CB10046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CC27845-D387-4A74-8ED5-91C800F8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EEE38AB4-5DE8-41D4-B87B-E28153801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3D398C-5A6A-4C06-8CD0-50A60F94E408}"/>
              </a:ext>
            </a:extLst>
          </p:cNvPr>
          <p:cNvSpPr/>
          <p:nvPr/>
        </p:nvSpPr>
        <p:spPr>
          <a:xfrm>
            <a:off x="165253" y="1198197"/>
            <a:ext cx="11861494" cy="1998176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بالإضافة إلى ذلك تقدم </a:t>
            </a:r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وزارة الصحة 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كتيب عن السعرات الحرارية </a:t>
            </a:r>
          </a:p>
          <a:p>
            <a:pPr algn="ctr">
              <a:lnSpc>
                <a:spcPct val="150000"/>
              </a:lnSpc>
            </a:pP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رائع جداً ومفيد تستطيع الحصول عليه بعد ظهور الناتج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F06699F-B1CE-4B03-B9F0-E6AA70F59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4" t="32797" b="35337"/>
          <a:stretch/>
        </p:blipFill>
        <p:spPr>
          <a:xfrm>
            <a:off x="517937" y="3661628"/>
            <a:ext cx="11354717" cy="31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605F623-B766-4B68-9230-FE8D2D7AF1CA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A225789-B171-40A1-9628-3AD19104C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988BAC7-0417-4C83-BB5A-40B0B39E1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8774BC48-ADDC-4431-BC33-15989A4E2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1" t="26536" r="6291" b="5767"/>
          <a:stretch/>
        </p:blipFill>
        <p:spPr>
          <a:xfrm>
            <a:off x="804808" y="2054831"/>
            <a:ext cx="10582383" cy="464266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11BEC63-ABAC-4D4E-A936-5E6E7513E870}"/>
              </a:ext>
            </a:extLst>
          </p:cNvPr>
          <p:cNvSpPr/>
          <p:nvPr/>
        </p:nvSpPr>
        <p:spPr>
          <a:xfrm>
            <a:off x="1527116" y="1233641"/>
            <a:ext cx="9137766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بعض محتويات الكتيب </a:t>
            </a:r>
          </a:p>
        </p:txBody>
      </p:sp>
    </p:spTree>
    <p:extLst>
      <p:ext uri="{BB962C8B-B14F-4D97-AF65-F5344CB8AC3E}">
        <p14:creationId xmlns:p14="http://schemas.microsoft.com/office/powerpoint/2010/main" val="2326777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صورة 65">
            <a:extLst>
              <a:ext uri="{FF2B5EF4-FFF2-40B4-BE49-F238E27FC236}">
                <a16:creationId xmlns:a16="http://schemas.microsoft.com/office/drawing/2014/main" id="{CC2FBC8B-BB1D-4E36-B530-6B06BF4A3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A551239-8134-4B17-AA5A-CBE9C0A2322B}"/>
              </a:ext>
            </a:extLst>
          </p:cNvPr>
          <p:cNvSpPr/>
          <p:nvPr/>
        </p:nvSpPr>
        <p:spPr>
          <a:xfrm>
            <a:off x="2054831" y="149305"/>
            <a:ext cx="10013344" cy="2123658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أيها الطالب الذكي بالتعاون مع زملائك في المجموعة رتب الكلمات التالية ترتيبا صحيحاً لتتعرف على مصطلح "</a:t>
            </a:r>
            <a:r>
              <a:rPr lang="ar-SA" sz="4400" b="1" dirty="0">
                <a:ln w="0"/>
                <a:solidFill>
                  <a:srgbClr val="FF0000"/>
                </a:solidFill>
              </a:rPr>
              <a:t>الفيتامينات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"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B01FE69-0C32-4470-A5E2-771536784021}"/>
              </a:ext>
            </a:extLst>
          </p:cNvPr>
          <p:cNvSpPr/>
          <p:nvPr/>
        </p:nvSpPr>
        <p:spPr>
          <a:xfrm>
            <a:off x="10186677" y="2572565"/>
            <a:ext cx="1523143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مركبات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9B13C68E-A40C-4D00-8579-33F0C3F680B5}"/>
              </a:ext>
            </a:extLst>
          </p:cNvPr>
          <p:cNvSpPr/>
          <p:nvPr/>
        </p:nvSpPr>
        <p:spPr>
          <a:xfrm>
            <a:off x="10168697" y="2203938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6D80347F-5C17-4F8D-B339-BAC11FEAD331}"/>
              </a:ext>
            </a:extLst>
          </p:cNvPr>
          <p:cNvSpPr/>
          <p:nvPr/>
        </p:nvSpPr>
        <p:spPr>
          <a:xfrm>
            <a:off x="1164609" y="4977619"/>
            <a:ext cx="1541123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عضوية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8AEB8F81-DEEF-49A6-861D-D79550564CF7}"/>
              </a:ext>
            </a:extLst>
          </p:cNvPr>
          <p:cNvSpPr/>
          <p:nvPr/>
        </p:nvSpPr>
        <p:spPr>
          <a:xfrm>
            <a:off x="1164609" y="4608992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0241923-1799-421A-8A59-17ED78E1835D}"/>
              </a:ext>
            </a:extLst>
          </p:cNvPr>
          <p:cNvSpPr/>
          <p:nvPr/>
        </p:nvSpPr>
        <p:spPr>
          <a:xfrm>
            <a:off x="5080039" y="2880709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يحتاجها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E375D487-108C-40ED-BD5E-1A388F8C0E30}"/>
              </a:ext>
            </a:extLst>
          </p:cNvPr>
          <p:cNvSpPr/>
          <p:nvPr/>
        </p:nvSpPr>
        <p:spPr>
          <a:xfrm>
            <a:off x="5098018" y="2512082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9A967331-20BC-4502-B916-FAA6806D3E36}"/>
              </a:ext>
            </a:extLst>
          </p:cNvPr>
          <p:cNvSpPr/>
          <p:nvPr/>
        </p:nvSpPr>
        <p:spPr>
          <a:xfrm>
            <a:off x="8193702" y="5420868"/>
            <a:ext cx="1541123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الجسم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100D859E-706E-46DC-B9FC-434A0D41D730}"/>
              </a:ext>
            </a:extLst>
          </p:cNvPr>
          <p:cNvSpPr/>
          <p:nvPr/>
        </p:nvSpPr>
        <p:spPr>
          <a:xfrm>
            <a:off x="8193702" y="5052241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D7F789F5-0FA8-490B-A632-4C536995FD24}"/>
              </a:ext>
            </a:extLst>
          </p:cNvPr>
          <p:cNvSpPr/>
          <p:nvPr/>
        </p:nvSpPr>
        <p:spPr>
          <a:xfrm>
            <a:off x="7626255" y="3056210"/>
            <a:ext cx="1541124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بكميات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B1FC3B84-3A9C-4739-B9BE-41A2096B645E}"/>
              </a:ext>
            </a:extLst>
          </p:cNvPr>
          <p:cNvSpPr/>
          <p:nvPr/>
        </p:nvSpPr>
        <p:spPr>
          <a:xfrm>
            <a:off x="7644235" y="2687583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129EE790-DCAC-4D23-B10C-4920CF369928}"/>
              </a:ext>
            </a:extLst>
          </p:cNvPr>
          <p:cNvSpPr/>
          <p:nvPr/>
        </p:nvSpPr>
        <p:spPr>
          <a:xfrm>
            <a:off x="3732798" y="5420868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قليلة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E3E39302-A85E-4F9B-B080-FB56001EDE92}"/>
              </a:ext>
            </a:extLst>
          </p:cNvPr>
          <p:cNvSpPr/>
          <p:nvPr/>
        </p:nvSpPr>
        <p:spPr>
          <a:xfrm>
            <a:off x="3750777" y="5052241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B11304AD-D119-40ED-9462-103D6E85F388}"/>
              </a:ext>
            </a:extLst>
          </p:cNvPr>
          <p:cNvSpPr/>
          <p:nvPr/>
        </p:nvSpPr>
        <p:spPr>
          <a:xfrm>
            <a:off x="10219393" y="4824436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err="1"/>
              <a:t>لاتمام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FDAE1649-68C6-42C3-AA9A-E09810ABA745}"/>
              </a:ext>
            </a:extLst>
          </p:cNvPr>
          <p:cNvSpPr/>
          <p:nvPr/>
        </p:nvSpPr>
        <p:spPr>
          <a:xfrm>
            <a:off x="10237372" y="4455809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0628C1DE-859E-4633-959A-BE07C2274E91}"/>
              </a:ext>
            </a:extLst>
          </p:cNvPr>
          <p:cNvSpPr/>
          <p:nvPr/>
        </p:nvSpPr>
        <p:spPr>
          <a:xfrm>
            <a:off x="2672466" y="3140406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نشاطاته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A9D3FEAC-1E57-4B5D-A381-AC572CC7F88A}"/>
              </a:ext>
            </a:extLst>
          </p:cNvPr>
          <p:cNvSpPr/>
          <p:nvPr/>
        </p:nvSpPr>
        <p:spPr>
          <a:xfrm>
            <a:off x="2690445" y="2771779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CC4055F5-295A-4A86-B1E3-251780C81784}"/>
              </a:ext>
            </a:extLst>
          </p:cNvPr>
          <p:cNvSpPr/>
          <p:nvPr/>
        </p:nvSpPr>
        <p:spPr>
          <a:xfrm>
            <a:off x="5891817" y="5091203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الحيوية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D20A8FDF-AA9D-4E8C-AAE6-599AF4D70367}"/>
              </a:ext>
            </a:extLst>
          </p:cNvPr>
          <p:cNvSpPr/>
          <p:nvPr/>
        </p:nvSpPr>
        <p:spPr>
          <a:xfrm>
            <a:off x="5909796" y="4722576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6474109-8298-4469-8A1F-65BA52CDC768}"/>
              </a:ext>
            </a:extLst>
          </p:cNvPr>
          <p:cNvGrpSpPr/>
          <p:nvPr/>
        </p:nvGrpSpPr>
        <p:grpSpPr>
          <a:xfrm>
            <a:off x="9666150" y="1642966"/>
            <a:ext cx="1005093" cy="1490572"/>
            <a:chOff x="9666150" y="1642966"/>
            <a:chExt cx="1005093" cy="1490572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F40D11F8-6668-47A7-AB7E-97633915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150" y="1642966"/>
              <a:ext cx="1005093" cy="1490572"/>
            </a:xfrm>
            <a:prstGeom prst="rect">
              <a:avLst/>
            </a:prstGeom>
          </p:spPr>
        </p:pic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560C5C05-457E-43B9-A55A-BFCF08712E21}"/>
                </a:ext>
              </a:extLst>
            </p:cNvPr>
            <p:cNvSpPr/>
            <p:nvPr/>
          </p:nvSpPr>
          <p:spPr>
            <a:xfrm>
              <a:off x="9894325" y="1962308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dirty="0"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1</a:t>
              </a:r>
              <a:endParaRPr lang="ar-SA" sz="40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5862EA7C-711D-4A59-8728-5A2F7768E28B}"/>
              </a:ext>
            </a:extLst>
          </p:cNvPr>
          <p:cNvGrpSpPr/>
          <p:nvPr/>
        </p:nvGrpSpPr>
        <p:grpSpPr>
          <a:xfrm>
            <a:off x="662062" y="4048020"/>
            <a:ext cx="1005093" cy="1490572"/>
            <a:chOff x="662062" y="4048020"/>
            <a:chExt cx="1005093" cy="1490572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DDAE226C-B0F8-4141-942C-DFCDE901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62" y="4048020"/>
              <a:ext cx="1005093" cy="1490572"/>
            </a:xfrm>
            <a:prstGeom prst="rect">
              <a:avLst/>
            </a:prstGeom>
          </p:spPr>
        </p:pic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A961D10B-9BB6-4B3C-93DF-E9AFA72A04FB}"/>
                </a:ext>
              </a:extLst>
            </p:cNvPr>
            <p:cNvSpPr/>
            <p:nvPr/>
          </p:nvSpPr>
          <p:spPr>
            <a:xfrm>
              <a:off x="870637" y="4372000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3E3A6E1-48B3-4F23-B083-7037C95E9516}"/>
              </a:ext>
            </a:extLst>
          </p:cNvPr>
          <p:cNvGrpSpPr/>
          <p:nvPr/>
        </p:nvGrpSpPr>
        <p:grpSpPr>
          <a:xfrm>
            <a:off x="4595471" y="1828800"/>
            <a:ext cx="1137509" cy="1612882"/>
            <a:chOff x="4595471" y="1951110"/>
            <a:chExt cx="1005093" cy="1490572"/>
          </a:xfrm>
        </p:grpSpPr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C2C8657-F156-4792-BCFD-A676236F2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471" y="1951110"/>
              <a:ext cx="1005093" cy="1490572"/>
            </a:xfrm>
            <a:prstGeom prst="rect">
              <a:avLst/>
            </a:prstGeom>
          </p:spPr>
        </p:pic>
        <p:sp>
          <p:nvSpPr>
            <p:cNvPr id="59" name="مستطيل 58">
              <a:extLst>
                <a:ext uri="{FF2B5EF4-FFF2-40B4-BE49-F238E27FC236}">
                  <a16:creationId xmlns:a16="http://schemas.microsoft.com/office/drawing/2014/main" id="{0379A10E-6E8E-4A56-87CF-E6BAB4C52F15}"/>
                </a:ext>
              </a:extLst>
            </p:cNvPr>
            <p:cNvSpPr/>
            <p:nvPr/>
          </p:nvSpPr>
          <p:spPr>
            <a:xfrm>
              <a:off x="4836710" y="2267401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dirty="0">
                  <a:ln w="0"/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ar-SA" sz="40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019D17A-8411-425E-B7C5-613BDAC99896}"/>
              </a:ext>
            </a:extLst>
          </p:cNvPr>
          <p:cNvGrpSpPr/>
          <p:nvPr/>
        </p:nvGrpSpPr>
        <p:grpSpPr>
          <a:xfrm>
            <a:off x="7691155" y="4491269"/>
            <a:ext cx="1005093" cy="1490572"/>
            <a:chOff x="7691155" y="4491269"/>
            <a:chExt cx="1005093" cy="1490572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F66F1267-EC59-4DA6-9678-C952E439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155" y="4491269"/>
              <a:ext cx="1005093" cy="1490572"/>
            </a:xfrm>
            <a:prstGeom prst="rect">
              <a:avLst/>
            </a:prstGeom>
          </p:spPr>
        </p:pic>
        <p:sp>
          <p:nvSpPr>
            <p:cNvPr id="60" name="مستطيل 59">
              <a:extLst>
                <a:ext uri="{FF2B5EF4-FFF2-40B4-BE49-F238E27FC236}">
                  <a16:creationId xmlns:a16="http://schemas.microsoft.com/office/drawing/2014/main" id="{AD7B3317-C540-4915-8290-929E0B7FD43C}"/>
                </a:ext>
              </a:extLst>
            </p:cNvPr>
            <p:cNvSpPr/>
            <p:nvPr/>
          </p:nvSpPr>
          <p:spPr>
            <a:xfrm>
              <a:off x="7959904" y="4781532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13717E6E-11C2-475C-AC30-9852A557CCDE}"/>
              </a:ext>
            </a:extLst>
          </p:cNvPr>
          <p:cNvGrpSpPr/>
          <p:nvPr/>
        </p:nvGrpSpPr>
        <p:grpSpPr>
          <a:xfrm>
            <a:off x="7141688" y="2126611"/>
            <a:ext cx="1005093" cy="1490572"/>
            <a:chOff x="7141688" y="2126611"/>
            <a:chExt cx="1005093" cy="1490572"/>
          </a:xfrm>
        </p:grpSpPr>
        <p:pic>
          <p:nvPicPr>
            <p:cNvPr id="43" name="صورة 42">
              <a:extLst>
                <a:ext uri="{FF2B5EF4-FFF2-40B4-BE49-F238E27FC236}">
                  <a16:creationId xmlns:a16="http://schemas.microsoft.com/office/drawing/2014/main" id="{30F4A523-9312-4305-AF89-2A5B6479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88" y="2126611"/>
              <a:ext cx="1005093" cy="1490572"/>
            </a:xfrm>
            <a:prstGeom prst="rect">
              <a:avLst/>
            </a:prstGeom>
          </p:spPr>
        </p:pic>
        <p:sp>
          <p:nvSpPr>
            <p:cNvPr id="61" name="مستطيل 60">
              <a:extLst>
                <a:ext uri="{FF2B5EF4-FFF2-40B4-BE49-F238E27FC236}">
                  <a16:creationId xmlns:a16="http://schemas.microsoft.com/office/drawing/2014/main" id="{8BF83E90-46D6-4713-B317-3678F0E47197}"/>
                </a:ext>
              </a:extLst>
            </p:cNvPr>
            <p:cNvSpPr/>
            <p:nvPr/>
          </p:nvSpPr>
          <p:spPr>
            <a:xfrm>
              <a:off x="7374421" y="2388252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0C340E8-CB6F-4AD6-B589-52CEF6293B34}"/>
              </a:ext>
            </a:extLst>
          </p:cNvPr>
          <p:cNvGrpSpPr/>
          <p:nvPr/>
        </p:nvGrpSpPr>
        <p:grpSpPr>
          <a:xfrm>
            <a:off x="3248230" y="4491269"/>
            <a:ext cx="1005093" cy="1490572"/>
            <a:chOff x="3248230" y="4491269"/>
            <a:chExt cx="1005093" cy="1490572"/>
          </a:xfrm>
        </p:grpSpPr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4589EAB4-DDB8-459C-8BBC-B0FC6319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30" y="4491269"/>
              <a:ext cx="1005093" cy="1490572"/>
            </a:xfrm>
            <a:prstGeom prst="rect">
              <a:avLst/>
            </a:prstGeom>
          </p:spPr>
        </p:pic>
        <p:sp>
          <p:nvSpPr>
            <p:cNvPr id="62" name="مستطيل 61">
              <a:extLst>
                <a:ext uri="{FF2B5EF4-FFF2-40B4-BE49-F238E27FC236}">
                  <a16:creationId xmlns:a16="http://schemas.microsoft.com/office/drawing/2014/main" id="{98BA8107-591C-4BE6-A987-FC2F1E358A2F}"/>
                </a:ext>
              </a:extLst>
            </p:cNvPr>
            <p:cNvSpPr/>
            <p:nvPr/>
          </p:nvSpPr>
          <p:spPr>
            <a:xfrm>
              <a:off x="3470660" y="4750965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dirty="0">
                  <a:ln w="0"/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ar-SA" sz="40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2CB174E-80CA-4096-AC63-C4F4CC4017E0}"/>
              </a:ext>
            </a:extLst>
          </p:cNvPr>
          <p:cNvGrpSpPr/>
          <p:nvPr/>
        </p:nvGrpSpPr>
        <p:grpSpPr>
          <a:xfrm>
            <a:off x="9734825" y="3894837"/>
            <a:ext cx="1005093" cy="1490572"/>
            <a:chOff x="9734825" y="3894837"/>
            <a:chExt cx="1005093" cy="1490572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24B2B082-9F8E-4CCA-92C5-9B845607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825" y="3894837"/>
              <a:ext cx="1005093" cy="1490572"/>
            </a:xfrm>
            <a:prstGeom prst="rect">
              <a:avLst/>
            </a:prstGeom>
          </p:spPr>
        </p:pic>
        <p:sp>
          <p:nvSpPr>
            <p:cNvPr id="63" name="مستطيل 62">
              <a:extLst>
                <a:ext uri="{FF2B5EF4-FFF2-40B4-BE49-F238E27FC236}">
                  <a16:creationId xmlns:a16="http://schemas.microsoft.com/office/drawing/2014/main" id="{B9B6500D-0472-456E-B9C2-2D934B8F1AE1}"/>
                </a:ext>
              </a:extLst>
            </p:cNvPr>
            <p:cNvSpPr/>
            <p:nvPr/>
          </p:nvSpPr>
          <p:spPr>
            <a:xfrm>
              <a:off x="9994527" y="4190007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E414032-E5B4-4AE8-BDE5-F6EDF89AA344}"/>
              </a:ext>
            </a:extLst>
          </p:cNvPr>
          <p:cNvGrpSpPr/>
          <p:nvPr/>
        </p:nvGrpSpPr>
        <p:grpSpPr>
          <a:xfrm>
            <a:off x="2187898" y="2210807"/>
            <a:ext cx="1005093" cy="1490572"/>
            <a:chOff x="2187898" y="2210807"/>
            <a:chExt cx="1005093" cy="1490572"/>
          </a:xfrm>
        </p:grpSpPr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D01C1E79-FECD-4206-A445-5882B299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898" y="2210807"/>
              <a:ext cx="1005093" cy="1490572"/>
            </a:xfrm>
            <a:prstGeom prst="rect">
              <a:avLst/>
            </a:prstGeom>
          </p:spPr>
        </p:pic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3C5A673A-9528-44E1-85F9-F752515D8366}"/>
                </a:ext>
              </a:extLst>
            </p:cNvPr>
            <p:cNvSpPr/>
            <p:nvPr/>
          </p:nvSpPr>
          <p:spPr>
            <a:xfrm>
              <a:off x="2399338" y="2516426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dirty="0">
                  <a:ln w="0"/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endParaRPr lang="ar-SA" sz="40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C74B6E6-A098-4A9D-8FD2-569951072F43}"/>
              </a:ext>
            </a:extLst>
          </p:cNvPr>
          <p:cNvGrpSpPr/>
          <p:nvPr/>
        </p:nvGrpSpPr>
        <p:grpSpPr>
          <a:xfrm>
            <a:off x="5407249" y="4161604"/>
            <a:ext cx="1005093" cy="1490572"/>
            <a:chOff x="5407249" y="4161604"/>
            <a:chExt cx="1005093" cy="1490572"/>
          </a:xfrm>
        </p:grpSpPr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550378D8-B7FA-48EC-959D-5EF2D0AF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249" y="4161604"/>
              <a:ext cx="1005093" cy="1490572"/>
            </a:xfrm>
            <a:prstGeom prst="rect">
              <a:avLst/>
            </a:prstGeom>
          </p:spPr>
        </p:pic>
        <p:sp>
          <p:nvSpPr>
            <p:cNvPr id="65" name="مستطيل 64">
              <a:extLst>
                <a:ext uri="{FF2B5EF4-FFF2-40B4-BE49-F238E27FC236}">
                  <a16:creationId xmlns:a16="http://schemas.microsoft.com/office/drawing/2014/main" id="{DC96C999-716A-4EE9-81FA-2202FA23EF20}"/>
                </a:ext>
              </a:extLst>
            </p:cNvPr>
            <p:cNvSpPr/>
            <p:nvPr/>
          </p:nvSpPr>
          <p:spPr>
            <a:xfrm>
              <a:off x="5632114" y="4449620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45C30CE9-4865-4ACA-859D-F1E17D69FEEB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الاصطفاف</a:t>
            </a:r>
          </a:p>
          <a:p>
            <a:pPr algn="ctr"/>
            <a:r>
              <a:rPr lang="ar-SA" sz="2400" b="1" dirty="0">
                <a:ln w="0"/>
              </a:rPr>
              <a:t>المنطقي</a:t>
            </a: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EF2A9EBE-9404-44B6-A5A9-133AE4269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3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5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25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75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75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25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25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925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25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9" grpId="0"/>
      <p:bldP spid="30" grpId="0" animBg="1"/>
      <p:bldP spid="32" grpId="0"/>
      <p:bldP spid="33" grpId="0" animBg="1"/>
      <p:bldP spid="35" grpId="0"/>
      <p:bldP spid="36" grpId="0" animBg="1"/>
      <p:bldP spid="38" grpId="0"/>
      <p:bldP spid="39" grpId="0" animBg="1"/>
      <p:bldP spid="41" grpId="0"/>
      <p:bldP spid="42" grpId="0" animBg="1"/>
      <p:bldP spid="44" grpId="0"/>
      <p:bldP spid="45" grpId="0" animBg="1"/>
      <p:bldP spid="47" grpId="0"/>
      <p:bldP spid="48" grpId="0" animBg="1"/>
      <p:bldP spid="50" grpId="0"/>
      <p:bldP spid="51" grpId="0" animBg="1"/>
      <p:bldP spid="53" grpId="0"/>
      <p:bldP spid="54" grpId="0" animBg="1"/>
      <p:bldP spid="67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ED2F2D2-CEED-4B0A-BC08-6E9464835427}"/>
              </a:ext>
            </a:extLst>
          </p:cNvPr>
          <p:cNvSpPr/>
          <p:nvPr/>
        </p:nvSpPr>
        <p:spPr>
          <a:xfrm>
            <a:off x="6364242" y="2874723"/>
            <a:ext cx="5587233" cy="132343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B107860-395D-4A77-B7C7-37734A8AD61E}"/>
              </a:ext>
            </a:extLst>
          </p:cNvPr>
          <p:cNvSpPr/>
          <p:nvPr/>
        </p:nvSpPr>
        <p:spPr>
          <a:xfrm>
            <a:off x="154113" y="234295"/>
            <a:ext cx="11712768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بالتعاون مع زملائك في المجموعة أكمل المخطط التالي: </a:t>
            </a:r>
          </a:p>
        </p:txBody>
      </p:sp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1D014554-438E-4543-95CC-B019D47332A6}"/>
              </a:ext>
            </a:extLst>
          </p:cNvPr>
          <p:cNvSpPr/>
          <p:nvPr/>
        </p:nvSpPr>
        <p:spPr>
          <a:xfrm rot="5400000">
            <a:off x="6107365" y="363149"/>
            <a:ext cx="540000" cy="443683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3D433FB-271B-4431-BA15-24DFE5D80F86}"/>
              </a:ext>
            </a:extLst>
          </p:cNvPr>
          <p:cNvSpPr/>
          <p:nvPr/>
        </p:nvSpPr>
        <p:spPr>
          <a:xfrm>
            <a:off x="2704920" y="1382991"/>
            <a:ext cx="6782159" cy="769441"/>
          </a:xfrm>
          <a:prstGeom prst="rect">
            <a:avLst/>
          </a:prstGeom>
          <a:solidFill>
            <a:srgbClr val="85FFB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تنقسم </a:t>
            </a:r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الفيتامينات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B360B3A-914B-449B-BD99-C2BBC806DB2A}"/>
              </a:ext>
            </a:extLst>
          </p:cNvPr>
          <p:cNvSpPr/>
          <p:nvPr/>
        </p:nvSpPr>
        <p:spPr>
          <a:xfrm>
            <a:off x="205402" y="2874722"/>
            <a:ext cx="5587243" cy="13234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9C6613B-7C5F-4F83-8925-8486DE6ADBCD}"/>
              </a:ext>
            </a:extLst>
          </p:cNvPr>
          <p:cNvSpPr/>
          <p:nvPr/>
        </p:nvSpPr>
        <p:spPr>
          <a:xfrm>
            <a:off x="6364240" y="4844008"/>
            <a:ext cx="5587233" cy="1379036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5A97B9C-EF3D-4355-A8D9-DFE3AF2FAA98}"/>
              </a:ext>
            </a:extLst>
          </p:cNvPr>
          <p:cNvSpPr/>
          <p:nvPr/>
        </p:nvSpPr>
        <p:spPr>
          <a:xfrm>
            <a:off x="9479992" y="3113114"/>
            <a:ext cx="1972212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تذوب في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53D8293-FBD1-4B89-B1D8-B532EF2DB4B2}"/>
              </a:ext>
            </a:extLst>
          </p:cNvPr>
          <p:cNvSpPr/>
          <p:nvPr/>
        </p:nvSpPr>
        <p:spPr>
          <a:xfrm>
            <a:off x="908489" y="3180907"/>
            <a:ext cx="4045597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تذوب في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430C956-280D-45B1-BEE0-1C773950463F}"/>
              </a:ext>
            </a:extLst>
          </p:cNvPr>
          <p:cNvSpPr/>
          <p:nvPr/>
        </p:nvSpPr>
        <p:spPr>
          <a:xfrm>
            <a:off x="7213848" y="3090710"/>
            <a:ext cx="141653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مثل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80FE42D-33BE-400D-91EB-35F2243188BE}"/>
              </a:ext>
            </a:extLst>
          </p:cNvPr>
          <p:cNvSpPr/>
          <p:nvPr/>
        </p:nvSpPr>
        <p:spPr>
          <a:xfrm>
            <a:off x="6580922" y="3112692"/>
            <a:ext cx="141653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BCF0D8-ADE9-483D-A62D-759B2478A845}"/>
              </a:ext>
            </a:extLst>
          </p:cNvPr>
          <p:cNvSpPr/>
          <p:nvPr/>
        </p:nvSpPr>
        <p:spPr>
          <a:xfrm>
            <a:off x="1118164" y="3154802"/>
            <a:ext cx="141653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مثل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7872006-3241-499F-ADEA-A274DE7F0F54}"/>
              </a:ext>
            </a:extLst>
          </p:cNvPr>
          <p:cNvSpPr/>
          <p:nvPr/>
        </p:nvSpPr>
        <p:spPr>
          <a:xfrm>
            <a:off x="495512" y="3181079"/>
            <a:ext cx="141653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D0E50E8A-9E95-40FD-ADC0-509319195329}"/>
              </a:ext>
            </a:extLst>
          </p:cNvPr>
          <p:cNvCxnSpPr/>
          <p:nvPr/>
        </p:nvCxnSpPr>
        <p:spPr>
          <a:xfrm>
            <a:off x="9340901" y="4216437"/>
            <a:ext cx="0" cy="6092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A6EE4DC7-1B61-4C73-9A0E-3FF95700AC15}"/>
              </a:ext>
            </a:extLst>
          </p:cNvPr>
          <p:cNvCxnSpPr/>
          <p:nvPr/>
        </p:nvCxnSpPr>
        <p:spPr>
          <a:xfrm>
            <a:off x="2957906" y="4198161"/>
            <a:ext cx="0" cy="6092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DF49C64-D08A-4ACF-85D1-A811925B69AE}"/>
              </a:ext>
            </a:extLst>
          </p:cNvPr>
          <p:cNvSpPr/>
          <p:nvPr/>
        </p:nvSpPr>
        <p:spPr>
          <a:xfrm>
            <a:off x="6462445" y="5177313"/>
            <a:ext cx="539416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تخزن في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89644D6-313C-4DFF-BC54-BCD5B65F62DD}"/>
              </a:ext>
            </a:extLst>
          </p:cNvPr>
          <p:cNvSpPr/>
          <p:nvPr/>
        </p:nvSpPr>
        <p:spPr>
          <a:xfrm>
            <a:off x="6543991" y="5172312"/>
            <a:ext cx="369778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الكبد والأنسجة الدهنية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182ED9F-13D2-455F-A66A-160D31270E59}"/>
              </a:ext>
            </a:extLst>
          </p:cNvPr>
          <p:cNvSpPr/>
          <p:nvPr/>
        </p:nvSpPr>
        <p:spPr>
          <a:xfrm>
            <a:off x="205395" y="4844008"/>
            <a:ext cx="5587243" cy="1379036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95234FE-B22C-49F4-B47B-278FDFD1D575}"/>
              </a:ext>
            </a:extLst>
          </p:cNvPr>
          <p:cNvSpPr/>
          <p:nvPr/>
        </p:nvSpPr>
        <p:spPr>
          <a:xfrm>
            <a:off x="614198" y="5148805"/>
            <a:ext cx="463417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يمكن تخزينه في الجسم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852BC70-FDBC-4622-9F9C-BE38CA228852}"/>
              </a:ext>
            </a:extLst>
          </p:cNvPr>
          <p:cNvSpPr/>
          <p:nvPr/>
        </p:nvSpPr>
        <p:spPr>
          <a:xfrm>
            <a:off x="8127731" y="3085082"/>
            <a:ext cx="1767390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الدهون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5CDA259-D5E0-498F-A1BE-E1D6A9F8D1C3}"/>
              </a:ext>
            </a:extLst>
          </p:cNvPr>
          <p:cNvSpPr/>
          <p:nvPr/>
        </p:nvSpPr>
        <p:spPr>
          <a:xfrm>
            <a:off x="1996651" y="3156269"/>
            <a:ext cx="141653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الماء</a:t>
            </a:r>
          </a:p>
        </p:txBody>
      </p:sp>
    </p:spTree>
    <p:extLst>
      <p:ext uri="{BB962C8B-B14F-4D97-AF65-F5344CB8AC3E}">
        <p14:creationId xmlns:p14="http://schemas.microsoft.com/office/powerpoint/2010/main" val="136719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build="p"/>
      <p:bldP spid="4" grpId="0" animBg="1"/>
      <p:bldP spid="5" grpId="0" animBg="1"/>
      <p:bldP spid="8" grpId="0" animBg="1"/>
      <p:bldP spid="9" grpId="0" animBg="1"/>
      <p:bldP spid="12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 animBg="1"/>
      <p:bldP spid="28" grpId="0"/>
      <p:bldP spid="20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مستطيل 58">
            <a:extLst>
              <a:ext uri="{FF2B5EF4-FFF2-40B4-BE49-F238E27FC236}">
                <a16:creationId xmlns:a16="http://schemas.microsoft.com/office/drawing/2014/main" id="{C04CCEB3-C17E-4CFB-91CE-1E87DF1BA7C3}"/>
              </a:ext>
            </a:extLst>
          </p:cNvPr>
          <p:cNvSpPr/>
          <p:nvPr/>
        </p:nvSpPr>
        <p:spPr>
          <a:xfrm>
            <a:off x="2054831" y="149305"/>
            <a:ext cx="10013344" cy="2123658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أيها الطالب الذكي بالتعاون مع زملائك في المجموعة رتب الكلمات التالية ترتيبا صحيحاً لتتعرف على مصطلح "</a:t>
            </a:r>
            <a:r>
              <a:rPr lang="ar-SA" sz="4400" b="1" dirty="0">
                <a:ln w="0"/>
                <a:solidFill>
                  <a:srgbClr val="FF0000"/>
                </a:solidFill>
              </a:rPr>
              <a:t>الأملاح المعدنية</a:t>
            </a:r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"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B01FE69-0C32-4470-A5E2-771536784021}"/>
              </a:ext>
            </a:extLst>
          </p:cNvPr>
          <p:cNvSpPr/>
          <p:nvPr/>
        </p:nvSpPr>
        <p:spPr>
          <a:xfrm>
            <a:off x="10155149" y="2416873"/>
            <a:ext cx="1523143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مركبات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9B13C68E-A40C-4D00-8579-33F0C3F680B5}"/>
              </a:ext>
            </a:extLst>
          </p:cNvPr>
          <p:cNvSpPr/>
          <p:nvPr/>
        </p:nvSpPr>
        <p:spPr>
          <a:xfrm>
            <a:off x="10137169" y="2048246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6D80347F-5C17-4F8D-B339-BAC11FEAD331}"/>
              </a:ext>
            </a:extLst>
          </p:cNvPr>
          <p:cNvSpPr/>
          <p:nvPr/>
        </p:nvSpPr>
        <p:spPr>
          <a:xfrm>
            <a:off x="1823837" y="5195790"/>
            <a:ext cx="1598234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غير</a:t>
            </a:r>
          </a:p>
          <a:p>
            <a:pPr algn="ctr"/>
            <a:r>
              <a:rPr lang="ar-SA" sz="4000" dirty="0"/>
              <a:t>عضوية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8AEB8F81-DEEF-49A6-861D-D79550564CF7}"/>
              </a:ext>
            </a:extLst>
          </p:cNvPr>
          <p:cNvSpPr/>
          <p:nvPr/>
        </p:nvSpPr>
        <p:spPr>
          <a:xfrm>
            <a:off x="1901014" y="5098430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0241923-1799-421A-8A59-17ED78E1835D}"/>
              </a:ext>
            </a:extLst>
          </p:cNvPr>
          <p:cNvSpPr/>
          <p:nvPr/>
        </p:nvSpPr>
        <p:spPr>
          <a:xfrm>
            <a:off x="5662920" y="3282569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بنائية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E375D487-108C-40ED-BD5E-1A388F8C0E30}"/>
              </a:ext>
            </a:extLst>
          </p:cNvPr>
          <p:cNvSpPr/>
          <p:nvPr/>
        </p:nvSpPr>
        <p:spPr>
          <a:xfrm>
            <a:off x="5680899" y="2913942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9A967331-20BC-4502-B916-FAA6806D3E36}"/>
              </a:ext>
            </a:extLst>
          </p:cNvPr>
          <p:cNvSpPr/>
          <p:nvPr/>
        </p:nvSpPr>
        <p:spPr>
          <a:xfrm>
            <a:off x="8512866" y="5412248"/>
            <a:ext cx="1541123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الجسم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100D859E-706E-46DC-B9FC-434A0D41D730}"/>
              </a:ext>
            </a:extLst>
          </p:cNvPr>
          <p:cNvSpPr/>
          <p:nvPr/>
        </p:nvSpPr>
        <p:spPr>
          <a:xfrm>
            <a:off x="8512866" y="5043621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D7F789F5-0FA8-490B-A632-4C536995FD24}"/>
              </a:ext>
            </a:extLst>
          </p:cNvPr>
          <p:cNvSpPr/>
          <p:nvPr/>
        </p:nvSpPr>
        <p:spPr>
          <a:xfrm>
            <a:off x="8010319" y="3098335"/>
            <a:ext cx="1541124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ترتبط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B1FC3B84-3A9C-4739-B9BE-41A2096B645E}"/>
              </a:ext>
            </a:extLst>
          </p:cNvPr>
          <p:cNvSpPr/>
          <p:nvPr/>
        </p:nvSpPr>
        <p:spPr>
          <a:xfrm>
            <a:off x="8028299" y="2729708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129EE790-DCAC-4D23-B10C-4920CF369928}"/>
              </a:ext>
            </a:extLst>
          </p:cNvPr>
          <p:cNvSpPr/>
          <p:nvPr/>
        </p:nvSpPr>
        <p:spPr>
          <a:xfrm>
            <a:off x="4041339" y="5249598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بوظائف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E3E39302-A85E-4F9B-B080-FB56001EDE92}"/>
              </a:ext>
            </a:extLst>
          </p:cNvPr>
          <p:cNvSpPr/>
          <p:nvPr/>
        </p:nvSpPr>
        <p:spPr>
          <a:xfrm>
            <a:off x="4059318" y="4880971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B11304AD-D119-40ED-9462-103D6E85F388}"/>
              </a:ext>
            </a:extLst>
          </p:cNvPr>
          <p:cNvSpPr/>
          <p:nvPr/>
        </p:nvSpPr>
        <p:spPr>
          <a:xfrm>
            <a:off x="10371682" y="4751072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الأيض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FDAE1649-68C6-42C3-AA9A-E09810ABA745}"/>
              </a:ext>
            </a:extLst>
          </p:cNvPr>
          <p:cNvSpPr/>
          <p:nvPr/>
        </p:nvSpPr>
        <p:spPr>
          <a:xfrm>
            <a:off x="10389661" y="4382445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0628C1DE-859E-4633-959A-BE07C2274E91}"/>
              </a:ext>
            </a:extLst>
          </p:cNvPr>
          <p:cNvSpPr/>
          <p:nvPr/>
        </p:nvSpPr>
        <p:spPr>
          <a:xfrm>
            <a:off x="659461" y="3452553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بوصفها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A9D3FEAC-1E57-4B5D-A381-AC572CC7F88A}"/>
              </a:ext>
            </a:extLst>
          </p:cNvPr>
          <p:cNvSpPr/>
          <p:nvPr/>
        </p:nvSpPr>
        <p:spPr>
          <a:xfrm>
            <a:off x="677440" y="3083926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CC4055F5-295A-4A86-B1E3-251780C81784}"/>
              </a:ext>
            </a:extLst>
          </p:cNvPr>
          <p:cNvSpPr/>
          <p:nvPr/>
        </p:nvSpPr>
        <p:spPr>
          <a:xfrm>
            <a:off x="6199643" y="5559161"/>
            <a:ext cx="15591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يستعملها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D20A8FDF-AA9D-4E8C-AAE6-599AF4D70367}"/>
              </a:ext>
            </a:extLst>
          </p:cNvPr>
          <p:cNvSpPr/>
          <p:nvPr/>
        </p:nvSpPr>
        <p:spPr>
          <a:xfrm>
            <a:off x="6217622" y="5190534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22882A5E-6DDF-4094-9C3B-104542C1A079}"/>
              </a:ext>
            </a:extLst>
          </p:cNvPr>
          <p:cNvSpPr/>
          <p:nvPr/>
        </p:nvSpPr>
        <p:spPr>
          <a:xfrm>
            <a:off x="3230948" y="2795228"/>
            <a:ext cx="1541124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/>
              <a:t>مواد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مستطيل: زوايا مستديرة 56">
            <a:extLst>
              <a:ext uri="{FF2B5EF4-FFF2-40B4-BE49-F238E27FC236}">
                <a16:creationId xmlns:a16="http://schemas.microsoft.com/office/drawing/2014/main" id="{3B85CF98-CE8B-4E14-B103-F41C92AE4405}"/>
              </a:ext>
            </a:extLst>
          </p:cNvPr>
          <p:cNvSpPr/>
          <p:nvPr/>
        </p:nvSpPr>
        <p:spPr>
          <a:xfrm>
            <a:off x="3248928" y="2426601"/>
            <a:ext cx="1541123" cy="148283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74A3CAF-3015-4CAD-8BEA-FBCD60AE9406}"/>
              </a:ext>
            </a:extLst>
          </p:cNvPr>
          <p:cNvGrpSpPr/>
          <p:nvPr/>
        </p:nvGrpSpPr>
        <p:grpSpPr>
          <a:xfrm>
            <a:off x="9634622" y="1487274"/>
            <a:ext cx="1005093" cy="1490572"/>
            <a:chOff x="9634622" y="1487274"/>
            <a:chExt cx="1005093" cy="1490572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F40D11F8-6668-47A7-AB7E-97633915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22" y="1487274"/>
              <a:ext cx="1005093" cy="1490572"/>
            </a:xfrm>
            <a:prstGeom prst="rect">
              <a:avLst/>
            </a:prstGeom>
          </p:spPr>
        </p:pic>
        <p:sp>
          <p:nvSpPr>
            <p:cNvPr id="60" name="مستطيل 59">
              <a:extLst>
                <a:ext uri="{FF2B5EF4-FFF2-40B4-BE49-F238E27FC236}">
                  <a16:creationId xmlns:a16="http://schemas.microsoft.com/office/drawing/2014/main" id="{A9965C8E-BAB8-425F-8ECC-1DBBC029FF61}"/>
                </a:ext>
              </a:extLst>
            </p:cNvPr>
            <p:cNvSpPr/>
            <p:nvPr/>
          </p:nvSpPr>
          <p:spPr>
            <a:xfrm>
              <a:off x="9873152" y="1826210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dirty="0"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1</a:t>
              </a:r>
              <a:endParaRPr lang="ar-SA" sz="40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C254CE57-97CE-4A6B-A4FC-3A1C6F2D85CE}"/>
              </a:ext>
            </a:extLst>
          </p:cNvPr>
          <p:cNvGrpSpPr/>
          <p:nvPr/>
        </p:nvGrpSpPr>
        <p:grpSpPr>
          <a:xfrm>
            <a:off x="1398467" y="4537458"/>
            <a:ext cx="1005093" cy="1490572"/>
            <a:chOff x="1398467" y="4537458"/>
            <a:chExt cx="1005093" cy="1490572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DDAE226C-B0F8-4141-942C-DFCDE901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467" y="4537458"/>
              <a:ext cx="1005093" cy="1490572"/>
            </a:xfrm>
            <a:prstGeom prst="rect">
              <a:avLst/>
            </a:prstGeom>
          </p:spPr>
        </p:pic>
        <p:sp>
          <p:nvSpPr>
            <p:cNvPr id="61" name="مستطيل 60">
              <a:extLst>
                <a:ext uri="{FF2B5EF4-FFF2-40B4-BE49-F238E27FC236}">
                  <a16:creationId xmlns:a16="http://schemas.microsoft.com/office/drawing/2014/main" id="{149936B4-51E9-4AFB-A4B5-8C97C2889318}"/>
                </a:ext>
              </a:extLst>
            </p:cNvPr>
            <p:cNvSpPr/>
            <p:nvPr/>
          </p:nvSpPr>
          <p:spPr>
            <a:xfrm>
              <a:off x="1600853" y="4894950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C403A61-F5F7-4374-A7B8-C9DC9472B2C8}"/>
              </a:ext>
            </a:extLst>
          </p:cNvPr>
          <p:cNvGrpSpPr/>
          <p:nvPr/>
        </p:nvGrpSpPr>
        <p:grpSpPr>
          <a:xfrm>
            <a:off x="5715075" y="4629562"/>
            <a:ext cx="1005093" cy="1490572"/>
            <a:chOff x="5715075" y="4629562"/>
            <a:chExt cx="1005093" cy="1490572"/>
          </a:xfrm>
        </p:grpSpPr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550378D8-B7FA-48EC-959D-5EF2D0AF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75" y="4629562"/>
              <a:ext cx="1005093" cy="1490572"/>
            </a:xfrm>
            <a:prstGeom prst="rect">
              <a:avLst/>
            </a:prstGeom>
          </p:spPr>
        </p:pic>
        <p:sp>
          <p:nvSpPr>
            <p:cNvPr id="62" name="مستطيل 61">
              <a:extLst>
                <a:ext uri="{FF2B5EF4-FFF2-40B4-BE49-F238E27FC236}">
                  <a16:creationId xmlns:a16="http://schemas.microsoft.com/office/drawing/2014/main" id="{603D649E-F19D-420F-B0DF-4462096EE162}"/>
                </a:ext>
              </a:extLst>
            </p:cNvPr>
            <p:cNvSpPr/>
            <p:nvPr/>
          </p:nvSpPr>
          <p:spPr>
            <a:xfrm>
              <a:off x="5947810" y="4983505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dirty="0">
                  <a:ln w="0"/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ar-SA" sz="40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06D7567D-1409-43B6-B7B6-702458F8ED9A}"/>
              </a:ext>
            </a:extLst>
          </p:cNvPr>
          <p:cNvGrpSpPr/>
          <p:nvPr/>
        </p:nvGrpSpPr>
        <p:grpSpPr>
          <a:xfrm>
            <a:off x="8010319" y="4482649"/>
            <a:ext cx="1005093" cy="1490572"/>
            <a:chOff x="8010319" y="4482649"/>
            <a:chExt cx="1005093" cy="1490572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F66F1267-EC59-4DA6-9678-C952E439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319" y="4482649"/>
              <a:ext cx="1005093" cy="1490572"/>
            </a:xfrm>
            <a:prstGeom prst="rect">
              <a:avLst/>
            </a:prstGeom>
          </p:spPr>
        </p:pic>
        <p:sp>
          <p:nvSpPr>
            <p:cNvPr id="63" name="مستطيل 62">
              <a:extLst>
                <a:ext uri="{FF2B5EF4-FFF2-40B4-BE49-F238E27FC236}">
                  <a16:creationId xmlns:a16="http://schemas.microsoft.com/office/drawing/2014/main" id="{0219E17F-4A74-4E63-BD26-D28F69CA21A6}"/>
                </a:ext>
              </a:extLst>
            </p:cNvPr>
            <p:cNvSpPr/>
            <p:nvPr/>
          </p:nvSpPr>
          <p:spPr>
            <a:xfrm>
              <a:off x="8205001" y="4773513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C15D126-12AE-4307-B372-34461C7CD152}"/>
              </a:ext>
            </a:extLst>
          </p:cNvPr>
          <p:cNvGrpSpPr/>
          <p:nvPr/>
        </p:nvGrpSpPr>
        <p:grpSpPr>
          <a:xfrm>
            <a:off x="174893" y="2522954"/>
            <a:ext cx="1005093" cy="1490572"/>
            <a:chOff x="174893" y="2522954"/>
            <a:chExt cx="1005093" cy="1490572"/>
          </a:xfrm>
        </p:grpSpPr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D01C1E79-FECD-4206-A445-5882B299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3" y="2522954"/>
              <a:ext cx="1005093" cy="1490572"/>
            </a:xfrm>
            <a:prstGeom prst="rect">
              <a:avLst/>
            </a:prstGeom>
          </p:spPr>
        </p:pic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886A9F4F-125B-4DD1-B9F3-91FEB90F3A1E}"/>
                </a:ext>
              </a:extLst>
            </p:cNvPr>
            <p:cNvSpPr/>
            <p:nvPr/>
          </p:nvSpPr>
          <p:spPr>
            <a:xfrm>
              <a:off x="391910" y="2833655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F75740A-1111-457A-A7D1-D432AF2E3FF9}"/>
              </a:ext>
            </a:extLst>
          </p:cNvPr>
          <p:cNvGrpSpPr/>
          <p:nvPr/>
        </p:nvGrpSpPr>
        <p:grpSpPr>
          <a:xfrm>
            <a:off x="2746381" y="1865629"/>
            <a:ext cx="1005093" cy="1490572"/>
            <a:chOff x="2746381" y="1865629"/>
            <a:chExt cx="1005093" cy="1490572"/>
          </a:xfrm>
        </p:grpSpPr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E8C001BF-DD4B-417D-8A5C-38C3BC7A2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381" y="1865629"/>
              <a:ext cx="1005093" cy="1490572"/>
            </a:xfrm>
            <a:prstGeom prst="rect">
              <a:avLst/>
            </a:prstGeom>
          </p:spPr>
        </p:pic>
        <p:sp>
          <p:nvSpPr>
            <p:cNvPr id="65" name="مستطيل 64">
              <a:extLst>
                <a:ext uri="{FF2B5EF4-FFF2-40B4-BE49-F238E27FC236}">
                  <a16:creationId xmlns:a16="http://schemas.microsoft.com/office/drawing/2014/main" id="{9AAD526A-B76B-40C9-9BA0-53C4161A1D59}"/>
                </a:ext>
              </a:extLst>
            </p:cNvPr>
            <p:cNvSpPr/>
            <p:nvPr/>
          </p:nvSpPr>
          <p:spPr>
            <a:xfrm>
              <a:off x="2956449" y="2126515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dirty="0">
                  <a:ln w="0"/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ar-SA" sz="40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2BCD87E-1D93-47AF-9A97-C28DFB56EBB9}"/>
              </a:ext>
            </a:extLst>
          </p:cNvPr>
          <p:cNvGrpSpPr/>
          <p:nvPr/>
        </p:nvGrpSpPr>
        <p:grpSpPr>
          <a:xfrm>
            <a:off x="5178352" y="2352970"/>
            <a:ext cx="1005093" cy="1490572"/>
            <a:chOff x="5178352" y="2352970"/>
            <a:chExt cx="1005093" cy="1490572"/>
          </a:xfrm>
        </p:grpSpPr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C2C8657-F156-4792-BCFD-A676236F2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352" y="2352970"/>
              <a:ext cx="1005093" cy="1490572"/>
            </a:xfrm>
            <a:prstGeom prst="rect">
              <a:avLst/>
            </a:prstGeom>
          </p:spPr>
        </p:pic>
        <p:sp>
          <p:nvSpPr>
            <p:cNvPr id="66" name="مستطيل 65">
              <a:extLst>
                <a:ext uri="{FF2B5EF4-FFF2-40B4-BE49-F238E27FC236}">
                  <a16:creationId xmlns:a16="http://schemas.microsoft.com/office/drawing/2014/main" id="{166DF7EC-45EC-485B-BF50-7FF8E010BE28}"/>
                </a:ext>
              </a:extLst>
            </p:cNvPr>
            <p:cNvSpPr/>
            <p:nvPr/>
          </p:nvSpPr>
          <p:spPr>
            <a:xfrm>
              <a:off x="5379658" y="2680560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0782344-C468-4F9A-85BF-59BBC06DBD9B}"/>
              </a:ext>
            </a:extLst>
          </p:cNvPr>
          <p:cNvGrpSpPr/>
          <p:nvPr/>
        </p:nvGrpSpPr>
        <p:grpSpPr>
          <a:xfrm>
            <a:off x="7525752" y="2168736"/>
            <a:ext cx="1005093" cy="1490572"/>
            <a:chOff x="7525752" y="2168736"/>
            <a:chExt cx="1005093" cy="1490572"/>
          </a:xfrm>
        </p:grpSpPr>
        <p:pic>
          <p:nvPicPr>
            <p:cNvPr id="43" name="صورة 42">
              <a:extLst>
                <a:ext uri="{FF2B5EF4-FFF2-40B4-BE49-F238E27FC236}">
                  <a16:creationId xmlns:a16="http://schemas.microsoft.com/office/drawing/2014/main" id="{30F4A523-9312-4305-AF89-2A5B6479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52" y="2168736"/>
              <a:ext cx="1005093" cy="1490572"/>
            </a:xfrm>
            <a:prstGeom prst="rect">
              <a:avLst/>
            </a:prstGeom>
          </p:spPr>
        </p:pic>
        <p:sp>
          <p:nvSpPr>
            <p:cNvPr id="67" name="مستطيل 66">
              <a:extLst>
                <a:ext uri="{FF2B5EF4-FFF2-40B4-BE49-F238E27FC236}">
                  <a16:creationId xmlns:a16="http://schemas.microsoft.com/office/drawing/2014/main" id="{3D1B6C58-8B26-4AFB-996B-682668982E6D}"/>
                </a:ext>
              </a:extLst>
            </p:cNvPr>
            <p:cNvSpPr/>
            <p:nvPr/>
          </p:nvSpPr>
          <p:spPr>
            <a:xfrm>
              <a:off x="7734875" y="2481236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dirty="0">
                  <a:ln w="0"/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endParaRPr lang="ar-SA" sz="40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FFA1A57A-B1DD-42AC-8088-963765C57873}"/>
              </a:ext>
            </a:extLst>
          </p:cNvPr>
          <p:cNvGrpSpPr/>
          <p:nvPr/>
        </p:nvGrpSpPr>
        <p:grpSpPr>
          <a:xfrm>
            <a:off x="3556771" y="4319999"/>
            <a:ext cx="1005093" cy="1490572"/>
            <a:chOff x="3556771" y="4319999"/>
            <a:chExt cx="1005093" cy="1490572"/>
          </a:xfrm>
        </p:grpSpPr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4589EAB4-DDB8-459C-8BBC-B0FC6319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771" y="4319999"/>
              <a:ext cx="1005093" cy="1490572"/>
            </a:xfrm>
            <a:prstGeom prst="rect">
              <a:avLst/>
            </a:prstGeom>
          </p:spPr>
        </p:pic>
        <p:sp>
          <p:nvSpPr>
            <p:cNvPr id="68" name="مستطيل 67">
              <a:extLst>
                <a:ext uri="{FF2B5EF4-FFF2-40B4-BE49-F238E27FC236}">
                  <a16:creationId xmlns:a16="http://schemas.microsoft.com/office/drawing/2014/main" id="{A9C6D3C0-9DC8-4AAD-AC27-2BEE3A04A643}"/>
                </a:ext>
              </a:extLst>
            </p:cNvPr>
            <p:cNvSpPr/>
            <p:nvPr/>
          </p:nvSpPr>
          <p:spPr>
            <a:xfrm>
              <a:off x="3772648" y="4625294"/>
              <a:ext cx="485688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E6A8E5C-C109-43E3-B789-ED778E00282B}"/>
              </a:ext>
            </a:extLst>
          </p:cNvPr>
          <p:cNvGrpSpPr/>
          <p:nvPr/>
        </p:nvGrpSpPr>
        <p:grpSpPr>
          <a:xfrm>
            <a:off x="9887114" y="3821473"/>
            <a:ext cx="1005093" cy="1490572"/>
            <a:chOff x="9887114" y="3821473"/>
            <a:chExt cx="1005093" cy="1490572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24B2B082-9F8E-4CCA-92C5-9B845607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7114" y="3821473"/>
              <a:ext cx="1005093" cy="1490572"/>
            </a:xfrm>
            <a:prstGeom prst="rect">
              <a:avLst/>
            </a:prstGeom>
          </p:spPr>
        </p:pic>
        <p:sp>
          <p:nvSpPr>
            <p:cNvPr id="69" name="مستطيل 68">
              <a:extLst>
                <a:ext uri="{FF2B5EF4-FFF2-40B4-BE49-F238E27FC236}">
                  <a16:creationId xmlns:a16="http://schemas.microsoft.com/office/drawing/2014/main" id="{651708EF-00F2-4FAD-912C-973B2361EB32}"/>
                </a:ext>
              </a:extLst>
            </p:cNvPr>
            <p:cNvSpPr/>
            <p:nvPr/>
          </p:nvSpPr>
          <p:spPr>
            <a:xfrm>
              <a:off x="9995898" y="4151422"/>
              <a:ext cx="733589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</a:t>
              </a:r>
            </a:p>
          </p:txBody>
        </p:sp>
      </p:grpSp>
      <p:pic>
        <p:nvPicPr>
          <p:cNvPr id="70" name="صورة 69">
            <a:extLst>
              <a:ext uri="{FF2B5EF4-FFF2-40B4-BE49-F238E27FC236}">
                <a16:creationId xmlns:a16="http://schemas.microsoft.com/office/drawing/2014/main" id="{30F87571-FDB9-438C-8306-3F7F7F334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sp>
        <p:nvSpPr>
          <p:cNvPr id="71" name="مستطيل 70">
            <a:extLst>
              <a:ext uri="{FF2B5EF4-FFF2-40B4-BE49-F238E27FC236}">
                <a16:creationId xmlns:a16="http://schemas.microsoft.com/office/drawing/2014/main" id="{C76A61C8-1F3F-4FC0-890B-47639220E053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الاصطفاف</a:t>
            </a:r>
          </a:p>
          <a:p>
            <a:pPr algn="ctr"/>
            <a:r>
              <a:rPr lang="ar-SA" sz="2400" b="1" dirty="0">
                <a:ln w="0"/>
              </a:rPr>
              <a:t>المنطقي</a:t>
            </a:r>
          </a:p>
        </p:txBody>
      </p:sp>
      <p:pic>
        <p:nvPicPr>
          <p:cNvPr id="72" name="صورة 71">
            <a:extLst>
              <a:ext uri="{FF2B5EF4-FFF2-40B4-BE49-F238E27FC236}">
                <a16:creationId xmlns:a16="http://schemas.microsoft.com/office/drawing/2014/main" id="{F5F95B81-F055-4A6A-A913-01FE41C74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70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5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25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75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75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25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/>
      <p:bldP spid="29" grpId="0"/>
      <p:bldP spid="30" grpId="0" animBg="1"/>
      <p:bldP spid="32" grpId="0"/>
      <p:bldP spid="33" grpId="0" animBg="1"/>
      <p:bldP spid="35" grpId="0"/>
      <p:bldP spid="36" grpId="0" animBg="1"/>
      <p:bldP spid="38" grpId="0"/>
      <p:bldP spid="39" grpId="0" animBg="1"/>
      <p:bldP spid="41" grpId="0"/>
      <p:bldP spid="42" grpId="0" animBg="1"/>
      <p:bldP spid="44" grpId="0"/>
      <p:bldP spid="45" grpId="0" animBg="1"/>
      <p:bldP spid="47" grpId="0"/>
      <p:bldP spid="48" grpId="0" animBg="1"/>
      <p:bldP spid="50" grpId="0"/>
      <p:bldP spid="51" grpId="0" animBg="1"/>
      <p:bldP spid="53" grpId="0"/>
      <p:bldP spid="54" grpId="0" animBg="1"/>
      <p:bldP spid="56" grpId="0"/>
      <p:bldP spid="57" grpId="0" animBg="1"/>
      <p:bldP spid="71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1605E83-8602-47AF-A984-0EB3F4C140FF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1E070EC-4089-4824-A4C5-3C704FE80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97AC8E6-EDAE-420B-8070-34CA8EE54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6F83654-3AF5-4ECA-BA84-C40FB4777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63" y="1350302"/>
            <a:ext cx="7996943" cy="550769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D07A7C9-2590-4B92-A7B7-E24562361369}"/>
              </a:ext>
            </a:extLst>
          </p:cNvPr>
          <p:cNvSpPr/>
          <p:nvPr/>
        </p:nvSpPr>
        <p:spPr>
          <a:xfrm>
            <a:off x="5671335" y="996849"/>
            <a:ext cx="6304907" cy="506286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000" b="1" dirty="0">
                <a:ln w="0"/>
                <a:solidFill>
                  <a:srgbClr val="FF0000"/>
                </a:solidFill>
              </a:rPr>
              <a:t>فسر:</a:t>
            </a:r>
            <a:endParaRPr lang="ar-SA" sz="3200" b="1" dirty="0">
              <a:ln w="0"/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يصاب الكثير من الأشخاص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الذين يتبعون حمية بالأنيميا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(</a:t>
            </a:r>
            <a:r>
              <a:rPr lang="ar-SA" sz="5400" b="1" dirty="0">
                <a:ln w="0"/>
                <a:solidFill>
                  <a:srgbClr val="0070C0"/>
                </a:solidFill>
              </a:rPr>
              <a:t>فقر الدم</a:t>
            </a: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65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144E239-7886-474C-8B47-2B7AB6E4F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1" t="19626" r="17584" b="8314"/>
          <a:stretch/>
        </p:blipFill>
        <p:spPr>
          <a:xfrm>
            <a:off x="860425" y="151544"/>
            <a:ext cx="10738608" cy="65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6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AA76A4A-0B86-4DE3-9A9D-67FFB090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463" y="-6063"/>
            <a:ext cx="9450725" cy="68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1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367048A-574E-4C74-8423-079985026B97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CCA0C061-3F74-4D41-97A4-E0095830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8B9B66B-45BA-45EC-BDD5-DB9F3FAF7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5DC68A1B-2DA6-4EE8-A03F-6D74439EA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29" y="3030289"/>
            <a:ext cx="5681610" cy="382770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8E195B2-84C0-4EC8-8766-F1B12FD050D6}"/>
              </a:ext>
            </a:extLst>
          </p:cNvPr>
          <p:cNvSpPr/>
          <p:nvPr/>
        </p:nvSpPr>
        <p:spPr>
          <a:xfrm>
            <a:off x="1700561" y="1450677"/>
            <a:ext cx="9735909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بالتعاون مع زملائك في المجموعة اربط بين كل </a:t>
            </a:r>
          </a:p>
          <a:p>
            <a:pPr algn="ctr"/>
            <a:r>
              <a:rPr lang="ar-SA" sz="4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ملح وفيتامين والفائدة منه</a:t>
            </a:r>
            <a:endParaRPr lang="ar-SA" sz="4400" b="1" dirty="0">
              <a:ln w="0"/>
              <a:solidFill>
                <a:srgbClr val="FF0000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92515D3-BED8-419B-AE1F-87942C3F0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C49F056C-A44E-4705-BC69-52F73256D80C}"/>
              </a:ext>
            </a:extLst>
          </p:cNvPr>
          <p:cNvSpPr/>
          <p:nvPr/>
        </p:nvSpPr>
        <p:spPr>
          <a:xfrm>
            <a:off x="-282117" y="270824"/>
            <a:ext cx="20593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</a:rPr>
              <a:t>البازل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9139E2C-F76B-4A21-B466-7B119FDFB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6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4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8884BECD-C221-4325-BD3C-CEA896C18C96}"/>
              </a:ext>
            </a:extLst>
          </p:cNvPr>
          <p:cNvSpPr/>
          <p:nvPr/>
        </p:nvSpPr>
        <p:spPr>
          <a:xfrm>
            <a:off x="246412" y="5150176"/>
            <a:ext cx="3245246" cy="154766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6663ACEF-69E5-40F4-972A-7FAEDED63673}"/>
              </a:ext>
            </a:extLst>
          </p:cNvPr>
          <p:cNvSpPr/>
          <p:nvPr/>
        </p:nvSpPr>
        <p:spPr>
          <a:xfrm>
            <a:off x="267998" y="1894845"/>
            <a:ext cx="3350566" cy="14465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88CF72C-6045-4EE5-8D81-DF5126E93FBF}"/>
              </a:ext>
            </a:extLst>
          </p:cNvPr>
          <p:cNvSpPr/>
          <p:nvPr/>
        </p:nvSpPr>
        <p:spPr>
          <a:xfrm>
            <a:off x="278510" y="3516606"/>
            <a:ext cx="3294721" cy="149419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84C88A6-D308-4FC7-8F81-CDA6D4375AFA}"/>
              </a:ext>
            </a:extLst>
          </p:cNvPr>
          <p:cNvSpPr/>
          <p:nvPr/>
        </p:nvSpPr>
        <p:spPr>
          <a:xfrm>
            <a:off x="3491658" y="1840287"/>
            <a:ext cx="3196188" cy="15987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CBB6179-784F-4453-A21D-213B03CBA8AB}"/>
              </a:ext>
            </a:extLst>
          </p:cNvPr>
          <p:cNvSpPr/>
          <p:nvPr/>
        </p:nvSpPr>
        <p:spPr>
          <a:xfrm>
            <a:off x="6821866" y="3478663"/>
            <a:ext cx="2541874" cy="1598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C96778A-62A7-40E7-B795-C455DE3BF59A}"/>
              </a:ext>
            </a:extLst>
          </p:cNvPr>
          <p:cNvSpPr/>
          <p:nvPr/>
        </p:nvSpPr>
        <p:spPr>
          <a:xfrm>
            <a:off x="3425326" y="5122147"/>
            <a:ext cx="3239796" cy="157569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2BD8D87-6B06-4D1E-831E-7EAADF820ABD}"/>
              </a:ext>
            </a:extLst>
          </p:cNvPr>
          <p:cNvSpPr/>
          <p:nvPr/>
        </p:nvSpPr>
        <p:spPr>
          <a:xfrm>
            <a:off x="6716020" y="209542"/>
            <a:ext cx="2616892" cy="150110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EEA27BD-4DE6-4565-ADD0-8A7E75E45E2B}"/>
              </a:ext>
            </a:extLst>
          </p:cNvPr>
          <p:cNvSpPr/>
          <p:nvPr/>
        </p:nvSpPr>
        <p:spPr>
          <a:xfrm>
            <a:off x="9328696" y="209542"/>
            <a:ext cx="2616892" cy="15987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D1B858C-05ED-443F-8ABF-406A943764B4}"/>
              </a:ext>
            </a:extLst>
          </p:cNvPr>
          <p:cNvSpPr/>
          <p:nvPr/>
        </p:nvSpPr>
        <p:spPr>
          <a:xfrm>
            <a:off x="9996421" y="283614"/>
            <a:ext cx="1581529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</a:rPr>
              <a:t>فيتامين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</a:rPr>
              <a:t>A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BFAC4EA-DC0E-470F-8EBD-13F10F09EDE5}"/>
              </a:ext>
            </a:extLst>
          </p:cNvPr>
          <p:cNvSpPr/>
          <p:nvPr/>
        </p:nvSpPr>
        <p:spPr>
          <a:xfrm>
            <a:off x="614050" y="3832728"/>
            <a:ext cx="1736511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 err="1">
                <a:solidFill>
                  <a:srgbClr val="0070C0"/>
                </a:solidFill>
              </a:rPr>
              <a:t>ﺍﻟﺮﺅﻳﺔ</a:t>
            </a:r>
            <a:endParaRPr lang="ar-SA" sz="4400" b="1" dirty="0">
              <a:solidFill>
                <a:srgbClr val="0070C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20E67B3-F785-4E08-9E53-446FB22E4C33}"/>
              </a:ext>
            </a:extLst>
          </p:cNvPr>
          <p:cNvSpPr/>
          <p:nvPr/>
        </p:nvSpPr>
        <p:spPr>
          <a:xfrm>
            <a:off x="6786219" y="1840288"/>
            <a:ext cx="2587793" cy="1598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F347DB6-A68E-494A-9EEF-643F45EF6BB3}"/>
              </a:ext>
            </a:extLst>
          </p:cNvPr>
          <p:cNvSpPr/>
          <p:nvPr/>
        </p:nvSpPr>
        <p:spPr>
          <a:xfrm>
            <a:off x="9357795" y="1840289"/>
            <a:ext cx="2587793" cy="15987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F7121BB-F8F7-466E-B750-9CCF57E4D0DF}"/>
              </a:ext>
            </a:extLst>
          </p:cNvPr>
          <p:cNvSpPr/>
          <p:nvPr/>
        </p:nvSpPr>
        <p:spPr>
          <a:xfrm>
            <a:off x="10081445" y="1920526"/>
            <a:ext cx="1831903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</a:rPr>
              <a:t>فيتامين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</a:rPr>
              <a:t>C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B6CE0F5-31C3-47AF-A726-5642A2AB3A27}"/>
              </a:ext>
            </a:extLst>
          </p:cNvPr>
          <p:cNvSpPr/>
          <p:nvPr/>
        </p:nvSpPr>
        <p:spPr>
          <a:xfrm>
            <a:off x="6926604" y="3489403"/>
            <a:ext cx="2027914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</a:rPr>
              <a:t>تكوين الكولاجين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6E8D2C5-406B-4045-9339-4DBEB57804A2}"/>
              </a:ext>
            </a:extLst>
          </p:cNvPr>
          <p:cNvSpPr/>
          <p:nvPr/>
        </p:nvSpPr>
        <p:spPr>
          <a:xfrm>
            <a:off x="269289" y="209541"/>
            <a:ext cx="2899519" cy="151940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08CDD25-ACF5-4F6F-9A32-1937732095CF}"/>
              </a:ext>
            </a:extLst>
          </p:cNvPr>
          <p:cNvSpPr/>
          <p:nvPr/>
        </p:nvSpPr>
        <p:spPr>
          <a:xfrm>
            <a:off x="3491659" y="209541"/>
            <a:ext cx="3202850" cy="151940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8607DE8-B1E9-4EA3-97EA-54BFA78625E7}"/>
              </a:ext>
            </a:extLst>
          </p:cNvPr>
          <p:cNvSpPr/>
          <p:nvPr/>
        </p:nvSpPr>
        <p:spPr>
          <a:xfrm>
            <a:off x="4356516" y="550870"/>
            <a:ext cx="1581529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MG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1B5B5EE-EEA3-4470-9FCC-F1B69EEAF448}"/>
              </a:ext>
            </a:extLst>
          </p:cNvPr>
          <p:cNvSpPr/>
          <p:nvPr/>
        </p:nvSpPr>
        <p:spPr>
          <a:xfrm>
            <a:off x="706859" y="5122147"/>
            <a:ext cx="1736511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</a:rPr>
              <a:t>بناء البروتين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FFCCC4B-550F-449D-A29E-E6B2BBA8EBEF}"/>
              </a:ext>
            </a:extLst>
          </p:cNvPr>
          <p:cNvSpPr/>
          <p:nvPr/>
        </p:nvSpPr>
        <p:spPr>
          <a:xfrm>
            <a:off x="3491658" y="3509696"/>
            <a:ext cx="3195228" cy="150110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D04EA23-DA4D-4871-AF4F-A4564DA0C06A}"/>
              </a:ext>
            </a:extLst>
          </p:cNvPr>
          <p:cNvSpPr/>
          <p:nvPr/>
        </p:nvSpPr>
        <p:spPr>
          <a:xfrm>
            <a:off x="4356517" y="5491913"/>
            <a:ext cx="1581529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ZN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553AA77-73C4-466E-BDBB-BC6B62D6E12F}"/>
              </a:ext>
            </a:extLst>
          </p:cNvPr>
          <p:cNvSpPr/>
          <p:nvPr/>
        </p:nvSpPr>
        <p:spPr>
          <a:xfrm>
            <a:off x="7072306" y="201724"/>
            <a:ext cx="1736511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</a:rPr>
              <a:t>التئام الجروح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1027CD8-4092-409D-BA97-35C3A91B0293}"/>
              </a:ext>
            </a:extLst>
          </p:cNvPr>
          <p:cNvSpPr/>
          <p:nvPr/>
        </p:nvSpPr>
        <p:spPr>
          <a:xfrm>
            <a:off x="4303151" y="3832729"/>
            <a:ext cx="1581529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CL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08E4C85-C98B-4254-8E08-4B759C1908C1}"/>
              </a:ext>
            </a:extLst>
          </p:cNvPr>
          <p:cNvSpPr/>
          <p:nvPr/>
        </p:nvSpPr>
        <p:spPr>
          <a:xfrm>
            <a:off x="6985186" y="1880834"/>
            <a:ext cx="1736511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</a:rPr>
              <a:t>اتزان الماء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91A297E-AF3A-4E8A-ABF5-45DC65CB64BA}"/>
              </a:ext>
            </a:extLst>
          </p:cNvPr>
          <p:cNvSpPr/>
          <p:nvPr/>
        </p:nvSpPr>
        <p:spPr>
          <a:xfrm>
            <a:off x="9403714" y="3478664"/>
            <a:ext cx="2541874" cy="15987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6BBF775-C157-435D-978C-8F1E79A5204C}"/>
              </a:ext>
            </a:extLst>
          </p:cNvPr>
          <p:cNvSpPr/>
          <p:nvPr/>
        </p:nvSpPr>
        <p:spPr>
          <a:xfrm>
            <a:off x="10229079" y="3558901"/>
            <a:ext cx="1581529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</a:rPr>
              <a:t>فيتامين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</a:rPr>
              <a:t>D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8A0E07B-A175-4645-A9B5-FE4C0D4ECA71}"/>
              </a:ext>
            </a:extLst>
          </p:cNvPr>
          <p:cNvSpPr/>
          <p:nvPr/>
        </p:nvSpPr>
        <p:spPr>
          <a:xfrm>
            <a:off x="641173" y="1868316"/>
            <a:ext cx="1995674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</a:rPr>
              <a:t>صحة العظام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A28DE53-2888-4AB6-81FE-E2303FB7EC88}"/>
              </a:ext>
            </a:extLst>
          </p:cNvPr>
          <p:cNvSpPr/>
          <p:nvPr/>
        </p:nvSpPr>
        <p:spPr>
          <a:xfrm>
            <a:off x="6852687" y="5109410"/>
            <a:ext cx="2541874" cy="1598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E16D0257-B77B-45E3-881B-4E7D13FBC0D5}"/>
              </a:ext>
            </a:extLst>
          </p:cNvPr>
          <p:cNvSpPr/>
          <p:nvPr/>
        </p:nvSpPr>
        <p:spPr>
          <a:xfrm>
            <a:off x="9467706" y="5109411"/>
            <a:ext cx="2477882" cy="15987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A4C1E0F5-4EDD-4ADA-9804-3977AF2014B4}"/>
              </a:ext>
            </a:extLst>
          </p:cNvPr>
          <p:cNvSpPr/>
          <p:nvPr/>
        </p:nvSpPr>
        <p:spPr>
          <a:xfrm>
            <a:off x="10163637" y="5179374"/>
            <a:ext cx="1831903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</a:rPr>
              <a:t>فيتامين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</a:rPr>
              <a:t>B2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9BC305AD-2662-4AED-A293-0D7D5214D7BC}"/>
              </a:ext>
            </a:extLst>
          </p:cNvPr>
          <p:cNvSpPr/>
          <p:nvPr/>
        </p:nvSpPr>
        <p:spPr>
          <a:xfrm>
            <a:off x="614050" y="283614"/>
            <a:ext cx="1736511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</a:rPr>
              <a:t>أيض الطاقة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24D85CC-9247-460B-A8CF-608A0A27FBDA}"/>
              </a:ext>
            </a:extLst>
          </p:cNvPr>
          <p:cNvSpPr/>
          <p:nvPr/>
        </p:nvSpPr>
        <p:spPr>
          <a:xfrm>
            <a:off x="4333131" y="2163494"/>
            <a:ext cx="1581529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K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0EE2F007-FB91-4744-8F61-DD72778B32B5}"/>
              </a:ext>
            </a:extLst>
          </p:cNvPr>
          <p:cNvSpPr/>
          <p:nvPr/>
        </p:nvSpPr>
        <p:spPr>
          <a:xfrm>
            <a:off x="6985187" y="5157343"/>
            <a:ext cx="1736511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</a:rPr>
              <a:t>انقباض العضلات</a:t>
            </a:r>
          </a:p>
        </p:txBody>
      </p:sp>
    </p:spTree>
    <p:extLst>
      <p:ext uri="{BB962C8B-B14F-4D97-AF65-F5344CB8AC3E}">
        <p14:creationId xmlns:p14="http://schemas.microsoft.com/office/powerpoint/2010/main" val="39303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5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5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15" grpId="0" animBg="1"/>
      <p:bldP spid="32" grpId="0" animBg="1"/>
      <p:bldP spid="23" grpId="0" animBg="1"/>
      <p:bldP spid="20" grpId="0" animBg="1"/>
      <p:bldP spid="2" grpId="0" animBg="1"/>
      <p:bldP spid="3" grpId="0" animBg="1"/>
      <p:bldP spid="4" grpId="0" uiExpand="1"/>
      <p:bldP spid="5" grpId="0" uiExpand="1"/>
      <p:bldP spid="7" grpId="0" animBg="1"/>
      <p:bldP spid="8" grpId="0" animBg="1"/>
      <p:bldP spid="9" grpId="0" uiExpand="1"/>
      <p:bldP spid="10" grpId="0" uiExpand="1"/>
      <p:bldP spid="11" grpId="0" animBg="1"/>
      <p:bldP spid="12" grpId="0" animBg="1"/>
      <p:bldP spid="13" grpId="0" uiExpand="1" build="p"/>
      <p:bldP spid="14" grpId="0" uiExpand="1"/>
      <p:bldP spid="16" grpId="0" animBg="1"/>
      <p:bldP spid="17" grpId="0" uiExpand="1" build="p"/>
      <p:bldP spid="18" grpId="0" uiExpand="1"/>
      <p:bldP spid="21" grpId="0" uiExpand="1" build="p"/>
      <p:bldP spid="22" grpId="0" uiExpand="1"/>
      <p:bldP spid="24" grpId="0" animBg="1"/>
      <p:bldP spid="25" grpId="0" uiExpand="1"/>
      <p:bldP spid="26" grpId="0" uiExpand="1"/>
      <p:bldP spid="27" grpId="0" animBg="1"/>
      <p:bldP spid="28" grpId="0" animBg="1"/>
      <p:bldP spid="29" grpId="0" uiExpand="1"/>
      <p:bldP spid="30" grpId="0" uiExpand="1"/>
      <p:bldP spid="33" grpId="0" uiExpand="1" build="p"/>
      <p:bldP spid="34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A1D16D50-37D4-4077-9B67-056BD0064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91" y="0"/>
            <a:ext cx="3968009" cy="2917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7C6906A-B1C9-4458-BFE7-391248062E59}"/>
              </a:ext>
            </a:extLst>
          </p:cNvPr>
          <p:cNvSpPr/>
          <p:nvPr/>
        </p:nvSpPr>
        <p:spPr>
          <a:xfrm>
            <a:off x="143458" y="206492"/>
            <a:ext cx="823302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باستخدام استراتيجية التصفح اطلع على </a:t>
            </a:r>
          </a:p>
          <a:p>
            <a:pPr algn="ctr"/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عناصر الدرس  في كتابك وحدد العناصر التي سبق </a:t>
            </a:r>
          </a:p>
          <a:p>
            <a:pPr algn="ctr"/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أن تعلمتها(</a:t>
            </a:r>
            <a:r>
              <a:rPr lang="ar-SA" sz="3600" b="1" dirty="0">
                <a:ln w="0"/>
                <a:solidFill>
                  <a:srgbClr val="FF0000"/>
                </a:solidFill>
              </a:rPr>
              <a:t>ماذا أعرف</a:t>
            </a:r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) والعناصر التي لم تتعلم عنها </a:t>
            </a:r>
          </a:p>
          <a:p>
            <a:pPr algn="ctr"/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(</a:t>
            </a:r>
            <a:r>
              <a:rPr lang="ar-SA" sz="3600" b="1" dirty="0">
                <a:ln w="0"/>
                <a:solidFill>
                  <a:srgbClr val="FF0000"/>
                </a:solidFill>
              </a:rPr>
              <a:t>ماذا أود أن أتعلم</a:t>
            </a:r>
            <a:r>
              <a:rPr lang="ar-SA" sz="36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)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C4BB2DB-613A-4981-9BF2-6A854529B222}"/>
              </a:ext>
            </a:extLst>
          </p:cNvPr>
          <p:cNvSpPr/>
          <p:nvPr/>
        </p:nvSpPr>
        <p:spPr>
          <a:xfrm rot="729705">
            <a:off x="8719534" y="605603"/>
            <a:ext cx="3211243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جدول التعلم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7B649FA-E07D-4986-BB09-C87060534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7669"/>
            <a:ext cx="9267290" cy="4070331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003B4348-8A93-48B9-8042-20E81B012A78}"/>
              </a:ext>
            </a:extLst>
          </p:cNvPr>
          <p:cNvSpPr/>
          <p:nvPr/>
        </p:nvSpPr>
        <p:spPr>
          <a:xfrm>
            <a:off x="6112988" y="3230393"/>
            <a:ext cx="3156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أعرف؟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D122439-F32C-4005-BE6C-65CC0E23972C}"/>
              </a:ext>
            </a:extLst>
          </p:cNvPr>
          <p:cNvSpPr/>
          <p:nvPr/>
        </p:nvSpPr>
        <p:spPr>
          <a:xfrm>
            <a:off x="9433604" y="5985870"/>
            <a:ext cx="24646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فردي-2دقيقة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1D7AD72-D7B0-41BF-8279-724811434E0D}"/>
              </a:ext>
            </a:extLst>
          </p:cNvPr>
          <p:cNvSpPr/>
          <p:nvPr/>
        </p:nvSpPr>
        <p:spPr>
          <a:xfrm>
            <a:off x="3110423" y="3323929"/>
            <a:ext cx="31563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أود أن أعرف؟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0930A81-A468-49E0-8673-E6E93D6A4785}"/>
              </a:ext>
            </a:extLst>
          </p:cNvPr>
          <p:cNvSpPr/>
          <p:nvPr/>
        </p:nvSpPr>
        <p:spPr>
          <a:xfrm>
            <a:off x="-2079" y="3327356"/>
            <a:ext cx="3156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تعلمت؟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CB3D3AB-E966-4A6A-9626-B9A3465CA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7" y="1772051"/>
            <a:ext cx="1350382" cy="172693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9397AB2-E3FB-4EA1-AE3F-A5342B353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77" y="5357030"/>
            <a:ext cx="2118691" cy="132344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CF00F51-6726-4FE7-92DE-81A6CDBA0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84" y="3820011"/>
            <a:ext cx="1552981" cy="31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3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2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10" grpId="0"/>
      <p:bldP spid="6" grpId="0"/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A33A840-509F-42EE-A70D-F50AEE074398}"/>
              </a:ext>
            </a:extLst>
          </p:cNvPr>
          <p:cNvGrpSpPr/>
          <p:nvPr/>
        </p:nvGrpSpPr>
        <p:grpSpPr>
          <a:xfrm>
            <a:off x="-205435" y="-4990"/>
            <a:ext cx="12397435" cy="1543334"/>
            <a:chOff x="-205435" y="-4990"/>
            <a:chExt cx="12490668" cy="1503815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0CF9C47-5858-4513-B3DE-E32B251B8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435" y="-4990"/>
              <a:ext cx="8517277" cy="1494259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50DC182-1D61-44FE-86CA-B92F7AE80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94"/>
            <a:stretch/>
          </p:blipFill>
          <p:spPr>
            <a:xfrm>
              <a:off x="7983504" y="4566"/>
              <a:ext cx="4301729" cy="1494259"/>
            </a:xfrm>
            <a:prstGeom prst="rect">
              <a:avLst/>
            </a:prstGeom>
          </p:spPr>
        </p:pic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1343BAE3-F73D-4961-8043-491B1CDE78BD}"/>
              </a:ext>
            </a:extLst>
          </p:cNvPr>
          <p:cNvSpPr/>
          <p:nvPr/>
        </p:nvSpPr>
        <p:spPr>
          <a:xfrm>
            <a:off x="82192" y="1871889"/>
            <a:ext cx="7385523" cy="492436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00B0F0"/>
                </a:solidFill>
              </a:rPr>
              <a:t>ابحث</a:t>
            </a: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 في مصادر المعلومات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المختلفة عن "</a:t>
            </a:r>
            <a:r>
              <a:rPr lang="ar-SA" sz="5400" b="1" dirty="0">
                <a:ln w="0"/>
                <a:solidFill>
                  <a:srgbClr val="FF0000"/>
                </a:solidFill>
              </a:rPr>
              <a:t>الملصقات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solidFill>
                  <a:srgbClr val="FF0000"/>
                </a:solidFill>
              </a:rPr>
              <a:t>الغذائية</a:t>
            </a: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" وتفسير الرموز التي </a:t>
            </a:r>
          </a:p>
          <a:p>
            <a:pPr algn="ctr">
              <a:lnSpc>
                <a:spcPct val="150000"/>
              </a:lnSpc>
            </a:pPr>
            <a:r>
              <a:rPr lang="ar-SA" sz="54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تتواجد عليها</a:t>
            </a:r>
          </a:p>
        </p:txBody>
      </p:sp>
      <p:pic>
        <p:nvPicPr>
          <p:cNvPr id="15" name="Picture 2" descr="ÙØªÙØ¬Ø© Ø¨Ø­Ø« Ø§ÙØµÙØ± Ø¹Ù âªComputer Net and Book clipartâ¬â">
            <a:extLst>
              <a:ext uri="{FF2B5EF4-FFF2-40B4-BE49-F238E27FC236}">
                <a16:creationId xmlns:a16="http://schemas.microsoft.com/office/drawing/2014/main" id="{DE636A94-0EAF-49B5-85C2-24D208826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0121" y="1318113"/>
            <a:ext cx="5304594" cy="55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D0BA504-5830-48DB-B6F7-722413501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6ED06C3-9491-4D14-821D-EE6581D30913}"/>
              </a:ext>
            </a:extLst>
          </p:cNvPr>
          <p:cNvSpPr/>
          <p:nvPr/>
        </p:nvSpPr>
        <p:spPr>
          <a:xfrm>
            <a:off x="-268469" y="120696"/>
            <a:ext cx="20593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</a:rPr>
              <a:t>نشاط</a:t>
            </a:r>
          </a:p>
          <a:p>
            <a:pPr algn="ctr"/>
            <a:r>
              <a:rPr lang="ar-SA" sz="2800" b="1" dirty="0">
                <a:ln w="0"/>
              </a:rPr>
              <a:t>إثرائي بحثي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57EE374-B961-4618-84A9-FA25ADDD5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41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708E43EF-04C1-4601-8612-B66F1A3A3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"/>
          <a:stretch/>
        </p:blipFill>
        <p:spPr>
          <a:xfrm flipH="1">
            <a:off x="30817" y="3476190"/>
            <a:ext cx="8884011" cy="167019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287B7AA-5D19-496A-8455-078365D43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"/>
          <a:stretch/>
        </p:blipFill>
        <p:spPr>
          <a:xfrm flipH="1">
            <a:off x="30817" y="1683361"/>
            <a:ext cx="8682615" cy="171778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8CF0F2E-116D-44A9-9108-8DB8FA49D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"/>
          <a:stretch/>
        </p:blipFill>
        <p:spPr>
          <a:xfrm flipH="1">
            <a:off x="30822" y="-28483"/>
            <a:ext cx="8682614" cy="171564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D0ADA2C-E11F-4F1E-9B2C-97BB5927E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"/>
          <a:stretch/>
        </p:blipFill>
        <p:spPr>
          <a:xfrm flipH="1">
            <a:off x="30816" y="5142358"/>
            <a:ext cx="8682620" cy="17156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5E72F16-C6CB-4DEE-8CA2-5481E7335D9F}"/>
              </a:ext>
            </a:extLst>
          </p:cNvPr>
          <p:cNvSpPr/>
          <p:nvPr/>
        </p:nvSpPr>
        <p:spPr>
          <a:xfrm>
            <a:off x="287677" y="246837"/>
            <a:ext cx="65754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bg1"/>
                </a:solidFill>
              </a:rPr>
              <a:t>مستوى النشاط بكمية السعرات الحرارية </a:t>
            </a:r>
          </a:p>
          <a:p>
            <a:pPr algn="ctr"/>
            <a:r>
              <a:rPr lang="ar-SA" sz="3600" b="1" dirty="0">
                <a:ln w="0"/>
                <a:solidFill>
                  <a:schemeClr val="bg1"/>
                </a:solidFill>
              </a:rPr>
              <a:t>اللازمة للحفاظ على وزن الجسم مثالي.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8F634A5-32BA-4BE9-88F4-B75FB717F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91" y="0"/>
            <a:ext cx="3968009" cy="2917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B777194-61B7-4E23-8B72-EEF20A485017}"/>
              </a:ext>
            </a:extLst>
          </p:cNvPr>
          <p:cNvSpPr/>
          <p:nvPr/>
        </p:nvSpPr>
        <p:spPr>
          <a:xfrm rot="729705">
            <a:off x="8554211" y="612660"/>
            <a:ext cx="3416689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أهداف الدرس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958AE27-445D-4602-B898-65FE8A0749FA}"/>
              </a:ext>
            </a:extLst>
          </p:cNvPr>
          <p:cNvSpPr/>
          <p:nvPr/>
        </p:nvSpPr>
        <p:spPr>
          <a:xfrm>
            <a:off x="6551219" y="434299"/>
            <a:ext cx="20799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تربط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7C7CC87-BF05-4A1C-9E41-36B12AA26CC8}"/>
              </a:ext>
            </a:extLst>
          </p:cNvPr>
          <p:cNvSpPr/>
          <p:nvPr/>
        </p:nvSpPr>
        <p:spPr>
          <a:xfrm>
            <a:off x="6043806" y="2114655"/>
            <a:ext cx="3156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توضح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8C929FB-B81B-45CA-8C51-C1E91E2C6ED6}"/>
              </a:ext>
            </a:extLst>
          </p:cNvPr>
          <p:cNvSpPr/>
          <p:nvPr/>
        </p:nvSpPr>
        <p:spPr>
          <a:xfrm>
            <a:off x="6749251" y="5590515"/>
            <a:ext cx="16967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تطبق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E40571D-FAA9-485A-9B18-5B57B2BADB14}"/>
              </a:ext>
            </a:extLst>
          </p:cNvPr>
          <p:cNvSpPr/>
          <p:nvPr/>
        </p:nvSpPr>
        <p:spPr>
          <a:xfrm>
            <a:off x="6896355" y="3961416"/>
            <a:ext cx="16852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784718C-4B9F-48F5-9FBB-DB6F64270F3A}"/>
              </a:ext>
            </a:extLst>
          </p:cNvPr>
          <p:cNvSpPr/>
          <p:nvPr/>
        </p:nvSpPr>
        <p:spPr>
          <a:xfrm>
            <a:off x="296621" y="3711122"/>
            <a:ext cx="64795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bg1"/>
                </a:solidFill>
              </a:rPr>
              <a:t>نواتـج هضـم البروتينـات، والكربوهيدرات، </a:t>
            </a:r>
          </a:p>
          <a:p>
            <a:pPr algn="ctr"/>
            <a:r>
              <a:rPr lang="ar-SA" sz="3600" b="1" dirty="0">
                <a:ln w="0"/>
                <a:solidFill>
                  <a:schemeClr val="bg1"/>
                </a:solidFill>
              </a:rPr>
              <a:t>والدهون في القناة الهضمية.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FA8D336-4CFD-4FF7-AC68-ABAB2D6C16A7}"/>
              </a:ext>
            </a:extLst>
          </p:cNvPr>
          <p:cNvSpPr/>
          <p:nvPr/>
        </p:nvSpPr>
        <p:spPr>
          <a:xfrm>
            <a:off x="162673" y="1901543"/>
            <a:ext cx="68600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bg1"/>
                </a:solidFill>
              </a:rPr>
              <a:t>دور الفيتامينـات والأمـلاح المعدنيـة فـي </a:t>
            </a:r>
          </a:p>
          <a:p>
            <a:pPr algn="ctr"/>
            <a:r>
              <a:rPr lang="ar-SA" sz="3600" b="1" dirty="0">
                <a:ln w="0"/>
                <a:solidFill>
                  <a:schemeClr val="bg1"/>
                </a:solidFill>
              </a:rPr>
              <a:t>الحفـاظ على الاتزان الداخلي للجسم.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8DBF37F-B849-4C23-A20D-18EEC0C31A27}"/>
              </a:ext>
            </a:extLst>
          </p:cNvPr>
          <p:cNvSpPr/>
          <p:nvPr/>
        </p:nvSpPr>
        <p:spPr>
          <a:xfrm>
            <a:off x="225004" y="5343723"/>
            <a:ext cx="655114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bg1"/>
                </a:solidFill>
              </a:rPr>
              <a:t>المعلومات في نمـوذج الهرم الغذائي الشخصي </a:t>
            </a:r>
          </a:p>
          <a:p>
            <a:pPr algn="ctr"/>
            <a:r>
              <a:rPr lang="ar-SA" sz="2800" b="1" dirty="0">
                <a:ln w="0"/>
                <a:solidFill>
                  <a:schemeClr val="bg1"/>
                </a:solidFill>
              </a:rPr>
              <a:t>وملصقات الأغذية على أنها أدوات تساعد على ترسيخ </a:t>
            </a:r>
          </a:p>
          <a:p>
            <a:pPr algn="ctr"/>
            <a:r>
              <a:rPr lang="ar-SA" sz="2800" b="1" dirty="0">
                <a:ln w="0"/>
                <a:solidFill>
                  <a:schemeClr val="bg1"/>
                </a:solidFill>
              </a:rPr>
              <a:t>عادات غذائية صحية.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2FFBCBE-7A56-4497-95CC-FDA30D52C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80" y="2921629"/>
            <a:ext cx="3265216" cy="357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5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2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75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75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25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475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5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25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7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75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8" grpId="0"/>
      <p:bldP spid="9" grpId="0"/>
      <p:bldP spid="18" grpId="0"/>
      <p:bldP spid="19" grpId="0"/>
      <p:bldP spid="20" grpId="0" build="p"/>
      <p:bldP spid="21" grpId="0" uiExpand="1" build="p"/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1CD8550-20CF-4053-A9C5-2C5A3AF55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91" y="0"/>
            <a:ext cx="3968009" cy="2917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A5E21FD-C6B5-44C4-B9F4-092D0622891F}"/>
              </a:ext>
            </a:extLst>
          </p:cNvPr>
          <p:cNvSpPr/>
          <p:nvPr/>
        </p:nvSpPr>
        <p:spPr>
          <a:xfrm rot="729705">
            <a:off x="8154898" y="597585"/>
            <a:ext cx="4266108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المفردات الجديدة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81B18C7-2524-43C9-BA65-EB6DDDAD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6"/>
          <a:stretch/>
        </p:blipFill>
        <p:spPr>
          <a:xfrm rot="5400000">
            <a:off x="2008464" y="695421"/>
            <a:ext cx="4030900" cy="8147006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32B40B8D-58FB-4ACB-939D-49F0B9FC5756}"/>
              </a:ext>
            </a:extLst>
          </p:cNvPr>
          <p:cNvSpPr/>
          <p:nvPr/>
        </p:nvSpPr>
        <p:spPr>
          <a:xfrm>
            <a:off x="4735806" y="3338269"/>
            <a:ext cx="31563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التغذية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AEBE373-59BD-43C3-BEF1-F05617652106}"/>
              </a:ext>
            </a:extLst>
          </p:cNvPr>
          <p:cNvSpPr/>
          <p:nvPr/>
        </p:nvSpPr>
        <p:spPr>
          <a:xfrm>
            <a:off x="83723" y="2992343"/>
            <a:ext cx="31563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السعر الحراري</a:t>
            </a:r>
          </a:p>
          <a:p>
            <a:pPr algn="ctr"/>
            <a:r>
              <a:rPr lang="ar-SA" sz="40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(الكالوري)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CAA2167-CCC6-4828-96B7-D799D6484644}"/>
              </a:ext>
            </a:extLst>
          </p:cNvPr>
          <p:cNvSpPr/>
          <p:nvPr/>
        </p:nvSpPr>
        <p:spPr>
          <a:xfrm>
            <a:off x="3569971" y="5037950"/>
            <a:ext cx="31563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الفيتامين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20DAFD3-DD00-47ED-9415-218E4A5183C5}"/>
              </a:ext>
            </a:extLst>
          </p:cNvPr>
          <p:cNvSpPr/>
          <p:nvPr/>
        </p:nvSpPr>
        <p:spPr>
          <a:xfrm>
            <a:off x="1373941" y="4527506"/>
            <a:ext cx="31563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الأملاح </a:t>
            </a:r>
          </a:p>
          <a:p>
            <a:pPr algn="ctr"/>
            <a:r>
              <a:rPr lang="ar-SA" sz="4800" b="1" dirty="0" err="1">
                <a:ln w="0"/>
                <a:solidFill>
                  <a:schemeClr val="bg1"/>
                </a:solidFill>
                <a:effectLst>
                  <a:glow rad="139700">
                    <a:schemeClr val="tx2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المعدنيه</a:t>
            </a:r>
            <a:endParaRPr lang="ar-SA" sz="4800" b="1" dirty="0">
              <a:ln w="0"/>
              <a:solidFill>
                <a:schemeClr val="bg1"/>
              </a:solidFill>
              <a:effectLst>
                <a:glow rad="139700">
                  <a:schemeClr val="tx2">
                    <a:lumMod val="60000"/>
                    <a:lumOff val="4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7E295194-1AA5-4330-95A0-7E41BBFB9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55" y="73626"/>
            <a:ext cx="2645292" cy="338292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2F49E52-0224-45CC-86ED-DCF42E983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7" y="13952"/>
            <a:ext cx="4560731" cy="284886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B57E319-79BC-41B0-9987-60D88E959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96" y="2899224"/>
            <a:ext cx="2991980" cy="39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06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250"/>
                            </p:stCondLst>
                            <p:childTnLst>
                              <p:par>
                                <p:cTn id="5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C20528D6-1EBC-480E-A027-61F79FC75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3" t="2846" r="3002" b="50345"/>
          <a:stretch/>
        </p:blipFill>
        <p:spPr>
          <a:xfrm>
            <a:off x="-1" y="3166030"/>
            <a:ext cx="5320673" cy="369196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735C566-1540-41FC-83F7-13195FA73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2" t="57005" r="2185" b="1423"/>
          <a:stretch/>
        </p:blipFill>
        <p:spPr>
          <a:xfrm>
            <a:off x="5106256" y="3166030"/>
            <a:ext cx="7085744" cy="369196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5CBC7AB-84DE-47A2-80B2-054385D80897}"/>
              </a:ext>
            </a:extLst>
          </p:cNvPr>
          <p:cNvSpPr/>
          <p:nvPr/>
        </p:nvSpPr>
        <p:spPr>
          <a:xfrm>
            <a:off x="1402157" y="-81888"/>
            <a:ext cx="10445936" cy="3279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أمامك نموذجين لعائلتين مختلفتين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في العادات , باستخدام مهاراتك في الاستنتاج صف </a:t>
            </a:r>
          </a:p>
          <a:p>
            <a:pPr algn="ctr">
              <a:lnSpc>
                <a:spcPct val="150000"/>
              </a:lnSpc>
            </a:pPr>
            <a:r>
              <a:rPr lang="ar-SA" sz="4800" b="1" dirty="0">
                <a:ln w="0"/>
                <a:effectLst>
                  <a:outerShdw blurRad="50800" dist="38100" dir="8100000" algn="tr" rotWithShape="0">
                    <a:srgbClr val="FFFF00">
                      <a:alpha val="40000"/>
                    </a:srgbClr>
                  </a:outerShdw>
                </a:effectLst>
              </a:rPr>
              <a:t>حال كلاً من العائلتين بعد أن يتقدم بهما السن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9DE15CA-0C9F-462D-B305-6D8F46447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8" y="-121856"/>
            <a:ext cx="1596822" cy="16835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057734D-8C06-442A-8527-B380F8ED2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1065429"/>
            <a:ext cx="1164558" cy="110852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4E3B43D5-456A-48A1-86A2-E7C114DAAAC8}"/>
              </a:ext>
            </a:extLst>
          </p:cNvPr>
          <p:cNvSpPr/>
          <p:nvPr/>
        </p:nvSpPr>
        <p:spPr>
          <a:xfrm>
            <a:off x="-282117" y="270824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</a:rPr>
              <a:t>التفكير الناقد</a:t>
            </a:r>
          </a:p>
          <a:p>
            <a:pPr algn="ctr"/>
            <a:r>
              <a:rPr lang="ar-SA" sz="2400" b="1" dirty="0">
                <a:ln w="0"/>
              </a:rPr>
              <a:t>وقراءة الصور</a:t>
            </a:r>
          </a:p>
        </p:txBody>
      </p:sp>
    </p:spTree>
    <p:extLst>
      <p:ext uri="{BB962C8B-B14F-4D97-AF65-F5344CB8AC3E}">
        <p14:creationId xmlns:p14="http://schemas.microsoft.com/office/powerpoint/2010/main" val="69776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7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75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Microsoft Office PowerPoint</Application>
  <PresentationFormat>شاشة عريضة</PresentationFormat>
  <Paragraphs>367</Paragraphs>
  <Slides>60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Windows10</dc:creator>
  <cp:lastModifiedBy>User129</cp:lastModifiedBy>
  <cp:revision>205</cp:revision>
  <dcterms:created xsi:type="dcterms:W3CDTF">2019-10-13T00:38:44Z</dcterms:created>
  <dcterms:modified xsi:type="dcterms:W3CDTF">2020-01-11T06:40:59Z</dcterms:modified>
</cp:coreProperties>
</file>