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259" r:id="rId3"/>
    <p:sldId id="343" r:id="rId4"/>
    <p:sldId id="256" r:id="rId5"/>
    <p:sldId id="345" r:id="rId6"/>
    <p:sldId id="366" r:id="rId7"/>
    <p:sldId id="365" r:id="rId8"/>
    <p:sldId id="370" r:id="rId9"/>
    <p:sldId id="352" r:id="rId10"/>
    <p:sldId id="358" r:id="rId11"/>
    <p:sldId id="363" r:id="rId12"/>
    <p:sldId id="364" r:id="rId13"/>
    <p:sldId id="361" r:id="rId14"/>
    <p:sldId id="362" r:id="rId15"/>
    <p:sldId id="337" r:id="rId16"/>
    <p:sldId id="333" r:id="rId17"/>
    <p:sldId id="377" r:id="rId18"/>
    <p:sldId id="378" r:id="rId19"/>
    <p:sldId id="379" r:id="rId20"/>
    <p:sldId id="321" r:id="rId21"/>
    <p:sldId id="342" r:id="rId22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8F2AFB-EE32-4FBE-8047-74357D5DF1D1}">
          <p14:sldIdLst>
            <p14:sldId id="341"/>
            <p14:sldId id="259"/>
            <p14:sldId id="343"/>
            <p14:sldId id="256"/>
            <p14:sldId id="345"/>
            <p14:sldId id="366"/>
            <p14:sldId id="365"/>
            <p14:sldId id="370"/>
            <p14:sldId id="352"/>
            <p14:sldId id="358"/>
            <p14:sldId id="363"/>
            <p14:sldId id="364"/>
            <p14:sldId id="361"/>
            <p14:sldId id="362"/>
            <p14:sldId id="337"/>
            <p14:sldId id="333"/>
            <p14:sldId id="377"/>
            <p14:sldId id="378"/>
            <p14:sldId id="379"/>
            <p14:sldId id="321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E1014C"/>
    <a:srgbClr val="F4B183"/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7" autoAdjust="0"/>
    <p:restoredTop sz="94280" autoAdjust="0"/>
  </p:normalViewPr>
  <p:slideViewPr>
    <p:cSldViewPr snapToGrid="0" showGuides="1">
      <p:cViewPr>
        <p:scale>
          <a:sx n="50" d="100"/>
          <a:sy n="50" d="100"/>
        </p:scale>
        <p:origin x="750" y="456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17/10/1442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14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0981430" y="3155632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الإِيْثَارُ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مجموعة 68">
            <a:extLst>
              <a:ext uri="{FF2B5EF4-FFF2-40B4-BE49-F238E27FC236}">
                <a16:creationId xmlns:a16="http://schemas.microsoft.com/office/drawing/2014/main" id="{026CE051-8D91-411D-9E93-BEABED48C2E6}"/>
              </a:ext>
            </a:extLst>
          </p:cNvPr>
          <p:cNvGrpSpPr/>
          <p:nvPr/>
        </p:nvGrpSpPr>
        <p:grpSpPr>
          <a:xfrm>
            <a:off x="2063711" y="4724788"/>
            <a:ext cx="2779296" cy="2376810"/>
            <a:chOff x="2362987" y="3167659"/>
            <a:chExt cx="2779296" cy="2376810"/>
          </a:xfrm>
          <a:solidFill>
            <a:srgbClr val="E1014C"/>
          </a:solidFill>
        </p:grpSpPr>
        <p:sp>
          <p:nvSpPr>
            <p:cNvPr id="114" name="Freeform: Shape 103">
              <a:extLst>
                <a:ext uri="{FF2B5EF4-FFF2-40B4-BE49-F238E27FC236}">
                  <a16:creationId xmlns:a16="http://schemas.microsoft.com/office/drawing/2014/main" id="{1D99ED26-3F31-4348-B156-067F24E39CE5}"/>
                </a:ext>
              </a:extLst>
            </p:cNvPr>
            <p:cNvSpPr/>
            <p:nvPr/>
          </p:nvSpPr>
          <p:spPr>
            <a:xfrm rot="13679194">
              <a:off x="2455638" y="3075008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5" name="TextBox 151">
              <a:extLst>
                <a:ext uri="{FF2B5EF4-FFF2-40B4-BE49-F238E27FC236}">
                  <a16:creationId xmlns:a16="http://schemas.microsoft.com/office/drawing/2014/main" id="{6AB18BE5-7319-4DA4-9718-F7A99BECDCDA}"/>
                </a:ext>
              </a:extLst>
            </p:cNvPr>
            <p:cNvSpPr txBox="1"/>
            <p:nvPr/>
          </p:nvSpPr>
          <p:spPr>
            <a:xfrm>
              <a:off x="2427789" y="3913016"/>
              <a:ext cx="271449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مهندٌ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:a16="http://schemas.microsoft.com/office/drawing/2014/main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الشّفا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كلمةٌ مختومةٌ بألفٍ قائمةٍ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924736" y="41537"/>
            <a:ext cx="6647175" cy="1233121"/>
            <a:chOff x="1345124" y="1141262"/>
            <a:chExt cx="6647175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أسْتَخْرِجْ: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مجموعة 38"/>
          <p:cNvGrpSpPr/>
          <p:nvPr/>
        </p:nvGrpSpPr>
        <p:grpSpPr>
          <a:xfrm>
            <a:off x="6006739" y="2672816"/>
            <a:ext cx="2741910" cy="927279"/>
            <a:chOff x="6006739" y="1668053"/>
            <a:chExt cx="2741910" cy="927279"/>
          </a:xfrm>
        </p:grpSpPr>
        <p:sp>
          <p:nvSpPr>
            <p:cNvPr id="42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كلمةٌ مختومةٌ بألف على صورة الياء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4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284543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7" name="مجموعة 46"/>
          <p:cNvGrpSpPr/>
          <p:nvPr/>
        </p:nvGrpSpPr>
        <p:grpSpPr>
          <a:xfrm>
            <a:off x="6006739" y="3933611"/>
            <a:ext cx="2741910" cy="927279"/>
            <a:chOff x="6006739" y="1668053"/>
            <a:chExt cx="2741910" cy="927279"/>
          </a:xfrm>
        </p:grpSpPr>
        <p:sp>
          <p:nvSpPr>
            <p:cNvPr id="49" name="Arrow: Pentagon 59">
              <a:extLst>
                <a:ext uri="{FF2B5EF4-FFF2-40B4-BE49-F238E27FC236}">
                  <a16:creationId xmlns:a16="http://schemas.microsoft.com/office/drawing/2014/main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TextBox 78">
              <a:extLst>
                <a:ext uri="{FF2B5EF4-FFF2-40B4-BE49-F238E27FC236}">
                  <a16:creationId xmlns:a16="http://schemas.microsoft.com/office/drawing/2014/main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 فيها شدّة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56" name="Right Triangle 84">
            <a:extLst>
              <a:ext uri="{FF2B5EF4-FFF2-40B4-BE49-F238E27FC236}">
                <a16:creationId xmlns:a16="http://schemas.microsoft.com/office/drawing/2014/main" id="{A8137751-59A5-4F8C-8027-71D76B3C459C}"/>
              </a:ext>
            </a:extLst>
          </p:cNvPr>
          <p:cNvSpPr/>
          <p:nvPr/>
        </p:nvSpPr>
        <p:spPr>
          <a:xfrm rot="284147">
            <a:off x="5876276" y="410623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مجموعة 68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70" name="Freeform: Shape 103">
              <a:extLst>
                <a:ext uri="{FF2B5EF4-FFF2-40B4-BE49-F238E27FC236}">
                  <a16:creationId xmlns:a16="http://schemas.microsoft.com/office/drawing/2014/main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427789" y="3913016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جبليّ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يرى</a:t>
              </a: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9" name="مجموعة 46">
            <a:extLst>
              <a:ext uri="{FF2B5EF4-FFF2-40B4-BE49-F238E27FC236}">
                <a16:creationId xmlns:a16="http://schemas.microsoft.com/office/drawing/2014/main" id="{A17E8F77-CAB6-4A04-B1F0-0D9C88C182F2}"/>
              </a:ext>
            </a:extLst>
          </p:cNvPr>
          <p:cNvGrpSpPr/>
          <p:nvPr/>
        </p:nvGrpSpPr>
        <p:grpSpPr>
          <a:xfrm>
            <a:off x="6000115" y="5265456"/>
            <a:ext cx="2741910" cy="927279"/>
            <a:chOff x="6006739" y="1668053"/>
            <a:chExt cx="2741910" cy="927279"/>
          </a:xfrm>
        </p:grpSpPr>
        <p:sp>
          <p:nvSpPr>
            <p:cNvPr id="110" name="Arrow: Pentagon 59">
              <a:extLst>
                <a:ext uri="{FF2B5EF4-FFF2-40B4-BE49-F238E27FC236}">
                  <a16:creationId xmlns:a16="http://schemas.microsoft.com/office/drawing/2014/main" id="{4D8E8964-87C1-46AE-8308-FC6B9D36493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1" name="TextBox 78">
              <a:extLst>
                <a:ext uri="{FF2B5EF4-FFF2-40B4-BE49-F238E27FC236}">
                  <a16:creationId xmlns:a16="http://schemas.microsoft.com/office/drawing/2014/main" id="{2EF80FEA-5617-444D-BA85-38D7EC9EF773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كلمةُ فيها تنوينُ ضم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112" name="Right Triangle 84">
            <a:extLst>
              <a:ext uri="{FF2B5EF4-FFF2-40B4-BE49-F238E27FC236}">
                <a16:creationId xmlns:a16="http://schemas.microsoft.com/office/drawing/2014/main" id="{8AD21062-054B-4CE0-896C-D3B069693E03}"/>
              </a:ext>
            </a:extLst>
          </p:cNvPr>
          <p:cNvSpPr/>
          <p:nvPr/>
        </p:nvSpPr>
        <p:spPr>
          <a:xfrm rot="284147">
            <a:off x="5869652" y="543807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66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7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1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  <p:bldP spid="112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79632" y="3067427"/>
            <a:ext cx="7275152" cy="55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أكمل الجملة الآتية بكلمة تنتهي بألف لينة (ى) : 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1113499"/>
            <a:chOff x="32045" y="2673130"/>
            <a:chExt cx="2003394" cy="1113499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  <a:p>
              <a:pPr algn="ctr"/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أكمل: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41" name="مستطيل 77">
            <a:extLst>
              <a:ext uri="{FF2B5EF4-FFF2-40B4-BE49-F238E27FC236}">
                <a16:creationId xmlns:a16="http://schemas.microsoft.com/office/drawing/2014/main" id="{42D46F7D-CBB1-4503-A485-810F39143B69}"/>
              </a:ext>
            </a:extLst>
          </p:cNvPr>
          <p:cNvSpPr/>
          <p:nvPr/>
        </p:nvSpPr>
        <p:spPr>
          <a:xfrm>
            <a:off x="3305010" y="3067426"/>
            <a:ext cx="1049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لتبقى</a:t>
            </a:r>
          </a:p>
        </p:txBody>
      </p:sp>
    </p:spTree>
    <p:extLst>
      <p:ext uri="{BB962C8B-B14F-4D97-AF65-F5344CB8AC3E}">
        <p14:creationId xmlns:p14="http://schemas.microsoft.com/office/powerpoint/2010/main" val="111000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65937" y="3071689"/>
            <a:ext cx="6016267" cy="73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أكمل الجملة الآتية بكلمتين تبدآن بهمزة وصل 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1113499"/>
            <a:chOff x="32045" y="2673130"/>
            <a:chExt cx="2003394" cy="1113499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  <a:p>
              <a:pPr algn="ctr"/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أكمل: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مستطيل 77">
            <a:extLst>
              <a:ext uri="{FF2B5EF4-FFF2-40B4-BE49-F238E27FC236}">
                <a16:creationId xmlns:a16="http://schemas.microsoft.com/office/drawing/2014/main" id="{D1DDD187-3871-4965-B0CD-E61CD3B8B767}"/>
              </a:ext>
            </a:extLst>
          </p:cNvPr>
          <p:cNvSpPr/>
          <p:nvPr/>
        </p:nvSpPr>
        <p:spPr>
          <a:xfrm>
            <a:off x="8015111" y="3149990"/>
            <a:ext cx="1049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اشترِ</a:t>
            </a:r>
          </a:p>
        </p:txBody>
      </p:sp>
      <p:sp>
        <p:nvSpPr>
          <p:cNvPr id="41" name="مستطيل 77">
            <a:extLst>
              <a:ext uri="{FF2B5EF4-FFF2-40B4-BE49-F238E27FC236}">
                <a16:creationId xmlns:a16="http://schemas.microsoft.com/office/drawing/2014/main" id="{42D46F7D-CBB1-4503-A485-810F39143B69}"/>
              </a:ext>
            </a:extLst>
          </p:cNvPr>
          <p:cNvSpPr/>
          <p:nvPr/>
        </p:nvSpPr>
        <p:spPr>
          <a:xfrm>
            <a:off x="6272861" y="3154507"/>
            <a:ext cx="1049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اقرأها</a:t>
            </a:r>
          </a:p>
        </p:txBody>
      </p:sp>
    </p:spTree>
    <p:extLst>
      <p:ext uri="{BB962C8B-B14F-4D97-AF65-F5344CB8AC3E}">
        <p14:creationId xmlns:p14="http://schemas.microsoft.com/office/powerpoint/2010/main" val="249052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94864" y="2872828"/>
            <a:ext cx="7056543" cy="78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أكمل ما يأتي بكلمات مبدوءة بهمزة قطع على نمط </a:t>
              </a:r>
            </a:p>
            <a:p>
              <a:pPr algn="r"/>
              <a:r>
                <a:rPr lang="ar-SY" b="1" dirty="0"/>
                <a:t>المثال الأول 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1113499"/>
            <a:chOff x="32045" y="2673130"/>
            <a:chExt cx="2003394" cy="1113499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  <a:p>
              <a:pPr algn="ctr"/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أكمل: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9" name="مستطيل 77">
            <a:extLst>
              <a:ext uri="{FF2B5EF4-FFF2-40B4-BE49-F238E27FC236}">
                <a16:creationId xmlns:a16="http://schemas.microsoft.com/office/drawing/2014/main" id="{09B93A48-A276-40CC-A926-052F75F30D9A}"/>
              </a:ext>
            </a:extLst>
          </p:cNvPr>
          <p:cNvSpPr/>
          <p:nvPr/>
        </p:nvSpPr>
        <p:spPr>
          <a:xfrm>
            <a:off x="7330225" y="3067426"/>
            <a:ext cx="1062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أمال</a:t>
            </a:r>
          </a:p>
        </p:txBody>
      </p:sp>
      <p:sp>
        <p:nvSpPr>
          <p:cNvPr id="40" name="مستطيل 77">
            <a:extLst>
              <a:ext uri="{FF2B5EF4-FFF2-40B4-BE49-F238E27FC236}">
                <a16:creationId xmlns:a16="http://schemas.microsoft.com/office/drawing/2014/main" id="{4A982A34-5629-485D-B472-2E0D7E257BDB}"/>
              </a:ext>
            </a:extLst>
          </p:cNvPr>
          <p:cNvSpPr/>
          <p:nvPr/>
        </p:nvSpPr>
        <p:spPr>
          <a:xfrm>
            <a:off x="6045277" y="3032418"/>
            <a:ext cx="1062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أقام</a:t>
            </a:r>
          </a:p>
        </p:txBody>
      </p:sp>
      <p:sp>
        <p:nvSpPr>
          <p:cNvPr id="37" name="مستطيل 77">
            <a:extLst>
              <a:ext uri="{FF2B5EF4-FFF2-40B4-BE49-F238E27FC236}">
                <a16:creationId xmlns:a16="http://schemas.microsoft.com/office/drawing/2014/main" id="{CD997C7B-AC9E-4CAD-8D94-58358D00F610}"/>
              </a:ext>
            </a:extLst>
          </p:cNvPr>
          <p:cNvSpPr/>
          <p:nvPr/>
        </p:nvSpPr>
        <p:spPr>
          <a:xfrm>
            <a:off x="4602038" y="3067425"/>
            <a:ext cx="1062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أطال</a:t>
            </a:r>
          </a:p>
        </p:txBody>
      </p:sp>
      <p:sp>
        <p:nvSpPr>
          <p:cNvPr id="38" name="مستطيل 77">
            <a:extLst>
              <a:ext uri="{FF2B5EF4-FFF2-40B4-BE49-F238E27FC236}">
                <a16:creationId xmlns:a16="http://schemas.microsoft.com/office/drawing/2014/main" id="{56B3AFAE-16BE-4FE1-86AA-E1526CC7CAE2}"/>
              </a:ext>
            </a:extLst>
          </p:cNvPr>
          <p:cNvSpPr/>
          <p:nvPr/>
        </p:nvSpPr>
        <p:spPr>
          <a:xfrm>
            <a:off x="3158799" y="3102432"/>
            <a:ext cx="1062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أحاط </a:t>
            </a:r>
          </a:p>
        </p:txBody>
      </p:sp>
    </p:spTree>
    <p:extLst>
      <p:ext uri="{BB962C8B-B14F-4D97-AF65-F5344CB8AC3E}">
        <p14:creationId xmlns:p14="http://schemas.microsoft.com/office/powerpoint/2010/main" val="401680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1334" y="3031011"/>
            <a:ext cx="6633450" cy="67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أكمل ما يأتي بكلمات مبدوءة ب (ال) التّعريف على </a:t>
              </a:r>
            </a:p>
            <a:p>
              <a:pPr algn="r"/>
              <a:r>
                <a:rPr lang="ar-SY" b="1" dirty="0"/>
                <a:t>نمط المثال الأول 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70" y="851947"/>
            <a:ext cx="627351" cy="6238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1113499"/>
            <a:chOff x="32045" y="2673130"/>
            <a:chExt cx="2003394" cy="1113499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  <a:p>
              <a:pPr algn="ctr"/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أكمل: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9" name="مستطيل 77">
            <a:extLst>
              <a:ext uri="{FF2B5EF4-FFF2-40B4-BE49-F238E27FC236}">
                <a16:creationId xmlns:a16="http://schemas.microsoft.com/office/drawing/2014/main" id="{09B93A48-A276-40CC-A926-052F75F30D9A}"/>
              </a:ext>
            </a:extLst>
          </p:cNvPr>
          <p:cNvSpPr/>
          <p:nvPr/>
        </p:nvSpPr>
        <p:spPr>
          <a:xfrm>
            <a:off x="7462902" y="3085244"/>
            <a:ext cx="1049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الباب</a:t>
            </a:r>
          </a:p>
        </p:txBody>
      </p:sp>
      <p:sp>
        <p:nvSpPr>
          <p:cNvPr id="40" name="مستطيل 77">
            <a:extLst>
              <a:ext uri="{FF2B5EF4-FFF2-40B4-BE49-F238E27FC236}">
                <a16:creationId xmlns:a16="http://schemas.microsoft.com/office/drawing/2014/main" id="{4A982A34-5629-485D-B472-2E0D7E257BDB}"/>
              </a:ext>
            </a:extLst>
          </p:cNvPr>
          <p:cNvSpPr/>
          <p:nvPr/>
        </p:nvSpPr>
        <p:spPr>
          <a:xfrm>
            <a:off x="6204701" y="3145187"/>
            <a:ext cx="1049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المفتاح</a:t>
            </a:r>
          </a:p>
        </p:txBody>
      </p:sp>
      <p:sp>
        <p:nvSpPr>
          <p:cNvPr id="37" name="مستطيل 77">
            <a:extLst>
              <a:ext uri="{FF2B5EF4-FFF2-40B4-BE49-F238E27FC236}">
                <a16:creationId xmlns:a16="http://schemas.microsoft.com/office/drawing/2014/main" id="{AAB73223-8D62-4DB0-B80B-B2DE15E14102}"/>
              </a:ext>
            </a:extLst>
          </p:cNvPr>
          <p:cNvSpPr/>
          <p:nvPr/>
        </p:nvSpPr>
        <p:spPr>
          <a:xfrm>
            <a:off x="4877721" y="3103707"/>
            <a:ext cx="1049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الفصل</a:t>
            </a:r>
          </a:p>
        </p:txBody>
      </p:sp>
      <p:sp>
        <p:nvSpPr>
          <p:cNvPr id="38" name="مستطيل 77">
            <a:extLst>
              <a:ext uri="{FF2B5EF4-FFF2-40B4-BE49-F238E27FC236}">
                <a16:creationId xmlns:a16="http://schemas.microsoft.com/office/drawing/2014/main" id="{156023F2-9100-4ADB-B77A-A57DAABE97B2}"/>
              </a:ext>
            </a:extLst>
          </p:cNvPr>
          <p:cNvSpPr/>
          <p:nvPr/>
        </p:nvSpPr>
        <p:spPr>
          <a:xfrm>
            <a:off x="3550741" y="3100327"/>
            <a:ext cx="1049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AXtManalBold"/>
              </a:rPr>
              <a:t>القلم </a:t>
            </a:r>
          </a:p>
        </p:txBody>
      </p:sp>
    </p:spTree>
    <p:extLst>
      <p:ext uri="{BB962C8B-B14F-4D97-AF65-F5344CB8AC3E}">
        <p14:creationId xmlns:p14="http://schemas.microsoft.com/office/powerpoint/2010/main" val="321640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Rounded Corners 40">
            <a:extLst>
              <a:ext uri="{FF2B5EF4-FFF2-40B4-BE49-F238E27FC236}">
                <a16:creationId xmlns:a16="http://schemas.microsoft.com/office/drawing/2014/main" id="{EBFDC395-D581-47F2-97A6-B6CE523288FE}"/>
              </a:ext>
            </a:extLst>
          </p:cNvPr>
          <p:cNvSpPr/>
          <p:nvPr/>
        </p:nvSpPr>
        <p:spPr>
          <a:xfrm>
            <a:off x="2126484" y="5097175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: Rounded Corners 3">
            <a:extLst>
              <a:ext uri="{FF2B5EF4-FFF2-40B4-BE49-F238E27FC236}">
                <a16:creationId xmlns:a16="http://schemas.microsoft.com/office/drawing/2014/main" id="{F8FBAA69-5AD0-417F-86B8-C502976133A3}"/>
              </a:ext>
            </a:extLst>
          </p:cNvPr>
          <p:cNvSpPr/>
          <p:nvPr/>
        </p:nvSpPr>
        <p:spPr>
          <a:xfrm>
            <a:off x="2119092" y="2046515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: Rounded Corners 5">
            <a:extLst>
              <a:ext uri="{FF2B5EF4-FFF2-40B4-BE49-F238E27FC236}">
                <a16:creationId xmlns:a16="http://schemas.microsoft.com/office/drawing/2014/main" id="{D9580DB4-61B6-40DD-BD1B-C4A6C0FB341E}"/>
              </a:ext>
            </a:extLst>
          </p:cNvPr>
          <p:cNvSpPr/>
          <p:nvPr/>
        </p:nvSpPr>
        <p:spPr>
          <a:xfrm>
            <a:off x="2714166" y="2046515"/>
            <a:ext cx="612648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FF66"/>
              </a:gs>
              <a:gs pos="86000">
                <a:srgbClr val="33CC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1600" b="1" dirty="0">
                <a:solidFill>
                  <a:schemeClr val="bg1"/>
                </a:solidFill>
              </a:rPr>
              <a:t>ما أجملَ الإيثارَ! 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187" name="Group 6">
            <a:extLst>
              <a:ext uri="{FF2B5EF4-FFF2-40B4-BE49-F238E27FC236}">
                <a16:creationId xmlns:a16="http://schemas.microsoft.com/office/drawing/2014/main" id="{B42FB7C5-DC4F-494E-B421-5983A9BBFF66}"/>
              </a:ext>
            </a:extLst>
          </p:cNvPr>
          <p:cNvGrpSpPr/>
          <p:nvPr/>
        </p:nvGrpSpPr>
        <p:grpSpPr>
          <a:xfrm>
            <a:off x="2568883" y="1904158"/>
            <a:ext cx="769186" cy="738620"/>
            <a:chOff x="4754574" y="2132503"/>
            <a:chExt cx="3442927" cy="3306115"/>
          </a:xfrm>
        </p:grpSpPr>
        <p:sp>
          <p:nvSpPr>
            <p:cNvPr id="188" name="Oval 7">
              <a:extLst>
                <a:ext uri="{FF2B5EF4-FFF2-40B4-BE49-F238E27FC236}">
                  <a16:creationId xmlns:a16="http://schemas.microsoft.com/office/drawing/2014/main" id="{0EE7F73D-5DFF-48F4-A381-B78675080725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Oval 8">
              <a:extLst>
                <a:ext uri="{FF2B5EF4-FFF2-40B4-BE49-F238E27FC236}">
                  <a16:creationId xmlns:a16="http://schemas.microsoft.com/office/drawing/2014/main" id="{3AE284DA-7D1E-4CAC-99B2-7FAA651422E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33CC33"/>
                </a:gs>
                <a:gs pos="29000">
                  <a:srgbClr val="88D201"/>
                </a:gs>
                <a:gs pos="86000">
                  <a:srgbClr val="359D01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Circle: Hollow 9">
              <a:extLst>
                <a:ext uri="{FF2B5EF4-FFF2-40B4-BE49-F238E27FC236}">
                  <a16:creationId xmlns:a16="http://schemas.microsoft.com/office/drawing/2014/main" id="{E6A8E875-598E-4A85-A2DE-3AE48F18D3C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0">
              <a:extLst>
                <a:ext uri="{FF2B5EF4-FFF2-40B4-BE49-F238E27FC236}">
                  <a16:creationId xmlns:a16="http://schemas.microsoft.com/office/drawing/2014/main" id="{E2FD1004-4E27-46E2-BB15-55AE31B309A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1">
              <a:extLst>
                <a:ext uri="{FF2B5EF4-FFF2-40B4-BE49-F238E27FC236}">
                  <a16:creationId xmlns:a16="http://schemas.microsoft.com/office/drawing/2014/main" id="{73879075-6616-4D03-BF19-9CB8CF1B6AA4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Oval 12">
              <a:extLst>
                <a:ext uri="{FF2B5EF4-FFF2-40B4-BE49-F238E27FC236}">
                  <a16:creationId xmlns:a16="http://schemas.microsoft.com/office/drawing/2014/main" id="{1CDB22D3-3C97-4789-BF55-341621300C4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: Shape 13">
              <a:extLst>
                <a:ext uri="{FF2B5EF4-FFF2-40B4-BE49-F238E27FC236}">
                  <a16:creationId xmlns:a16="http://schemas.microsoft.com/office/drawing/2014/main" id="{98FD3907-5970-4FFD-95F5-CD4E431748A4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5" name="TextBox 14">
            <a:extLst>
              <a:ext uri="{FF2B5EF4-FFF2-40B4-BE49-F238E27FC236}">
                <a16:creationId xmlns:a16="http://schemas.microsoft.com/office/drawing/2014/main" id="{CD27645E-5A90-40AB-A9D2-D73D5AF54AB0}"/>
              </a:ext>
            </a:extLst>
          </p:cNvPr>
          <p:cNvSpPr txBox="1"/>
          <p:nvPr/>
        </p:nvSpPr>
        <p:spPr>
          <a:xfrm>
            <a:off x="0" y="2029638"/>
            <a:ext cx="254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>
                <a:latin typeface="Century Gothic" panose="020B0502020202020204" pitchFamily="34" charset="0"/>
              </a:rPr>
              <a:t>1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96" name="TextBox 15">
            <a:extLst>
              <a:ext uri="{FF2B5EF4-FFF2-40B4-BE49-F238E27FC236}">
                <a16:creationId xmlns:a16="http://schemas.microsoft.com/office/drawing/2014/main" id="{2433092E-4B9F-4F76-A08D-DF5FB93F1D8C}"/>
              </a:ext>
            </a:extLst>
          </p:cNvPr>
          <p:cNvSpPr txBox="1"/>
          <p:nvPr/>
        </p:nvSpPr>
        <p:spPr>
          <a:xfrm>
            <a:off x="10044027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197" name="Rectangle: Rounded Corners 16">
            <a:extLst>
              <a:ext uri="{FF2B5EF4-FFF2-40B4-BE49-F238E27FC236}">
                <a16:creationId xmlns:a16="http://schemas.microsoft.com/office/drawing/2014/main" id="{B612C12E-94A8-455D-9F76-8E3CF8D94FAC}"/>
              </a:ext>
            </a:extLst>
          </p:cNvPr>
          <p:cNvSpPr/>
          <p:nvPr/>
        </p:nvSpPr>
        <p:spPr>
          <a:xfrm>
            <a:off x="2119092" y="2800850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: Rounded Corners 17">
            <a:extLst>
              <a:ext uri="{FF2B5EF4-FFF2-40B4-BE49-F238E27FC236}">
                <a16:creationId xmlns:a16="http://schemas.microsoft.com/office/drawing/2014/main" id="{2EEF1AF6-E141-49D6-8DB0-1A5E5D4954DB}"/>
              </a:ext>
            </a:extLst>
          </p:cNvPr>
          <p:cNvSpPr/>
          <p:nvPr/>
        </p:nvSpPr>
        <p:spPr>
          <a:xfrm>
            <a:off x="2714166" y="2800850"/>
            <a:ext cx="676656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C00"/>
              </a:gs>
              <a:gs pos="77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ما أجملَ خُلُقَ المسلمِ! </a:t>
            </a:r>
            <a:endParaRPr lang="en-US" b="1" dirty="0"/>
          </a:p>
        </p:txBody>
      </p:sp>
      <p:grpSp>
        <p:nvGrpSpPr>
          <p:cNvPr id="199" name="Group 18">
            <a:extLst>
              <a:ext uri="{FF2B5EF4-FFF2-40B4-BE49-F238E27FC236}">
                <a16:creationId xmlns:a16="http://schemas.microsoft.com/office/drawing/2014/main" id="{EEAEE9B0-0790-4865-B8E1-D32F42309AC1}"/>
              </a:ext>
            </a:extLst>
          </p:cNvPr>
          <p:cNvGrpSpPr/>
          <p:nvPr/>
        </p:nvGrpSpPr>
        <p:grpSpPr>
          <a:xfrm>
            <a:off x="2568883" y="2633326"/>
            <a:ext cx="769186" cy="738620"/>
            <a:chOff x="4754574" y="2132503"/>
            <a:chExt cx="3442927" cy="3306115"/>
          </a:xfrm>
        </p:grpSpPr>
        <p:sp>
          <p:nvSpPr>
            <p:cNvPr id="200" name="Oval 19">
              <a:extLst>
                <a:ext uri="{FF2B5EF4-FFF2-40B4-BE49-F238E27FC236}">
                  <a16:creationId xmlns:a16="http://schemas.microsoft.com/office/drawing/2014/main" id="{B509E737-88DC-40CB-B0CF-6ADEEF78BCCD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Oval 20">
              <a:extLst>
                <a:ext uri="{FF2B5EF4-FFF2-40B4-BE49-F238E27FC236}">
                  <a16:creationId xmlns:a16="http://schemas.microsoft.com/office/drawing/2014/main" id="{990DF0A4-D5F0-4541-9907-1545D9B6568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FF9900"/>
                </a:gs>
                <a:gs pos="29000">
                  <a:srgbClr val="FFCC00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Circle: Hollow 21">
              <a:extLst>
                <a:ext uri="{FF2B5EF4-FFF2-40B4-BE49-F238E27FC236}">
                  <a16:creationId xmlns:a16="http://schemas.microsoft.com/office/drawing/2014/main" id="{72990A09-B638-4EF6-81FD-AA2D9A9D4B46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2">
              <a:extLst>
                <a:ext uri="{FF2B5EF4-FFF2-40B4-BE49-F238E27FC236}">
                  <a16:creationId xmlns:a16="http://schemas.microsoft.com/office/drawing/2014/main" id="{405A02EE-4389-44E7-A25B-1A4CFDC5E843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3">
              <a:extLst>
                <a:ext uri="{FF2B5EF4-FFF2-40B4-BE49-F238E27FC236}">
                  <a16:creationId xmlns:a16="http://schemas.microsoft.com/office/drawing/2014/main" id="{C592B36F-1070-47DC-80FB-4CB5C09EB23C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Oval 24">
              <a:extLst>
                <a:ext uri="{FF2B5EF4-FFF2-40B4-BE49-F238E27FC236}">
                  <a16:creationId xmlns:a16="http://schemas.microsoft.com/office/drawing/2014/main" id="{2D913476-CAE0-47E6-98AC-FC024D662DDD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5">
              <a:extLst>
                <a:ext uri="{FF2B5EF4-FFF2-40B4-BE49-F238E27FC236}">
                  <a16:creationId xmlns:a16="http://schemas.microsoft.com/office/drawing/2014/main" id="{45068FF5-3CA4-41FD-B7B4-E0CECEE3E3B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7" name="TextBox 26">
            <a:extLst>
              <a:ext uri="{FF2B5EF4-FFF2-40B4-BE49-F238E27FC236}">
                <a16:creationId xmlns:a16="http://schemas.microsoft.com/office/drawing/2014/main" id="{E451F2CE-D12B-40DC-BD56-CAC4B94D86D6}"/>
              </a:ext>
            </a:extLst>
          </p:cNvPr>
          <p:cNvSpPr txBox="1"/>
          <p:nvPr/>
        </p:nvSpPr>
        <p:spPr>
          <a:xfrm>
            <a:off x="706617" y="2783973"/>
            <a:ext cx="1840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/>
              <a:t>2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8" name="TextBox 27">
            <a:extLst>
              <a:ext uri="{FF2B5EF4-FFF2-40B4-BE49-F238E27FC236}">
                <a16:creationId xmlns:a16="http://schemas.microsoft.com/office/drawing/2014/main" id="{33DB34A6-BCFE-4DCE-83DD-5532A5489616}"/>
              </a:ext>
            </a:extLst>
          </p:cNvPr>
          <p:cNvSpPr txBox="1"/>
          <p:nvPr/>
        </p:nvSpPr>
        <p:spPr>
          <a:xfrm>
            <a:off x="10044027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09" name="Rectangle: Rounded Corners 28">
            <a:extLst>
              <a:ext uri="{FF2B5EF4-FFF2-40B4-BE49-F238E27FC236}">
                <a16:creationId xmlns:a16="http://schemas.microsoft.com/office/drawing/2014/main" id="{CB9EB375-0AF2-4C1D-A3B7-181D48176001}"/>
              </a:ext>
            </a:extLst>
          </p:cNvPr>
          <p:cNvSpPr/>
          <p:nvPr/>
        </p:nvSpPr>
        <p:spPr>
          <a:xfrm>
            <a:off x="2119092" y="3520039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: Rounded Corners 29">
            <a:extLst>
              <a:ext uri="{FF2B5EF4-FFF2-40B4-BE49-F238E27FC236}">
                <a16:creationId xmlns:a16="http://schemas.microsoft.com/office/drawing/2014/main" id="{A440AADA-270B-41CD-BF3E-ECEF411E9251}"/>
              </a:ext>
            </a:extLst>
          </p:cNvPr>
          <p:cNvSpPr/>
          <p:nvPr/>
        </p:nvSpPr>
        <p:spPr>
          <a:xfrm>
            <a:off x="2714166" y="3520039"/>
            <a:ext cx="548640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99"/>
              </a:gs>
              <a:gs pos="77000">
                <a:srgbClr val="0099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ما أحوجَ الفقيرَ إلى الطَّعامِ! 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11" name="Group 30">
            <a:extLst>
              <a:ext uri="{FF2B5EF4-FFF2-40B4-BE49-F238E27FC236}">
                <a16:creationId xmlns:a16="http://schemas.microsoft.com/office/drawing/2014/main" id="{335BB952-564D-4227-9B0C-8687EB405B34}"/>
              </a:ext>
            </a:extLst>
          </p:cNvPr>
          <p:cNvGrpSpPr/>
          <p:nvPr/>
        </p:nvGrpSpPr>
        <p:grpSpPr>
          <a:xfrm>
            <a:off x="2568883" y="3373508"/>
            <a:ext cx="769186" cy="738620"/>
            <a:chOff x="4754574" y="2132503"/>
            <a:chExt cx="3442927" cy="3306115"/>
          </a:xfrm>
        </p:grpSpPr>
        <p:sp>
          <p:nvSpPr>
            <p:cNvPr id="212" name="Oval 31">
              <a:extLst>
                <a:ext uri="{FF2B5EF4-FFF2-40B4-BE49-F238E27FC236}">
                  <a16:creationId xmlns:a16="http://schemas.microsoft.com/office/drawing/2014/main" id="{664BD797-4C04-46E5-B3D7-F0AB10F7EAB6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Oval 32">
              <a:extLst>
                <a:ext uri="{FF2B5EF4-FFF2-40B4-BE49-F238E27FC236}">
                  <a16:creationId xmlns:a16="http://schemas.microsoft.com/office/drawing/2014/main" id="{C8936E9C-DA83-4177-80AB-E5D6E9C1ECC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9999"/>
                </a:gs>
                <a:gs pos="29000">
                  <a:srgbClr val="00CC99"/>
                </a:gs>
                <a:gs pos="86000">
                  <a:srgbClr val="0099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Circle: Hollow 33">
              <a:extLst>
                <a:ext uri="{FF2B5EF4-FFF2-40B4-BE49-F238E27FC236}">
                  <a16:creationId xmlns:a16="http://schemas.microsoft.com/office/drawing/2014/main" id="{1BACB348-400E-483F-88EA-2478963DA15C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: Shape 34">
              <a:extLst>
                <a:ext uri="{FF2B5EF4-FFF2-40B4-BE49-F238E27FC236}">
                  <a16:creationId xmlns:a16="http://schemas.microsoft.com/office/drawing/2014/main" id="{86958CFE-5409-4549-B415-A02E9AB414EB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: Shape 35">
              <a:extLst>
                <a:ext uri="{FF2B5EF4-FFF2-40B4-BE49-F238E27FC236}">
                  <a16:creationId xmlns:a16="http://schemas.microsoft.com/office/drawing/2014/main" id="{3DB730BB-48B0-48B8-8133-1E43AE6FFF7B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Oval 36">
              <a:extLst>
                <a:ext uri="{FF2B5EF4-FFF2-40B4-BE49-F238E27FC236}">
                  <a16:creationId xmlns:a16="http://schemas.microsoft.com/office/drawing/2014/main" id="{4545CF04-E34F-4D03-B014-13BDC93F0EA1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37">
              <a:extLst>
                <a:ext uri="{FF2B5EF4-FFF2-40B4-BE49-F238E27FC236}">
                  <a16:creationId xmlns:a16="http://schemas.microsoft.com/office/drawing/2014/main" id="{F81B032C-F451-4E58-8A87-139F2ACD3285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TextBox 38">
            <a:extLst>
              <a:ext uri="{FF2B5EF4-FFF2-40B4-BE49-F238E27FC236}">
                <a16:creationId xmlns:a16="http://schemas.microsoft.com/office/drawing/2014/main" id="{E49B843D-1E5B-41FF-A1BC-1976864FCC32}"/>
              </a:ext>
            </a:extLst>
          </p:cNvPr>
          <p:cNvSpPr txBox="1"/>
          <p:nvPr/>
        </p:nvSpPr>
        <p:spPr>
          <a:xfrm>
            <a:off x="266700" y="3503162"/>
            <a:ext cx="2280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/>
              <a:t>3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0" name="TextBox 39">
            <a:extLst>
              <a:ext uri="{FF2B5EF4-FFF2-40B4-BE49-F238E27FC236}">
                <a16:creationId xmlns:a16="http://schemas.microsoft.com/office/drawing/2014/main" id="{0CBA0C26-0616-45EC-AD61-708D4ABF8AC5}"/>
              </a:ext>
            </a:extLst>
          </p:cNvPr>
          <p:cNvSpPr txBox="1"/>
          <p:nvPr/>
        </p:nvSpPr>
        <p:spPr>
          <a:xfrm>
            <a:off x="10044027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21" name="Rectangle: Rounded Corners 40">
            <a:extLst>
              <a:ext uri="{FF2B5EF4-FFF2-40B4-BE49-F238E27FC236}">
                <a16:creationId xmlns:a16="http://schemas.microsoft.com/office/drawing/2014/main" id="{EBFDC395-D581-47F2-97A6-B6CE523288FE}"/>
              </a:ext>
            </a:extLst>
          </p:cNvPr>
          <p:cNvSpPr/>
          <p:nvPr/>
        </p:nvSpPr>
        <p:spPr>
          <a:xfrm>
            <a:off x="2119092" y="4266488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714166" y="4266488"/>
            <a:ext cx="393192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ما أكثرَ القصصَ الّتي قرأتُها! 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2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2568883" y="4122040"/>
            <a:ext cx="769186" cy="738620"/>
            <a:chOff x="4754574" y="2132503"/>
            <a:chExt cx="3442927" cy="3306115"/>
          </a:xfrm>
        </p:grpSpPr>
        <p:sp>
          <p:nvSpPr>
            <p:cNvPr id="22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1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706617" y="4249611"/>
            <a:ext cx="1840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/>
              <a:t>4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2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10044027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:a16="http://schemas.microsoft.com/office/drawing/2014/main" id="{40855AE9-4073-44EF-A8E0-943A25A71F5F}"/>
              </a:ext>
            </a:extLst>
          </p:cNvPr>
          <p:cNvSpPr txBox="1"/>
          <p:nvPr/>
        </p:nvSpPr>
        <p:spPr>
          <a:xfrm>
            <a:off x="10044027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بمحاكاة المثال الأول استخدم الصيغة المناسبة لمعنى الجملة و أكتبها 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79639"/>
            <a:ext cx="627351" cy="627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ثالثاً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أَستَخْدِمُ: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82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721558" y="5097175"/>
            <a:ext cx="393192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ما أطول القصة! 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3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2588975" y="4952727"/>
            <a:ext cx="769186" cy="738620"/>
            <a:chOff x="4754574" y="2132503"/>
            <a:chExt cx="3442927" cy="3306115"/>
          </a:xfrm>
        </p:grpSpPr>
        <p:sp>
          <p:nvSpPr>
            <p:cNvPr id="84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1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714009" y="5080298"/>
            <a:ext cx="1840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/>
              <a:t>5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48294 -1.48148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53541 -1.48148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43046 -1.85185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30286 -1.11111E-6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30286 -1.11111E-6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8" grpId="0" animBg="1"/>
      <p:bldP spid="208" grpId="0"/>
      <p:bldP spid="210" grpId="0" animBg="1"/>
      <p:bldP spid="220" grpId="0"/>
      <p:bldP spid="222" grpId="0" animBg="1"/>
      <p:bldP spid="232" grpId="0"/>
      <p:bldP spid="244" grpId="0"/>
      <p:bldP spid="76" grpId="0"/>
      <p:bldP spid="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851683-9849-4198-BBE5-A00B2E2F6182}"/>
              </a:ext>
            </a:extLst>
          </p:cNvPr>
          <p:cNvSpPr/>
          <p:nvPr/>
        </p:nvSpPr>
        <p:spPr>
          <a:xfrm>
            <a:off x="9794959" y="2933462"/>
            <a:ext cx="3421335" cy="664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dirty="0"/>
              <a:t>النكرة : نقودٌ</a:t>
            </a:r>
          </a:p>
        </p:txBody>
      </p:sp>
      <p:sp>
        <p:nvSpPr>
          <p:cNvPr id="151" name="Rectangle 17">
            <a:extLst>
              <a:ext uri="{FF2B5EF4-FFF2-40B4-BE49-F238E27FC236}">
                <a16:creationId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بمحاكاة المثال الأول  أحوّل المعرفة نكرة 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التراكيب اللغوية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رابعاً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أحوّل: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373221" cy="1215191"/>
            <a:chOff x="8435397" y="3172023"/>
            <a:chExt cx="1795856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7" y="3640309"/>
              <a:ext cx="1795856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>
                  <a:solidFill>
                    <a:prstClr val="white"/>
                  </a:solidFill>
                </a:rPr>
                <a:t>المعرفة : النقودُ</a:t>
              </a: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تَحْويْلْ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8" name="مجموعة 2">
            <a:extLst>
              <a:ext uri="{FF2B5EF4-FFF2-40B4-BE49-F238E27FC236}">
                <a16:creationId xmlns:a16="http://schemas.microsoft.com/office/drawing/2014/main" id="{7AA7C89F-95F6-4381-BE45-EDA4FEAC9179}"/>
              </a:ext>
            </a:extLst>
          </p:cNvPr>
          <p:cNvGrpSpPr/>
          <p:nvPr/>
        </p:nvGrpSpPr>
        <p:grpSpPr>
          <a:xfrm>
            <a:off x="2062436" y="1305703"/>
            <a:ext cx="2893883" cy="2393875"/>
            <a:chOff x="2373586" y="1305703"/>
            <a:chExt cx="2893883" cy="2393875"/>
          </a:xfrm>
        </p:grpSpPr>
        <p:sp>
          <p:nvSpPr>
            <p:cNvPr id="129" name="Freeform: Shape 97">
              <a:extLst>
                <a:ext uri="{FF2B5EF4-FFF2-40B4-BE49-F238E27FC236}">
                  <a16:creationId xmlns:a16="http://schemas.microsoft.com/office/drawing/2014/main" id="{A59118B6-D7D9-4852-A038-DCC2C3A41B25}"/>
                </a:ext>
              </a:extLst>
            </p:cNvPr>
            <p:cNvSpPr/>
            <p:nvPr/>
          </p:nvSpPr>
          <p:spPr>
            <a:xfrm rot="13737078">
              <a:off x="2448854" y="1230435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TextBox 151">
              <a:extLst>
                <a:ext uri="{FF2B5EF4-FFF2-40B4-BE49-F238E27FC236}">
                  <a16:creationId xmlns:a16="http://schemas.microsoft.com/office/drawing/2014/main" id="{199E5A40-E6B8-49A6-ACD2-152D7F739C39}"/>
                </a:ext>
              </a:extLst>
            </p:cNvPr>
            <p:cNvSpPr txBox="1"/>
            <p:nvPr/>
          </p:nvSpPr>
          <p:spPr>
            <a:xfrm>
              <a:off x="2552975" y="2116457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/>
                <a:t>المعرفة : المكتبةُ</a:t>
              </a:r>
            </a:p>
            <a:p>
              <a:pPr algn="ctr"/>
              <a:r>
                <a:rPr lang="ar-SY" sz="2000" dirty="0"/>
                <a:t>النّكرة : مكتبةٌ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19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-4.81481E-6 L -0.35625 -4.81481E-6 " pathEditMode="relative" rAng="0" ptsTypes="AA">
                                      <p:cBhvr>
                                        <p:cTn id="29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2.59259E-6 L -0.52201 0.00879 " pathEditMode="relative" rAng="0" ptsTypes="AA">
                                      <p:cBhvr>
                                        <p:cTn id="45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851683-9849-4198-BBE5-A00B2E2F6182}"/>
              </a:ext>
            </a:extLst>
          </p:cNvPr>
          <p:cNvSpPr/>
          <p:nvPr/>
        </p:nvSpPr>
        <p:spPr>
          <a:xfrm>
            <a:off x="9794959" y="2933462"/>
            <a:ext cx="3421335" cy="664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dirty="0"/>
              <a:t>النّكرة : مسلمٌ</a:t>
            </a:r>
          </a:p>
        </p:txBody>
      </p:sp>
      <p:sp>
        <p:nvSpPr>
          <p:cNvPr id="151" name="Rectangle 17">
            <a:extLst>
              <a:ext uri="{FF2B5EF4-FFF2-40B4-BE49-F238E27FC236}">
                <a16:creationId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بمحاكاة المثال الأول  أحوّل المعرفة نكرة 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التّراكيب اللغوية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رابعاً </a:t>
            </a:r>
            <a:endParaRPr lang="en-US" sz="2400" b="1" dirty="0">
              <a:solidFill>
                <a:srgbClr val="FF0000"/>
              </a:solidFill>
              <a:latin typeface="Oswald" panose="02000503000000000000" pitchFamily="2" charset="0"/>
            </a:endParaRP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أحوّل: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373221" cy="1215191"/>
            <a:chOff x="8435397" y="3172023"/>
            <a:chExt cx="1795856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7" y="3640309"/>
              <a:ext cx="1795856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>
                  <a:solidFill>
                    <a:prstClr val="white"/>
                  </a:solidFill>
                </a:rPr>
                <a:t>المعرفة : المسلمُ</a:t>
              </a: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تَحْويْلْ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1010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-4.81481E-6 L -0.35625 -4.81481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2.59259E-6 L -0.52201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851683-9849-4198-BBE5-A00B2E2F6182}"/>
              </a:ext>
            </a:extLst>
          </p:cNvPr>
          <p:cNvSpPr/>
          <p:nvPr/>
        </p:nvSpPr>
        <p:spPr>
          <a:xfrm>
            <a:off x="9794959" y="2933462"/>
            <a:ext cx="3421335" cy="664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dirty="0"/>
              <a:t>النّكرة : ماءٌ</a:t>
            </a:r>
          </a:p>
        </p:txBody>
      </p:sp>
      <p:sp>
        <p:nvSpPr>
          <p:cNvPr id="151" name="Rectangle 17">
            <a:extLst>
              <a:ext uri="{FF2B5EF4-FFF2-40B4-BE49-F238E27FC236}">
                <a16:creationId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بمحاكاة المثال الأول  أحوّل المعرفة نكرة 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التّراكيب اللغوية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رابعاً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أحوّل: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373221" cy="1215191"/>
            <a:chOff x="8435397" y="3172023"/>
            <a:chExt cx="1795856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7" y="3640309"/>
              <a:ext cx="1795856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>
                  <a:solidFill>
                    <a:prstClr val="white"/>
                  </a:solidFill>
                </a:rPr>
                <a:t>المعرفة : الماءُ</a:t>
              </a: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تَحْويْلْ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404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-4.81481E-6 L -0.35625 -4.81481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2.59259E-6 L -0.52201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851683-9849-4198-BBE5-A00B2E2F6182}"/>
              </a:ext>
            </a:extLst>
          </p:cNvPr>
          <p:cNvSpPr/>
          <p:nvPr/>
        </p:nvSpPr>
        <p:spPr>
          <a:xfrm>
            <a:off x="9794959" y="2933462"/>
            <a:ext cx="3421335" cy="664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000" dirty="0"/>
              <a:t>النكرة : قصةٌ </a:t>
            </a:r>
          </a:p>
        </p:txBody>
      </p:sp>
      <p:sp>
        <p:nvSpPr>
          <p:cNvPr id="151" name="Rectangle 17">
            <a:extLst>
              <a:ext uri="{FF2B5EF4-FFF2-40B4-BE49-F238E27FC236}">
                <a16:creationId xmlns:a16="http://schemas.microsoft.com/office/drawing/2014/main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بمحاكاة المثال الأول  أحوّل المعرفة نكرة 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التّراكيب اللغوية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رابعاً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أحوّل: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373221" cy="1215191"/>
            <a:chOff x="8435397" y="3172023"/>
            <a:chExt cx="1795856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id="{65E2D802-C585-4D6B-B15B-6ABB30C3F7BC}"/>
                </a:ext>
              </a:extLst>
            </p:cNvPr>
            <p:cNvSpPr/>
            <p:nvPr/>
          </p:nvSpPr>
          <p:spPr>
            <a:xfrm>
              <a:off x="8435397" y="3640309"/>
              <a:ext cx="1795856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>
                  <a:solidFill>
                    <a:prstClr val="white"/>
                  </a:solidFill>
                </a:rPr>
                <a:t>المعرفة : القصةُ </a:t>
              </a: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تَحْويْلْ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46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-4.81481E-6 L -0.35625 -4.81481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2.59259E-6 L -0.52201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B2A3F4DA-6FAA-4B68-A2E9-A7BA962D4A3D}"/>
              </a:ext>
            </a:extLst>
          </p:cNvPr>
          <p:cNvGrpSpPr/>
          <p:nvPr/>
        </p:nvGrpSpPr>
        <p:grpSpPr>
          <a:xfrm rot="2173210">
            <a:off x="626665" y="864041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00A7D4-151F-41DE-957D-202581FB5A0D}"/>
              </a:ext>
            </a:extLst>
          </p:cNvPr>
          <p:cNvGrpSpPr/>
          <p:nvPr/>
        </p:nvGrpSpPr>
        <p:grpSpPr>
          <a:xfrm rot="2173210">
            <a:off x="8185870" y="1140580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17F7744-7F18-4A51-BD5A-2AB2B8BF9EFD}"/>
              </a:ext>
            </a:extLst>
          </p:cNvPr>
          <p:cNvSpPr/>
          <p:nvPr/>
        </p:nvSpPr>
        <p:spPr>
          <a:xfrm>
            <a:off x="5083208" y="31813"/>
            <a:ext cx="5150028" cy="5368210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t="-268" r="2570" b="48159"/>
          <a:stretch/>
        </p:blipFill>
        <p:spPr bwMode="auto">
          <a:xfrm>
            <a:off x="5175422" y="127060"/>
            <a:ext cx="4962550" cy="519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068A9D4E-FD1B-4A73-AAE1-3F99628DD782}"/>
              </a:ext>
            </a:extLst>
          </p:cNvPr>
          <p:cNvGrpSpPr/>
          <p:nvPr/>
        </p:nvGrpSpPr>
        <p:grpSpPr>
          <a:xfrm rot="2173210">
            <a:off x="107565" y="304437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DB535AC1-9FCD-41F8-BEB5-1E1D334A2DE5}"/>
              </a:ext>
            </a:extLst>
          </p:cNvPr>
          <p:cNvSpPr/>
          <p:nvPr/>
        </p:nvSpPr>
        <p:spPr>
          <a:xfrm rot="837819">
            <a:off x="10158489" y="269875"/>
            <a:ext cx="2002794" cy="1947084"/>
          </a:xfrm>
          <a:prstGeom prst="wedgeEllipseCallout">
            <a:avLst>
              <a:gd name="adj1" fmla="val -39431"/>
              <a:gd name="adj2" fmla="val 87283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A17E4-032F-4223-B176-539D241DED27}"/>
              </a:ext>
            </a:extLst>
          </p:cNvPr>
          <p:cNvSpPr txBox="1"/>
          <p:nvPr/>
        </p:nvSpPr>
        <p:spPr>
          <a:xfrm>
            <a:off x="10396528" y="1175436"/>
            <a:ext cx="160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الإِيْثَارُ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:a16="http://schemas.microsoft.com/office/drawing/2014/main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93688">
            <a:off x="10322000" y="294665"/>
            <a:ext cx="910324" cy="910324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E541F17-C8C4-428C-BBA4-F0819BFD0FFA}"/>
              </a:ext>
            </a:extLst>
          </p:cNvPr>
          <p:cNvSpPr/>
          <p:nvPr/>
        </p:nvSpPr>
        <p:spPr>
          <a:xfrm>
            <a:off x="295502" y="383937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FD7F1526-D1B1-4629-8291-708FDCB59795}"/>
              </a:ext>
            </a:extLst>
          </p:cNvPr>
          <p:cNvSpPr/>
          <p:nvPr/>
        </p:nvSpPr>
        <p:spPr>
          <a:xfrm>
            <a:off x="11676071" y="3364195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39ADE42-2BBE-43C7-B405-B6EB85C59A14}"/>
              </a:ext>
            </a:extLst>
          </p:cNvPr>
          <p:cNvSpPr/>
          <p:nvPr/>
        </p:nvSpPr>
        <p:spPr>
          <a:xfrm>
            <a:off x="11521863" y="4385389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993F8B7-0F91-40BB-87DF-5CD09F85823E}"/>
              </a:ext>
            </a:extLst>
          </p:cNvPr>
          <p:cNvSpPr/>
          <p:nvPr/>
        </p:nvSpPr>
        <p:spPr>
          <a:xfrm>
            <a:off x="-52887" y="608639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">
            <a:extLst>
              <a:ext uri="{FF2B5EF4-FFF2-40B4-BE49-F238E27FC236}">
                <a16:creationId xmlns:a16="http://schemas.microsoft.com/office/drawing/2014/main" id="{299DAB41-79C8-44AD-9CAD-F3B4A1EFA98C}"/>
              </a:ext>
            </a:extLst>
          </p:cNvPr>
          <p:cNvSpPr/>
          <p:nvPr/>
        </p:nvSpPr>
        <p:spPr>
          <a:xfrm>
            <a:off x="5431668" y="4678640"/>
            <a:ext cx="1910503" cy="1892630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Hexagon 4">
            <a:extLst>
              <a:ext uri="{FF2B5EF4-FFF2-40B4-BE49-F238E27FC236}">
                <a16:creationId xmlns:a16="http://schemas.microsoft.com/office/drawing/2014/main" id="{6DC9856A-6557-4AA6-9FF4-C1E57FBE8E09}"/>
              </a:ext>
            </a:extLst>
          </p:cNvPr>
          <p:cNvSpPr/>
          <p:nvPr/>
        </p:nvSpPr>
        <p:spPr>
          <a:xfrm flipH="1">
            <a:off x="5155629" y="114398"/>
            <a:ext cx="2279360" cy="2258037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79F249A-748E-466F-85EA-06830F8A26CA}"/>
              </a:ext>
            </a:extLst>
          </p:cNvPr>
          <p:cNvSpPr/>
          <p:nvPr/>
        </p:nvSpPr>
        <p:spPr>
          <a:xfrm>
            <a:off x="136172" y="1506991"/>
            <a:ext cx="5351917" cy="5368210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3" name="Picture 5">
            <a:extLst>
              <a:ext uri="{FF2B5EF4-FFF2-40B4-BE49-F238E27FC236}">
                <a16:creationId xmlns:a16="http://schemas.microsoft.com/office/drawing/2014/main" id="{5F62D122-AB3F-4D66-9674-C5B3A26AB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" r="4273"/>
          <a:stretch/>
        </p:blipFill>
        <p:spPr bwMode="auto">
          <a:xfrm>
            <a:off x="203983" y="1602238"/>
            <a:ext cx="5207892" cy="519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Speech Bubble: Oval 103">
            <a:extLst>
              <a:ext uri="{FF2B5EF4-FFF2-40B4-BE49-F238E27FC236}">
                <a16:creationId xmlns:a16="http://schemas.microsoft.com/office/drawing/2014/main" id="{F66C8D36-C20E-4952-B22C-2605438A6BB5}"/>
              </a:ext>
            </a:extLst>
          </p:cNvPr>
          <p:cNvSpPr/>
          <p:nvPr/>
        </p:nvSpPr>
        <p:spPr>
          <a:xfrm rot="837819">
            <a:off x="-114086" y="264337"/>
            <a:ext cx="2044310" cy="1927584"/>
          </a:xfrm>
          <a:prstGeom prst="wedgeEllipseCallout">
            <a:avLst>
              <a:gd name="adj1" fmla="val 71993"/>
              <a:gd name="adj2" fmla="val 46881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2F76078-6053-43A6-868A-C19C9628F769}"/>
              </a:ext>
            </a:extLst>
          </p:cNvPr>
          <p:cNvSpPr txBox="1"/>
          <p:nvPr/>
        </p:nvSpPr>
        <p:spPr>
          <a:xfrm>
            <a:off x="126919" y="1152150"/>
            <a:ext cx="164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الإِيْثَارُ</a:t>
            </a:r>
          </a:p>
        </p:txBody>
      </p:sp>
      <p:pic>
        <p:nvPicPr>
          <p:cNvPr id="106" name="Graphic 105" descr="Lightbulb and gear">
            <a:extLst>
              <a:ext uri="{FF2B5EF4-FFF2-40B4-BE49-F238E27FC236}">
                <a16:creationId xmlns:a16="http://schemas.microsoft.com/office/drawing/2014/main" id="{C6DA2351-8A59-4351-9CF6-11DF67CDD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93688">
            <a:off x="46760" y="242682"/>
            <a:ext cx="929194" cy="92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7" grpId="0" animBg="1"/>
      <p:bldP spid="87" grpId="0" animBg="1"/>
      <p:bldP spid="102" grpId="0" animBg="1"/>
      <p:bldP spid="104" grpId="0" animBg="1"/>
      <p:bldP spid="10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19">
            <a:extLst>
              <a:ext uri="{FF2B5EF4-FFF2-40B4-BE49-F238E27FC236}">
                <a16:creationId xmlns:a16="http://schemas.microsoft.com/office/drawing/2014/main" id="{2B8F1B78-A24D-4DAC-AC5F-9EE37B7773D1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80" name="Rectangle: Rounded Corners 7">
              <a:extLst>
                <a:ext uri="{FF2B5EF4-FFF2-40B4-BE49-F238E27FC236}">
                  <a16:creationId xmlns:a16="http://schemas.microsoft.com/office/drawing/2014/main" id="{20011515-D01A-4054-A7C5-0059D218966C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: Top Corners Rounded 8">
              <a:extLst>
                <a:ext uri="{FF2B5EF4-FFF2-40B4-BE49-F238E27FC236}">
                  <a16:creationId xmlns:a16="http://schemas.microsoft.com/office/drawing/2014/main" id="{CE2F49F8-7C86-49F8-A67F-0015BB24E243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12">
              <a:extLst>
                <a:ext uri="{FF2B5EF4-FFF2-40B4-BE49-F238E27FC236}">
                  <a16:creationId xmlns:a16="http://schemas.microsoft.com/office/drawing/2014/main" id="{FBF054EB-F27C-4E45-A19C-92D92A592B28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10">
              <a:extLst>
                <a:ext uri="{FF2B5EF4-FFF2-40B4-BE49-F238E27FC236}">
                  <a16:creationId xmlns:a16="http://schemas.microsoft.com/office/drawing/2014/main" id="{73BA9B6B-FE90-410C-8A70-3472BEB3A26F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Circle: Hollow 11">
              <a:extLst>
                <a:ext uri="{FF2B5EF4-FFF2-40B4-BE49-F238E27FC236}">
                  <a16:creationId xmlns:a16="http://schemas.microsoft.com/office/drawing/2014/main" id="{7FD2DC9F-C84E-459D-BDCA-16F6AD0E9EEE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15">
              <a:extLst>
                <a:ext uri="{FF2B5EF4-FFF2-40B4-BE49-F238E27FC236}">
                  <a16:creationId xmlns:a16="http://schemas.microsoft.com/office/drawing/2014/main" id="{52766FC1-D7D3-4ADB-99BD-092B7E9EC37C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14">
              <a:extLst>
                <a:ext uri="{FF2B5EF4-FFF2-40B4-BE49-F238E27FC236}">
                  <a16:creationId xmlns:a16="http://schemas.microsoft.com/office/drawing/2014/main" id="{9F380379-58A5-498B-822F-44F953948A2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7" name="Picture 3">
              <a:extLst>
                <a:ext uri="{FF2B5EF4-FFF2-40B4-BE49-F238E27FC236}">
                  <a16:creationId xmlns:a16="http://schemas.microsoft.com/office/drawing/2014/main" id="{8C6098C1-BF88-4ADA-A797-EDD14E37BD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98" name="TextBox 16">
              <a:extLst>
                <a:ext uri="{FF2B5EF4-FFF2-40B4-BE49-F238E27FC236}">
                  <a16:creationId xmlns:a16="http://schemas.microsoft.com/office/drawing/2014/main" id="{A97BEA58-AC6A-46AB-B4CF-D53D748FB475}"/>
                </a:ext>
              </a:extLst>
            </p:cNvPr>
            <p:cNvSpPr txBox="1"/>
            <p:nvPr/>
          </p:nvSpPr>
          <p:spPr>
            <a:xfrm>
              <a:off x="3665840" y="1484573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بمحاكاة المثال الأول أحذفُ مفردةً أو أكثر من الجملة دون أن يتغيّر المعنى :</a:t>
              </a:r>
              <a:endParaRPr lang="en-US" dirty="0"/>
            </a:p>
          </p:txBody>
        </p:sp>
        <p:sp>
          <p:nvSpPr>
            <p:cNvPr id="99" name="TextBox 18">
              <a:extLst>
                <a:ext uri="{FF2B5EF4-FFF2-40B4-BE49-F238E27FC236}">
                  <a16:creationId xmlns:a16="http://schemas.microsoft.com/office/drawing/2014/main" id="{B6FE1389-68DB-45E3-9C74-AE5DD6CDEE4E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3481" y="862016"/>
            <a:ext cx="627351" cy="6241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التَّعْبِير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  <a:endParaRPr lang="ar-SY" sz="2400" b="1" dirty="0">
              <a:solidFill>
                <a:srgbClr val="FF0000"/>
              </a:solidFill>
              <a:latin typeface="Oswald" panose="02000503000000000000" pitchFamily="2" charset="0"/>
            </a:endParaRP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أُعَبِّر: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139" name="Group 43">
            <a:extLst>
              <a:ext uri="{FF2B5EF4-FFF2-40B4-BE49-F238E27FC236}">
                <a16:creationId xmlns:a16="http://schemas.microsoft.com/office/drawing/2014/main" id="{AAA8985E-C7CB-4513-B963-0FFA5BE29D5A}"/>
              </a:ext>
            </a:extLst>
          </p:cNvPr>
          <p:cNvGrpSpPr/>
          <p:nvPr/>
        </p:nvGrpSpPr>
        <p:grpSpPr>
          <a:xfrm>
            <a:off x="2571912" y="2686639"/>
            <a:ext cx="1349827" cy="2091875"/>
            <a:chOff x="673500" y="1740804"/>
            <a:chExt cx="1349827" cy="2091875"/>
          </a:xfrm>
        </p:grpSpPr>
        <p:sp>
          <p:nvSpPr>
            <p:cNvPr id="140" name="Rectangle: Rounded Corners 7">
              <a:extLst>
                <a:ext uri="{FF2B5EF4-FFF2-40B4-BE49-F238E27FC236}">
                  <a16:creationId xmlns:a16="http://schemas.microsoft.com/office/drawing/2014/main" id="{12B56C0B-11C0-46BA-ABBE-DA604CBF4FCF}"/>
                </a:ext>
              </a:extLst>
            </p:cNvPr>
            <p:cNvSpPr/>
            <p:nvPr/>
          </p:nvSpPr>
          <p:spPr>
            <a:xfrm>
              <a:off x="67350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CC3300"/>
                </a:gs>
                <a:gs pos="100000">
                  <a:srgbClr val="FF9900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8">
              <a:extLst>
                <a:ext uri="{FF2B5EF4-FFF2-40B4-BE49-F238E27FC236}">
                  <a16:creationId xmlns:a16="http://schemas.microsoft.com/office/drawing/2014/main" id="{448E384A-0DAE-4BDC-A8C5-FBA0633E5DF9}"/>
                </a:ext>
              </a:extLst>
            </p:cNvPr>
            <p:cNvSpPr txBox="1"/>
            <p:nvPr/>
          </p:nvSpPr>
          <p:spPr>
            <a:xfrm>
              <a:off x="776573" y="1993198"/>
              <a:ext cx="12467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bg1"/>
                  </a:solidFill>
                  <a:latin typeface="Oswald" panose="02000503000000000000" pitchFamily="2" charset="0"/>
                </a:rPr>
                <a:t>وجدتُ امرأةً مسكينةً</a:t>
              </a:r>
              <a:endParaRPr lang="en-US" sz="16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42" name="Freeform: Shape 6">
            <a:extLst>
              <a:ext uri="{FF2B5EF4-FFF2-40B4-BE49-F238E27FC236}">
                <a16:creationId xmlns:a16="http://schemas.microsoft.com/office/drawing/2014/main" id="{D762D1A4-1936-453D-829C-E51E56D69F92}"/>
              </a:ext>
            </a:extLst>
          </p:cNvPr>
          <p:cNvSpPr/>
          <p:nvPr/>
        </p:nvSpPr>
        <p:spPr>
          <a:xfrm>
            <a:off x="2404998" y="3732577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9">
            <a:extLst>
              <a:ext uri="{FF2B5EF4-FFF2-40B4-BE49-F238E27FC236}">
                <a16:creationId xmlns:a16="http://schemas.microsoft.com/office/drawing/2014/main" id="{62A9DD0D-1DC4-4C74-874C-5877839CC58A}"/>
              </a:ext>
            </a:extLst>
          </p:cNvPr>
          <p:cNvSpPr txBox="1"/>
          <p:nvPr/>
        </p:nvSpPr>
        <p:spPr>
          <a:xfrm>
            <a:off x="3000078" y="5256575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FF9900"/>
                    </a:gs>
                    <a:gs pos="68000">
                      <a:srgbClr val="CC3300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4</a:t>
            </a:r>
          </a:p>
        </p:txBody>
      </p:sp>
      <p:sp>
        <p:nvSpPr>
          <p:cNvPr id="144" name="TextBox 12">
            <a:extLst>
              <a:ext uri="{FF2B5EF4-FFF2-40B4-BE49-F238E27FC236}">
                <a16:creationId xmlns:a16="http://schemas.microsoft.com/office/drawing/2014/main" id="{C7D22335-3C8C-49EA-9268-12483A3AEC00}"/>
              </a:ext>
            </a:extLst>
          </p:cNvPr>
          <p:cNvSpPr txBox="1"/>
          <p:nvPr/>
        </p:nvSpPr>
        <p:spPr>
          <a:xfrm>
            <a:off x="2404998" y="4557105"/>
            <a:ext cx="168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/>
              <a:t>وجدتُ امرأةً مسكينةً،  و معها ابنتَاها الصّغيرتانِ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45" name="Group 44">
            <a:extLst>
              <a:ext uri="{FF2B5EF4-FFF2-40B4-BE49-F238E27FC236}">
                <a16:creationId xmlns:a16="http://schemas.microsoft.com/office/drawing/2014/main" id="{C8BB263D-47F4-43AE-BA08-CD5A1F9E1100}"/>
              </a:ext>
            </a:extLst>
          </p:cNvPr>
          <p:cNvGrpSpPr/>
          <p:nvPr/>
        </p:nvGrpSpPr>
        <p:grpSpPr>
          <a:xfrm>
            <a:off x="4424437" y="2686639"/>
            <a:ext cx="1349827" cy="2091875"/>
            <a:chOff x="3078475" y="1740804"/>
            <a:chExt cx="1349827" cy="2091875"/>
          </a:xfrm>
        </p:grpSpPr>
        <p:sp>
          <p:nvSpPr>
            <p:cNvPr id="146" name="Rectangle: Rounded Corners 15">
              <a:extLst>
                <a:ext uri="{FF2B5EF4-FFF2-40B4-BE49-F238E27FC236}">
                  <a16:creationId xmlns:a16="http://schemas.microsoft.com/office/drawing/2014/main" id="{A2F6D113-EB8E-4F15-B842-FCC0A429AFB9}"/>
                </a:ext>
              </a:extLst>
            </p:cNvPr>
            <p:cNvSpPr/>
            <p:nvPr/>
          </p:nvSpPr>
          <p:spPr>
            <a:xfrm>
              <a:off x="307847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FF0066"/>
                </a:gs>
                <a:gs pos="100000">
                  <a:srgbClr val="CC00CC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7">
              <a:extLst>
                <a:ext uri="{FF2B5EF4-FFF2-40B4-BE49-F238E27FC236}">
                  <a16:creationId xmlns:a16="http://schemas.microsoft.com/office/drawing/2014/main" id="{CC73F136-F6B4-4BDE-BC2F-ABFC4788BEFB}"/>
                </a:ext>
              </a:extLst>
            </p:cNvPr>
            <p:cNvSpPr txBox="1"/>
            <p:nvPr/>
          </p:nvSpPr>
          <p:spPr>
            <a:xfrm>
              <a:off x="3181548" y="1993198"/>
              <a:ext cx="11436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bg1"/>
                  </a:solidFill>
                  <a:latin typeface="Oswald" panose="02000503000000000000" pitchFamily="2" charset="0"/>
                </a:rPr>
                <a:t>قرَّرَ فوازُ شراءَ كتابٍ </a:t>
              </a:r>
              <a:endParaRPr lang="en-US" sz="16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48" name="Freeform: Shape 16">
            <a:extLst>
              <a:ext uri="{FF2B5EF4-FFF2-40B4-BE49-F238E27FC236}">
                <a16:creationId xmlns:a16="http://schemas.microsoft.com/office/drawing/2014/main" id="{0B6DC756-5509-4385-A97C-8188399CD18D}"/>
              </a:ext>
            </a:extLst>
          </p:cNvPr>
          <p:cNvSpPr/>
          <p:nvPr/>
        </p:nvSpPr>
        <p:spPr>
          <a:xfrm>
            <a:off x="4257523" y="3732577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8">
            <a:extLst>
              <a:ext uri="{FF2B5EF4-FFF2-40B4-BE49-F238E27FC236}">
                <a16:creationId xmlns:a16="http://schemas.microsoft.com/office/drawing/2014/main" id="{B05F0F34-BC8D-482C-ADBF-030D3FF3A8B0}"/>
              </a:ext>
            </a:extLst>
          </p:cNvPr>
          <p:cNvSpPr txBox="1"/>
          <p:nvPr/>
        </p:nvSpPr>
        <p:spPr>
          <a:xfrm>
            <a:off x="4852603" y="5256575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CC00CC"/>
                    </a:gs>
                    <a:gs pos="68000">
                      <a:srgbClr val="FF00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3</a:t>
            </a:r>
          </a:p>
        </p:txBody>
      </p:sp>
      <p:sp>
        <p:nvSpPr>
          <p:cNvPr id="150" name="TextBox 20">
            <a:extLst>
              <a:ext uri="{FF2B5EF4-FFF2-40B4-BE49-F238E27FC236}">
                <a16:creationId xmlns:a16="http://schemas.microsoft.com/office/drawing/2014/main" id="{48075B46-6C7E-4FDF-8D50-AF6C440BA5F0}"/>
              </a:ext>
            </a:extLst>
          </p:cNvPr>
          <p:cNvSpPr txBox="1"/>
          <p:nvPr/>
        </p:nvSpPr>
        <p:spPr>
          <a:xfrm>
            <a:off x="4257523" y="4557105"/>
            <a:ext cx="168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/>
              <a:t>قرَّرَ فوازُ شراءَ كتابٍ مفيدٍ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51" name="Group 45">
            <a:extLst>
              <a:ext uri="{FF2B5EF4-FFF2-40B4-BE49-F238E27FC236}">
                <a16:creationId xmlns:a16="http://schemas.microsoft.com/office/drawing/2014/main" id="{A57B74B2-0EBB-415E-934D-2BB874BE964F}"/>
              </a:ext>
            </a:extLst>
          </p:cNvPr>
          <p:cNvGrpSpPr/>
          <p:nvPr/>
        </p:nvGrpSpPr>
        <p:grpSpPr>
          <a:xfrm>
            <a:off x="6238862" y="2686639"/>
            <a:ext cx="1349827" cy="2091875"/>
            <a:chOff x="5483450" y="1740804"/>
            <a:chExt cx="1349827" cy="2091875"/>
          </a:xfrm>
        </p:grpSpPr>
        <p:sp>
          <p:nvSpPr>
            <p:cNvPr id="152" name="Rectangle: Rounded Corners 22">
              <a:extLst>
                <a:ext uri="{FF2B5EF4-FFF2-40B4-BE49-F238E27FC236}">
                  <a16:creationId xmlns:a16="http://schemas.microsoft.com/office/drawing/2014/main" id="{C9B75D30-3DB4-4A52-AF46-78E367AC8993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24">
              <a:extLst>
                <a:ext uri="{FF2B5EF4-FFF2-40B4-BE49-F238E27FC236}">
                  <a16:creationId xmlns:a16="http://schemas.microsoft.com/office/drawing/2014/main" id="{1A41964A-BD28-4307-8EBA-B52E87F73687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bg1"/>
                  </a:solidFill>
                  <a:latin typeface="Oswald" panose="02000503000000000000" pitchFamily="2" charset="0"/>
                </a:rPr>
                <a:t>قرأَ فوازُ قصةً </a:t>
              </a:r>
              <a:endParaRPr lang="en-US" sz="16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54" name="Freeform: Shape 23">
            <a:extLst>
              <a:ext uri="{FF2B5EF4-FFF2-40B4-BE49-F238E27FC236}">
                <a16:creationId xmlns:a16="http://schemas.microsoft.com/office/drawing/2014/main" id="{3D329475-0298-4B5C-882C-A7A1F4AB6A84}"/>
              </a:ext>
            </a:extLst>
          </p:cNvPr>
          <p:cNvSpPr/>
          <p:nvPr/>
        </p:nvSpPr>
        <p:spPr>
          <a:xfrm>
            <a:off x="6071948" y="3732577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25">
            <a:extLst>
              <a:ext uri="{FF2B5EF4-FFF2-40B4-BE49-F238E27FC236}">
                <a16:creationId xmlns:a16="http://schemas.microsoft.com/office/drawing/2014/main" id="{28B6CC7F-7372-449F-B541-65377BD903D6}"/>
              </a:ext>
            </a:extLst>
          </p:cNvPr>
          <p:cNvSpPr txBox="1"/>
          <p:nvPr/>
        </p:nvSpPr>
        <p:spPr>
          <a:xfrm>
            <a:off x="6667028" y="5256575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FF"/>
                    </a:gs>
                    <a:gs pos="68000">
                      <a:srgbClr val="0000CC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2</a:t>
            </a:r>
          </a:p>
        </p:txBody>
      </p:sp>
      <p:sp>
        <p:nvSpPr>
          <p:cNvPr id="156" name="TextBox 27">
            <a:extLst>
              <a:ext uri="{FF2B5EF4-FFF2-40B4-BE49-F238E27FC236}">
                <a16:creationId xmlns:a16="http://schemas.microsoft.com/office/drawing/2014/main" id="{33DCFB5A-6D83-4E34-ACA9-3A2DC7EB68FD}"/>
              </a:ext>
            </a:extLst>
          </p:cNvPr>
          <p:cNvSpPr txBox="1"/>
          <p:nvPr/>
        </p:nvSpPr>
        <p:spPr>
          <a:xfrm>
            <a:off x="6071948" y="4557105"/>
            <a:ext cx="168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/>
              <a:t>قرأ فوازُ قصةٌ عن الإيثارِ 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57" name="Group 46">
            <a:extLst>
              <a:ext uri="{FF2B5EF4-FFF2-40B4-BE49-F238E27FC236}">
                <a16:creationId xmlns:a16="http://schemas.microsoft.com/office/drawing/2014/main" id="{4B2E2ACB-5738-4C6D-B4E4-8CBEF236CB9C}"/>
              </a:ext>
            </a:extLst>
          </p:cNvPr>
          <p:cNvGrpSpPr/>
          <p:nvPr/>
        </p:nvGrpSpPr>
        <p:grpSpPr>
          <a:xfrm>
            <a:off x="7953895" y="2686639"/>
            <a:ext cx="1349827" cy="2091875"/>
            <a:chOff x="7888425" y="1740804"/>
            <a:chExt cx="1349827" cy="2091875"/>
          </a:xfrm>
        </p:grpSpPr>
        <p:sp>
          <p:nvSpPr>
            <p:cNvPr id="158" name="Rectangle: Rounded Corners 29">
              <a:extLst>
                <a:ext uri="{FF2B5EF4-FFF2-40B4-BE49-F238E27FC236}">
                  <a16:creationId xmlns:a16="http://schemas.microsoft.com/office/drawing/2014/main" id="{3518A3E8-7821-43CD-A965-A571955DB654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31">
              <a:extLst>
                <a:ext uri="{FF2B5EF4-FFF2-40B4-BE49-F238E27FC236}">
                  <a16:creationId xmlns:a16="http://schemas.microsoft.com/office/drawing/2014/main" id="{84D9F346-1648-4A9D-8592-B7AAA0C443D0}"/>
                </a:ext>
              </a:extLst>
            </p:cNvPr>
            <p:cNvSpPr txBox="1"/>
            <p:nvPr/>
          </p:nvSpPr>
          <p:spPr>
            <a:xfrm>
              <a:off x="7991499" y="1961964"/>
              <a:ext cx="11436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bg1"/>
                  </a:solidFill>
                  <a:latin typeface="Oswald" panose="02000503000000000000" pitchFamily="2" charset="0"/>
                </a:rPr>
                <a:t>اشترى فوازُ قصةٌ</a:t>
              </a:r>
            </a:p>
          </p:txBody>
        </p:sp>
      </p:grpSp>
      <p:sp>
        <p:nvSpPr>
          <p:cNvPr id="160" name="Freeform: Shape 30">
            <a:extLst>
              <a:ext uri="{FF2B5EF4-FFF2-40B4-BE49-F238E27FC236}">
                <a16:creationId xmlns:a16="http://schemas.microsoft.com/office/drawing/2014/main" id="{40EC9CBB-616A-4000-8EBC-B77AC76B8B52}"/>
              </a:ext>
            </a:extLst>
          </p:cNvPr>
          <p:cNvSpPr/>
          <p:nvPr/>
        </p:nvSpPr>
        <p:spPr>
          <a:xfrm>
            <a:off x="7786981" y="3732577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32">
            <a:extLst>
              <a:ext uri="{FF2B5EF4-FFF2-40B4-BE49-F238E27FC236}">
                <a16:creationId xmlns:a16="http://schemas.microsoft.com/office/drawing/2014/main" id="{A0C39D5A-3EE8-4D50-879F-564DF5D6EC6D}"/>
              </a:ext>
            </a:extLst>
          </p:cNvPr>
          <p:cNvSpPr txBox="1"/>
          <p:nvPr/>
        </p:nvSpPr>
        <p:spPr>
          <a:xfrm>
            <a:off x="8382061" y="5256575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gradFill flip="none" rotWithShape="1">
                  <a:gsLst>
                    <a:gs pos="0">
                      <a:srgbClr val="00CC99"/>
                    </a:gs>
                    <a:gs pos="68000">
                      <a:srgbClr val="006666"/>
                    </a:gs>
                  </a:gsLst>
                  <a:lin ang="54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1</a:t>
            </a:r>
          </a:p>
        </p:txBody>
      </p:sp>
      <p:sp>
        <p:nvSpPr>
          <p:cNvPr id="162" name="TextBox 34">
            <a:extLst>
              <a:ext uri="{FF2B5EF4-FFF2-40B4-BE49-F238E27FC236}">
                <a16:creationId xmlns:a16="http://schemas.microsoft.com/office/drawing/2014/main" id="{789947C9-5340-49F2-B5A3-CC04F562B873}"/>
              </a:ext>
            </a:extLst>
          </p:cNvPr>
          <p:cNvSpPr txBox="1"/>
          <p:nvPr/>
        </p:nvSpPr>
        <p:spPr>
          <a:xfrm>
            <a:off x="7786981" y="4557105"/>
            <a:ext cx="168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/>
              <a:t>اشترى فواز قصةٌ جميلةٌ عن الأمانةِ </a:t>
            </a:r>
          </a:p>
        </p:txBody>
      </p:sp>
      <p:grpSp>
        <p:nvGrpSpPr>
          <p:cNvPr id="163" name="Group 43">
            <a:extLst>
              <a:ext uri="{FF2B5EF4-FFF2-40B4-BE49-F238E27FC236}">
                <a16:creationId xmlns:a16="http://schemas.microsoft.com/office/drawing/2014/main" id="{D6DE7DFE-048F-47F5-B6B9-2CE9B0984E4A}"/>
              </a:ext>
            </a:extLst>
          </p:cNvPr>
          <p:cNvGrpSpPr/>
          <p:nvPr/>
        </p:nvGrpSpPr>
        <p:grpSpPr>
          <a:xfrm>
            <a:off x="705012" y="2705689"/>
            <a:ext cx="1349827" cy="2091875"/>
            <a:chOff x="673500" y="1740804"/>
            <a:chExt cx="1349827" cy="2091875"/>
          </a:xfrm>
        </p:grpSpPr>
        <p:sp>
          <p:nvSpPr>
            <p:cNvPr id="164" name="Rectangle: Rounded Corners 7">
              <a:extLst>
                <a:ext uri="{FF2B5EF4-FFF2-40B4-BE49-F238E27FC236}">
                  <a16:creationId xmlns:a16="http://schemas.microsoft.com/office/drawing/2014/main" id="{1396192E-43C2-4944-A822-AF306575E248}"/>
                </a:ext>
              </a:extLst>
            </p:cNvPr>
            <p:cNvSpPr/>
            <p:nvPr/>
          </p:nvSpPr>
          <p:spPr>
            <a:xfrm>
              <a:off x="673500" y="1740804"/>
              <a:ext cx="1349827" cy="2091875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TextBox 8">
              <a:extLst>
                <a:ext uri="{FF2B5EF4-FFF2-40B4-BE49-F238E27FC236}">
                  <a16:creationId xmlns:a16="http://schemas.microsoft.com/office/drawing/2014/main" id="{FEBF9A09-923C-49AE-800B-FBE7DC9FF870}"/>
                </a:ext>
              </a:extLst>
            </p:cNvPr>
            <p:cNvSpPr txBox="1"/>
            <p:nvPr/>
          </p:nvSpPr>
          <p:spPr>
            <a:xfrm>
              <a:off x="776573" y="1993198"/>
              <a:ext cx="12467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bg1"/>
                  </a:solidFill>
                  <a:latin typeface="Oswald" panose="02000503000000000000" pitchFamily="2" charset="0"/>
                </a:rPr>
                <a:t>المسلمُ الحقُّ يؤثرُ غيرهُ</a:t>
              </a:r>
              <a:endParaRPr lang="en-US" sz="16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66" name="Freeform: Shape 6">
            <a:extLst>
              <a:ext uri="{FF2B5EF4-FFF2-40B4-BE49-F238E27FC236}">
                <a16:creationId xmlns:a16="http://schemas.microsoft.com/office/drawing/2014/main" id="{97BAAC0A-850D-4DB8-B3C1-572D47EA77E8}"/>
              </a:ext>
            </a:extLst>
          </p:cNvPr>
          <p:cNvSpPr/>
          <p:nvPr/>
        </p:nvSpPr>
        <p:spPr>
          <a:xfrm>
            <a:off x="538098" y="3751627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9">
            <a:extLst>
              <a:ext uri="{FF2B5EF4-FFF2-40B4-BE49-F238E27FC236}">
                <a16:creationId xmlns:a16="http://schemas.microsoft.com/office/drawing/2014/main" id="{BE77BF7F-135A-4D41-9814-CD90520D5CFF}"/>
              </a:ext>
            </a:extLst>
          </p:cNvPr>
          <p:cNvSpPr txBox="1"/>
          <p:nvPr/>
        </p:nvSpPr>
        <p:spPr>
          <a:xfrm>
            <a:off x="1133178" y="5275625"/>
            <a:ext cx="478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Oswald" panose="02000503000000000000" pitchFamily="2" charset="0"/>
              </a:rPr>
              <a:t>5</a:t>
            </a:r>
          </a:p>
        </p:txBody>
      </p:sp>
      <p:sp>
        <p:nvSpPr>
          <p:cNvPr id="168" name="TextBox 12">
            <a:extLst>
              <a:ext uri="{FF2B5EF4-FFF2-40B4-BE49-F238E27FC236}">
                <a16:creationId xmlns:a16="http://schemas.microsoft.com/office/drawing/2014/main" id="{BF851D5D-7CA1-4F49-B0D3-C5FDB68A053B}"/>
              </a:ext>
            </a:extLst>
          </p:cNvPr>
          <p:cNvSpPr txBox="1"/>
          <p:nvPr/>
        </p:nvSpPr>
        <p:spPr>
          <a:xfrm>
            <a:off x="538098" y="4576155"/>
            <a:ext cx="168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/>
              <a:t>المسلمُ الحقُّ يؤثرُ غيرهُ على نفسهِ 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0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43" grpId="0"/>
      <p:bldP spid="149" grpId="0"/>
      <p:bldP spid="155" grpId="0"/>
      <p:bldP spid="1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08EBD8-08DE-4559-9423-2AF9739B7EAA}"/>
              </a:ext>
            </a:extLst>
          </p:cNvPr>
          <p:cNvGrpSpPr/>
          <p:nvPr/>
        </p:nvGrpSpPr>
        <p:grpSpPr>
          <a:xfrm rot="5400000">
            <a:off x="7380190" y="-373651"/>
            <a:ext cx="640351" cy="4949841"/>
            <a:chOff x="4215798" y="1550132"/>
            <a:chExt cx="987047" cy="53078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30F70-C84F-479B-AFE0-340189920763}"/>
                </a:ext>
              </a:extLst>
            </p:cNvPr>
            <p:cNvSpPr/>
            <p:nvPr/>
          </p:nvSpPr>
          <p:spPr>
            <a:xfrm>
              <a:off x="4215798" y="1684929"/>
              <a:ext cx="987047" cy="5173071"/>
            </a:xfrm>
            <a:prstGeom prst="rect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D66339-FCF6-45B3-AD7E-11D9F0BCCCA6}"/>
                </a:ext>
              </a:extLst>
            </p:cNvPr>
            <p:cNvSpPr txBox="1"/>
            <p:nvPr/>
          </p:nvSpPr>
          <p:spPr>
            <a:xfrm rot="16200000">
              <a:off x="4355012" y="1509739"/>
              <a:ext cx="725714" cy="80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9B56A3-48DE-4952-800F-BD50702E025F}"/>
                </a:ext>
              </a:extLst>
            </p:cNvPr>
            <p:cNvSpPr txBox="1"/>
            <p:nvPr/>
          </p:nvSpPr>
          <p:spPr>
            <a:xfrm>
              <a:off x="4304843" y="2071461"/>
              <a:ext cx="664176" cy="435970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ما عنوان القصَّةِ الّتي اختارها فواز؟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35D6F51-8613-419A-BB81-C67CFBD25884}"/>
              </a:ext>
            </a:extLst>
          </p:cNvPr>
          <p:cNvGrpSpPr/>
          <p:nvPr/>
        </p:nvGrpSpPr>
        <p:grpSpPr>
          <a:xfrm rot="5400000">
            <a:off x="7186964" y="-1562860"/>
            <a:ext cx="655016" cy="5403264"/>
            <a:chOff x="2394197" y="2087441"/>
            <a:chExt cx="987047" cy="477055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0CF0EA-BBAF-4EA9-A34F-2C095A647927}"/>
                </a:ext>
              </a:extLst>
            </p:cNvPr>
            <p:cNvSpPr/>
            <p:nvPr/>
          </p:nvSpPr>
          <p:spPr>
            <a:xfrm>
              <a:off x="2394197" y="2177143"/>
              <a:ext cx="987047" cy="468085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7623E3-D01E-4934-919A-2C2AC6AB4BDE}"/>
                </a:ext>
              </a:extLst>
            </p:cNvPr>
            <p:cNvSpPr txBox="1"/>
            <p:nvPr/>
          </p:nvSpPr>
          <p:spPr>
            <a:xfrm rot="16200000">
              <a:off x="2601113" y="2056077"/>
              <a:ext cx="725714" cy="788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36940E-944E-412C-ADBE-313400BD86F4}"/>
                </a:ext>
              </a:extLst>
            </p:cNvPr>
            <p:cNvSpPr txBox="1"/>
            <p:nvPr/>
          </p:nvSpPr>
          <p:spPr>
            <a:xfrm>
              <a:off x="2528680" y="2546009"/>
              <a:ext cx="649306" cy="40430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من اصطحبَ فوّاز إلى المكتبةِ؟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7BC805F-DBE8-4A55-BBCB-B20CA57DAA83}"/>
              </a:ext>
            </a:extLst>
          </p:cNvPr>
          <p:cNvGrpSpPr/>
          <p:nvPr/>
        </p:nvGrpSpPr>
        <p:grpSpPr>
          <a:xfrm rot="5400000">
            <a:off x="7566228" y="800516"/>
            <a:ext cx="640349" cy="4622681"/>
            <a:chOff x="6037404" y="1384540"/>
            <a:chExt cx="987047" cy="462268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71DF5EF-8AE6-4704-B22E-382794FACFEF}"/>
                </a:ext>
              </a:extLst>
            </p:cNvPr>
            <p:cNvSpPr/>
            <p:nvPr/>
          </p:nvSpPr>
          <p:spPr>
            <a:xfrm>
              <a:off x="6037404" y="1519473"/>
              <a:ext cx="987047" cy="38148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F18658-6386-4EBD-B0E9-C0F9CA80E485}"/>
                </a:ext>
              </a:extLst>
            </p:cNvPr>
            <p:cNvSpPr txBox="1"/>
            <p:nvPr/>
          </p:nvSpPr>
          <p:spPr>
            <a:xfrm rot="16200000">
              <a:off x="6194180" y="1344146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0608D7-3CBC-4093-B26C-AA63A8904F4D}"/>
                </a:ext>
              </a:extLst>
            </p:cNvPr>
            <p:cNvSpPr txBox="1"/>
            <p:nvPr/>
          </p:nvSpPr>
          <p:spPr>
            <a:xfrm>
              <a:off x="6228542" y="1896953"/>
              <a:ext cx="664178" cy="41102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متى عادَ الأبُ ؟ ماذا سأل فوازاً؟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74E5105-E513-4923-9F06-304D533BB4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3973915" y="187835"/>
            <a:ext cx="999170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7C87C7-2A22-4EE0-82F3-CE271CD027B7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4708800" y="1150886"/>
            <a:ext cx="1001558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845260-57A1-44D1-A99D-70DF879F22F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300247" y="2139703"/>
            <a:ext cx="1026013" cy="1901352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D2528A2-EE10-4F67-9F89-10F9C25DACD5}"/>
              </a:ext>
            </a:extLst>
          </p:cNvPr>
          <p:cNvGrpSpPr/>
          <p:nvPr/>
        </p:nvGrpSpPr>
        <p:grpSpPr>
          <a:xfrm>
            <a:off x="51762" y="2861445"/>
            <a:ext cx="3198531" cy="896006"/>
            <a:chOff x="5745536" y="3408110"/>
            <a:chExt cx="4966619" cy="1260553"/>
          </a:xfrm>
        </p:grpSpPr>
        <p:sp>
          <p:nvSpPr>
            <p:cNvPr id="149" name="Arrow: Pentagon 148">
              <a:extLst>
                <a:ext uri="{FF2B5EF4-FFF2-40B4-BE49-F238E27FC236}">
                  <a16:creationId xmlns:a16="http://schemas.microsoft.com/office/drawing/2014/main" id="{D8267A00-A083-44C5-A029-C4BE7CEB98C3}"/>
                </a:ext>
              </a:extLst>
            </p:cNvPr>
            <p:cNvSpPr/>
            <p:nvPr/>
          </p:nvSpPr>
          <p:spPr>
            <a:xfrm>
              <a:off x="6178788" y="3689584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7BFAFE3D-9537-4EFC-8326-5F10FF35D742}"/>
                </a:ext>
              </a:extLst>
            </p:cNvPr>
            <p:cNvSpPr/>
            <p:nvPr/>
          </p:nvSpPr>
          <p:spPr>
            <a:xfrm>
              <a:off x="5745536" y="340811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E01F85A-F553-42BF-8788-E68C06FF3A23}"/>
                </a:ext>
              </a:extLst>
            </p:cNvPr>
            <p:cNvSpPr/>
            <p:nvPr/>
          </p:nvSpPr>
          <p:spPr>
            <a:xfrm>
              <a:off x="5902177" y="347890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6666"/>
                </a:gs>
                <a:gs pos="59000">
                  <a:srgbClr val="00CC99"/>
                </a:gs>
                <a:gs pos="74000">
                  <a:srgbClr val="009999"/>
                </a:gs>
                <a:gs pos="33000">
                  <a:srgbClr val="009999"/>
                </a:gs>
                <a:gs pos="92000">
                  <a:schemeClr val="tx1"/>
                </a:gs>
                <a:gs pos="84000">
                  <a:srgbClr val="0066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2" name="Arrow: Pentagon 151">
              <a:extLst>
                <a:ext uri="{FF2B5EF4-FFF2-40B4-BE49-F238E27FC236}">
                  <a16:creationId xmlns:a16="http://schemas.microsoft.com/office/drawing/2014/main" id="{EEC3A623-1E2E-45DA-A69A-21183BA6FC45}"/>
                </a:ext>
              </a:extLst>
            </p:cNvPr>
            <p:cNvSpPr/>
            <p:nvPr/>
          </p:nvSpPr>
          <p:spPr>
            <a:xfrm>
              <a:off x="6289822" y="3478907"/>
              <a:ext cx="4378178" cy="782258"/>
            </a:xfrm>
            <a:prstGeom prst="homePlate">
              <a:avLst/>
            </a:prstGeom>
            <a:solidFill>
              <a:srgbClr val="F1A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BAF6800-C0E5-4D1B-8079-D88B88CF2AF0}"/>
                </a:ext>
              </a:extLst>
            </p:cNvPr>
            <p:cNvSpPr/>
            <p:nvPr/>
          </p:nvSpPr>
          <p:spPr>
            <a:xfrm>
              <a:off x="9848555" y="347890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868EC8EB-A4D1-413B-91E9-D5F3C8DC9F03}"/>
                </a:ext>
              </a:extLst>
            </p:cNvPr>
            <p:cNvSpPr txBox="1"/>
            <p:nvPr/>
          </p:nvSpPr>
          <p:spPr>
            <a:xfrm>
              <a:off x="9780758" y="361174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7991284-E9D5-471D-9208-21E1150C42EB}"/>
                </a:ext>
              </a:extLst>
            </p:cNvPr>
            <p:cNvSpPr txBox="1"/>
            <p:nvPr/>
          </p:nvSpPr>
          <p:spPr>
            <a:xfrm>
              <a:off x="6244418" y="3499575"/>
              <a:ext cx="3647236" cy="1169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في المساء, سألَ فوّاز : هل قرأتَ القصّةَ؟ </a:t>
              </a:r>
            </a:p>
            <a:p>
              <a:pPr algn="ctr"/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390C3D1-6905-4812-A456-7860C06D4010}"/>
              </a:ext>
            </a:extLst>
          </p:cNvPr>
          <p:cNvGrpSpPr/>
          <p:nvPr/>
        </p:nvGrpSpPr>
        <p:grpSpPr>
          <a:xfrm>
            <a:off x="14580" y="1906502"/>
            <a:ext cx="3235713" cy="764251"/>
            <a:chOff x="5708354" y="1548940"/>
            <a:chExt cx="5003801" cy="1015483"/>
          </a:xfrm>
        </p:grpSpPr>
        <p:sp>
          <p:nvSpPr>
            <p:cNvPr id="159" name="Arrow: Pentagon 158">
              <a:extLst>
                <a:ext uri="{FF2B5EF4-FFF2-40B4-BE49-F238E27FC236}">
                  <a16:creationId xmlns:a16="http://schemas.microsoft.com/office/drawing/2014/main" id="{B1C30033-618F-476F-99A4-469E787F0DF5}"/>
                </a:ext>
              </a:extLst>
            </p:cNvPr>
            <p:cNvSpPr/>
            <p:nvPr/>
          </p:nvSpPr>
          <p:spPr>
            <a:xfrm>
              <a:off x="6178788" y="1782165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1C38AA1-B68D-4EC5-960E-B322E10A8838}"/>
                </a:ext>
              </a:extLst>
            </p:cNvPr>
            <p:cNvSpPr/>
            <p:nvPr/>
          </p:nvSpPr>
          <p:spPr>
            <a:xfrm>
              <a:off x="5708354" y="1548940"/>
              <a:ext cx="387645" cy="818205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C75EA343-4D1E-46AA-AEEC-2F9E33ADCFC6}"/>
                </a:ext>
              </a:extLst>
            </p:cNvPr>
            <p:cNvSpPr/>
            <p:nvPr/>
          </p:nvSpPr>
          <p:spPr>
            <a:xfrm>
              <a:off x="5902177" y="157963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F46136"/>
                </a:gs>
                <a:gs pos="59000">
                  <a:srgbClr val="FFCC00"/>
                </a:gs>
                <a:gs pos="74000">
                  <a:srgbClr val="FF9900"/>
                </a:gs>
                <a:gs pos="33000">
                  <a:srgbClr val="FF9900"/>
                </a:gs>
                <a:gs pos="92000">
                  <a:schemeClr val="tx1"/>
                </a:gs>
                <a:gs pos="84000">
                  <a:srgbClr val="F461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Arrow: Pentagon 161">
              <a:extLst>
                <a:ext uri="{FF2B5EF4-FFF2-40B4-BE49-F238E27FC236}">
                  <a16:creationId xmlns:a16="http://schemas.microsoft.com/office/drawing/2014/main" id="{CD24ED4A-441B-464E-B203-8FF76F138B08}"/>
                </a:ext>
              </a:extLst>
            </p:cNvPr>
            <p:cNvSpPr/>
            <p:nvPr/>
          </p:nvSpPr>
          <p:spPr>
            <a:xfrm>
              <a:off x="6289822" y="1579637"/>
              <a:ext cx="4378178" cy="782258"/>
            </a:xfrm>
            <a:prstGeom prst="homePlate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E9FCEA5-AFD9-4153-A536-1FBABF86534D}"/>
                </a:ext>
              </a:extLst>
            </p:cNvPr>
            <p:cNvSpPr/>
            <p:nvPr/>
          </p:nvSpPr>
          <p:spPr>
            <a:xfrm>
              <a:off x="9848555" y="157963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A2C08EB4-29BE-460D-9096-C238920ADE75}"/>
                </a:ext>
              </a:extLst>
            </p:cNvPr>
            <p:cNvSpPr txBox="1"/>
            <p:nvPr/>
          </p:nvSpPr>
          <p:spPr>
            <a:xfrm>
              <a:off x="9780758" y="1708398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8DA7010-89DA-4F2B-B2D2-25DB7E0F8A11}"/>
                </a:ext>
              </a:extLst>
            </p:cNvPr>
            <p:cNvSpPr txBox="1"/>
            <p:nvPr/>
          </p:nvSpPr>
          <p:spPr>
            <a:xfrm>
              <a:off x="6224046" y="1724043"/>
              <a:ext cx="3607798" cy="449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الإِيْثَارُ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2B02484-6329-44DE-9276-3D31E06B1BA8}"/>
              </a:ext>
            </a:extLst>
          </p:cNvPr>
          <p:cNvGrpSpPr/>
          <p:nvPr/>
        </p:nvGrpSpPr>
        <p:grpSpPr>
          <a:xfrm flipH="1">
            <a:off x="42021" y="911781"/>
            <a:ext cx="3186563" cy="716685"/>
            <a:chOff x="1479844" y="635009"/>
            <a:chExt cx="4961320" cy="1006170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2566317-FC00-4594-BD4C-EF4D1A80B4BD}"/>
                </a:ext>
              </a:extLst>
            </p:cNvPr>
            <p:cNvSpPr/>
            <p:nvPr/>
          </p:nvSpPr>
          <p:spPr>
            <a:xfrm>
              <a:off x="6053519" y="74609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Arrow: Pentagon 169">
              <a:extLst>
                <a:ext uri="{FF2B5EF4-FFF2-40B4-BE49-F238E27FC236}">
                  <a16:creationId xmlns:a16="http://schemas.microsoft.com/office/drawing/2014/main" id="{42ADFD53-7616-4B5F-AEE5-233C4459847E}"/>
                </a:ext>
              </a:extLst>
            </p:cNvPr>
            <p:cNvSpPr/>
            <p:nvPr/>
          </p:nvSpPr>
          <p:spPr>
            <a:xfrm flipH="1">
              <a:off x="1568603" y="858921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5BB19C33-A53F-40DA-A101-90CE0AF8B482}"/>
                </a:ext>
              </a:extLst>
            </p:cNvPr>
            <p:cNvSpPr/>
            <p:nvPr/>
          </p:nvSpPr>
          <p:spPr>
            <a:xfrm>
              <a:off x="5902177" y="635009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99FF"/>
                </a:gs>
                <a:gs pos="59000">
                  <a:srgbClr val="66FFFF"/>
                </a:gs>
                <a:gs pos="74000">
                  <a:srgbClr val="33CCFF"/>
                </a:gs>
                <a:gs pos="33000">
                  <a:srgbClr val="33CCFF"/>
                </a:gs>
                <a:gs pos="92000">
                  <a:schemeClr val="tx1"/>
                </a:gs>
                <a:gs pos="8400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2" name="Arrow: Pentagon 171">
              <a:extLst>
                <a:ext uri="{FF2B5EF4-FFF2-40B4-BE49-F238E27FC236}">
                  <a16:creationId xmlns:a16="http://schemas.microsoft.com/office/drawing/2014/main" id="{FE985A04-3BAF-4FB2-9671-7B43ED652B8B}"/>
                </a:ext>
              </a:extLst>
            </p:cNvPr>
            <p:cNvSpPr/>
            <p:nvPr/>
          </p:nvSpPr>
          <p:spPr>
            <a:xfrm flipH="1">
              <a:off x="1523999" y="635009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117DBB7-E88D-4A6A-ACB7-52CAB963AA31}"/>
                </a:ext>
              </a:extLst>
            </p:cNvPr>
            <p:cNvSpPr/>
            <p:nvPr/>
          </p:nvSpPr>
          <p:spPr>
            <a:xfrm flipH="1">
              <a:off x="1479844" y="63772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2B202F22-BF87-49A8-ADE1-DAE7B9FA1586}"/>
                </a:ext>
              </a:extLst>
            </p:cNvPr>
            <p:cNvSpPr txBox="1"/>
            <p:nvPr/>
          </p:nvSpPr>
          <p:spPr>
            <a:xfrm>
              <a:off x="1666908" y="76605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3227071D-44ED-43A4-AC10-43260CE8D126}"/>
                </a:ext>
              </a:extLst>
            </p:cNvPr>
            <p:cNvSpPr txBox="1"/>
            <p:nvPr/>
          </p:nvSpPr>
          <p:spPr>
            <a:xfrm>
              <a:off x="2328410" y="764489"/>
              <a:ext cx="3621480" cy="475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والدهُ</a:t>
              </a:r>
              <a:endParaRPr lang="en-US" sz="1600" b="1" dirty="0"/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0">
            <a:extLst>
              <a:ext uri="{FF2B5EF4-FFF2-40B4-BE49-F238E27FC236}">
                <a16:creationId xmlns:a16="http://schemas.microsoft.com/office/drawing/2014/main" id="{8941CECF-91DE-4856-93BF-FE05CB74DB31}"/>
              </a:ext>
            </a:extLst>
          </p:cNvPr>
          <p:cNvGrpSpPr/>
          <p:nvPr/>
        </p:nvGrpSpPr>
        <p:grpSpPr>
          <a:xfrm rot="5400000">
            <a:off x="7390448" y="2757713"/>
            <a:ext cx="677108" cy="4952640"/>
            <a:chOff x="7857076" y="2016645"/>
            <a:chExt cx="1043705" cy="4952640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B6785F77-3188-4A06-9BC2-197F69A6DDCE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B57D012F-A7AB-4495-ADFA-9DF09862036F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8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89316C44-EC9E-49D2-823A-BE7F36D00D76}"/>
                </a:ext>
              </a:extLst>
            </p:cNvPr>
            <p:cNvSpPr txBox="1"/>
            <p:nvPr/>
          </p:nvSpPr>
          <p:spPr>
            <a:xfrm>
              <a:off x="7857076" y="2465856"/>
              <a:ext cx="1043705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ماذا يحدث لو أنَّ النَّاس جميعهم اتَّصفوا </a:t>
              </a:r>
            </a:p>
            <a:p>
              <a:pPr algn="r"/>
              <a:r>
                <a:rPr lang="ar-SY" sz="1600" b="1" dirty="0"/>
                <a:t>بخُلِقِ الإيْثَارِ ؟ 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65351601-CFFC-4C65-B5B6-A6D5F53DC7D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590684" y="4248439"/>
            <a:ext cx="1026013" cy="1901352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sp>
        <p:nvSpPr>
          <p:cNvPr id="134" name="Rectangle 133">
            <a:extLst>
              <a:ext uri="{FF2B5EF4-FFF2-40B4-BE49-F238E27FC236}">
                <a16:creationId xmlns:a16="http://schemas.microsoft.com/office/drawing/2014/main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8BB4D89-BE89-423D-9B00-F5964A8A921E}"/>
              </a:ext>
            </a:extLst>
          </p:cNvPr>
          <p:cNvGrpSpPr/>
          <p:nvPr/>
        </p:nvGrpSpPr>
        <p:grpSpPr>
          <a:xfrm rot="5400000">
            <a:off x="7396692" y="1641888"/>
            <a:ext cx="648750" cy="4991241"/>
            <a:chOff x="7859005" y="2016645"/>
            <a:chExt cx="999994" cy="499124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16F7C94-EB49-4560-A8BE-357DA0BD7CD0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4977A12-4E37-4602-9744-8E28CE3B4511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5DCCB7-2F15-4E8D-B9A4-826A2E2A963C}"/>
                </a:ext>
              </a:extLst>
            </p:cNvPr>
            <p:cNvSpPr txBox="1"/>
            <p:nvPr/>
          </p:nvSpPr>
          <p:spPr>
            <a:xfrm>
              <a:off x="8005460" y="2504457"/>
              <a:ext cx="664176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اذكر ثلاثة أعمالٍ أعجبتني قام بها فوّازُ.</a:t>
              </a:r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6A7B5B0-9287-4248-B0D5-E7F525A85CB0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559183" y="312549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B01D62E-BF36-41D4-BADD-32EBA20CD0B3}"/>
              </a:ext>
            </a:extLst>
          </p:cNvPr>
          <p:cNvGrpSpPr/>
          <p:nvPr/>
        </p:nvGrpSpPr>
        <p:grpSpPr>
          <a:xfrm>
            <a:off x="28483" y="3685828"/>
            <a:ext cx="3228672" cy="936615"/>
            <a:chOff x="5722256" y="5246246"/>
            <a:chExt cx="4989899" cy="1074959"/>
          </a:xfrm>
        </p:grpSpPr>
        <p:sp>
          <p:nvSpPr>
            <p:cNvPr id="139" name="Arrow: Pentagon 138">
              <a:extLst>
                <a:ext uri="{FF2B5EF4-FFF2-40B4-BE49-F238E27FC236}">
                  <a16:creationId xmlns:a16="http://schemas.microsoft.com/office/drawing/2014/main" id="{817B9A67-E1D2-480F-962D-F755A3F310F6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1D7A465-26EC-46AE-A472-2ED8F1198F92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558521A-ED60-4D4A-A4A5-0B53784B972A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Arrow: Pentagon 141">
              <a:extLst>
                <a:ext uri="{FF2B5EF4-FFF2-40B4-BE49-F238E27FC236}">
                  <a16:creationId xmlns:a16="http://schemas.microsoft.com/office/drawing/2014/main" id="{2FDBE8F3-1A23-4F1E-B4DF-84F66FC02D87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BD40099-998F-4BFE-BC95-9A6F4BD07760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ED48689E-59C7-4B9B-B917-80933AA8C28A}"/>
                </a:ext>
              </a:extLst>
            </p:cNvPr>
            <p:cNvSpPr txBox="1"/>
            <p:nvPr/>
          </p:nvSpPr>
          <p:spPr>
            <a:xfrm>
              <a:off x="9799683" y="5468653"/>
              <a:ext cx="798286" cy="78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D517097-2481-40C7-B56C-4FC8772D06E2}"/>
                </a:ext>
              </a:extLst>
            </p:cNvPr>
            <p:cNvSpPr txBox="1"/>
            <p:nvPr/>
          </p:nvSpPr>
          <p:spPr>
            <a:xfrm>
              <a:off x="6262430" y="5246246"/>
              <a:ext cx="3594302" cy="953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أنَّه اشترى كتاباً مثمراً، أنّه جمع نقوده لشراءِ ما يفيده، أنَّه قرأ موضوعاً ذا أهميةٍ استفاد منه. 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F74AD42-D1AA-422E-B691-797659A12249}"/>
              </a:ext>
            </a:extLst>
          </p:cNvPr>
          <p:cNvGrpSpPr/>
          <p:nvPr/>
        </p:nvGrpSpPr>
        <p:grpSpPr>
          <a:xfrm rot="5400000">
            <a:off x="7426290" y="-632296"/>
            <a:ext cx="640351" cy="4956012"/>
            <a:chOff x="7859003" y="2046965"/>
            <a:chExt cx="987047" cy="4956012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0ECD594-E587-4FE3-88DA-49BD9BA1D29E}"/>
                </a:ext>
              </a:extLst>
            </p:cNvPr>
            <p:cNvSpPr/>
            <p:nvPr/>
          </p:nvSpPr>
          <p:spPr>
            <a:xfrm>
              <a:off x="7859003" y="2177144"/>
              <a:ext cx="987047" cy="377053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31AE0B8B-13CF-44A4-ADC2-1F57D43132C3}"/>
                </a:ext>
              </a:extLst>
            </p:cNvPr>
            <p:cNvSpPr txBox="1"/>
            <p:nvPr/>
          </p:nvSpPr>
          <p:spPr>
            <a:xfrm rot="16200000">
              <a:off x="8013736" y="200657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3C479DF8-2621-488D-AB02-645547584206}"/>
                </a:ext>
              </a:extLst>
            </p:cNvPr>
            <p:cNvSpPr txBox="1"/>
            <p:nvPr/>
          </p:nvSpPr>
          <p:spPr>
            <a:xfrm>
              <a:off x="7994338" y="2587425"/>
              <a:ext cx="664176" cy="441555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ما الخُلق الذي تحلّت به المرأةُ المسكينةُ؟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3" name="Picture 182">
            <a:extLst>
              <a:ext uri="{FF2B5EF4-FFF2-40B4-BE49-F238E27FC236}">
                <a16:creationId xmlns:a16="http://schemas.microsoft.com/office/drawing/2014/main" id="{FF9D37B2-8E4C-4E26-93C8-4CF26B431B0F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084079" y="818836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E65D8C0-BFAC-48BA-B882-3FF06FAAB87B}"/>
              </a:ext>
            </a:extLst>
          </p:cNvPr>
          <p:cNvGrpSpPr/>
          <p:nvPr/>
        </p:nvGrpSpPr>
        <p:grpSpPr>
          <a:xfrm rot="5400000">
            <a:off x="7405136" y="482258"/>
            <a:ext cx="640349" cy="5011382"/>
            <a:chOff x="7859004" y="2033180"/>
            <a:chExt cx="987047" cy="5011382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010018D1-0F9D-4E66-BC7D-67081CEBC921}"/>
                </a:ext>
              </a:extLst>
            </p:cNvPr>
            <p:cNvSpPr/>
            <p:nvPr/>
          </p:nvSpPr>
          <p:spPr>
            <a:xfrm>
              <a:off x="7859004" y="2177144"/>
              <a:ext cx="987047" cy="2882653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74A6D81B-C4C4-4F09-9C42-F6B4128EDB5B}"/>
                </a:ext>
              </a:extLst>
            </p:cNvPr>
            <p:cNvSpPr txBox="1"/>
            <p:nvPr/>
          </p:nvSpPr>
          <p:spPr>
            <a:xfrm rot="16200000">
              <a:off x="8007646" y="1992786"/>
              <a:ext cx="725714" cy="80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7A"/>
                  </a:solidFill>
                  <a:latin typeface="Oswald" panose="02000503000000000000" pitchFamily="2" charset="0"/>
                </a:rPr>
                <a:t>6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FF48544C-1FE2-489A-B00E-0CD7E31428C8}"/>
                </a:ext>
              </a:extLst>
            </p:cNvPr>
            <p:cNvSpPr txBox="1"/>
            <p:nvPr/>
          </p:nvSpPr>
          <p:spPr>
            <a:xfrm>
              <a:off x="8043625" y="2508070"/>
              <a:ext cx="664178" cy="453649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ما رأيك في تصرُّف المرأةِ المسكينةِ؟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9" name="Picture 188">
            <a:extLst>
              <a:ext uri="{FF2B5EF4-FFF2-40B4-BE49-F238E27FC236}">
                <a16:creationId xmlns:a16="http://schemas.microsoft.com/office/drawing/2014/main" id="{B1A97F73-9CDD-4483-98A2-6F238EC1D189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805308" y="1974229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930E446-D168-4307-8B6C-F7F3DE454544}"/>
              </a:ext>
            </a:extLst>
          </p:cNvPr>
          <p:cNvGrpSpPr/>
          <p:nvPr/>
        </p:nvGrpSpPr>
        <p:grpSpPr>
          <a:xfrm>
            <a:off x="28482" y="1546677"/>
            <a:ext cx="3228673" cy="766877"/>
            <a:chOff x="5722256" y="5339135"/>
            <a:chExt cx="4989899" cy="982070"/>
          </a:xfrm>
        </p:grpSpPr>
        <p:sp>
          <p:nvSpPr>
            <p:cNvPr id="191" name="Arrow: Pentagon 190">
              <a:extLst>
                <a:ext uri="{FF2B5EF4-FFF2-40B4-BE49-F238E27FC236}">
                  <a16:creationId xmlns:a16="http://schemas.microsoft.com/office/drawing/2014/main" id="{31786F9B-0F94-470A-9FDB-776F02F2730B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F9CAC16B-3A7A-441D-A36B-B492793E96A7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FAFC351-5262-4414-B903-84DFFB6869C7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Arrow: Pentagon 193">
              <a:extLst>
                <a:ext uri="{FF2B5EF4-FFF2-40B4-BE49-F238E27FC236}">
                  <a16:creationId xmlns:a16="http://schemas.microsoft.com/office/drawing/2014/main" id="{BAEEEDE5-8C35-4278-B499-86C2275D21EF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086454D5-343F-4181-AF3B-DD9EB3828CC9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C1FCBFFA-9595-4899-92D5-F0E79A7F80A1}"/>
                </a:ext>
              </a:extLst>
            </p:cNvPr>
            <p:cNvSpPr txBox="1"/>
            <p:nvPr/>
          </p:nvSpPr>
          <p:spPr>
            <a:xfrm>
              <a:off x="9799683" y="5468654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6603CB4C-6666-47D4-AD0D-6E0D76E75FE6}"/>
                </a:ext>
              </a:extLst>
            </p:cNvPr>
            <p:cNvSpPr txBox="1"/>
            <p:nvPr/>
          </p:nvSpPr>
          <p:spPr>
            <a:xfrm>
              <a:off x="6203047" y="5375028"/>
              <a:ext cx="3669785" cy="433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الإِيْثَارُ</a:t>
              </a: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C890F37-00B5-4FDA-94EE-036238F70991}"/>
              </a:ext>
            </a:extLst>
          </p:cNvPr>
          <p:cNvGrpSpPr/>
          <p:nvPr/>
        </p:nvGrpSpPr>
        <p:grpSpPr>
          <a:xfrm>
            <a:off x="28482" y="2656761"/>
            <a:ext cx="3297647" cy="659128"/>
            <a:chOff x="5722256" y="5339135"/>
            <a:chExt cx="4989899" cy="982070"/>
          </a:xfrm>
        </p:grpSpPr>
        <p:sp>
          <p:nvSpPr>
            <p:cNvPr id="201" name="Arrow: Pentagon 200">
              <a:extLst>
                <a:ext uri="{FF2B5EF4-FFF2-40B4-BE49-F238E27FC236}">
                  <a16:creationId xmlns:a16="http://schemas.microsoft.com/office/drawing/2014/main" id="{C227B777-DCE4-4340-8AED-31B88ADD40C8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9A03D4A9-9D9C-4896-B4BC-F265B263DB11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8C46A4BB-B54F-4082-9C99-1010B8B83439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Arrow: Pentagon 203">
              <a:extLst>
                <a:ext uri="{FF2B5EF4-FFF2-40B4-BE49-F238E27FC236}">
                  <a16:creationId xmlns:a16="http://schemas.microsoft.com/office/drawing/2014/main" id="{09647570-5A36-448D-8F9D-99194DB37724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89FBA2FC-B21A-4BA3-A447-D938E947C47F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6EAD85CE-FA67-46EC-ADE0-8CBED76DCFF9}"/>
                </a:ext>
              </a:extLst>
            </p:cNvPr>
            <p:cNvSpPr txBox="1"/>
            <p:nvPr/>
          </p:nvSpPr>
          <p:spPr>
            <a:xfrm>
              <a:off x="9799684" y="5400533"/>
              <a:ext cx="798286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7A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3F7B9BA2-34BC-4B65-9B52-343ACE10BFFF}"/>
                </a:ext>
              </a:extLst>
            </p:cNvPr>
            <p:cNvSpPr txBox="1"/>
            <p:nvPr/>
          </p:nvSpPr>
          <p:spPr>
            <a:xfrm>
              <a:off x="6100735" y="5348099"/>
              <a:ext cx="3883245" cy="871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تصرفٌ جميلٌ ظهر من خلاله تفضِيل الغيرِ على النَّفسِ و هذا قِمَّةُ الإيْثَارِ. </a:t>
              </a:r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23A1AF21-4732-43EF-A40D-C0DD6C97866A}"/>
              </a:ext>
            </a:extLst>
          </p:cNvPr>
          <p:cNvGrpSpPr/>
          <p:nvPr/>
        </p:nvGrpSpPr>
        <p:grpSpPr>
          <a:xfrm>
            <a:off x="30755" y="4891662"/>
            <a:ext cx="3228672" cy="672643"/>
            <a:chOff x="5722256" y="5316967"/>
            <a:chExt cx="4989899" cy="1004238"/>
          </a:xfrm>
        </p:grpSpPr>
        <p:sp>
          <p:nvSpPr>
            <p:cNvPr id="208" name="Arrow: Pentagon 207">
              <a:extLst>
                <a:ext uri="{FF2B5EF4-FFF2-40B4-BE49-F238E27FC236}">
                  <a16:creationId xmlns:a16="http://schemas.microsoft.com/office/drawing/2014/main" id="{A3D8BCE0-606A-48CF-AFAC-0087B6793435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62F78048-D386-4611-B5F6-9E4C7D28CDD7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C59A9715-7207-4B53-BDD2-E07B95939190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Arrow: Pentagon 211">
              <a:extLst>
                <a:ext uri="{FF2B5EF4-FFF2-40B4-BE49-F238E27FC236}">
                  <a16:creationId xmlns:a16="http://schemas.microsoft.com/office/drawing/2014/main" id="{A2D504EE-0AA7-49B1-B9BB-16AA4966F3B1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852EA01E-5B7F-472F-AAEC-E520C4321842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49825DCA-2FF9-45A4-BA0C-E78A00EEB1BC}"/>
                </a:ext>
              </a:extLst>
            </p:cNvPr>
            <p:cNvSpPr txBox="1"/>
            <p:nvPr/>
          </p:nvSpPr>
          <p:spPr>
            <a:xfrm>
              <a:off x="9799683" y="5468653"/>
              <a:ext cx="798286" cy="78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8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30A29C1D-061F-4383-89F6-D303D4687F53}"/>
                </a:ext>
              </a:extLst>
            </p:cNvPr>
            <p:cNvSpPr txBox="1"/>
            <p:nvPr/>
          </p:nvSpPr>
          <p:spPr>
            <a:xfrm>
              <a:off x="6262430" y="5316967"/>
              <a:ext cx="3594302" cy="873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يعمُّ الخيرُ الكثيرُ و المحبةُ بين النّاسِ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4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19">
            <a:extLst>
              <a:ext uri="{FF2B5EF4-FFF2-40B4-BE49-F238E27FC236}">
                <a16:creationId xmlns:a16="http://schemas.microsoft.com/office/drawing/2014/main" id="{AF98EC69-73F7-42D8-9AA4-6E8907CD2495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56" name="Rectangle: Rounded Corners 7">
              <a:extLst>
                <a:ext uri="{FF2B5EF4-FFF2-40B4-BE49-F238E27FC236}">
                  <a16:creationId xmlns:a16="http://schemas.microsoft.com/office/drawing/2014/main" id="{90D526E3-D568-43B0-9578-530805526248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: Top Corners Rounded 8">
              <a:extLst>
                <a:ext uri="{FF2B5EF4-FFF2-40B4-BE49-F238E27FC236}">
                  <a16:creationId xmlns:a16="http://schemas.microsoft.com/office/drawing/2014/main" id="{C5D9278E-9AE6-4B51-B61F-2FBCC102DDEF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12">
              <a:extLst>
                <a:ext uri="{FF2B5EF4-FFF2-40B4-BE49-F238E27FC236}">
                  <a16:creationId xmlns:a16="http://schemas.microsoft.com/office/drawing/2014/main" id="{69B16EA9-3F64-42A7-ABDD-F7417D38950C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10">
              <a:extLst>
                <a:ext uri="{FF2B5EF4-FFF2-40B4-BE49-F238E27FC236}">
                  <a16:creationId xmlns:a16="http://schemas.microsoft.com/office/drawing/2014/main" id="{165ADF58-D416-4EBF-A095-20673D7E1C83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Circle: Hollow 11">
              <a:extLst>
                <a:ext uri="{FF2B5EF4-FFF2-40B4-BE49-F238E27FC236}">
                  <a16:creationId xmlns:a16="http://schemas.microsoft.com/office/drawing/2014/main" id="{E1DE59D3-D200-4373-8549-C8CCC340033E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15">
              <a:extLst>
                <a:ext uri="{FF2B5EF4-FFF2-40B4-BE49-F238E27FC236}">
                  <a16:creationId xmlns:a16="http://schemas.microsoft.com/office/drawing/2014/main" id="{80143B96-EC79-481C-A07F-1D8E791A206D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4">
              <a:extLst>
                <a:ext uri="{FF2B5EF4-FFF2-40B4-BE49-F238E27FC236}">
                  <a16:creationId xmlns:a16="http://schemas.microsoft.com/office/drawing/2014/main" id="{08965D79-C1C1-4A9E-93BD-4945B2B60388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3" name="Picture 3">
              <a:extLst>
                <a:ext uri="{FF2B5EF4-FFF2-40B4-BE49-F238E27FC236}">
                  <a16:creationId xmlns:a16="http://schemas.microsoft.com/office/drawing/2014/main" id="{F126BFAE-A535-4452-8109-75F696D49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64" name="TextBox 16">
              <a:extLst>
                <a:ext uri="{FF2B5EF4-FFF2-40B4-BE49-F238E27FC236}">
                  <a16:creationId xmlns:a16="http://schemas.microsoft.com/office/drawing/2014/main" id="{46272B2B-B690-4E6A-99F2-632D657F97D8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أقصّ القصّة بأسلوبي .</a:t>
              </a:r>
              <a:endParaRPr lang="en-US" dirty="0"/>
            </a:p>
          </p:txBody>
        </p:sp>
        <p:sp>
          <p:nvSpPr>
            <p:cNvPr id="65" name="TextBox 18">
              <a:extLst>
                <a:ext uri="{FF2B5EF4-FFF2-40B4-BE49-F238E27FC236}">
                  <a16:creationId xmlns:a16="http://schemas.microsoft.com/office/drawing/2014/main" id="{5D595FAA-C25A-4112-B6DE-836E0549524C}"/>
                </a:ext>
              </a:extLst>
            </p:cNvPr>
            <p:cNvSpPr txBox="1"/>
            <p:nvPr/>
          </p:nvSpPr>
          <p:spPr>
            <a:xfrm>
              <a:off x="2623594" y="1472819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314" y="870712"/>
            <a:ext cx="588575" cy="6125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" name="مجموعة 68">
            <a:extLst>
              <a:ext uri="{FF2B5EF4-FFF2-40B4-BE49-F238E27FC236}">
                <a16:creationId xmlns:a16="http://schemas.microsoft.com/office/drawing/2014/main" id="{36AF7FA6-8D65-49FD-9BE8-7B49CC8C16AB}"/>
              </a:ext>
            </a:extLst>
          </p:cNvPr>
          <p:cNvGrpSpPr/>
          <p:nvPr/>
        </p:nvGrpSpPr>
        <p:grpSpPr>
          <a:xfrm>
            <a:off x="2501689" y="2111435"/>
            <a:ext cx="5045055" cy="4508591"/>
            <a:chOff x="2781089" y="2111435"/>
            <a:chExt cx="5045055" cy="4508591"/>
          </a:xfrm>
        </p:grpSpPr>
        <p:sp>
          <p:nvSpPr>
            <p:cNvPr id="72" name="Freeform: Shape 103">
              <a:extLst>
                <a:ext uri="{FF2B5EF4-FFF2-40B4-BE49-F238E27FC236}">
                  <a16:creationId xmlns:a16="http://schemas.microsoft.com/office/drawing/2014/main" id="{22FD655A-DA18-4C80-A614-3B8DA82187A3}"/>
                </a:ext>
              </a:extLst>
            </p:cNvPr>
            <p:cNvSpPr/>
            <p:nvPr/>
          </p:nvSpPr>
          <p:spPr>
            <a:xfrm rot="13679194">
              <a:off x="2956838" y="1935686"/>
              <a:ext cx="4508591" cy="4860090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151">
              <a:extLst>
                <a:ext uri="{FF2B5EF4-FFF2-40B4-BE49-F238E27FC236}">
                  <a16:creationId xmlns:a16="http://schemas.microsoft.com/office/drawing/2014/main" id="{C6C59CD7-6818-4367-9B2A-C47705A72A9F}"/>
                </a:ext>
              </a:extLst>
            </p:cNvPr>
            <p:cNvSpPr txBox="1"/>
            <p:nvPr/>
          </p:nvSpPr>
          <p:spPr>
            <a:xfrm>
              <a:off x="3042368" y="3350068"/>
              <a:ext cx="478377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أنّ ثلاثة من جرحى المسلمين في أرضِ المعركةِ و جروحهم خطيرةٌ،  فجاءَ رجلٌ يبحثُ عن ابن عمٍ له فوجده و عندما أرادَ أن يسقيَه امتنع عن الشُّرب و أشارَ بيدهِ إلى رجلٍ يتألّمُ و قالَ : اذهبْ إلى أخي فهو أحوجُ منِّي للماء،  فلمَّا ذهب إليه سَمِعَ صوتَ جريحٍ يقولُ : ماء ماء ، فلمّا ذهب إليه وجدهُ قد ماتُ و لمّا رجعَ إلى الثّاني وجدهُ قد ماتَ و لما عاد إلى ابن عمِّه وجده قد ماتَ أيضاً .</a:t>
              </a:r>
              <a:endParaRPr lang="ar-SY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3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092D9B-10A2-40E8-9381-A484CAAD2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6" b="812"/>
          <a:stretch/>
        </p:blipFill>
        <p:spPr>
          <a:xfrm>
            <a:off x="2188359" y="1637060"/>
            <a:ext cx="7859900" cy="2109200"/>
          </a:xfrm>
          <a:prstGeom prst="rect">
            <a:avLst/>
          </a:prstGeom>
        </p:spPr>
      </p:pic>
      <p:grpSp>
        <p:nvGrpSpPr>
          <p:cNvPr id="72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أملأ الفراغات الآتية 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EFAB63B-19B3-4E56-8CB3-C3B49B53FB4E}"/>
              </a:ext>
            </a:extLst>
          </p:cNvPr>
          <p:cNvSpPr/>
          <p:nvPr/>
        </p:nvSpPr>
        <p:spPr>
          <a:xfrm>
            <a:off x="6850127" y="2138684"/>
            <a:ext cx="1417687" cy="380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b="1" dirty="0">
                <a:solidFill>
                  <a:srgbClr val="FF0000"/>
                </a:solidFill>
              </a:rPr>
              <a:t>فوازٍ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DFDAC25-4A11-48E9-98A7-39ECD05EE8BA}"/>
              </a:ext>
            </a:extLst>
          </p:cNvPr>
          <p:cNvSpPr/>
          <p:nvPr/>
        </p:nvSpPr>
        <p:spPr>
          <a:xfrm>
            <a:off x="5076825" y="2128883"/>
            <a:ext cx="1417369" cy="344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b="1" dirty="0">
                <a:solidFill>
                  <a:srgbClr val="FF0000"/>
                </a:solidFill>
              </a:rPr>
              <a:t>والدهُ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8AA694F-CF91-444A-AA94-907BA29FFA9B}"/>
              </a:ext>
            </a:extLst>
          </p:cNvPr>
          <p:cNvSpPr/>
          <p:nvPr/>
        </p:nvSpPr>
        <p:spPr>
          <a:xfrm>
            <a:off x="7112000" y="3218699"/>
            <a:ext cx="1522855" cy="380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b="1" dirty="0">
                <a:solidFill>
                  <a:srgbClr val="FF0000"/>
                </a:solidFill>
              </a:rPr>
              <a:t>ثلاثةٌ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E2C4A1A-3F0C-4B61-A205-C81B492FDE8B}"/>
              </a:ext>
            </a:extLst>
          </p:cNvPr>
          <p:cNvSpPr/>
          <p:nvPr/>
        </p:nvSpPr>
        <p:spPr>
          <a:xfrm>
            <a:off x="6843944" y="1584884"/>
            <a:ext cx="1417687" cy="380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b="1" dirty="0">
                <a:solidFill>
                  <a:srgbClr val="FF0000"/>
                </a:solidFill>
              </a:rPr>
              <a:t>كتابٍ مفيدٍ</a:t>
            </a:r>
          </a:p>
        </p:txBody>
      </p:sp>
    </p:spTree>
    <p:extLst>
      <p:ext uri="{BB962C8B-B14F-4D97-AF65-F5344CB8AC3E}">
        <p14:creationId xmlns:p14="http://schemas.microsoft.com/office/powerpoint/2010/main" val="351327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" grpId="0" animBg="1"/>
      <p:bldP spid="105" grpId="0" animBg="1"/>
      <p:bldP spid="122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092D9B-10A2-40E8-9381-A484CAAD2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931"/>
          <a:stretch/>
        </p:blipFill>
        <p:spPr>
          <a:xfrm>
            <a:off x="2188359" y="2154554"/>
            <a:ext cx="7859900" cy="1096660"/>
          </a:xfrm>
          <a:prstGeom prst="rect">
            <a:avLst/>
          </a:prstGeom>
        </p:spPr>
      </p:pic>
      <p:grpSp>
        <p:nvGrpSpPr>
          <p:cNvPr id="72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أعوض شفهيا الكلمة الملونة بكلمة مرادفة لها </a:t>
              </a:r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EFAB63B-19B3-4E56-8CB3-C3B49B53FB4E}"/>
              </a:ext>
            </a:extLst>
          </p:cNvPr>
          <p:cNvSpPr/>
          <p:nvPr/>
        </p:nvSpPr>
        <p:spPr>
          <a:xfrm>
            <a:off x="7784187" y="2242318"/>
            <a:ext cx="573688" cy="380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1600" b="1" dirty="0">
                <a:solidFill>
                  <a:srgbClr val="FF0000"/>
                </a:solidFill>
              </a:rPr>
              <a:t>يفضَّل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DFDAC25-4A11-48E9-98A7-39ECD05EE8BA}"/>
              </a:ext>
            </a:extLst>
          </p:cNvPr>
          <p:cNvSpPr/>
          <p:nvPr/>
        </p:nvSpPr>
        <p:spPr>
          <a:xfrm>
            <a:off x="3791227" y="2366307"/>
            <a:ext cx="623092" cy="211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1600" b="1" dirty="0">
                <a:solidFill>
                  <a:srgbClr val="FF0000"/>
                </a:solidFill>
              </a:rPr>
              <a:t>يعطش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8AA694F-CF91-444A-AA94-907BA29FFA9B}"/>
              </a:ext>
            </a:extLst>
          </p:cNvPr>
          <p:cNvSpPr/>
          <p:nvPr/>
        </p:nvSpPr>
        <p:spPr>
          <a:xfrm>
            <a:off x="6377940" y="2781715"/>
            <a:ext cx="835185" cy="380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1600" b="1" dirty="0">
                <a:solidFill>
                  <a:srgbClr val="FF0000"/>
                </a:solidFill>
              </a:rPr>
              <a:t>مستخدماً</a:t>
            </a:r>
          </a:p>
        </p:txBody>
      </p:sp>
    </p:spTree>
    <p:extLst>
      <p:ext uri="{BB962C8B-B14F-4D97-AF65-F5344CB8AC3E}">
        <p14:creationId xmlns:p14="http://schemas.microsoft.com/office/powerpoint/2010/main" val="421414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" grpId="0" animBg="1"/>
      <p:bldP spid="105" grpId="0" animBg="1"/>
      <p:bldP spid="1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15">
            <a:extLst>
              <a:ext uri="{FF2B5EF4-FFF2-40B4-BE49-F238E27FC236}">
                <a16:creationId xmlns:a16="http://schemas.microsoft.com/office/drawing/2014/main" id="{2433092E-4B9F-4F76-A08D-DF5FB93F1D8C}"/>
              </a:ext>
            </a:extLst>
          </p:cNvPr>
          <p:cNvSpPr txBox="1"/>
          <p:nvPr/>
        </p:nvSpPr>
        <p:spPr>
          <a:xfrm>
            <a:off x="10044027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208" name="TextBox 27">
            <a:extLst>
              <a:ext uri="{FF2B5EF4-FFF2-40B4-BE49-F238E27FC236}">
                <a16:creationId xmlns:a16="http://schemas.microsoft.com/office/drawing/2014/main" id="{33DB34A6-BCFE-4DCE-83DD-5532A5489616}"/>
              </a:ext>
            </a:extLst>
          </p:cNvPr>
          <p:cNvSpPr txBox="1"/>
          <p:nvPr/>
        </p:nvSpPr>
        <p:spPr>
          <a:xfrm>
            <a:off x="10044027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20" name="TextBox 39">
            <a:extLst>
              <a:ext uri="{FF2B5EF4-FFF2-40B4-BE49-F238E27FC236}">
                <a16:creationId xmlns:a16="http://schemas.microsoft.com/office/drawing/2014/main" id="{0CBA0C26-0616-45EC-AD61-708D4ABF8AC5}"/>
              </a:ext>
            </a:extLst>
          </p:cNvPr>
          <p:cNvSpPr txBox="1"/>
          <p:nvPr/>
        </p:nvSpPr>
        <p:spPr>
          <a:xfrm>
            <a:off x="10044027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32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10044027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:a16="http://schemas.microsoft.com/office/drawing/2014/main" id="{40855AE9-4073-44EF-A8E0-943A25A71F5F}"/>
              </a:ext>
            </a:extLst>
          </p:cNvPr>
          <p:cNvSpPr txBox="1"/>
          <p:nvPr/>
        </p:nvSpPr>
        <p:spPr>
          <a:xfrm>
            <a:off x="10044027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اختار الإجابة الصحيحة 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79639"/>
            <a:ext cx="627351" cy="627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7" name="Group 3">
            <a:extLst>
              <a:ext uri="{FF2B5EF4-FFF2-40B4-BE49-F238E27FC236}">
                <a16:creationId xmlns:a16="http://schemas.microsoft.com/office/drawing/2014/main" id="{D85492FF-31B5-45BB-B617-7398AB0DB52C}"/>
              </a:ext>
            </a:extLst>
          </p:cNvPr>
          <p:cNvGrpSpPr/>
          <p:nvPr/>
        </p:nvGrpSpPr>
        <p:grpSpPr>
          <a:xfrm>
            <a:off x="6329604" y="2462942"/>
            <a:ext cx="2138086" cy="2228601"/>
            <a:chOff x="3845212" y="660738"/>
            <a:chExt cx="2138086" cy="2228601"/>
          </a:xfrm>
        </p:grpSpPr>
        <p:sp>
          <p:nvSpPr>
            <p:cNvPr id="78" name="Rectangle: Top Corners One Rounded and One Snipped 7">
              <a:extLst>
                <a:ext uri="{FF2B5EF4-FFF2-40B4-BE49-F238E27FC236}">
                  <a16:creationId xmlns:a16="http://schemas.microsoft.com/office/drawing/2014/main" id="{0A3EB891-1F53-4A20-99DC-23AF6E4AB2F7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: Folded Corner 5">
              <a:extLst>
                <a:ext uri="{FF2B5EF4-FFF2-40B4-BE49-F238E27FC236}">
                  <a16:creationId xmlns:a16="http://schemas.microsoft.com/office/drawing/2014/main" id="{B2E9C053-9AFA-43BC-995B-CC600A6CED6A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Box 2">
              <a:extLst>
                <a:ext uri="{FF2B5EF4-FFF2-40B4-BE49-F238E27FC236}">
                  <a16:creationId xmlns:a16="http://schemas.microsoft.com/office/drawing/2014/main" id="{13D345EA-30E9-4080-A5EF-24A68D7C56A4}"/>
                </a:ext>
              </a:extLst>
            </p:cNvPr>
            <p:cNvSpPr txBox="1"/>
            <p:nvPr/>
          </p:nvSpPr>
          <p:spPr>
            <a:xfrm rot="21326776">
              <a:off x="4159917" y="1049842"/>
              <a:ext cx="1725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فيجوعُ ليشبعَ أخوهُ ، و يظمأُ ليرتَوي أخِيهِ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81" name="TextBox 51">
              <a:extLst>
                <a:ext uri="{FF2B5EF4-FFF2-40B4-BE49-F238E27FC236}">
                  <a16:creationId xmlns:a16="http://schemas.microsoft.com/office/drawing/2014/main" id="{A5A91E47-0BFF-4F6F-AB11-D46C06945CF4}"/>
                </a:ext>
              </a:extLst>
            </p:cNvPr>
            <p:cNvSpPr txBox="1"/>
            <p:nvPr/>
          </p:nvSpPr>
          <p:spPr>
            <a:xfrm rot="21326776">
              <a:off x="4447824" y="777934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82" name="مجموعة 3">
            <a:extLst>
              <a:ext uri="{FF2B5EF4-FFF2-40B4-BE49-F238E27FC236}">
                <a16:creationId xmlns:a16="http://schemas.microsoft.com/office/drawing/2014/main" id="{7ABD9FD3-21EF-40CB-BCF5-CA9C1E22ECCE}"/>
              </a:ext>
            </a:extLst>
          </p:cNvPr>
          <p:cNvGrpSpPr/>
          <p:nvPr/>
        </p:nvGrpSpPr>
        <p:grpSpPr>
          <a:xfrm>
            <a:off x="2058187" y="3154407"/>
            <a:ext cx="2779296" cy="2376810"/>
            <a:chOff x="2362987" y="3154407"/>
            <a:chExt cx="2779296" cy="2376810"/>
          </a:xfrm>
        </p:grpSpPr>
        <p:sp>
          <p:nvSpPr>
            <p:cNvPr id="83" name="Freeform: Shape 103">
              <a:extLst>
                <a:ext uri="{FF2B5EF4-FFF2-40B4-BE49-F238E27FC236}">
                  <a16:creationId xmlns:a16="http://schemas.microsoft.com/office/drawing/2014/main" id="{3023808D-DB3D-4114-BDBB-73365815658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TextBox 151">
              <a:extLst>
                <a:ext uri="{FF2B5EF4-FFF2-40B4-BE49-F238E27FC236}">
                  <a16:creationId xmlns:a16="http://schemas.microsoft.com/office/drawing/2014/main" id="{846A6347-006A-4E5B-A9CD-E602AE762497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en-US" sz="2000" b="1" dirty="0"/>
            </a:p>
            <a:p>
              <a:pPr algn="ctr"/>
              <a:r>
                <a:rPr lang="ar-SY" sz="2000" b="1" dirty="0"/>
                <a:t>تضّاد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85" name="مجموعة 2">
            <a:extLst>
              <a:ext uri="{FF2B5EF4-FFF2-40B4-BE49-F238E27FC236}">
                <a16:creationId xmlns:a16="http://schemas.microsoft.com/office/drawing/2014/main" id="{9A59EC73-B3E8-4DA9-AC06-A2146FEAD358}"/>
              </a:ext>
            </a:extLst>
          </p:cNvPr>
          <p:cNvGrpSpPr/>
          <p:nvPr/>
        </p:nvGrpSpPr>
        <p:grpSpPr>
          <a:xfrm>
            <a:off x="206878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id="{B391373D-8CD3-4954-9631-D973AECC0CE9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TextBox 151">
              <a:extLst>
                <a:ext uri="{FF2B5EF4-FFF2-40B4-BE49-F238E27FC236}">
                  <a16:creationId xmlns:a16="http://schemas.microsoft.com/office/drawing/2014/main" id="{1BCB0A2F-7547-4D32-979E-E5E5657AB456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ترادف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88" name="Group 8">
            <a:extLst>
              <a:ext uri="{FF2B5EF4-FFF2-40B4-BE49-F238E27FC236}">
                <a16:creationId xmlns:a16="http://schemas.microsoft.com/office/drawing/2014/main" id="{4CEA690E-F5D4-48A5-BB59-0BB84B2F03B0}"/>
              </a:ext>
            </a:extLst>
          </p:cNvPr>
          <p:cNvGrpSpPr/>
          <p:nvPr/>
        </p:nvGrpSpPr>
        <p:grpSpPr>
          <a:xfrm>
            <a:off x="7282398" y="21359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9" name="Rectangle 9">
              <a:extLst>
                <a:ext uri="{FF2B5EF4-FFF2-40B4-BE49-F238E27FC236}">
                  <a16:creationId xmlns:a16="http://schemas.microsoft.com/office/drawing/2014/main" id="{36A63DB6-CF43-49C8-9F9E-C6C4448F8ED0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Oval 10">
              <a:extLst>
                <a:ext uri="{FF2B5EF4-FFF2-40B4-BE49-F238E27FC236}">
                  <a16:creationId xmlns:a16="http://schemas.microsoft.com/office/drawing/2014/main" id="{D6208133-F20E-4284-8980-21C7939166F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Trapezoid 10">
              <a:extLst>
                <a:ext uri="{FF2B5EF4-FFF2-40B4-BE49-F238E27FC236}">
                  <a16:creationId xmlns:a16="http://schemas.microsoft.com/office/drawing/2014/main" id="{D4F85B61-35E0-4E31-8494-B331E63259B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12">
              <a:extLst>
                <a:ext uri="{FF2B5EF4-FFF2-40B4-BE49-F238E27FC236}">
                  <a16:creationId xmlns:a16="http://schemas.microsoft.com/office/drawing/2014/main" id="{A4EA4CB5-5F66-4BF6-9E8A-CD0392F49A7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3" name="Freeform: Shape 34">
            <a:extLst>
              <a:ext uri="{FF2B5EF4-FFF2-40B4-BE49-F238E27FC236}">
                <a16:creationId xmlns:a16="http://schemas.microsoft.com/office/drawing/2014/main" id="{F86979F8-364C-4632-974A-204E06D5C145}"/>
              </a:ext>
            </a:extLst>
          </p:cNvPr>
          <p:cNvSpPr/>
          <p:nvPr/>
        </p:nvSpPr>
        <p:spPr>
          <a:xfrm rot="18908111" flipV="1">
            <a:off x="4880142" y="3488581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4" name="مجموعة 66">
            <a:extLst>
              <a:ext uri="{FF2B5EF4-FFF2-40B4-BE49-F238E27FC236}">
                <a16:creationId xmlns:a16="http://schemas.microsoft.com/office/drawing/2014/main" id="{419B6243-F54B-48BF-A847-87A3CBA182A2}"/>
              </a:ext>
            </a:extLst>
          </p:cNvPr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95" name="Oval 119">
              <a:extLst>
                <a:ext uri="{FF2B5EF4-FFF2-40B4-BE49-F238E27FC236}">
                  <a16:creationId xmlns:a16="http://schemas.microsoft.com/office/drawing/2014/main" id="{1DD5D3D1-AA0E-4EB9-9709-EA408AFF8A42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Freeform: Shape 79">
              <a:extLst>
                <a:ext uri="{FF2B5EF4-FFF2-40B4-BE49-F238E27FC236}">
                  <a16:creationId xmlns:a16="http://schemas.microsoft.com/office/drawing/2014/main" id="{CC009BAB-7E7B-4B3D-82BC-EA8F66838C81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7" name="Rectangle 80">
              <a:extLst>
                <a:ext uri="{FF2B5EF4-FFF2-40B4-BE49-F238E27FC236}">
                  <a16:creationId xmlns:a16="http://schemas.microsoft.com/office/drawing/2014/main" id="{EB963D9D-7742-4624-A5BC-116F192D20C7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81">
              <a:extLst>
                <a:ext uri="{FF2B5EF4-FFF2-40B4-BE49-F238E27FC236}">
                  <a16:creationId xmlns:a16="http://schemas.microsoft.com/office/drawing/2014/main" id="{CF346788-87C4-4925-B739-5754AA076EC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: Shape 84">
              <a:extLst>
                <a:ext uri="{FF2B5EF4-FFF2-40B4-BE49-F238E27FC236}">
                  <a16:creationId xmlns:a16="http://schemas.microsoft.com/office/drawing/2014/main" id="{2579AF77-CB4D-4518-8C93-A7216FF516D7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0" name="Rectangle 85">
              <a:extLst>
                <a:ext uri="{FF2B5EF4-FFF2-40B4-BE49-F238E27FC236}">
                  <a16:creationId xmlns:a16="http://schemas.microsoft.com/office/drawing/2014/main" id="{97B9D323-6A82-425C-BE33-8B9653C896B0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1" name="مجموعة 84">
            <a:extLst>
              <a:ext uri="{FF2B5EF4-FFF2-40B4-BE49-F238E27FC236}">
                <a16:creationId xmlns:a16="http://schemas.microsoft.com/office/drawing/2014/main" id="{674A4148-6B79-4016-A256-43ABF8E84089}"/>
              </a:ext>
            </a:extLst>
          </p:cNvPr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2" name="Oval 120">
              <a:extLst>
                <a:ext uri="{FF2B5EF4-FFF2-40B4-BE49-F238E27FC236}">
                  <a16:creationId xmlns:a16="http://schemas.microsoft.com/office/drawing/2014/main" id="{B4E31F3C-04EB-4166-BA34-BCC366E7B84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Freeform: Shape 98">
              <a:extLst>
                <a:ext uri="{FF2B5EF4-FFF2-40B4-BE49-F238E27FC236}">
                  <a16:creationId xmlns:a16="http://schemas.microsoft.com/office/drawing/2014/main" id="{94C3A1E6-8F0F-4EE8-95A3-7ED6BE9A05A2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4" name="Rectangle 99">
              <a:extLst>
                <a:ext uri="{FF2B5EF4-FFF2-40B4-BE49-F238E27FC236}">
                  <a16:creationId xmlns:a16="http://schemas.microsoft.com/office/drawing/2014/main" id="{C55A4940-4CBF-4853-8C7C-02EA47F1D7DB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0">
              <a:extLst>
                <a:ext uri="{FF2B5EF4-FFF2-40B4-BE49-F238E27FC236}">
                  <a16:creationId xmlns:a16="http://schemas.microsoft.com/office/drawing/2014/main" id="{49982E41-A03F-44F2-8285-8716C11BC70B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Freeform: Shape 101">
              <a:extLst>
                <a:ext uri="{FF2B5EF4-FFF2-40B4-BE49-F238E27FC236}">
                  <a16:creationId xmlns:a16="http://schemas.microsoft.com/office/drawing/2014/main" id="{4809BB48-F41E-4717-B27A-28B97E1908A5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7" name="Rectangle 102">
              <a:extLst>
                <a:ext uri="{FF2B5EF4-FFF2-40B4-BE49-F238E27FC236}">
                  <a16:creationId xmlns:a16="http://schemas.microsoft.com/office/drawing/2014/main" id="{CD7CE5D5-6B7C-409C-B415-7419C505395B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8" name="مجموعة 106">
            <a:extLst>
              <a:ext uri="{FF2B5EF4-FFF2-40B4-BE49-F238E27FC236}">
                <a16:creationId xmlns:a16="http://schemas.microsoft.com/office/drawing/2014/main" id="{23340C0E-BF43-4516-A850-3EFCF71B798B}"/>
              </a:ext>
            </a:extLst>
          </p:cNvPr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9" name="Oval 121">
              <a:extLst>
                <a:ext uri="{FF2B5EF4-FFF2-40B4-BE49-F238E27FC236}">
                  <a16:creationId xmlns:a16="http://schemas.microsoft.com/office/drawing/2014/main" id="{6287B4BD-9832-4377-AC16-A1F64D4ED3D4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Freeform: Shape 104">
              <a:extLst>
                <a:ext uri="{FF2B5EF4-FFF2-40B4-BE49-F238E27FC236}">
                  <a16:creationId xmlns:a16="http://schemas.microsoft.com/office/drawing/2014/main" id="{BB14421D-B301-44B3-B8FB-433A69ACAAF3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1" name="Rectangle 105">
              <a:extLst>
                <a:ext uri="{FF2B5EF4-FFF2-40B4-BE49-F238E27FC236}">
                  <a16:creationId xmlns:a16="http://schemas.microsoft.com/office/drawing/2014/main" id="{C33D66A4-5D66-4177-A205-A044635F3942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06">
              <a:extLst>
                <a:ext uri="{FF2B5EF4-FFF2-40B4-BE49-F238E27FC236}">
                  <a16:creationId xmlns:a16="http://schemas.microsoft.com/office/drawing/2014/main" id="{216AB12D-4253-4A76-8FE1-BD992DE35D83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Freeform: Shape 107">
              <a:extLst>
                <a:ext uri="{FF2B5EF4-FFF2-40B4-BE49-F238E27FC236}">
                  <a16:creationId xmlns:a16="http://schemas.microsoft.com/office/drawing/2014/main" id="{7B07CDBB-A203-46FD-ACA7-3CCC9675EA32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4" name="Rectangle 108">
              <a:extLst>
                <a:ext uri="{FF2B5EF4-FFF2-40B4-BE49-F238E27FC236}">
                  <a16:creationId xmlns:a16="http://schemas.microsoft.com/office/drawing/2014/main" id="{3EB9D403-7199-4E0B-8FA0-9E26A0B9E733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5" name="مجموعة 113">
            <a:extLst>
              <a:ext uri="{FF2B5EF4-FFF2-40B4-BE49-F238E27FC236}">
                <a16:creationId xmlns:a16="http://schemas.microsoft.com/office/drawing/2014/main" id="{FCEEF9B3-F56D-40DD-ABC6-CD9A2EFE8F41}"/>
              </a:ext>
            </a:extLst>
          </p:cNvPr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6" name="Oval 122">
              <a:extLst>
                <a:ext uri="{FF2B5EF4-FFF2-40B4-BE49-F238E27FC236}">
                  <a16:creationId xmlns:a16="http://schemas.microsoft.com/office/drawing/2014/main" id="{26A694E0-354B-4E80-8E78-5A324A127185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Freeform: Shape 110">
              <a:extLst>
                <a:ext uri="{FF2B5EF4-FFF2-40B4-BE49-F238E27FC236}">
                  <a16:creationId xmlns:a16="http://schemas.microsoft.com/office/drawing/2014/main" id="{ACBA5A62-BB43-4B6A-B186-377268B5B6D0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8" name="Rectangle 111">
              <a:extLst>
                <a:ext uri="{FF2B5EF4-FFF2-40B4-BE49-F238E27FC236}">
                  <a16:creationId xmlns:a16="http://schemas.microsoft.com/office/drawing/2014/main" id="{0D09DD63-684C-4588-A0B8-15FBA40F5C9C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ectangle 112">
              <a:extLst>
                <a:ext uri="{FF2B5EF4-FFF2-40B4-BE49-F238E27FC236}">
                  <a16:creationId xmlns:a16="http://schemas.microsoft.com/office/drawing/2014/main" id="{35B74DF8-5314-4D77-9811-A4374D5E406F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Freeform: Shape 113">
              <a:extLst>
                <a:ext uri="{FF2B5EF4-FFF2-40B4-BE49-F238E27FC236}">
                  <a16:creationId xmlns:a16="http://schemas.microsoft.com/office/drawing/2014/main" id="{885F0558-0068-4E3A-B162-7CA372FCBD66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1" name="Rectangle 114">
              <a:extLst>
                <a:ext uri="{FF2B5EF4-FFF2-40B4-BE49-F238E27FC236}">
                  <a16:creationId xmlns:a16="http://schemas.microsoft.com/office/drawing/2014/main" id="{DB21DC61-2871-4356-9E19-9EA7204DAAB7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6770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208" grpId="0"/>
      <p:bldP spid="220" grpId="0"/>
      <p:bldP spid="232" grpId="0"/>
      <p:bldP spid="244" grpId="0"/>
      <p:bldP spid="76" grpId="0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>
            <a:extLst>
              <a:ext uri="{FF2B5EF4-FFF2-40B4-BE49-F238E27FC236}">
                <a16:creationId xmlns:a16="http://schemas.microsoft.com/office/drawing/2014/main" id="{BC92D39B-21EB-40B2-827C-137A926CF0D0}"/>
              </a:ext>
            </a:extLst>
          </p:cNvPr>
          <p:cNvSpPr/>
          <p:nvPr/>
        </p:nvSpPr>
        <p:spPr>
          <a:xfrm>
            <a:off x="3381709" y="-2516"/>
            <a:ext cx="6583680" cy="6885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7">
            <a:extLst>
              <a:ext uri="{FF2B5EF4-FFF2-40B4-BE49-F238E27FC236}">
                <a16:creationId xmlns:a16="http://schemas.microsoft.com/office/drawing/2014/main" id="{09B902CC-7A4C-4348-BD4F-E50BFBD51985}"/>
              </a:ext>
            </a:extLst>
          </p:cNvPr>
          <p:cNvGrpSpPr/>
          <p:nvPr/>
        </p:nvGrpSpPr>
        <p:grpSpPr>
          <a:xfrm>
            <a:off x="3381709" y="563709"/>
            <a:ext cx="3169920" cy="1860714"/>
            <a:chOff x="2804160" y="703385"/>
            <a:chExt cx="3169920" cy="1860714"/>
          </a:xfrm>
        </p:grpSpPr>
        <p:grpSp>
          <p:nvGrpSpPr>
            <p:cNvPr id="61" name="Group 13">
              <a:extLst>
                <a:ext uri="{FF2B5EF4-FFF2-40B4-BE49-F238E27FC236}">
                  <a16:creationId xmlns:a16="http://schemas.microsoft.com/office/drawing/2014/main" id="{9A41A7D8-09AF-452A-8CAE-D13D798DB5B8}"/>
                </a:ext>
              </a:extLst>
            </p:cNvPr>
            <p:cNvGrpSpPr/>
            <p:nvPr/>
          </p:nvGrpSpPr>
          <p:grpSpPr>
            <a:xfrm>
              <a:off x="2804160" y="703385"/>
              <a:ext cx="3169920" cy="1860714"/>
              <a:chOff x="2804160" y="703385"/>
              <a:chExt cx="3169920" cy="1860714"/>
            </a:xfrm>
          </p:grpSpPr>
          <p:sp>
            <p:nvSpPr>
              <p:cNvPr id="63" name="Trapezoid 12">
                <a:extLst>
                  <a:ext uri="{FF2B5EF4-FFF2-40B4-BE49-F238E27FC236}">
                    <a16:creationId xmlns:a16="http://schemas.microsoft.com/office/drawing/2014/main" id="{A075FE6A-6465-4E1A-847C-4AA5DE80854F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5">
                <a:extLst>
                  <a:ext uri="{FF2B5EF4-FFF2-40B4-BE49-F238E27FC236}">
                    <a16:creationId xmlns:a16="http://schemas.microsoft.com/office/drawing/2014/main" id="{FEEB6A75-33E4-4DB1-AE79-62FCBB8946D5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Arrow: Right 6">
                <a:extLst>
                  <a:ext uri="{FF2B5EF4-FFF2-40B4-BE49-F238E27FC236}">
                    <a16:creationId xmlns:a16="http://schemas.microsoft.com/office/drawing/2014/main" id="{BDD3BF31-DBDB-46EA-B68F-35644DE4FA67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1">
                <a:extLst>
                  <a:ext uri="{FF2B5EF4-FFF2-40B4-BE49-F238E27FC236}">
                    <a16:creationId xmlns:a16="http://schemas.microsoft.com/office/drawing/2014/main" id="{E47486B4-24C6-4CD2-B5C5-AAAC04718961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2" name="Graphic 30" descr="Bullseye">
              <a:extLst>
                <a:ext uri="{FF2B5EF4-FFF2-40B4-BE49-F238E27FC236}">
                  <a16:creationId xmlns:a16="http://schemas.microsoft.com/office/drawing/2014/main" id="{0C5B92A5-EC20-4843-88C0-7B365F864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852391" y="1044526"/>
              <a:ext cx="457200" cy="457200"/>
            </a:xfrm>
            <a:prstGeom prst="rect">
              <a:avLst/>
            </a:prstGeom>
          </p:spPr>
        </p:pic>
      </p:grpSp>
      <p:grpSp>
        <p:nvGrpSpPr>
          <p:cNvPr id="72" name="Group 54">
            <a:extLst>
              <a:ext uri="{FF2B5EF4-FFF2-40B4-BE49-F238E27FC236}">
                <a16:creationId xmlns:a16="http://schemas.microsoft.com/office/drawing/2014/main" id="{730CC488-9DB6-4E57-9512-B514CE97659C}"/>
              </a:ext>
            </a:extLst>
          </p:cNvPr>
          <p:cNvGrpSpPr/>
          <p:nvPr/>
        </p:nvGrpSpPr>
        <p:grpSpPr>
          <a:xfrm>
            <a:off x="7629174" y="-2516"/>
            <a:ext cx="1860714" cy="3169920"/>
            <a:chOff x="7051625" y="137160"/>
            <a:chExt cx="1860714" cy="3169920"/>
          </a:xfrm>
        </p:grpSpPr>
        <p:grpSp>
          <p:nvGrpSpPr>
            <p:cNvPr id="74" name="Group 14">
              <a:extLst>
                <a:ext uri="{FF2B5EF4-FFF2-40B4-BE49-F238E27FC236}">
                  <a16:creationId xmlns:a16="http://schemas.microsoft.com/office/drawing/2014/main" id="{96AC22DD-9831-4B0D-863E-09F102D1D1BF}"/>
                </a:ext>
              </a:extLst>
            </p:cNvPr>
            <p:cNvGrpSpPr/>
            <p:nvPr/>
          </p:nvGrpSpPr>
          <p:grpSpPr>
            <a:xfrm rot="5400000">
              <a:off x="6397022" y="791763"/>
              <a:ext cx="3169920" cy="1860714"/>
              <a:chOff x="2804160" y="703385"/>
              <a:chExt cx="3169920" cy="1860714"/>
            </a:xfrm>
          </p:grpSpPr>
          <p:sp>
            <p:nvSpPr>
              <p:cNvPr id="76" name="Trapezoid 15">
                <a:extLst>
                  <a:ext uri="{FF2B5EF4-FFF2-40B4-BE49-F238E27FC236}">
                    <a16:creationId xmlns:a16="http://schemas.microsoft.com/office/drawing/2014/main" id="{7BE018B3-89B7-4CE1-907D-9B6DC2729735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16">
                <a:extLst>
                  <a:ext uri="{FF2B5EF4-FFF2-40B4-BE49-F238E27FC236}">
                    <a16:creationId xmlns:a16="http://schemas.microsoft.com/office/drawing/2014/main" id="{90AE8AC3-59CC-467A-8F02-882D0C25B54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FFA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row: Right 17">
                <a:extLst>
                  <a:ext uri="{FF2B5EF4-FFF2-40B4-BE49-F238E27FC236}">
                    <a16:creationId xmlns:a16="http://schemas.microsoft.com/office/drawing/2014/main" id="{19B64946-734F-49FB-BA85-B493A1FBA7F6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18">
                <a:extLst>
                  <a:ext uri="{FF2B5EF4-FFF2-40B4-BE49-F238E27FC236}">
                    <a16:creationId xmlns:a16="http://schemas.microsoft.com/office/drawing/2014/main" id="{60C1FE53-CBD4-47AC-84EE-5318D32B20E2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5" name="Graphic 32" descr="Presentation with bar chart RTL">
              <a:extLst>
                <a:ext uri="{FF2B5EF4-FFF2-40B4-BE49-F238E27FC236}">
                  <a16:creationId xmlns:a16="http://schemas.microsoft.com/office/drawing/2014/main" id="{86518835-F8DD-4070-9D29-BB5243BE5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46366" y="221135"/>
              <a:ext cx="457200" cy="457200"/>
            </a:xfrm>
            <a:prstGeom prst="rect">
              <a:avLst/>
            </a:prstGeom>
          </p:spPr>
        </p:pic>
      </p:grpSp>
      <p:grpSp>
        <p:nvGrpSpPr>
          <p:cNvPr id="80" name="Group 56">
            <a:extLst>
              <a:ext uri="{FF2B5EF4-FFF2-40B4-BE49-F238E27FC236}">
                <a16:creationId xmlns:a16="http://schemas.microsoft.com/office/drawing/2014/main" id="{E180E0C5-437F-4E57-97B7-3016E07EFD35}"/>
              </a:ext>
            </a:extLst>
          </p:cNvPr>
          <p:cNvGrpSpPr/>
          <p:nvPr/>
        </p:nvGrpSpPr>
        <p:grpSpPr>
          <a:xfrm>
            <a:off x="4025043" y="3707486"/>
            <a:ext cx="1860714" cy="3169920"/>
            <a:chOff x="3447494" y="3567762"/>
            <a:chExt cx="1860714" cy="3169920"/>
          </a:xfrm>
        </p:grpSpPr>
        <p:grpSp>
          <p:nvGrpSpPr>
            <p:cNvPr id="81" name="Group 24">
              <a:extLst>
                <a:ext uri="{FF2B5EF4-FFF2-40B4-BE49-F238E27FC236}">
                  <a16:creationId xmlns:a16="http://schemas.microsoft.com/office/drawing/2014/main" id="{28A974D3-BA67-45A7-9496-F986455A7F55}"/>
                </a:ext>
              </a:extLst>
            </p:cNvPr>
            <p:cNvGrpSpPr/>
            <p:nvPr/>
          </p:nvGrpSpPr>
          <p:grpSpPr>
            <a:xfrm rot="16200000">
              <a:off x="2792891" y="4222365"/>
              <a:ext cx="3169920" cy="1860714"/>
              <a:chOff x="2804160" y="703385"/>
              <a:chExt cx="3169920" cy="1860714"/>
            </a:xfrm>
          </p:grpSpPr>
          <p:sp>
            <p:nvSpPr>
              <p:cNvPr id="84" name="Trapezoid 25">
                <a:extLst>
                  <a:ext uri="{FF2B5EF4-FFF2-40B4-BE49-F238E27FC236}">
                    <a16:creationId xmlns:a16="http://schemas.microsoft.com/office/drawing/2014/main" id="{CD2F9C59-F651-4455-8034-FF7AB8B5965E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26">
                <a:extLst>
                  <a:ext uri="{FF2B5EF4-FFF2-40B4-BE49-F238E27FC236}">
                    <a16:creationId xmlns:a16="http://schemas.microsoft.com/office/drawing/2014/main" id="{7E105DF2-9DBF-4F76-891B-34C7C9AF6B97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row: Right 27">
                <a:extLst>
                  <a:ext uri="{FF2B5EF4-FFF2-40B4-BE49-F238E27FC236}">
                    <a16:creationId xmlns:a16="http://schemas.microsoft.com/office/drawing/2014/main" id="{AA57EC86-34F2-4E9A-B41A-592E30BB6EB2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28">
                <a:extLst>
                  <a:ext uri="{FF2B5EF4-FFF2-40B4-BE49-F238E27FC236}">
                    <a16:creationId xmlns:a16="http://schemas.microsoft.com/office/drawing/2014/main" id="{1C6901A2-B45B-4E71-B4DA-5D591103D81A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2" name="Graphic 34" descr="Single gear">
              <a:extLst>
                <a:ext uri="{FF2B5EF4-FFF2-40B4-BE49-F238E27FC236}">
                  <a16:creationId xmlns:a16="http://schemas.microsoft.com/office/drawing/2014/main" id="{4DA392E9-FCC3-4113-88D3-3C887097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14689" y="6221652"/>
              <a:ext cx="457200" cy="457200"/>
            </a:xfrm>
            <a:prstGeom prst="rect">
              <a:avLst/>
            </a:prstGeom>
          </p:spPr>
        </p:pic>
      </p:grpSp>
      <p:grpSp>
        <p:nvGrpSpPr>
          <p:cNvPr id="94" name="Group 55">
            <a:extLst>
              <a:ext uri="{FF2B5EF4-FFF2-40B4-BE49-F238E27FC236}">
                <a16:creationId xmlns:a16="http://schemas.microsoft.com/office/drawing/2014/main" id="{368D073E-C12E-403E-8BEB-0B1CD1DA6307}"/>
              </a:ext>
            </a:extLst>
          </p:cNvPr>
          <p:cNvGrpSpPr/>
          <p:nvPr/>
        </p:nvGrpSpPr>
        <p:grpSpPr>
          <a:xfrm>
            <a:off x="6795469" y="4416432"/>
            <a:ext cx="3169920" cy="1860714"/>
            <a:chOff x="6217920" y="4302108"/>
            <a:chExt cx="3169920" cy="1860714"/>
          </a:xfrm>
        </p:grpSpPr>
        <p:grpSp>
          <p:nvGrpSpPr>
            <p:cNvPr id="95" name="Group 19">
              <a:extLst>
                <a:ext uri="{FF2B5EF4-FFF2-40B4-BE49-F238E27FC236}">
                  <a16:creationId xmlns:a16="http://schemas.microsoft.com/office/drawing/2014/main" id="{43CAB4C1-C5D6-42E8-94B3-991D730911E3}"/>
                </a:ext>
              </a:extLst>
            </p:cNvPr>
            <p:cNvGrpSpPr/>
            <p:nvPr/>
          </p:nvGrpSpPr>
          <p:grpSpPr>
            <a:xfrm rot="10800000">
              <a:off x="6217920" y="4302108"/>
              <a:ext cx="3169920" cy="1860714"/>
              <a:chOff x="2804160" y="703385"/>
              <a:chExt cx="3169920" cy="1860714"/>
            </a:xfrm>
          </p:grpSpPr>
          <p:sp>
            <p:nvSpPr>
              <p:cNvPr id="97" name="Trapezoid 20">
                <a:extLst>
                  <a:ext uri="{FF2B5EF4-FFF2-40B4-BE49-F238E27FC236}">
                    <a16:creationId xmlns:a16="http://schemas.microsoft.com/office/drawing/2014/main" id="{0027E185-E253-491A-A07B-5FC1BB5374A3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21">
                <a:extLst>
                  <a:ext uri="{FF2B5EF4-FFF2-40B4-BE49-F238E27FC236}">
                    <a16:creationId xmlns:a16="http://schemas.microsoft.com/office/drawing/2014/main" id="{DC535DF1-2F41-4B7F-835F-8AE07438DBA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Arrow: Right 22">
                <a:extLst>
                  <a:ext uri="{FF2B5EF4-FFF2-40B4-BE49-F238E27FC236}">
                    <a16:creationId xmlns:a16="http://schemas.microsoft.com/office/drawing/2014/main" id="{0F88EC1F-1436-48C7-B21A-D85F6B760D3E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: Shape 23">
                <a:extLst>
                  <a:ext uri="{FF2B5EF4-FFF2-40B4-BE49-F238E27FC236}">
                    <a16:creationId xmlns:a16="http://schemas.microsoft.com/office/drawing/2014/main" id="{92C4E886-90B6-4B6E-9CB5-38427386C206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6" name="Graphic 36" descr="Head with gears">
              <a:extLst>
                <a:ext uri="{FF2B5EF4-FFF2-40B4-BE49-F238E27FC236}">
                  <a16:creationId xmlns:a16="http://schemas.microsoft.com/office/drawing/2014/main" id="{C2B08B16-5F19-4043-98B7-22DC2E2A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77519" y="5432579"/>
              <a:ext cx="457200" cy="457200"/>
            </a:xfrm>
            <a:prstGeom prst="rect">
              <a:avLst/>
            </a:prstGeom>
          </p:spPr>
        </p:pic>
      </p:grpSp>
      <p:grpSp>
        <p:nvGrpSpPr>
          <p:cNvPr id="101" name="Group 39">
            <a:extLst>
              <a:ext uri="{FF2B5EF4-FFF2-40B4-BE49-F238E27FC236}">
                <a16:creationId xmlns:a16="http://schemas.microsoft.com/office/drawing/2014/main" id="{B400CB58-8BD7-4924-ADE7-36F134AE12C5}"/>
              </a:ext>
            </a:extLst>
          </p:cNvPr>
          <p:cNvGrpSpPr/>
          <p:nvPr/>
        </p:nvGrpSpPr>
        <p:grpSpPr>
          <a:xfrm>
            <a:off x="4792566" y="337439"/>
            <a:ext cx="1702191" cy="801541"/>
            <a:chOff x="4215017" y="477115"/>
            <a:chExt cx="1702191" cy="801541"/>
          </a:xfrm>
        </p:grpSpPr>
        <p:sp>
          <p:nvSpPr>
            <p:cNvPr id="102" name="TextBox 37">
              <a:extLst>
                <a:ext uri="{FF2B5EF4-FFF2-40B4-BE49-F238E27FC236}">
                  <a16:creationId xmlns:a16="http://schemas.microsoft.com/office/drawing/2014/main" id="{C6A926DB-D538-4B8F-923E-FA672398774B}"/>
                </a:ext>
              </a:extLst>
            </p:cNvPr>
            <p:cNvSpPr txBox="1"/>
            <p:nvPr/>
          </p:nvSpPr>
          <p:spPr>
            <a:xfrm>
              <a:off x="4215017" y="477115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38">
              <a:extLst>
                <a:ext uri="{FF2B5EF4-FFF2-40B4-BE49-F238E27FC236}">
                  <a16:creationId xmlns:a16="http://schemas.microsoft.com/office/drawing/2014/main" id="{A7512C98-353A-4DF3-B650-935BF7A2C29A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الآثرة \ الأنانية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Group 40">
            <a:extLst>
              <a:ext uri="{FF2B5EF4-FFF2-40B4-BE49-F238E27FC236}">
                <a16:creationId xmlns:a16="http://schemas.microsoft.com/office/drawing/2014/main" id="{48DC7F2F-7746-42EF-BEDD-48493E13FBE6}"/>
              </a:ext>
            </a:extLst>
          </p:cNvPr>
          <p:cNvGrpSpPr/>
          <p:nvPr/>
        </p:nvGrpSpPr>
        <p:grpSpPr>
          <a:xfrm>
            <a:off x="8350405" y="1477908"/>
            <a:ext cx="1702191" cy="874115"/>
            <a:chOff x="4215017" y="404541"/>
            <a:chExt cx="1702191" cy="874115"/>
          </a:xfrm>
        </p:grpSpPr>
        <p:sp>
          <p:nvSpPr>
            <p:cNvPr id="105" name="TextBox 41">
              <a:extLst>
                <a:ext uri="{FF2B5EF4-FFF2-40B4-BE49-F238E27FC236}">
                  <a16:creationId xmlns:a16="http://schemas.microsoft.com/office/drawing/2014/main" id="{7BF37E52-5316-4B29-B795-11B1DDD3FBDA}"/>
                </a:ext>
              </a:extLst>
            </p:cNvPr>
            <p:cNvSpPr txBox="1"/>
            <p:nvPr/>
          </p:nvSpPr>
          <p:spPr>
            <a:xfrm>
              <a:off x="4215017" y="4045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7" name="TextBox 42">
              <a:extLst>
                <a:ext uri="{FF2B5EF4-FFF2-40B4-BE49-F238E27FC236}">
                  <a16:creationId xmlns:a16="http://schemas.microsoft.com/office/drawing/2014/main" id="{137AC2DD-BCF3-4A6F-AAFF-390C9379F9DF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اِسِم مُفْرَد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8" name="Group 43">
            <a:extLst>
              <a:ext uri="{FF2B5EF4-FFF2-40B4-BE49-F238E27FC236}">
                <a16:creationId xmlns:a16="http://schemas.microsoft.com/office/drawing/2014/main" id="{CB0300DE-3B30-4867-8F2C-A104C3354CDC}"/>
              </a:ext>
            </a:extLst>
          </p:cNvPr>
          <p:cNvGrpSpPr/>
          <p:nvPr/>
        </p:nvGrpSpPr>
        <p:grpSpPr>
          <a:xfrm>
            <a:off x="6782386" y="5364998"/>
            <a:ext cx="2193596" cy="823315"/>
            <a:chOff x="3930338" y="455341"/>
            <a:chExt cx="2193596" cy="823315"/>
          </a:xfrm>
        </p:grpSpPr>
        <p:sp>
          <p:nvSpPr>
            <p:cNvPr id="129" name="TextBox 44">
              <a:extLst>
                <a:ext uri="{FF2B5EF4-FFF2-40B4-BE49-F238E27FC236}">
                  <a16:creationId xmlns:a16="http://schemas.microsoft.com/office/drawing/2014/main" id="{3858CD8F-9633-46FF-8795-695779EF0C7A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1" name="TextBox 45">
              <a:extLst>
                <a:ext uri="{FF2B5EF4-FFF2-40B4-BE49-F238E27FC236}">
                  <a16:creationId xmlns:a16="http://schemas.microsoft.com/office/drawing/2014/main" id="{553634A1-7E48-4022-8A1C-8D3476691C13}"/>
                </a:ext>
              </a:extLst>
            </p:cNvPr>
            <p:cNvSpPr txBox="1"/>
            <p:nvPr/>
          </p:nvSpPr>
          <p:spPr>
            <a:xfrm>
              <a:off x="3930338" y="878546"/>
              <a:ext cx="2193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الإِيْثَارُ خُلقٌ جميلٌ 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2" name="Group 46">
            <a:extLst>
              <a:ext uri="{FF2B5EF4-FFF2-40B4-BE49-F238E27FC236}">
                <a16:creationId xmlns:a16="http://schemas.microsoft.com/office/drawing/2014/main" id="{B13D9932-07FB-4958-8BA0-309D243D16E1}"/>
              </a:ext>
            </a:extLst>
          </p:cNvPr>
          <p:cNvGrpSpPr/>
          <p:nvPr/>
        </p:nvGrpSpPr>
        <p:grpSpPr>
          <a:xfrm>
            <a:off x="3361516" y="4255569"/>
            <a:ext cx="1702191" cy="1131091"/>
            <a:chOff x="4215017" y="455341"/>
            <a:chExt cx="1702191" cy="1131091"/>
          </a:xfrm>
        </p:grpSpPr>
        <p:sp>
          <p:nvSpPr>
            <p:cNvPr id="134" name="TextBox 47">
              <a:extLst>
                <a:ext uri="{FF2B5EF4-FFF2-40B4-BE49-F238E27FC236}">
                  <a16:creationId xmlns:a16="http://schemas.microsoft.com/office/drawing/2014/main" id="{3E08A30A-9E39-4F65-B557-EC9072F1A464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5" name="TextBox 48">
              <a:extLst>
                <a:ext uri="{FF2B5EF4-FFF2-40B4-BE49-F238E27FC236}">
                  <a16:creationId xmlns:a16="http://schemas.microsoft.com/office/drawing/2014/main" id="{FA67EFEB-E9B5-452A-9579-226E48AF3329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تفضيلُ الغيرِ على النَّفس 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6" name="Arrow: Up 49">
            <a:extLst>
              <a:ext uri="{FF2B5EF4-FFF2-40B4-BE49-F238E27FC236}">
                <a16:creationId xmlns:a16="http://schemas.microsoft.com/office/drawing/2014/main" id="{A084FC10-0D23-4013-9073-B95D520825C7}"/>
              </a:ext>
            </a:extLst>
          </p:cNvPr>
          <p:cNvSpPr/>
          <p:nvPr/>
        </p:nvSpPr>
        <p:spPr>
          <a:xfrm>
            <a:off x="5092812" y="2396865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rrow: Up 50">
            <a:extLst>
              <a:ext uri="{FF2B5EF4-FFF2-40B4-BE49-F238E27FC236}">
                <a16:creationId xmlns:a16="http://schemas.microsoft.com/office/drawing/2014/main" id="{7F7D36CD-7CEF-4BF9-973C-B0E9AF052F61}"/>
              </a:ext>
            </a:extLst>
          </p:cNvPr>
          <p:cNvSpPr/>
          <p:nvPr/>
        </p:nvSpPr>
        <p:spPr>
          <a:xfrm rot="5400000">
            <a:off x="7115483" y="1324969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Arrow: Up 51">
            <a:extLst>
              <a:ext uri="{FF2B5EF4-FFF2-40B4-BE49-F238E27FC236}">
                <a16:creationId xmlns:a16="http://schemas.microsoft.com/office/drawing/2014/main" id="{4F2C031A-44E6-43BF-A8A1-CFEC6662A90B}"/>
              </a:ext>
            </a:extLst>
          </p:cNvPr>
          <p:cNvSpPr/>
          <p:nvPr/>
        </p:nvSpPr>
        <p:spPr>
          <a:xfrm rot="10800000">
            <a:off x="8180634" y="3618307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Arrow: Up 52">
            <a:extLst>
              <a:ext uri="{FF2B5EF4-FFF2-40B4-BE49-F238E27FC236}">
                <a16:creationId xmlns:a16="http://schemas.microsoft.com/office/drawing/2014/main" id="{33EA5E06-AA6C-4889-8089-32854AD87371}"/>
              </a:ext>
            </a:extLst>
          </p:cNvPr>
          <p:cNvSpPr/>
          <p:nvPr/>
        </p:nvSpPr>
        <p:spPr>
          <a:xfrm rot="16200000">
            <a:off x="5947305" y="4506814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53">
            <a:extLst>
              <a:ext uri="{FF2B5EF4-FFF2-40B4-BE49-F238E27FC236}">
                <a16:creationId xmlns:a16="http://schemas.microsoft.com/office/drawing/2014/main" id="{45FA658C-5662-4797-B78B-61DD286C1353}"/>
              </a:ext>
            </a:extLst>
          </p:cNvPr>
          <p:cNvSpPr txBox="1"/>
          <p:nvPr/>
        </p:nvSpPr>
        <p:spPr>
          <a:xfrm>
            <a:off x="5885757" y="3040767"/>
            <a:ext cx="2054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الإِيْثَارُ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141" name="Rectangle 3">
            <a:extLst>
              <a:ext uri="{FF2B5EF4-FFF2-40B4-BE49-F238E27FC236}">
                <a16:creationId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0" y="-24964"/>
            <a:ext cx="3361516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36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46">
            <a:extLst>
              <a:ext uri="{FF2B5EF4-FFF2-40B4-BE49-F238E27FC236}">
                <a16:creationId xmlns:a16="http://schemas.microsoft.com/office/drawing/2014/main" id="{2C74ACD8-FDC3-47B4-A585-748A43D5D889}"/>
              </a:ext>
            </a:extLst>
          </p:cNvPr>
          <p:cNvGrpSpPr/>
          <p:nvPr/>
        </p:nvGrpSpPr>
        <p:grpSpPr>
          <a:xfrm>
            <a:off x="715558" y="1231924"/>
            <a:ext cx="1930400" cy="3590209"/>
            <a:chOff x="7658135" y="1800643"/>
            <a:chExt cx="1930400" cy="3590209"/>
          </a:xfrm>
        </p:grpSpPr>
        <p:sp>
          <p:nvSpPr>
            <p:cNvPr id="69" name="Oval 26">
              <a:extLst>
                <a:ext uri="{FF2B5EF4-FFF2-40B4-BE49-F238E27FC236}">
                  <a16:creationId xmlns:a16="http://schemas.microsoft.com/office/drawing/2014/main" id="{395FAD9F-1D5E-485B-AE16-54472CF47339}"/>
                </a:ext>
              </a:extLst>
            </p:cNvPr>
            <p:cNvSpPr/>
            <p:nvPr/>
          </p:nvSpPr>
          <p:spPr>
            <a:xfrm>
              <a:off x="7658135" y="3460452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FF0066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Oval 27">
              <a:extLst>
                <a:ext uri="{FF2B5EF4-FFF2-40B4-BE49-F238E27FC236}">
                  <a16:creationId xmlns:a16="http://schemas.microsoft.com/office/drawing/2014/main" id="{F21535D7-52C9-4A11-A46D-7B236788FA1C}"/>
                </a:ext>
              </a:extLst>
            </p:cNvPr>
            <p:cNvSpPr/>
            <p:nvPr/>
          </p:nvSpPr>
          <p:spPr>
            <a:xfrm>
              <a:off x="8318535" y="3460452"/>
              <a:ext cx="653143" cy="653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28">
              <a:extLst>
                <a:ext uri="{FF2B5EF4-FFF2-40B4-BE49-F238E27FC236}">
                  <a16:creationId xmlns:a16="http://schemas.microsoft.com/office/drawing/2014/main" id="{8B9FBB24-D7E4-4A1D-B430-788D29279F40}"/>
                </a:ext>
              </a:extLst>
            </p:cNvPr>
            <p:cNvSpPr/>
            <p:nvPr/>
          </p:nvSpPr>
          <p:spPr>
            <a:xfrm>
              <a:off x="8568906" y="3488529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29">
              <a:extLst>
                <a:ext uri="{FF2B5EF4-FFF2-40B4-BE49-F238E27FC236}">
                  <a16:creationId xmlns:a16="http://schemas.microsoft.com/office/drawing/2014/main" id="{51A0AFDD-7EB4-43B6-840F-1935868E53DB}"/>
                </a:ext>
              </a:extLst>
            </p:cNvPr>
            <p:cNvSpPr/>
            <p:nvPr/>
          </p:nvSpPr>
          <p:spPr>
            <a:xfrm>
              <a:off x="8522919" y="3369368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31">
              <a:extLst>
                <a:ext uri="{FF2B5EF4-FFF2-40B4-BE49-F238E27FC236}">
                  <a16:creationId xmlns:a16="http://schemas.microsoft.com/office/drawing/2014/main" id="{A8062475-475F-4FBB-BF9A-FF4CF1AA7872}"/>
                </a:ext>
              </a:extLst>
            </p:cNvPr>
            <p:cNvSpPr txBox="1"/>
            <p:nvPr/>
          </p:nvSpPr>
          <p:spPr>
            <a:xfrm>
              <a:off x="8200731" y="3664423"/>
              <a:ext cx="885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6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85" name="Freeform: Shape 42">
              <a:extLst>
                <a:ext uri="{FF2B5EF4-FFF2-40B4-BE49-F238E27FC236}">
                  <a16:creationId xmlns:a16="http://schemas.microsoft.com/office/drawing/2014/main" id="{151B0974-934B-4FD2-8AA6-377E8A12D3CD}"/>
                </a:ext>
              </a:extLst>
            </p:cNvPr>
            <p:cNvSpPr/>
            <p:nvPr/>
          </p:nvSpPr>
          <p:spPr>
            <a:xfrm>
              <a:off x="8645108" y="1909873"/>
              <a:ext cx="45719" cy="1648838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43">
              <a:extLst>
                <a:ext uri="{FF2B5EF4-FFF2-40B4-BE49-F238E27FC236}">
                  <a16:creationId xmlns:a16="http://schemas.microsoft.com/office/drawing/2014/main" id="{4E00F4C6-30A5-4CE1-8DC0-BCA75F0C1EB4}"/>
                </a:ext>
              </a:extLst>
            </p:cNvPr>
            <p:cNvSpPr/>
            <p:nvPr/>
          </p:nvSpPr>
          <p:spPr>
            <a:xfrm>
              <a:off x="8461238" y="1800643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50">
              <a:extLst>
                <a:ext uri="{FF2B5EF4-FFF2-40B4-BE49-F238E27FC236}">
                  <a16:creationId xmlns:a16="http://schemas.microsoft.com/office/drawing/2014/main" id="{3D7F433F-6360-4493-8AE8-353812D28BAB}"/>
                </a:ext>
              </a:extLst>
            </p:cNvPr>
            <p:cNvSpPr txBox="1"/>
            <p:nvPr/>
          </p:nvSpPr>
          <p:spPr>
            <a:xfrm>
              <a:off x="7753249" y="4277569"/>
              <a:ext cx="1814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أُكْمِلُ خَرِيطَةَ الْمُفْرَدَةِ الآتِيَةِ: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91" name="Straight Connector 34">
            <a:extLst>
              <a:ext uri="{FF2B5EF4-FFF2-40B4-BE49-F238E27FC236}">
                <a16:creationId xmlns:a16="http://schemas.microsoft.com/office/drawing/2014/main" id="{5A7C5227-730E-48A9-8A26-0BD4E5EA1E0A}"/>
              </a:ext>
            </a:extLst>
          </p:cNvPr>
          <p:cNvCxnSpPr>
            <a:cxnSpLocks/>
          </p:cNvCxnSpPr>
          <p:nvPr/>
        </p:nvCxnSpPr>
        <p:spPr>
          <a:xfrm flipV="1">
            <a:off x="1752971" y="-101172"/>
            <a:ext cx="0" cy="14653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 1"/>
          <p:cNvSpPr/>
          <p:nvPr/>
        </p:nvSpPr>
        <p:spPr>
          <a:xfrm>
            <a:off x="8805802" y="1514810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نَوعُهَا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118154" y="250469"/>
            <a:ext cx="744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ضّدها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048661" y="5393032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400" b="1" dirty="0">
                <a:latin typeface="Century Gothic" panose="020B0502020202020204" pitchFamily="34" charset="0"/>
              </a:rPr>
              <a:t>الكَلِمَة في جُمْلَة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689173" y="4124043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3200" b="1" dirty="0">
                <a:latin typeface="Century Gothic" panose="020B0502020202020204" pitchFamily="34" charset="0"/>
              </a:rPr>
              <a:t>المعنى</a:t>
            </a:r>
          </a:p>
        </p:txBody>
      </p:sp>
      <p:grpSp>
        <p:nvGrpSpPr>
          <p:cNvPr id="111" name="Group 40">
            <a:extLst>
              <a:ext uri="{FF2B5EF4-FFF2-40B4-BE49-F238E27FC236}">
                <a16:creationId xmlns:a16="http://schemas.microsoft.com/office/drawing/2014/main" id="{D86B76BA-E146-48D2-9901-6E871B89626E}"/>
              </a:ext>
            </a:extLst>
          </p:cNvPr>
          <p:cNvGrpSpPr/>
          <p:nvPr/>
        </p:nvGrpSpPr>
        <p:grpSpPr>
          <a:xfrm>
            <a:off x="8374538" y="2669377"/>
            <a:ext cx="1702191" cy="874115"/>
            <a:chOff x="4215017" y="404541"/>
            <a:chExt cx="1702191" cy="874115"/>
          </a:xfrm>
        </p:grpSpPr>
        <p:sp>
          <p:nvSpPr>
            <p:cNvPr id="112" name="TextBox 41">
              <a:extLst>
                <a:ext uri="{FF2B5EF4-FFF2-40B4-BE49-F238E27FC236}">
                  <a16:creationId xmlns:a16="http://schemas.microsoft.com/office/drawing/2014/main" id="{FAC42B68-B6AE-4476-ADF8-3D731CB7BD36}"/>
                </a:ext>
              </a:extLst>
            </p:cNvPr>
            <p:cNvSpPr txBox="1"/>
            <p:nvPr/>
          </p:nvSpPr>
          <p:spPr>
            <a:xfrm>
              <a:off x="4215017" y="4045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3" name="TextBox 42">
              <a:extLst>
                <a:ext uri="{FF2B5EF4-FFF2-40B4-BE49-F238E27FC236}">
                  <a16:creationId xmlns:a16="http://schemas.microsoft.com/office/drawing/2014/main" id="{AC292487-DC88-4F04-939F-0285A4DD0C3C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يؤثرُ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4" name="مستطيل 1">
            <a:extLst>
              <a:ext uri="{FF2B5EF4-FFF2-40B4-BE49-F238E27FC236}">
                <a16:creationId xmlns:a16="http://schemas.microsoft.com/office/drawing/2014/main" id="{48BE32F4-84F4-4C13-BE23-6E157B2080EB}"/>
              </a:ext>
            </a:extLst>
          </p:cNvPr>
          <p:cNvSpPr/>
          <p:nvPr/>
        </p:nvSpPr>
        <p:spPr>
          <a:xfrm>
            <a:off x="8441345" y="2424423"/>
            <a:ext cx="16353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الفعل المضارع</a:t>
            </a:r>
          </a:p>
          <a:p>
            <a:pPr algn="r"/>
            <a:r>
              <a:rPr lang="ar-SY" sz="2400" b="1" dirty="0">
                <a:latin typeface="Century Gothic" panose="020B0502020202020204" pitchFamily="34" charset="0"/>
              </a:rPr>
              <a:t> منها :</a:t>
            </a:r>
          </a:p>
        </p:txBody>
      </p:sp>
      <p:grpSp>
        <p:nvGrpSpPr>
          <p:cNvPr id="115" name="Group 43">
            <a:extLst>
              <a:ext uri="{FF2B5EF4-FFF2-40B4-BE49-F238E27FC236}">
                <a16:creationId xmlns:a16="http://schemas.microsoft.com/office/drawing/2014/main" id="{0AE49DBE-6349-47D3-9C68-BC0709353113}"/>
              </a:ext>
            </a:extLst>
          </p:cNvPr>
          <p:cNvGrpSpPr/>
          <p:nvPr/>
        </p:nvGrpSpPr>
        <p:grpSpPr>
          <a:xfrm>
            <a:off x="6831395" y="6075897"/>
            <a:ext cx="2193596" cy="823315"/>
            <a:chOff x="3930338" y="455341"/>
            <a:chExt cx="2193596" cy="823315"/>
          </a:xfrm>
        </p:grpSpPr>
        <p:sp>
          <p:nvSpPr>
            <p:cNvPr id="116" name="TextBox 44">
              <a:extLst>
                <a:ext uri="{FF2B5EF4-FFF2-40B4-BE49-F238E27FC236}">
                  <a16:creationId xmlns:a16="http://schemas.microsoft.com/office/drawing/2014/main" id="{B8E6D70C-4895-4687-B2FD-3DFADBC70BE6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7" name="TextBox 45">
              <a:extLst>
                <a:ext uri="{FF2B5EF4-FFF2-40B4-BE49-F238E27FC236}">
                  <a16:creationId xmlns:a16="http://schemas.microsoft.com/office/drawing/2014/main" id="{B1289ACD-5F98-4E14-AE34-6ACAAFD70439}"/>
                </a:ext>
              </a:extLst>
            </p:cNvPr>
            <p:cNvSpPr txBox="1"/>
            <p:nvPr/>
          </p:nvSpPr>
          <p:spPr>
            <a:xfrm>
              <a:off x="3930338" y="878546"/>
              <a:ext cx="2193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جملةٌ اسميةٌ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8" name="مستطيل 3">
            <a:extLst>
              <a:ext uri="{FF2B5EF4-FFF2-40B4-BE49-F238E27FC236}">
                <a16:creationId xmlns:a16="http://schemas.microsoft.com/office/drawing/2014/main" id="{83C30A5D-2BD8-4214-9C4E-D2A4D048D946}"/>
              </a:ext>
            </a:extLst>
          </p:cNvPr>
          <p:cNvSpPr/>
          <p:nvPr/>
        </p:nvSpPr>
        <p:spPr>
          <a:xfrm>
            <a:off x="7301251" y="6103931"/>
            <a:ext cx="1289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400" b="1" dirty="0">
                <a:latin typeface="Century Gothic" panose="020B0502020202020204" pitchFamily="34" charset="0"/>
              </a:rPr>
              <a:t>نوع الجُمْلَة</a:t>
            </a:r>
          </a:p>
        </p:txBody>
      </p:sp>
    </p:spTree>
    <p:extLst>
      <p:ext uri="{BB962C8B-B14F-4D97-AF65-F5344CB8AC3E}">
        <p14:creationId xmlns:p14="http://schemas.microsoft.com/office/powerpoint/2010/main" val="179687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9803</TotalTime>
  <Words>654</Words>
  <Application>Microsoft Office PowerPoint</Application>
  <PresentationFormat>Widescreen</PresentationFormat>
  <Paragraphs>202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Aller</vt:lpstr>
      <vt:lpstr>Arial</vt:lpstr>
      <vt:lpstr>AXtManalBold</vt:lpstr>
      <vt:lpstr>Bahnschrift SemiBold SemiConden</vt:lpstr>
      <vt:lpstr>Berlin Sans FB</vt:lpstr>
      <vt:lpstr>Calibri</vt:lpstr>
      <vt:lpstr>Calibri Light</vt:lpstr>
      <vt:lpstr>Century Gothic</vt:lpstr>
      <vt:lpstr>Cooper Black</vt:lpstr>
      <vt:lpstr>Economica</vt:lpstr>
      <vt:lpstr>Hand Of Sean</vt:lpstr>
      <vt:lpstr>Helvetica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duha omar</cp:lastModifiedBy>
  <cp:revision>307</cp:revision>
  <dcterms:created xsi:type="dcterms:W3CDTF">2020-09-22T10:26:44Z</dcterms:created>
  <dcterms:modified xsi:type="dcterms:W3CDTF">2021-05-28T08:08:59Z</dcterms:modified>
</cp:coreProperties>
</file>