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1" r:id="rId2"/>
    <p:sldId id="259" r:id="rId3"/>
    <p:sldId id="356" r:id="rId4"/>
    <p:sldId id="384" r:id="rId5"/>
    <p:sldId id="319" r:id="rId6"/>
    <p:sldId id="358" r:id="rId7"/>
    <p:sldId id="376" r:id="rId8"/>
    <p:sldId id="377" r:id="rId9"/>
    <p:sldId id="378" r:id="rId10"/>
    <p:sldId id="379" r:id="rId11"/>
    <p:sldId id="380" r:id="rId12"/>
    <p:sldId id="381" r:id="rId13"/>
    <p:sldId id="359" r:id="rId14"/>
    <p:sldId id="370" r:id="rId15"/>
    <p:sldId id="360" r:id="rId16"/>
    <p:sldId id="383" r:id="rId17"/>
    <p:sldId id="362" r:id="rId18"/>
    <p:sldId id="333" r:id="rId19"/>
    <p:sldId id="382" r:id="rId20"/>
    <p:sldId id="337" r:id="rId21"/>
    <p:sldId id="364" r:id="rId22"/>
    <p:sldId id="338" r:id="rId23"/>
    <p:sldId id="342" r:id="rId2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0" autoAdjust="0"/>
    <p:restoredTop sz="94280" autoAdjust="0"/>
  </p:normalViewPr>
  <p:slideViewPr>
    <p:cSldViewPr snapToGrid="0" showGuides="1">
      <p:cViewPr varScale="1">
        <p:scale>
          <a:sx n="72" d="100"/>
          <a:sy n="72" d="100"/>
        </p:scale>
        <p:origin x="546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1EF1D18-0BD1-48D3-A2D1-C6FEFA6EF063}" type="datetimeFigureOut">
              <a:rPr lang="ar-SY" smtClean="0"/>
              <a:t>17/10/1442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BD754E9-0475-4CB3-B936-710D8DAE88C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4862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B51C0-1390-47A9-8649-6FF8BBFCEBAA}" type="slidenum">
              <a:rPr lang="ar-SY" smtClean="0"/>
              <a:t>21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3767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>
                  <a:solidFill>
                    <a:srgbClr val="FF0000"/>
                  </a:solidFill>
                  <a:latin typeface="Cooper Black" panose="0208090404030B020404" pitchFamily="18" charset="0"/>
                </a:rPr>
                <a:t>الهَاتِفُ الْمَحْمُولُ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:a16="http://schemas.microsoft.com/office/drawing/2014/main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:a16="http://schemas.microsoft.com/office/drawing/2014/main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:a16="http://schemas.microsoft.com/office/drawing/2014/main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:a16="http://schemas.microsoft.com/office/drawing/2014/main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:a16="http://schemas.microsoft.com/office/drawing/2014/main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:a16="http://schemas.microsoft.com/office/drawing/2014/main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:a16="http://schemas.microsoft.com/office/drawing/2014/main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:a16="http://schemas.microsoft.com/office/drawing/2014/main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:a16="http://schemas.microsoft.com/office/drawing/2014/main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:a16="http://schemas.microsoft.com/office/drawing/2014/main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:a16="http://schemas.microsoft.com/office/drawing/2014/main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:a16="http://schemas.microsoft.com/office/drawing/2014/main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:a16="http://schemas.microsoft.com/office/drawing/2014/main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:a16="http://schemas.microsoft.com/office/drawing/2014/main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:a16="http://schemas.microsoft.com/office/drawing/2014/main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:a16="http://schemas.microsoft.com/office/drawing/2014/main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:a16="http://schemas.microsoft.com/office/drawing/2014/main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:a16="http://schemas.microsoft.com/office/drawing/2014/main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:a16="http://schemas.microsoft.com/office/drawing/2014/main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:a16="http://schemas.microsoft.com/office/drawing/2014/main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:a16="http://schemas.microsoft.com/office/drawing/2014/main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:a16="http://schemas.microsoft.com/office/drawing/2014/main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يفتح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:a16="http://schemas.microsoft.com/office/drawing/2014/main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:a16="http://schemas.microsoft.com/office/drawing/2014/main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:a16="http://schemas.microsoft.com/office/drawing/2014/main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فعل مضارع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:a16="http://schemas.microsoft.com/office/drawing/2014/main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1131091"/>
            <a:chOff x="3930338" y="455341"/>
            <a:chExt cx="2193596" cy="1131091"/>
          </a:xfrm>
        </p:grpSpPr>
        <p:sp>
          <p:nvSpPr>
            <p:cNvPr id="129" name="TextBox 44">
              <a:extLst>
                <a:ext uri="{FF2B5EF4-FFF2-40B4-BE49-F238E27FC236}">
                  <a16:creationId xmlns:a16="http://schemas.microsoft.com/office/drawing/2014/main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:a16="http://schemas.microsoft.com/office/drawing/2014/main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يغلق الوالد هاتفه في المسجد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:a16="http://schemas.microsoft.com/office/drawing/2014/main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:a16="http://schemas.microsoft.com/office/drawing/2014/main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:a16="http://schemas.microsoft.com/office/drawing/2014/main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يقفل , يغلق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:a16="http://schemas.microsoft.com/office/drawing/2014/main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:a16="http://schemas.microsoft.com/office/drawing/2014/main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:a16="http://schemas.microsoft.com/office/drawing/2014/main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:a16="http://schemas.microsoft.com/office/drawing/2014/main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:a16="http://schemas.microsoft.com/office/drawing/2014/main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يغلق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خَرِيطَةَ الْمُفْرَدَةِ الآتِيَةِ: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ضدها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117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مُرَادِفُها</a:t>
            </a:r>
          </a:p>
        </p:txBody>
      </p:sp>
    </p:spTree>
    <p:extLst>
      <p:ext uri="{BB962C8B-B14F-4D97-AF65-F5344CB8AC3E}">
        <p14:creationId xmlns:p14="http://schemas.microsoft.com/office/powerpoint/2010/main" val="3252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مجموعة 68">
            <a:extLst>
              <a:ext uri="{FF2B5EF4-FFF2-40B4-BE49-F238E27FC236}">
                <a16:creationId xmlns:a16="http://schemas.microsoft.com/office/drawing/2014/main" id="{026CE051-8D91-411D-9E93-BEABED48C2E6}"/>
              </a:ext>
            </a:extLst>
          </p:cNvPr>
          <p:cNvGrpSpPr/>
          <p:nvPr/>
        </p:nvGrpSpPr>
        <p:grpSpPr>
          <a:xfrm>
            <a:off x="2063711" y="4724788"/>
            <a:ext cx="2779296" cy="2376810"/>
            <a:chOff x="2362987" y="3167659"/>
            <a:chExt cx="2779296" cy="2376810"/>
          </a:xfrm>
          <a:solidFill>
            <a:srgbClr val="E1014C"/>
          </a:solidFill>
        </p:grpSpPr>
        <p:sp>
          <p:nvSpPr>
            <p:cNvPr id="114" name="Freeform: Shape 103">
              <a:extLst>
                <a:ext uri="{FF2B5EF4-FFF2-40B4-BE49-F238E27FC236}">
                  <a16:creationId xmlns:a16="http://schemas.microsoft.com/office/drawing/2014/main" id="{1D99ED26-3F31-4348-B156-067F24E39CE5}"/>
                </a:ext>
              </a:extLst>
            </p:cNvPr>
            <p:cNvSpPr/>
            <p:nvPr/>
          </p:nvSpPr>
          <p:spPr>
            <a:xfrm rot="13679194">
              <a:off x="2455638" y="3075008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TextBox 151">
              <a:extLst>
                <a:ext uri="{FF2B5EF4-FFF2-40B4-BE49-F238E27FC236}">
                  <a16:creationId xmlns:a16="http://schemas.microsoft.com/office/drawing/2014/main" id="{6AB18BE5-7319-4DA4-9718-F7A99BECDCDA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الوالد،  الهاتف،  الأماكن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مستشفى،  إلى،  على 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تنتهي بألف مقصورة على صورة ياء: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5475434" y="41537"/>
            <a:ext cx="5096477" cy="1233121"/>
            <a:chOff x="1345124" y="1141262"/>
            <a:chExt cx="509647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9" y="1565480"/>
              <a:ext cx="2759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889555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مكوّنة من ثلاثة أحرف ساكنة الوسط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مكوّنة من حرفين، الحرف الثاني ساكن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قدْ،  فيْ،  أنْ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عنْد،  منْع،  مثْل 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مجموعة 46">
            <a:extLst>
              <a:ext uri="{FF2B5EF4-FFF2-40B4-BE49-F238E27FC236}">
                <a16:creationId xmlns:a16="http://schemas.microsoft.com/office/drawing/2014/main" id="{A17E8F77-CAB6-4A04-B1F0-0D9C88C182F2}"/>
              </a:ext>
            </a:extLst>
          </p:cNvPr>
          <p:cNvGrpSpPr/>
          <p:nvPr/>
        </p:nvGrpSpPr>
        <p:grpSpPr>
          <a:xfrm>
            <a:off x="6000115" y="5265456"/>
            <a:ext cx="2741910" cy="927279"/>
            <a:chOff x="6006739" y="1668053"/>
            <a:chExt cx="2741910" cy="927279"/>
          </a:xfrm>
        </p:grpSpPr>
        <p:sp>
          <p:nvSpPr>
            <p:cNvPr id="110" name="Arrow: Pentagon 59">
              <a:extLst>
                <a:ext uri="{FF2B5EF4-FFF2-40B4-BE49-F238E27FC236}">
                  <a16:creationId xmlns:a16="http://schemas.microsoft.com/office/drawing/2014/main" id="{4D8E8964-87C1-46AE-8308-FC6B9D36493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1" name="TextBox 78">
              <a:extLst>
                <a:ext uri="{FF2B5EF4-FFF2-40B4-BE49-F238E27FC236}">
                  <a16:creationId xmlns:a16="http://schemas.microsoft.com/office/drawing/2014/main" id="{2EF80FEA-5617-444D-BA85-38D7EC9EF773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تحوي مداً بالألف: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112" name="Right Triangle 84">
            <a:extLst>
              <a:ext uri="{FF2B5EF4-FFF2-40B4-BE49-F238E27FC236}">
                <a16:creationId xmlns:a16="http://schemas.microsoft.com/office/drawing/2014/main" id="{8AD21062-054B-4CE0-896C-D3B069693E03}"/>
              </a:ext>
            </a:extLst>
          </p:cNvPr>
          <p:cNvSpPr/>
          <p:nvPr/>
        </p:nvSpPr>
        <p:spPr>
          <a:xfrm rot="284147">
            <a:off x="5869652" y="543807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2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صعودنا،  المحمول،  خشوع 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تحوي مداً بالواو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889555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تحوي مداً بالياء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364336" y="1929311"/>
              <a:ext cx="2335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ثلاث كلمات تحوي حرفاً مضعفاً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فواز،  أهم،  من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تشير،  رنين،  المصلِّين 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2" name="Right Triangle 84">
            <a:extLst>
              <a:ext uri="{FF2B5EF4-FFF2-40B4-BE49-F238E27FC236}">
                <a16:creationId xmlns:a16="http://schemas.microsoft.com/office/drawing/2014/main" id="{8AD21062-054B-4CE0-896C-D3B069693E03}"/>
              </a:ext>
            </a:extLst>
          </p:cNvPr>
          <p:cNvSpPr/>
          <p:nvPr/>
        </p:nvSpPr>
        <p:spPr>
          <a:xfrm rot="284147">
            <a:off x="5869652" y="543807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4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r="1239"/>
          <a:stretch/>
        </p:blipFill>
        <p:spPr bwMode="auto">
          <a:xfrm>
            <a:off x="537788" y="2695485"/>
            <a:ext cx="9490495" cy="84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الجملة الآتية بكلمات تبدأ ب ال القمرية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41BC9263-CAC7-4196-9A14-3F280D43108E}"/>
              </a:ext>
            </a:extLst>
          </p:cNvPr>
          <p:cNvSpPr/>
          <p:nvPr/>
        </p:nvSpPr>
        <p:spPr>
          <a:xfrm>
            <a:off x="3045168" y="2827111"/>
            <a:ext cx="2826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الهاتفِ المحمولِ</a:t>
            </a:r>
          </a:p>
        </p:txBody>
      </p:sp>
      <p:sp>
        <p:nvSpPr>
          <p:cNvPr id="36" name="مستطيل 77">
            <a:extLst>
              <a:ext uri="{FF2B5EF4-FFF2-40B4-BE49-F238E27FC236}">
                <a16:creationId xmlns:a16="http://schemas.microsoft.com/office/drawing/2014/main" id="{FC626095-1669-4F87-8EA9-C236862C60F0}"/>
              </a:ext>
            </a:extLst>
          </p:cNvPr>
          <p:cNvSpPr/>
          <p:nvPr/>
        </p:nvSpPr>
        <p:spPr>
          <a:xfrm>
            <a:off x="645470" y="2824593"/>
            <a:ext cx="2826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المستشفى </a:t>
            </a:r>
          </a:p>
        </p:txBody>
      </p:sp>
    </p:spTree>
    <p:extLst>
      <p:ext uri="{BB962C8B-B14F-4D97-AF65-F5344CB8AC3E}">
        <p14:creationId xmlns:p14="http://schemas.microsoft.com/office/powerpoint/2010/main" val="7905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1431"/>
          <a:stretch/>
        </p:blipFill>
        <p:spPr bwMode="auto">
          <a:xfrm>
            <a:off x="1799773" y="2825714"/>
            <a:ext cx="8191690" cy="77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الجملة الآتية بكلمات تنتهي بتاء مربوطة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8DE3CC80-6492-46E5-B6D6-7B2E39C14DB4}"/>
              </a:ext>
            </a:extLst>
          </p:cNvPr>
          <p:cNvSpPr/>
          <p:nvPr/>
        </p:nvSpPr>
        <p:spPr>
          <a:xfrm>
            <a:off x="5592687" y="2929017"/>
            <a:ext cx="1392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المحمولةَ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13F29507-FEC5-4134-ABBC-474A7216B536}"/>
              </a:ext>
            </a:extLst>
          </p:cNvPr>
          <p:cNvSpPr/>
          <p:nvPr/>
        </p:nvSpPr>
        <p:spPr>
          <a:xfrm>
            <a:off x="2147970" y="2922634"/>
            <a:ext cx="1392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الطّائرة </a:t>
            </a:r>
          </a:p>
        </p:txBody>
      </p:sp>
    </p:spTree>
    <p:extLst>
      <p:ext uri="{BB962C8B-B14F-4D97-AF65-F5344CB8AC3E}">
        <p14:creationId xmlns:p14="http://schemas.microsoft.com/office/powerpoint/2010/main" val="2295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8500" y="2908300"/>
            <a:ext cx="8076042" cy="7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31108" y="14892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ما يأتي بكلمات مختومة بتاء مفتوحة على نمط المثال الأول :</a:t>
              </a:r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</a:p>
        </p:txBody>
      </p:sp>
      <p:sp>
        <p:nvSpPr>
          <p:cNvPr id="78" name="مستطيل 77"/>
          <p:cNvSpPr/>
          <p:nvPr/>
        </p:nvSpPr>
        <p:spPr>
          <a:xfrm>
            <a:off x="6981371" y="3038349"/>
            <a:ext cx="122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الطَّالبات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90BDDE23-7455-47C9-A797-8445694AAF93}"/>
              </a:ext>
            </a:extLst>
          </p:cNvPr>
          <p:cNvSpPr/>
          <p:nvPr/>
        </p:nvSpPr>
        <p:spPr>
          <a:xfrm>
            <a:off x="5298054" y="3046018"/>
            <a:ext cx="122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الفتيات</a:t>
            </a: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3790824" y="3053687"/>
            <a:ext cx="122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البنات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1863885" y="3048292"/>
            <a:ext cx="1559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الاقتراحات </a:t>
            </a:r>
          </a:p>
        </p:txBody>
      </p:sp>
    </p:spTree>
    <p:extLst>
      <p:ext uri="{BB962C8B-B14F-4D97-AF65-F5344CB8AC3E}">
        <p14:creationId xmlns:p14="http://schemas.microsoft.com/office/powerpoint/2010/main" val="20524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4700" y="2920998"/>
            <a:ext cx="8076042" cy="74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31108" y="14892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ما يأتي بكلمات مبدوءة بهمزة وصل على نمط المثال الأول :</a:t>
              </a:r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</a:p>
        </p:txBody>
      </p:sp>
      <p:sp>
        <p:nvSpPr>
          <p:cNvPr id="78" name="مستطيل 77"/>
          <p:cNvSpPr/>
          <p:nvPr/>
        </p:nvSpPr>
        <p:spPr>
          <a:xfrm>
            <a:off x="7149719" y="3038349"/>
            <a:ext cx="105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استمع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90BDDE23-7455-47C9-A797-8445694AAF93}"/>
              </a:ext>
            </a:extLst>
          </p:cNvPr>
          <p:cNvSpPr/>
          <p:nvPr/>
        </p:nvSpPr>
        <p:spPr>
          <a:xfrm>
            <a:off x="5466402" y="2982518"/>
            <a:ext cx="105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اجتمع</a:t>
            </a: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3913895" y="3002887"/>
            <a:ext cx="105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اكتمل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2388058" y="2990236"/>
            <a:ext cx="105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AXtManalBold"/>
              </a:rPr>
              <a:t>اندفع </a:t>
            </a:r>
          </a:p>
        </p:txBody>
      </p:sp>
    </p:spTree>
    <p:extLst>
      <p:ext uri="{BB962C8B-B14F-4D97-AF65-F5344CB8AC3E}">
        <p14:creationId xmlns:p14="http://schemas.microsoft.com/office/powerpoint/2010/main" val="41905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43">
            <a:extLst>
              <a:ext uri="{FF2B5EF4-FFF2-40B4-BE49-F238E27FC236}">
                <a16:creationId xmlns:a16="http://schemas.microsoft.com/office/drawing/2014/main" id="{5AA5AFE2-545A-4C7C-A0A7-C1716FEFFC97}"/>
              </a:ext>
            </a:extLst>
          </p:cNvPr>
          <p:cNvGrpSpPr/>
          <p:nvPr/>
        </p:nvGrpSpPr>
        <p:grpSpPr>
          <a:xfrm>
            <a:off x="1500565" y="1846788"/>
            <a:ext cx="1349827" cy="2091875"/>
            <a:chOff x="673500" y="1740804"/>
            <a:chExt cx="1349827" cy="2091875"/>
          </a:xfrm>
        </p:grpSpPr>
        <p:sp>
          <p:nvSpPr>
            <p:cNvPr id="181" name="Rectangle: Rounded Corners 7">
              <a:extLst>
                <a:ext uri="{FF2B5EF4-FFF2-40B4-BE49-F238E27FC236}">
                  <a16:creationId xmlns:a16="http://schemas.microsoft.com/office/drawing/2014/main" id="{915589CC-AC0A-4688-9DC1-691613216F59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8">
              <a:extLst>
                <a:ext uri="{FF2B5EF4-FFF2-40B4-BE49-F238E27FC236}">
                  <a16:creationId xmlns:a16="http://schemas.microsoft.com/office/drawing/2014/main" id="{6CD40279-21B7-4B22-9E92-01D428DBF946}"/>
                </a:ext>
              </a:extLst>
            </p:cNvPr>
            <p:cNvSpPr txBox="1"/>
            <p:nvPr/>
          </p:nvSpPr>
          <p:spPr>
            <a:xfrm>
              <a:off x="776573" y="1916446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المستشفى أكبر من المستوصف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83" name="Freeform: Shape 6">
            <a:extLst>
              <a:ext uri="{FF2B5EF4-FFF2-40B4-BE49-F238E27FC236}">
                <a16:creationId xmlns:a16="http://schemas.microsoft.com/office/drawing/2014/main" id="{5A9001C2-5BA0-46D1-A468-CF95AE8BAD70}"/>
              </a:ext>
            </a:extLst>
          </p:cNvPr>
          <p:cNvSpPr/>
          <p:nvPr/>
        </p:nvSpPr>
        <p:spPr>
          <a:xfrm>
            <a:off x="1333651" y="289272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9">
            <a:extLst>
              <a:ext uri="{FF2B5EF4-FFF2-40B4-BE49-F238E27FC236}">
                <a16:creationId xmlns:a16="http://schemas.microsoft.com/office/drawing/2014/main" id="{EE5F8F42-327D-4AF1-BEC1-8435B9BD4115}"/>
              </a:ext>
            </a:extLst>
          </p:cNvPr>
          <p:cNvSpPr txBox="1"/>
          <p:nvPr/>
        </p:nvSpPr>
        <p:spPr>
          <a:xfrm>
            <a:off x="1928731" y="4416724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4</a:t>
            </a:r>
          </a:p>
        </p:txBody>
      </p:sp>
      <p:grpSp>
        <p:nvGrpSpPr>
          <p:cNvPr id="187" name="Group 44">
            <a:extLst>
              <a:ext uri="{FF2B5EF4-FFF2-40B4-BE49-F238E27FC236}">
                <a16:creationId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3349741" y="1846788"/>
            <a:ext cx="1349827" cy="2091875"/>
            <a:chOff x="3078475" y="1740804"/>
            <a:chExt cx="1349827" cy="2091875"/>
          </a:xfrm>
        </p:grpSpPr>
        <p:sp>
          <p:nvSpPr>
            <p:cNvPr id="188" name="Rectangle: Rounded Corners 15">
              <a:extLst>
                <a:ext uri="{FF2B5EF4-FFF2-40B4-BE49-F238E27FC236}">
                  <a16:creationId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7">
              <a:extLst>
                <a:ext uri="{FF2B5EF4-FFF2-40B4-BE49-F238E27FC236}">
                  <a16:creationId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3181548" y="1915342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المساجد أحب البقاع إلى الله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0" name="Freeform: Shape 16">
            <a:extLst>
              <a:ext uri="{FF2B5EF4-FFF2-40B4-BE49-F238E27FC236}">
                <a16:creationId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3182827" y="289272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8">
            <a:extLst>
              <a:ext uri="{FF2B5EF4-FFF2-40B4-BE49-F238E27FC236}">
                <a16:creationId xmlns:a16="http://schemas.microsoft.com/office/drawing/2014/main" id="{6834140B-B33D-49CD-855D-873B5DB5BF2F}"/>
              </a:ext>
            </a:extLst>
          </p:cNvPr>
          <p:cNvSpPr txBox="1"/>
          <p:nvPr/>
        </p:nvSpPr>
        <p:spPr>
          <a:xfrm>
            <a:off x="3777907" y="4416724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grpSp>
        <p:nvGrpSpPr>
          <p:cNvPr id="194" name="Group 45">
            <a:extLst>
              <a:ext uri="{FF2B5EF4-FFF2-40B4-BE49-F238E27FC236}">
                <a16:creationId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5306491" y="1846788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586523" y="1900434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الطائرة أسرع من السيارة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5139577" y="289272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5734657" y="4416724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grpSp>
        <p:nvGrpSpPr>
          <p:cNvPr id="201" name="Group 46">
            <a:extLst>
              <a:ext uri="{FF2B5EF4-FFF2-40B4-BE49-F238E27FC236}">
                <a16:creationId xmlns:a16="http://schemas.microsoft.com/office/drawing/2014/main" id="{1802364F-1119-496E-B494-47F1B1B03125}"/>
              </a:ext>
            </a:extLst>
          </p:cNvPr>
          <p:cNvGrpSpPr/>
          <p:nvPr/>
        </p:nvGrpSpPr>
        <p:grpSpPr>
          <a:xfrm>
            <a:off x="7245312" y="1846788"/>
            <a:ext cx="1349827" cy="2091875"/>
            <a:chOff x="7888425" y="1740804"/>
            <a:chExt cx="1349827" cy="2091875"/>
          </a:xfrm>
        </p:grpSpPr>
        <p:sp>
          <p:nvSpPr>
            <p:cNvPr id="202" name="Rectangle: Rounded Corners 29">
              <a:extLst>
                <a:ext uri="{FF2B5EF4-FFF2-40B4-BE49-F238E27FC236}">
                  <a16:creationId xmlns:a16="http://schemas.microsoft.com/office/drawing/2014/main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31">
              <a:extLst>
                <a:ext uri="{FF2B5EF4-FFF2-40B4-BE49-F238E27FC236}">
                  <a16:creationId xmlns:a16="http://schemas.microsoft.com/office/drawing/2014/main" id="{59C77BA0-5D99-436B-BFAD-051A142FAA33}"/>
                </a:ext>
              </a:extLst>
            </p:cNvPr>
            <p:cNvSpPr txBox="1"/>
            <p:nvPr/>
          </p:nvSpPr>
          <p:spPr>
            <a:xfrm>
              <a:off x="7968805" y="1863587"/>
              <a:ext cx="1143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المساجد أطهر الأماكن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204" name="Freeform: Shape 30">
            <a:extLst>
              <a:ext uri="{FF2B5EF4-FFF2-40B4-BE49-F238E27FC236}">
                <a16:creationId xmlns:a16="http://schemas.microsoft.com/office/drawing/2014/main" id="{1292E6D2-D719-4B64-9A4B-CB7BAC1D8232}"/>
              </a:ext>
            </a:extLst>
          </p:cNvPr>
          <p:cNvSpPr/>
          <p:nvPr/>
        </p:nvSpPr>
        <p:spPr>
          <a:xfrm>
            <a:off x="7078398" y="289272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32">
            <a:extLst>
              <a:ext uri="{FF2B5EF4-FFF2-40B4-BE49-F238E27FC236}">
                <a16:creationId xmlns:a16="http://schemas.microsoft.com/office/drawing/2014/main" id="{4AD3243F-4EFA-49FD-8006-37379AC9D6D5}"/>
              </a:ext>
            </a:extLst>
          </p:cNvPr>
          <p:cNvSpPr txBox="1"/>
          <p:nvPr/>
        </p:nvSpPr>
        <p:spPr>
          <a:xfrm>
            <a:off x="7673478" y="4416724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64120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استخدم اسم التفضيل المناسب بمحاكاة المثال الأول : 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ثالثاً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</p:spTree>
    <p:extLst>
      <p:ext uri="{BB962C8B-B14F-4D97-AF65-F5344CB8AC3E}">
        <p14:creationId xmlns:p14="http://schemas.microsoft.com/office/powerpoint/2010/main" val="28877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91" grpId="0"/>
      <p:bldP spid="198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اسم الفاعل: صَانِع</a:t>
            </a:r>
          </a:p>
          <a:p>
            <a:pPr algn="r"/>
            <a:r>
              <a:rPr lang="ar-SY" sz="2000" dirty="0"/>
              <a:t> اسم المفعول: مَصْنُوع  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أحول الأفعال الآتية إلى صيغة ( فاعل،  مفعول)</a:t>
              </a:r>
            </a:p>
            <a:p>
              <a:pPr algn="r"/>
              <a:r>
                <a:rPr lang="ar-SY" b="1" dirty="0"/>
                <a:t>  بمحاكاة المثال الأول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صنع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مجموعة 2">
            <a:extLst>
              <a:ext uri="{FF2B5EF4-FFF2-40B4-BE49-F238E27FC236}">
                <a16:creationId xmlns:a16="http://schemas.microsoft.com/office/drawing/2014/main" id="{7AA7C89F-95F6-4381-BE45-EDA4FEAC9179}"/>
              </a:ext>
            </a:extLst>
          </p:cNvPr>
          <p:cNvGrpSpPr/>
          <p:nvPr/>
        </p:nvGrpSpPr>
        <p:grpSpPr>
          <a:xfrm>
            <a:off x="2062436" y="1305703"/>
            <a:ext cx="2893883" cy="2393875"/>
            <a:chOff x="2373586" y="1305703"/>
            <a:chExt cx="2893883" cy="2393875"/>
          </a:xfrm>
        </p:grpSpPr>
        <p:sp>
          <p:nvSpPr>
            <p:cNvPr id="129" name="Freeform: Shape 97">
              <a:extLst>
                <a:ext uri="{FF2B5EF4-FFF2-40B4-BE49-F238E27FC236}">
                  <a16:creationId xmlns:a16="http://schemas.microsoft.com/office/drawing/2014/main" id="{A59118B6-D7D9-4852-A038-DCC2C3A41B25}"/>
                </a:ext>
              </a:extLst>
            </p:cNvPr>
            <p:cNvSpPr/>
            <p:nvPr/>
          </p:nvSpPr>
          <p:spPr>
            <a:xfrm rot="13737078">
              <a:off x="2448854" y="1230435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TextBox 151">
              <a:extLst>
                <a:ext uri="{FF2B5EF4-FFF2-40B4-BE49-F238E27FC236}">
                  <a16:creationId xmlns:a16="http://schemas.microsoft.com/office/drawing/2014/main" id="{199E5A40-E6B8-49A6-ACD2-152D7F739C39}"/>
                </a:ext>
              </a:extLst>
            </p:cNvPr>
            <p:cNvSpPr txBox="1"/>
            <p:nvPr/>
          </p:nvSpPr>
          <p:spPr>
            <a:xfrm>
              <a:off x="2552975" y="1849757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طلب</a:t>
              </a:r>
            </a:p>
            <a:p>
              <a:pPr algn="ctr"/>
              <a:r>
                <a:rPr lang="ar-SY" sz="2000" dirty="0"/>
                <a:t> اسم الفاعل: طالب</a:t>
              </a:r>
            </a:p>
            <a:p>
              <a:pPr algn="ctr"/>
              <a:r>
                <a:rPr lang="ar-SY" sz="2000" dirty="0"/>
                <a:t> اسم المفعول: مطلوب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اسم الفاعل: عَالِم</a:t>
            </a:r>
          </a:p>
          <a:p>
            <a:pPr algn="r"/>
            <a:r>
              <a:rPr lang="ar-SY" sz="2000" dirty="0"/>
              <a:t> اسم المفعول: مَعْلُوم   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أحول الأفعال الآتية إلى صيغة ( فاعل،  مفعول)</a:t>
              </a:r>
            </a:p>
            <a:p>
              <a:pPr algn="r"/>
              <a:r>
                <a:rPr lang="ar-SY" b="1" dirty="0"/>
                <a:t>  بمحاكاة المثال الأول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عَلِمَ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624569" y="4531017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751347" y="627746"/>
            <a:ext cx="5256705" cy="5866264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/>
          <a:stretch/>
        </p:blipFill>
        <p:spPr bwMode="auto">
          <a:xfrm>
            <a:off x="2822781" y="691733"/>
            <a:ext cx="5099739" cy="573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542966" y="2652219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35338" y="65650"/>
            <a:ext cx="2746093" cy="2669707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7755244" y="1047305"/>
            <a:ext cx="294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الهَاتِفُ الْمَحْمُولُ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71592" y="-89393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7700602" y="2808083"/>
            <a:ext cx="4301030" cy="3774146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40">
            <a:extLst>
              <a:ext uri="{FF2B5EF4-FFF2-40B4-BE49-F238E27FC236}">
                <a16:creationId xmlns:a16="http://schemas.microsoft.com/office/drawing/2014/main" id="{EBFDC395-D581-47F2-97A6-B6CE523288FE}"/>
              </a:ext>
            </a:extLst>
          </p:cNvPr>
          <p:cNvSpPr/>
          <p:nvPr/>
        </p:nvSpPr>
        <p:spPr>
          <a:xfrm>
            <a:off x="2126484" y="509717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: Rounded Corners 3">
            <a:extLst>
              <a:ext uri="{FF2B5EF4-FFF2-40B4-BE49-F238E27FC236}">
                <a16:creationId xmlns:a16="http://schemas.microsoft.com/office/drawing/2014/main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:a16="http://schemas.microsoft.com/office/drawing/2014/main" id="{D9580DB4-61B6-40DD-BD1B-C4A6C0FB341E}"/>
              </a:ext>
            </a:extLst>
          </p:cNvPr>
          <p:cNvSpPr/>
          <p:nvPr/>
        </p:nvSpPr>
        <p:spPr>
          <a:xfrm>
            <a:off x="2714166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600" b="1" dirty="0">
                <a:solidFill>
                  <a:schemeClr val="tx1"/>
                </a:solidFill>
              </a:rPr>
              <a:t>يمنع استخدام الهاتف المحمول 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:a16="http://schemas.microsoft.com/office/drawing/2014/main" id="{B42FB7C5-DC4F-494E-B421-5983A9BBFF66}"/>
              </a:ext>
            </a:extLst>
          </p:cNvPr>
          <p:cNvGrpSpPr/>
          <p:nvPr/>
        </p:nvGrpSpPr>
        <p:grpSpPr>
          <a:xfrm>
            <a:off x="2568883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:a16="http://schemas.microsoft.com/office/drawing/2014/main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:a16="http://schemas.microsoft.com/office/drawing/2014/main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:a16="http://schemas.microsoft.com/office/drawing/2014/main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:a16="http://schemas.microsoft.com/office/drawing/2014/main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:a16="http://schemas.microsoft.com/office/drawing/2014/main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:a16="http://schemas.microsoft.com/office/drawing/2014/main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:a16="http://schemas.microsoft.com/office/drawing/2014/main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:a16="http://schemas.microsoft.com/office/drawing/2014/main" id="{CD27645E-5A90-40AB-A9D2-D73D5AF54AB0}"/>
              </a:ext>
            </a:extLst>
          </p:cNvPr>
          <p:cNvSpPr txBox="1"/>
          <p:nvPr/>
        </p:nvSpPr>
        <p:spPr>
          <a:xfrm>
            <a:off x="0" y="2029638"/>
            <a:ext cx="254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>
                <a:latin typeface="Century Gothic" panose="020B0502020202020204" pitchFamily="34" charset="0"/>
              </a:rPr>
              <a:t>هتف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:a16="http://schemas.microsoft.com/office/drawing/2014/main" id="{B612C12E-94A8-455D-9F76-8E3CF8D94FAC}"/>
              </a:ext>
            </a:extLst>
          </p:cNvPr>
          <p:cNvSpPr/>
          <p:nvPr/>
        </p:nvSpPr>
        <p:spPr>
          <a:xfrm>
            <a:off x="2119092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:a16="http://schemas.microsoft.com/office/drawing/2014/main" id="{2EEF1AF6-E141-49D6-8DB0-1A5E5D4954DB}"/>
              </a:ext>
            </a:extLst>
          </p:cNvPr>
          <p:cNvSpPr/>
          <p:nvPr/>
        </p:nvSpPr>
        <p:spPr>
          <a:xfrm>
            <a:off x="2714166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أخي هو كاتب الرسالة </a:t>
            </a:r>
            <a:endParaRPr lang="en-US" b="1" dirty="0"/>
          </a:p>
        </p:txBody>
      </p:sp>
      <p:grpSp>
        <p:nvGrpSpPr>
          <p:cNvPr id="199" name="Group 18">
            <a:extLst>
              <a:ext uri="{FF2B5EF4-FFF2-40B4-BE49-F238E27FC236}">
                <a16:creationId xmlns:a16="http://schemas.microsoft.com/office/drawing/2014/main" id="{EEAEE9B0-0790-4865-B8E1-D32F42309AC1}"/>
              </a:ext>
            </a:extLst>
          </p:cNvPr>
          <p:cNvGrpSpPr/>
          <p:nvPr/>
        </p:nvGrpSpPr>
        <p:grpSpPr>
          <a:xfrm>
            <a:off x="2568883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:a16="http://schemas.microsoft.com/office/drawing/2014/main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:a16="http://schemas.microsoft.com/office/drawing/2014/main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:a16="http://schemas.microsoft.com/office/drawing/2014/main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:a16="http://schemas.microsoft.com/office/drawing/2014/main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:a16="http://schemas.microsoft.com/office/drawing/2014/main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:a16="http://schemas.microsoft.com/office/drawing/2014/main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:a16="http://schemas.microsoft.com/office/drawing/2014/main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:a16="http://schemas.microsoft.com/office/drawing/2014/main" id="{E451F2CE-D12B-40DC-BD56-CAC4B94D86D6}"/>
              </a:ext>
            </a:extLst>
          </p:cNvPr>
          <p:cNvSpPr txBox="1"/>
          <p:nvPr/>
        </p:nvSpPr>
        <p:spPr>
          <a:xfrm>
            <a:off x="706617" y="2783973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كتب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:a16="http://schemas.microsoft.com/office/drawing/2014/main" id="{CB9EB375-0AF2-4C1D-A3B7-181D48176001}"/>
              </a:ext>
            </a:extLst>
          </p:cNvPr>
          <p:cNvSpPr/>
          <p:nvPr/>
        </p:nvSpPr>
        <p:spPr>
          <a:xfrm>
            <a:off x="2119092" y="3520039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:a16="http://schemas.microsoft.com/office/drawing/2014/main" id="{A440AADA-270B-41CD-BF3E-ECEF411E9251}"/>
              </a:ext>
            </a:extLst>
          </p:cNvPr>
          <p:cNvSpPr/>
          <p:nvPr/>
        </p:nvSpPr>
        <p:spPr>
          <a:xfrm>
            <a:off x="2714166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أخي هو قارئ الرسالة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1" name="Group 30">
            <a:extLst>
              <a:ext uri="{FF2B5EF4-FFF2-40B4-BE49-F238E27FC236}">
                <a16:creationId xmlns:a16="http://schemas.microsoft.com/office/drawing/2014/main" id="{335BB952-564D-4227-9B0C-8687EB405B34}"/>
              </a:ext>
            </a:extLst>
          </p:cNvPr>
          <p:cNvGrpSpPr/>
          <p:nvPr/>
        </p:nvGrpSpPr>
        <p:grpSpPr>
          <a:xfrm>
            <a:off x="2568883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:a16="http://schemas.microsoft.com/office/drawing/2014/main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:a16="http://schemas.microsoft.com/office/drawing/2014/main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:a16="http://schemas.microsoft.com/office/drawing/2014/main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:a16="http://schemas.microsoft.com/office/drawing/2014/main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:a16="http://schemas.microsoft.com/office/drawing/2014/main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:a16="http://schemas.microsoft.com/office/drawing/2014/main" id="{E49B843D-1E5B-41FF-A1BC-1976864FCC32}"/>
              </a:ext>
            </a:extLst>
          </p:cNvPr>
          <p:cNvSpPr txBox="1"/>
          <p:nvPr/>
        </p:nvSpPr>
        <p:spPr>
          <a:xfrm>
            <a:off x="266700" y="3503162"/>
            <a:ext cx="228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قرأ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بمحاكاة المثال الأول أحوِّل الفعل إلى اسم فاعل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خامساً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32" grpId="0"/>
      <p:bldP spid="244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44">
            <a:extLst>
              <a:ext uri="{FF2B5EF4-FFF2-40B4-BE49-F238E27FC236}">
                <a16:creationId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2295881" y="1569038"/>
            <a:ext cx="1629153" cy="2091875"/>
            <a:chOff x="2924480" y="1740804"/>
            <a:chExt cx="1629153" cy="2091875"/>
          </a:xfrm>
        </p:grpSpPr>
        <p:sp>
          <p:nvSpPr>
            <p:cNvPr id="188" name="Rectangle: Rounded Corners 15">
              <a:extLst>
                <a:ext uri="{FF2B5EF4-FFF2-40B4-BE49-F238E27FC236}">
                  <a16:creationId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7">
              <a:extLst>
                <a:ext uri="{FF2B5EF4-FFF2-40B4-BE49-F238E27FC236}">
                  <a16:creationId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2924480" y="2243364"/>
              <a:ext cx="16291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رنينُ الهاتفِ</a:t>
              </a:r>
            </a:p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 المحمولِ مسموعٌ 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0" name="Freeform: Shape 16">
            <a:extLst>
              <a:ext uri="{FF2B5EF4-FFF2-40B4-BE49-F238E27FC236}">
                <a16:creationId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2282962" y="3105307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8">
            <a:extLst>
              <a:ext uri="{FF2B5EF4-FFF2-40B4-BE49-F238E27FC236}">
                <a16:creationId xmlns:a16="http://schemas.microsoft.com/office/drawing/2014/main" id="{6834140B-B33D-49CD-855D-873B5DB5BF2F}"/>
              </a:ext>
            </a:extLst>
          </p:cNvPr>
          <p:cNvSpPr txBox="1"/>
          <p:nvPr/>
        </p:nvSpPr>
        <p:spPr>
          <a:xfrm>
            <a:off x="2790957" y="3887183"/>
            <a:ext cx="713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  <a:p>
            <a:pPr algn="ctr"/>
            <a:r>
              <a:rPr lang="ar-SY" sz="28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سمع</a:t>
            </a:r>
            <a:endParaRPr lang="en-US" sz="2800" dirty="0">
              <a:gradFill flip="none" rotWithShape="1">
                <a:gsLst>
                  <a:gs pos="0">
                    <a:srgbClr val="CC00CC"/>
                  </a:gs>
                  <a:gs pos="68000">
                    <a:srgbClr val="FF00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grpSp>
        <p:nvGrpSpPr>
          <p:cNvPr id="194" name="Group 45">
            <a:extLst>
              <a:ext uri="{FF2B5EF4-FFF2-40B4-BE49-F238E27FC236}">
                <a16:creationId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4393587" y="1569038"/>
            <a:ext cx="1402996" cy="2091875"/>
            <a:chOff x="5470411" y="1740804"/>
            <a:chExt cx="1402996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470411" y="2051255"/>
              <a:ext cx="14029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استخدامُ الهاتفِ المحمولِ في المساجدِ ممنوعٌ 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4239712" y="3105307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4762222" y="3887183"/>
            <a:ext cx="789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  <a:p>
            <a:pPr algn="ctr"/>
            <a:r>
              <a:rPr lang="ar-SY" sz="28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منع</a:t>
            </a:r>
            <a:endParaRPr lang="en-US" sz="2800" dirty="0">
              <a:gradFill flip="none" rotWithShape="1">
                <a:gsLst>
                  <a:gs pos="0">
                    <a:srgbClr val="00CCFF"/>
                  </a:gs>
                  <a:gs pos="68000">
                    <a:srgbClr val="0000CC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grpSp>
        <p:nvGrpSpPr>
          <p:cNvPr id="201" name="Group 46">
            <a:extLst>
              <a:ext uri="{FF2B5EF4-FFF2-40B4-BE49-F238E27FC236}">
                <a16:creationId xmlns:a16="http://schemas.microsoft.com/office/drawing/2014/main" id="{1802364F-1119-496E-B494-47F1B1B03125}"/>
              </a:ext>
            </a:extLst>
          </p:cNvPr>
          <p:cNvGrpSpPr/>
          <p:nvPr/>
        </p:nvGrpSpPr>
        <p:grpSpPr>
          <a:xfrm>
            <a:off x="6253341" y="1569038"/>
            <a:ext cx="1494771" cy="2091875"/>
            <a:chOff x="7796319" y="1740804"/>
            <a:chExt cx="1494771" cy="2091875"/>
          </a:xfrm>
        </p:grpSpPr>
        <p:sp>
          <p:nvSpPr>
            <p:cNvPr id="202" name="Rectangle: Rounded Corners 29">
              <a:extLst>
                <a:ext uri="{FF2B5EF4-FFF2-40B4-BE49-F238E27FC236}">
                  <a16:creationId xmlns:a16="http://schemas.microsoft.com/office/drawing/2014/main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31">
              <a:extLst>
                <a:ext uri="{FF2B5EF4-FFF2-40B4-BE49-F238E27FC236}">
                  <a16:creationId xmlns:a16="http://schemas.microsoft.com/office/drawing/2014/main" id="{59C77BA0-5D99-436B-BFAD-051A142FAA33}"/>
                </a:ext>
              </a:extLst>
            </p:cNvPr>
            <p:cNvSpPr txBox="1"/>
            <p:nvPr/>
          </p:nvSpPr>
          <p:spPr>
            <a:xfrm>
              <a:off x="7796319" y="2103725"/>
              <a:ext cx="1494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رأى لوحةً</a:t>
              </a:r>
            </a:p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 مكتوباً عليها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204" name="Freeform: Shape 30">
            <a:extLst>
              <a:ext uri="{FF2B5EF4-FFF2-40B4-BE49-F238E27FC236}">
                <a16:creationId xmlns:a16="http://schemas.microsoft.com/office/drawing/2014/main" id="{1292E6D2-D719-4B64-9A4B-CB7BAC1D8232}"/>
              </a:ext>
            </a:extLst>
          </p:cNvPr>
          <p:cNvSpPr/>
          <p:nvPr/>
        </p:nvSpPr>
        <p:spPr>
          <a:xfrm>
            <a:off x="6178533" y="3105306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32">
            <a:extLst>
              <a:ext uri="{FF2B5EF4-FFF2-40B4-BE49-F238E27FC236}">
                <a16:creationId xmlns:a16="http://schemas.microsoft.com/office/drawing/2014/main" id="{4AD3243F-4EFA-49FD-8006-37379AC9D6D5}"/>
              </a:ext>
            </a:extLst>
          </p:cNvPr>
          <p:cNvSpPr txBox="1"/>
          <p:nvPr/>
        </p:nvSpPr>
        <p:spPr>
          <a:xfrm>
            <a:off x="6628469" y="3887183"/>
            <a:ext cx="807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  <a:p>
            <a:pPr algn="ctr"/>
            <a:r>
              <a:rPr lang="ar-SY" sz="28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كتب</a:t>
            </a:r>
            <a:endParaRPr lang="en-US" sz="2800" dirty="0">
              <a:gradFill flip="none" rotWithShape="1">
                <a:gsLst>
                  <a:gs pos="0">
                    <a:srgbClr val="00CC99"/>
                  </a:gs>
                  <a:gs pos="68000">
                    <a:srgbClr val="0066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22176" y="1579994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أحوِّل الفعل إلى اسم مفعول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6384" y="2756150"/>
            <a:ext cx="2003394" cy="877163"/>
            <a:chOff x="33888" y="2673130"/>
            <a:chExt cx="2003394" cy="87716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3888" y="2842407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خامساً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أعبر :</a:t>
            </a:r>
          </a:p>
        </p:txBody>
      </p:sp>
    </p:spTree>
    <p:extLst>
      <p:ext uri="{BB962C8B-B14F-4D97-AF65-F5344CB8AC3E}">
        <p14:creationId xmlns:p14="http://schemas.microsoft.com/office/powerpoint/2010/main" val="19604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8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B576B-B953-44FE-AFF6-08A2070DC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760" y="1289114"/>
            <a:ext cx="5248275" cy="5572125"/>
          </a:xfrm>
          <a:prstGeom prst="rect">
            <a:avLst/>
          </a:prstGeom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4998D2BA-C365-4ED5-AE69-6E5359606890}"/>
              </a:ext>
            </a:extLst>
          </p:cNvPr>
          <p:cNvSpPr txBox="1"/>
          <p:nvPr/>
        </p:nvSpPr>
        <p:spPr>
          <a:xfrm>
            <a:off x="8284284" y="1760960"/>
            <a:ext cx="616997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/>
              <a:t>فواز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7610900B-9651-42EC-9E98-D0AA7ECBBE10}"/>
              </a:ext>
            </a:extLst>
          </p:cNvPr>
          <p:cNvSpPr txBox="1"/>
          <p:nvPr/>
        </p:nvSpPr>
        <p:spPr>
          <a:xfrm>
            <a:off x="8298098" y="2120624"/>
            <a:ext cx="616997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/>
              <a:t>تهنئة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75D8F35-1524-4917-8A1E-601A8AFBDA90}"/>
              </a:ext>
            </a:extLst>
          </p:cNvPr>
          <p:cNvSpPr txBox="1"/>
          <p:nvPr/>
        </p:nvSpPr>
        <p:spPr>
          <a:xfrm>
            <a:off x="8510157" y="2952610"/>
            <a:ext cx="1059434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/>
              <a:t>صديقي فواز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5563977-AEF0-4CB0-B1FB-E75308CC795D}"/>
              </a:ext>
            </a:extLst>
          </p:cNvPr>
          <p:cNvSpPr txBox="1"/>
          <p:nvPr/>
        </p:nvSpPr>
        <p:spPr>
          <a:xfrm>
            <a:off x="6217920" y="3797754"/>
            <a:ext cx="1936891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/>
              <a:t>عيد الأضحى المبارك 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DD0BC39-A3FE-4DFD-BFD5-2F3FB8128164}"/>
              </a:ext>
            </a:extLst>
          </p:cNvPr>
          <p:cNvSpPr txBox="1"/>
          <p:nvPr/>
        </p:nvSpPr>
        <p:spPr>
          <a:xfrm>
            <a:off x="5227094" y="4529800"/>
            <a:ext cx="448219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/>
              <a:t>أعاده الله علينا جميعاً بالخير،  و كل عام وأنت بخير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97AA46A-427E-4723-B53D-D45F1DFD9FF8}"/>
              </a:ext>
            </a:extLst>
          </p:cNvPr>
          <p:cNvSpPr txBox="1"/>
          <p:nvPr/>
        </p:nvSpPr>
        <p:spPr>
          <a:xfrm>
            <a:off x="5468462" y="5759644"/>
            <a:ext cx="616997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/>
              <a:t>حازم</a:t>
            </a:r>
          </a:p>
        </p:txBody>
      </p:sp>
      <p:sp>
        <p:nvSpPr>
          <p:cNvPr id="196" name="TextBox 15">
            <a:extLst>
              <a:ext uri="{FF2B5EF4-FFF2-40B4-BE49-F238E27FC236}">
                <a16:creationId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576425" y="1449625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اكتب رسالةً الكترونيةً أهنئ فيها بمناسبةِ عيد الأضحى المبارك . 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التَّعْبِير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أُعَبِّر: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5" grpId="0" animBg="1"/>
      <p:bldP spid="206" grpId="0" animBg="1"/>
      <p:bldP spid="207" grpId="0" animBg="1"/>
      <p:bldP spid="209" grpId="0" animBg="1"/>
      <p:bldP spid="210" grpId="0" animBg="1"/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6A17B0A-401E-4952-8D9A-43F10608690A}"/>
              </a:ext>
            </a:extLst>
          </p:cNvPr>
          <p:cNvGrpSpPr/>
          <p:nvPr/>
        </p:nvGrpSpPr>
        <p:grpSpPr>
          <a:xfrm rot="5400000">
            <a:off x="7382514" y="3828575"/>
            <a:ext cx="677108" cy="4991240"/>
            <a:chOff x="7815696" y="2016645"/>
            <a:chExt cx="1043705" cy="499124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D19E026-51A7-4EC5-9F8F-9CDB644A44F9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D66FEB4-B526-40DC-BB0D-9455F841B6DC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050755D-86DC-4A4D-B38B-53BB19A10D00}"/>
                </a:ext>
              </a:extLst>
            </p:cNvPr>
            <p:cNvSpPr txBox="1"/>
            <p:nvPr/>
          </p:nvSpPr>
          <p:spPr>
            <a:xfrm>
              <a:off x="7815696" y="2504456"/>
              <a:ext cx="1043705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ماذا لو توقفنا عن استخدام الهاتف </a:t>
              </a:r>
            </a:p>
            <a:p>
              <a:pPr algn="r"/>
              <a:r>
                <a:rPr lang="ar-SY" sz="1600" b="1" dirty="0"/>
                <a:t>المحمول لمدة شهر كامل؟ </a:t>
              </a: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AC8830AF-F26C-4C0C-848B-4337F9E6E85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5326093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D2BDFCB-96D5-4E75-B4DB-99017A90214F}"/>
              </a:ext>
            </a:extLst>
          </p:cNvPr>
          <p:cNvGrpSpPr/>
          <p:nvPr/>
        </p:nvGrpSpPr>
        <p:grpSpPr>
          <a:xfrm>
            <a:off x="28483" y="5857138"/>
            <a:ext cx="3228672" cy="830997"/>
            <a:chOff x="5722256" y="5177120"/>
            <a:chExt cx="4989899" cy="1240655"/>
          </a:xfrm>
        </p:grpSpPr>
        <p:sp>
          <p:nvSpPr>
            <p:cNvPr id="191" name="Arrow: Pentagon 190">
              <a:extLst>
                <a:ext uri="{FF2B5EF4-FFF2-40B4-BE49-F238E27FC236}">
                  <a16:creationId xmlns:a16="http://schemas.microsoft.com/office/drawing/2014/main" id="{1E6087D2-661A-4594-8954-D38FACF85F35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3D312C07-20E7-48F1-A6E1-D79B64826074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E89FE5D-AC4E-4D28-AA08-4628310C6745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:a16="http://schemas.microsoft.com/office/drawing/2014/main" id="{D60F68D6-A2DE-468C-9AC2-42179919C162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0380D07-3F97-48E7-8A82-9D0DF9F1835C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2DD012EE-0ABB-4343-8A72-CA615A190DF6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7127256-5C9E-4496-AF38-98E5BF20B303}"/>
                </a:ext>
              </a:extLst>
            </p:cNvPr>
            <p:cNvSpPr txBox="1"/>
            <p:nvPr/>
          </p:nvSpPr>
          <p:spPr>
            <a:xfrm>
              <a:off x="6262430" y="5177120"/>
              <a:ext cx="3636893" cy="1240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سنشعر جيدا بميزاته و سلبياته ، و نحاول فيما بعد أن لا نسيء استخدامه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9B089FF-6D3E-4239-ACBF-5B71847AECD8}"/>
              </a:ext>
            </a:extLst>
          </p:cNvPr>
          <p:cNvGrpSpPr/>
          <p:nvPr/>
        </p:nvGrpSpPr>
        <p:grpSpPr>
          <a:xfrm rot="5400000">
            <a:off x="7580744" y="2936115"/>
            <a:ext cx="640349" cy="4579139"/>
            <a:chOff x="6037404" y="1384540"/>
            <a:chExt cx="987047" cy="457913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FC22EB9-20A1-4349-AED0-A054D4D19F37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4642DDD-346D-4DF9-AEF3-DAC115EB8653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4E7C482-5C95-441B-924F-1D00A2F76DC0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اقترح ثلاث عناوين أخرى للنص .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75" name="Picture 174">
            <a:extLst>
              <a:ext uri="{FF2B5EF4-FFF2-40B4-BE49-F238E27FC236}">
                <a16:creationId xmlns:a16="http://schemas.microsoft.com/office/drawing/2014/main" id="{C2634F9F-279D-4BF4-A929-A1C35232E8A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292992" y="4253531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125DEA6-01C5-4BD6-9C65-0720CF7C9B86}"/>
              </a:ext>
            </a:extLst>
          </p:cNvPr>
          <p:cNvGrpSpPr/>
          <p:nvPr/>
        </p:nvGrpSpPr>
        <p:grpSpPr>
          <a:xfrm>
            <a:off x="44507" y="4772081"/>
            <a:ext cx="3198531" cy="756108"/>
            <a:chOff x="5745536" y="3408110"/>
            <a:chExt cx="4966619" cy="1063732"/>
          </a:xfrm>
        </p:grpSpPr>
        <p:sp>
          <p:nvSpPr>
            <p:cNvPr id="178" name="Arrow: Pentagon 177">
              <a:extLst>
                <a:ext uri="{FF2B5EF4-FFF2-40B4-BE49-F238E27FC236}">
                  <a16:creationId xmlns:a16="http://schemas.microsoft.com/office/drawing/2014/main" id="{4B147F7E-A1A6-410C-A539-D408B5C1A7A1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A6B4CCA-5170-4A5C-A3DD-D286116D619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CEEF9CA0-F1DD-446D-B86A-89CF7A971D87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1" name="Arrow: Pentagon 180">
              <a:extLst>
                <a:ext uri="{FF2B5EF4-FFF2-40B4-BE49-F238E27FC236}">
                  <a16:creationId xmlns:a16="http://schemas.microsoft.com/office/drawing/2014/main" id="{DCC7305E-0A95-4646-8FB3-10D7030E3879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DE0BA5D-266E-4555-8F36-9CCEEF9C0D97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07BD7EF1-95C1-46DB-AA0F-12D08303340A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73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FC26CF4-1872-48DF-BA42-0E9BE62D4A6F}"/>
                </a:ext>
              </a:extLst>
            </p:cNvPr>
            <p:cNvSpPr txBox="1"/>
            <p:nvPr/>
          </p:nvSpPr>
          <p:spPr>
            <a:xfrm>
              <a:off x="6128568" y="3448101"/>
              <a:ext cx="3892240" cy="82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الجَّوال،  مميزات و سلبيات الجوال،  محاورة الأب و الابن عن الجوال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لماذا يُمنع استخدام الهاتِف المحمول في المستشفى؟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إلى أين اصطحبَ الوالدُ ابنَه؟ و لماذا؟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BC805F-DBE8-4A55-BBCB-B20CA57DAA83}"/>
              </a:ext>
            </a:extLst>
          </p:cNvPr>
          <p:cNvGrpSpPr/>
          <p:nvPr/>
        </p:nvGrpSpPr>
        <p:grpSpPr>
          <a:xfrm rot="5400000">
            <a:off x="7587999" y="822287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0608D7-3CBC-4093-B26C-AA63A8904F4D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متى يكون الهاتف المحمول نعمة من الله؟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82514" y="1627973"/>
            <a:ext cx="677108" cy="4991240"/>
            <a:chOff x="7815696" y="2016645"/>
            <a:chExt cx="1043705" cy="49912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7815696" y="2504456"/>
              <a:ext cx="1043705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اذكر أماكن أخرى يحظر فيها استخدام</a:t>
              </a:r>
            </a:p>
            <a:p>
              <a:pPr algn="r"/>
              <a:r>
                <a:rPr lang="ar-SY" sz="1600" b="1" dirty="0"/>
                <a:t> الهاتف المحمول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919868"/>
            <a:ext cx="3228672" cy="672643"/>
            <a:chOff x="5722256" y="5316967"/>
            <a:chExt cx="4989899" cy="1004238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62430" y="5316967"/>
              <a:ext cx="3594302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المساجد , الطائرة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991284-E9D5-471D-9208-21E1150C42EB}"/>
                </a:ext>
              </a:extLst>
            </p:cNvPr>
            <p:cNvSpPr txBox="1"/>
            <p:nvPr/>
          </p:nvSpPr>
          <p:spPr>
            <a:xfrm>
              <a:off x="6149761" y="3448101"/>
              <a:ext cx="3647236" cy="82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عندما نستخدمه في الأغراض الضَّرورية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8DA7010-89DA-4F2B-B2D2-25DB7E0F8A11}"/>
                </a:ext>
              </a:extLst>
            </p:cNvPr>
            <p:cNvSpPr txBox="1"/>
            <p:nvPr/>
          </p:nvSpPr>
          <p:spPr>
            <a:xfrm>
              <a:off x="6224046" y="1615236"/>
              <a:ext cx="3607798" cy="777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 لأنّه يؤثر على بعض الأجهزة الطبية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B02484-6329-44DE-9276-3D31E06B1BA8}"/>
              </a:ext>
            </a:extLst>
          </p:cNvPr>
          <p:cNvGrpSpPr/>
          <p:nvPr/>
        </p:nvGrpSpPr>
        <p:grpSpPr>
          <a:xfrm flipH="1">
            <a:off x="6107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227071D-44ED-43A4-AC10-43260CE8D126}"/>
                </a:ext>
              </a:extLst>
            </p:cNvPr>
            <p:cNvSpPr txBox="1"/>
            <p:nvPr/>
          </p:nvSpPr>
          <p:spPr>
            <a:xfrm>
              <a:off x="2328410" y="695317"/>
              <a:ext cx="3621480" cy="820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لزيارةِ جارهِم في المستشفى لأنه مريضٌ 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5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458B9E1-AE56-4CEE-A084-32D8306CFEA6}"/>
              </a:ext>
            </a:extLst>
          </p:cNvPr>
          <p:cNvGrpSpPr/>
          <p:nvPr/>
        </p:nvGrpSpPr>
        <p:grpSpPr>
          <a:xfrm rot="5400000">
            <a:off x="7347519" y="1498679"/>
            <a:ext cx="705693" cy="4949841"/>
            <a:chOff x="4115079" y="1550132"/>
            <a:chExt cx="1087766" cy="5307868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C76629A4-B6F3-4EAD-8B70-C37612403B84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D6CAE930-DA9D-41BC-879B-DD7EDCEF5FB3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8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7D80304D-39BF-4ACA-AE36-5724031CC85B}"/>
                </a:ext>
              </a:extLst>
            </p:cNvPr>
            <p:cNvSpPr txBox="1"/>
            <p:nvPr/>
          </p:nvSpPr>
          <p:spPr>
            <a:xfrm>
              <a:off x="4115079" y="2071463"/>
              <a:ext cx="1043705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المشاكل التي قد يسببها استخدام الهاتف المحمول ؟</a:t>
              </a:r>
            </a:p>
            <a:p>
              <a:pPr algn="r"/>
              <a:r>
                <a:rPr lang="ar-SY" sz="1600" b="1" dirty="0"/>
                <a:t>مع اقتراح الحلول المناسبة لمعالجتها. </a:t>
              </a:r>
              <a:endParaRPr lang="en-US" sz="1600" b="1" dirty="0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532FCF8-58C3-44D0-BDCD-F20743BFAB54}"/>
              </a:ext>
            </a:extLst>
          </p:cNvPr>
          <p:cNvGrpSpPr/>
          <p:nvPr/>
        </p:nvGrpSpPr>
        <p:grpSpPr>
          <a:xfrm rot="5400000">
            <a:off x="7170031" y="-360593"/>
            <a:ext cx="688882" cy="5403264"/>
            <a:chOff x="2343164" y="2087441"/>
            <a:chExt cx="1038080" cy="4770559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E88FF48-8880-4FB8-A57E-C2CDFC816C9B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B2C4445-5C1C-4139-BA8C-EF71FE3BD479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D381279-93DE-439F-AFE2-E5F3B0B04683}"/>
                </a:ext>
              </a:extLst>
            </p:cNvPr>
            <p:cNvSpPr txBox="1"/>
            <p:nvPr/>
          </p:nvSpPr>
          <p:spPr>
            <a:xfrm>
              <a:off x="2343164" y="2546009"/>
              <a:ext cx="1020338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مواصفات الهاتف المحمول التي تفضلها ؟ </a:t>
              </a:r>
            </a:p>
            <a:p>
              <a:pPr algn="r"/>
              <a:r>
                <a:rPr lang="ar-SY" sz="1600" b="1" dirty="0"/>
                <a:t>علل ذلك. </a:t>
              </a:r>
            </a:p>
          </p:txBody>
        </p:sp>
      </p:grpSp>
      <p:pic>
        <p:nvPicPr>
          <p:cNvPr id="206" name="Picture 205">
            <a:extLst>
              <a:ext uri="{FF2B5EF4-FFF2-40B4-BE49-F238E27FC236}">
                <a16:creationId xmlns:a16="http://schemas.microsoft.com/office/drawing/2014/main" id="{AF4B6B28-792E-4DD2-A55E-7DDAF60C9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4070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AAE3404D-C08D-4A56-9045-BE1B756D327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3055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2B72465A-8959-4D0F-B136-C3CBEA5CF860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BDEF1A5-B72E-44F8-8584-C0F907DD1CCF}"/>
              </a:ext>
            </a:extLst>
          </p:cNvPr>
          <p:cNvGrpSpPr/>
          <p:nvPr/>
        </p:nvGrpSpPr>
        <p:grpSpPr>
          <a:xfrm>
            <a:off x="14580" y="3728050"/>
            <a:ext cx="3235713" cy="847707"/>
            <a:chOff x="5708354" y="1438051"/>
            <a:chExt cx="5003801" cy="1126372"/>
          </a:xfrm>
        </p:grpSpPr>
        <p:sp>
          <p:nvSpPr>
            <p:cNvPr id="210" name="Arrow: Pentagon 209">
              <a:extLst>
                <a:ext uri="{FF2B5EF4-FFF2-40B4-BE49-F238E27FC236}">
                  <a16:creationId xmlns:a16="http://schemas.microsoft.com/office/drawing/2014/main" id="{05073C12-3C10-455A-8700-4B303B7A7AA6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F43E863-1439-4A58-B2F5-BEA70BFADA6E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9BEA633-27D9-4905-93CF-2519D3151B21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7" name="Arrow: Pentagon 226">
              <a:extLst>
                <a:ext uri="{FF2B5EF4-FFF2-40B4-BE49-F238E27FC236}">
                  <a16:creationId xmlns:a16="http://schemas.microsoft.com/office/drawing/2014/main" id="{ED8BDF66-4913-48DD-B78F-FDE253F9DCE4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011666A-A11C-4FE9-9436-A798F33B1B7F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37998D05-AD21-41EF-BA44-D795CA640577}"/>
                </a:ext>
              </a:extLst>
            </p:cNvPr>
            <p:cNvSpPr txBox="1"/>
            <p:nvPr/>
          </p:nvSpPr>
          <p:spPr>
            <a:xfrm>
              <a:off x="9780758" y="1657773"/>
              <a:ext cx="798285" cy="695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15C3ABD1-303B-4734-8BF8-413C87C30AC4}"/>
                </a:ext>
              </a:extLst>
            </p:cNvPr>
            <p:cNvSpPr txBox="1"/>
            <p:nvPr/>
          </p:nvSpPr>
          <p:spPr>
            <a:xfrm>
              <a:off x="6224045" y="1438051"/>
              <a:ext cx="3863715" cy="1104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ضرر العينين،  إزعاج المصلِّين،  الحل: عدم استخدامه لفتراتٍ طويلةٍ و إغلاقه في المسجد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A24EDDC-02C0-48D0-8081-454D57CC95C1}"/>
              </a:ext>
            </a:extLst>
          </p:cNvPr>
          <p:cNvGrpSpPr/>
          <p:nvPr/>
        </p:nvGrpSpPr>
        <p:grpSpPr>
          <a:xfrm flipH="1">
            <a:off x="61071" y="2130981"/>
            <a:ext cx="3186563" cy="716685"/>
            <a:chOff x="1479844" y="635009"/>
            <a:chExt cx="4961320" cy="1006170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CDF5DE2C-8B81-4674-A3F2-B2A3EEE81FD5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Arrow: Pentagon 237">
              <a:extLst>
                <a:ext uri="{FF2B5EF4-FFF2-40B4-BE49-F238E27FC236}">
                  <a16:creationId xmlns:a16="http://schemas.microsoft.com/office/drawing/2014/main" id="{5CB598BD-604D-4016-98BA-E1E1B9C0DA9D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7E503B3-94B1-4860-BEAD-D83CFB041CF1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0" name="Arrow: Pentagon 239">
              <a:extLst>
                <a:ext uri="{FF2B5EF4-FFF2-40B4-BE49-F238E27FC236}">
                  <a16:creationId xmlns:a16="http://schemas.microsoft.com/office/drawing/2014/main" id="{DE5836D3-7070-4493-A93E-719261056B35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D5B75EE-6AF1-4940-88AB-C742BFBDB084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478F593-8AA7-4D34-A840-438F3EC13B3A}"/>
                </a:ext>
              </a:extLst>
            </p:cNvPr>
            <p:cNvSpPr txBox="1"/>
            <p:nvPr/>
          </p:nvSpPr>
          <p:spPr>
            <a:xfrm>
              <a:off x="1666908" y="699191"/>
              <a:ext cx="798286" cy="734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9CFAB219-4A2F-409F-85E8-EC93C6A6FEE1}"/>
                </a:ext>
              </a:extLst>
            </p:cNvPr>
            <p:cNvSpPr txBox="1"/>
            <p:nvPr/>
          </p:nvSpPr>
          <p:spPr>
            <a:xfrm>
              <a:off x="2328410" y="695317"/>
              <a:ext cx="3621480" cy="820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بشاشةٍ كبيرةٍ حتى يكون أكثر راحةً للعين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036627"/>
              <a:ext cx="17253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من الأماكن التي يحظر فيها استخدام الهاتف المحمول :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753317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اختر الإجابةَ الصحيحةَ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المساجد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المتنزهات و الحدائق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316678" cy="2228601"/>
            <a:chOff x="3845212" y="660738"/>
            <a:chExt cx="2316678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017779" y="1124417"/>
              <a:ext cx="21441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وعند ولوجهما المستشفى رأى فواز لوحة تشير إلى أن :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753317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اختر الإجابةَ الصحيحةَ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الدُّخولُ ممنوعٌ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استخدامُ الهاتف المحمول ممنوعٌ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691889">
            <a:off x="4505930" y="2678405"/>
            <a:ext cx="1893175" cy="1082696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893175 w 1893175"/>
                      <a:gd name="connsiteY0" fmla="*/ 32206 h 1082696"/>
                      <a:gd name="connsiteX1" fmla="*/ 1241220 w 1893175"/>
                      <a:gd name="connsiteY1" fmla="*/ 78381 h 1082696"/>
                      <a:gd name="connsiteX2" fmla="*/ 1028081 w 1893175"/>
                      <a:gd name="connsiteY2" fmla="*/ 713292 h 1082696"/>
                      <a:gd name="connsiteX3" fmla="*/ 288363 w 1893175"/>
                      <a:gd name="connsiteY3" fmla="*/ 921082 h 1082696"/>
                      <a:gd name="connsiteX4" fmla="*/ 0 w 1893175"/>
                      <a:gd name="connsiteY4" fmla="*/ 1082696 h 108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3175" h="1082696" extrusionOk="0">
                        <a:moveTo>
                          <a:pt x="1893175" y="32206"/>
                        </a:moveTo>
                        <a:cubicBezTo>
                          <a:pt x="1673173" y="27406"/>
                          <a:pt x="1383131" y="15080"/>
                          <a:pt x="1241220" y="78381"/>
                        </a:cubicBezTo>
                        <a:cubicBezTo>
                          <a:pt x="1016346" y="242075"/>
                          <a:pt x="1151851" y="621186"/>
                          <a:pt x="1028081" y="713292"/>
                        </a:cubicBezTo>
                        <a:cubicBezTo>
                          <a:pt x="803463" y="898569"/>
                          <a:pt x="498419" y="805921"/>
                          <a:pt x="288363" y="921082"/>
                        </a:cubicBezTo>
                        <a:cubicBezTo>
                          <a:pt x="82326" y="979432"/>
                          <a:pt x="62215" y="1046931"/>
                          <a:pt x="0" y="1082696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06937" y="1871719"/>
            <a:ext cx="7147167" cy="150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DA36974-B2CF-48DF-9D8A-B5189ECA42EE}"/>
              </a:ext>
            </a:extLst>
          </p:cNvPr>
          <p:cNvSpPr txBox="1"/>
          <p:nvPr/>
        </p:nvSpPr>
        <p:spPr>
          <a:xfrm>
            <a:off x="9238469" y="2001342"/>
            <a:ext cx="64604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Y" sz="1800" b="1" dirty="0">
                <a:solidFill>
                  <a:srgbClr val="FF0000"/>
                </a:solidFill>
              </a:rPr>
              <a:t>أبصر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65B036-22DD-46F6-A78F-761C5127804A}"/>
              </a:ext>
            </a:extLst>
          </p:cNvPr>
          <p:cNvSpPr txBox="1"/>
          <p:nvPr/>
        </p:nvSpPr>
        <p:spPr>
          <a:xfrm>
            <a:off x="8134051" y="2438897"/>
            <a:ext cx="64604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فقط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99DDA5-5CF4-4DAD-91F2-F133A9737DD7}"/>
              </a:ext>
            </a:extLst>
          </p:cNvPr>
          <p:cNvSpPr txBox="1"/>
          <p:nvPr/>
        </p:nvSpPr>
        <p:spPr>
          <a:xfrm>
            <a:off x="5713918" y="2448422"/>
            <a:ext cx="64604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يمنع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E6871F2-0D5F-466E-9B84-984A86125F95}"/>
              </a:ext>
            </a:extLst>
          </p:cNvPr>
          <p:cNvSpPr txBox="1"/>
          <p:nvPr/>
        </p:nvSpPr>
        <p:spPr>
          <a:xfrm>
            <a:off x="5657850" y="2943491"/>
            <a:ext cx="47027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أنعم</a:t>
            </a:r>
          </a:p>
        </p:txBody>
      </p:sp>
      <p:grpSp>
        <p:nvGrpSpPr>
          <p:cNvPr id="51" name="Group 19">
            <a:extLst>
              <a:ext uri="{FF2B5EF4-FFF2-40B4-BE49-F238E27FC236}">
                <a16:creationId xmlns:a16="http://schemas.microsoft.com/office/drawing/2014/main" id="{AF98EC69-73F7-42D8-9AA4-6E8907CD2495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56" name="Rectangle: Rounded Corners 7">
              <a:extLst>
                <a:ext uri="{FF2B5EF4-FFF2-40B4-BE49-F238E27FC236}">
                  <a16:creationId xmlns:a16="http://schemas.microsoft.com/office/drawing/2014/main" id="{90D526E3-D568-43B0-9578-530805526248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: Top Corners Rounded 8">
              <a:extLst>
                <a:ext uri="{FF2B5EF4-FFF2-40B4-BE49-F238E27FC236}">
                  <a16:creationId xmlns:a16="http://schemas.microsoft.com/office/drawing/2014/main" id="{C5D9278E-9AE6-4B51-B61F-2FBCC102DDEF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12">
              <a:extLst>
                <a:ext uri="{FF2B5EF4-FFF2-40B4-BE49-F238E27FC236}">
                  <a16:creationId xmlns:a16="http://schemas.microsoft.com/office/drawing/2014/main" id="{69B16EA9-3F64-42A7-ABDD-F7417D38950C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165ADF58-D416-4EBF-A095-20673D7E1C83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Circle: Hollow 11">
              <a:extLst>
                <a:ext uri="{FF2B5EF4-FFF2-40B4-BE49-F238E27FC236}">
                  <a16:creationId xmlns:a16="http://schemas.microsoft.com/office/drawing/2014/main" id="{E1DE59D3-D200-4373-8549-C8CCC340033E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80143B96-EC79-481C-A07F-1D8E791A206D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4">
              <a:extLst>
                <a:ext uri="{FF2B5EF4-FFF2-40B4-BE49-F238E27FC236}">
                  <a16:creationId xmlns:a16="http://schemas.microsoft.com/office/drawing/2014/main" id="{08965D79-C1C1-4A9E-93BD-4945B2B60388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3" name="Picture 3">
              <a:extLst>
                <a:ext uri="{FF2B5EF4-FFF2-40B4-BE49-F238E27FC236}">
                  <a16:creationId xmlns:a16="http://schemas.microsoft.com/office/drawing/2014/main" id="{F126BFAE-A535-4452-8109-75F696D49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64" name="TextBox 16">
              <a:extLst>
                <a:ext uri="{FF2B5EF4-FFF2-40B4-BE49-F238E27FC236}">
                  <a16:creationId xmlns:a16="http://schemas.microsoft.com/office/drawing/2014/main" id="{46272B2B-B690-4E6A-99F2-632D657F97D8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أملأ الفراغات الآتية :</a:t>
              </a:r>
              <a:endParaRPr lang="en-US" dirty="0"/>
            </a:p>
          </p:txBody>
        </p:sp>
        <p:sp>
          <p:nvSpPr>
            <p:cNvPr id="65" name="TextBox 18">
              <a:extLst>
                <a:ext uri="{FF2B5EF4-FFF2-40B4-BE49-F238E27FC236}">
                  <a16:creationId xmlns:a16="http://schemas.microsoft.com/office/drawing/2014/main" id="{5D595FAA-C25A-4112-B6DE-836E0549524C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14" y="870712"/>
            <a:ext cx="588575" cy="61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أضع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18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مجموعة 68">
            <a:extLst>
              <a:ext uri="{FF2B5EF4-FFF2-40B4-BE49-F238E27FC236}">
                <a16:creationId xmlns:a16="http://schemas.microsoft.com/office/drawing/2014/main" id="{026CE051-8D91-411D-9E93-BEABED48C2E6}"/>
              </a:ext>
            </a:extLst>
          </p:cNvPr>
          <p:cNvGrpSpPr/>
          <p:nvPr/>
        </p:nvGrpSpPr>
        <p:grpSpPr>
          <a:xfrm>
            <a:off x="2063711" y="4724788"/>
            <a:ext cx="2779296" cy="2376810"/>
            <a:chOff x="2362987" y="3167659"/>
            <a:chExt cx="2779296" cy="2376810"/>
          </a:xfrm>
          <a:solidFill>
            <a:srgbClr val="E1014C"/>
          </a:solidFill>
        </p:grpSpPr>
        <p:sp>
          <p:nvSpPr>
            <p:cNvPr id="114" name="Freeform: Shape 103">
              <a:extLst>
                <a:ext uri="{FF2B5EF4-FFF2-40B4-BE49-F238E27FC236}">
                  <a16:creationId xmlns:a16="http://schemas.microsoft.com/office/drawing/2014/main" id="{1D99ED26-3F31-4348-B156-067F24E39CE5}"/>
                </a:ext>
              </a:extLst>
            </p:cNvPr>
            <p:cNvSpPr/>
            <p:nvPr/>
          </p:nvSpPr>
          <p:spPr>
            <a:xfrm rot="13679194">
              <a:off x="2455638" y="3075008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TextBox 151">
              <a:extLst>
                <a:ext uri="{FF2B5EF4-FFF2-40B4-BE49-F238E27FC236}">
                  <a16:creationId xmlns:a16="http://schemas.microsoft.com/office/drawing/2014/main" id="{6AB18BE5-7319-4DA4-9718-F7A99BECDCDA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طبيِّة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صعود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ضدّها نزول: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جمعها أجهزة: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مفردها مكان: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أماكن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جهاز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مجموعة 46">
            <a:extLst>
              <a:ext uri="{FF2B5EF4-FFF2-40B4-BE49-F238E27FC236}">
                <a16:creationId xmlns:a16="http://schemas.microsoft.com/office/drawing/2014/main" id="{A17E8F77-CAB6-4A04-B1F0-0D9C88C182F2}"/>
              </a:ext>
            </a:extLst>
          </p:cNvPr>
          <p:cNvGrpSpPr/>
          <p:nvPr/>
        </p:nvGrpSpPr>
        <p:grpSpPr>
          <a:xfrm>
            <a:off x="6000115" y="5265456"/>
            <a:ext cx="2741910" cy="927279"/>
            <a:chOff x="6006739" y="1668053"/>
            <a:chExt cx="2741910" cy="927279"/>
          </a:xfrm>
        </p:grpSpPr>
        <p:sp>
          <p:nvSpPr>
            <p:cNvPr id="110" name="Arrow: Pentagon 59">
              <a:extLst>
                <a:ext uri="{FF2B5EF4-FFF2-40B4-BE49-F238E27FC236}">
                  <a16:creationId xmlns:a16="http://schemas.microsoft.com/office/drawing/2014/main" id="{4D8E8964-87C1-46AE-8308-FC6B9D36493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1" name="TextBox 78">
              <a:extLst>
                <a:ext uri="{FF2B5EF4-FFF2-40B4-BE49-F238E27FC236}">
                  <a16:creationId xmlns:a16="http://schemas.microsoft.com/office/drawing/2014/main" id="{2EF80FEA-5617-444D-BA85-38D7EC9EF773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مذكرها طبِّي: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112" name="Right Triangle 84">
            <a:extLst>
              <a:ext uri="{FF2B5EF4-FFF2-40B4-BE49-F238E27FC236}">
                <a16:creationId xmlns:a16="http://schemas.microsoft.com/office/drawing/2014/main" id="{8AD21062-054B-4CE0-896C-D3B069693E03}"/>
              </a:ext>
            </a:extLst>
          </p:cNvPr>
          <p:cNvSpPr/>
          <p:nvPr/>
        </p:nvSpPr>
        <p:spPr>
          <a:xfrm rot="284147">
            <a:off x="5869652" y="543807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6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محمول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مؤنثها محمولة: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معناها دخول: 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ولوج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1" name="TextBox 78">
            <a:extLst>
              <a:ext uri="{FF2B5EF4-FFF2-40B4-BE49-F238E27FC236}">
                <a16:creationId xmlns:a16="http://schemas.microsoft.com/office/drawing/2014/main" id="{2EF80FEA-5617-444D-BA85-38D7EC9EF773}"/>
              </a:ext>
            </a:extLst>
          </p:cNvPr>
          <p:cNvSpPr txBox="1"/>
          <p:nvPr/>
        </p:nvSpPr>
        <p:spPr>
          <a:xfrm>
            <a:off x="6408650" y="5526714"/>
            <a:ext cx="2284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كمة مذكرها طبي: </a:t>
            </a:r>
            <a:endParaRPr lang="en-IN" sz="105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739</Words>
  <Application>Microsoft Office PowerPoint</Application>
  <PresentationFormat>Widescreen</PresentationFormat>
  <Paragraphs>240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Aller</vt:lpstr>
      <vt:lpstr>Arial</vt:lpstr>
      <vt:lpstr>AXtManalBold</vt:lpstr>
      <vt:lpstr>Bahnschrift SemiBold SemiConden</vt:lpstr>
      <vt:lpstr>Berlin Sans FB</vt:lpstr>
      <vt:lpstr>Calibri</vt:lpstr>
      <vt:lpstr>Calibri Light</vt:lpstr>
      <vt:lpstr>Century Gothic</vt:lpstr>
      <vt:lpstr>Cooper Black</vt:lpstr>
      <vt:lpstr>Economica</vt:lpstr>
      <vt:lpstr>Hand Of Sean</vt:lpstr>
      <vt:lpstr>Helvetica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duha omar</cp:lastModifiedBy>
  <cp:revision>294</cp:revision>
  <dcterms:created xsi:type="dcterms:W3CDTF">2020-09-22T10:26:44Z</dcterms:created>
  <dcterms:modified xsi:type="dcterms:W3CDTF">2021-05-28T13:25:32Z</dcterms:modified>
</cp:coreProperties>
</file>