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D2263A-334B-4122-AF2A-03302E260B76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7D8BB3-CE28-40DB-AD7E-D167803A67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06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5"/>
          <p:cNvSpPr txBox="1"/>
          <p:nvPr/>
        </p:nvSpPr>
        <p:spPr>
          <a:xfrm>
            <a:off x="914400" y="0"/>
            <a:ext cx="69342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( 1-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4)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2133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05200" y="1150203"/>
            <a:ext cx="525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الجبر: </a:t>
            </a:r>
            <a:r>
              <a:rPr lang="ar-SA" sz="2400" b="1" dirty="0" smtClean="0"/>
              <a:t>أحدد النمط ، ثم اكتب العدد المناسب</a:t>
            </a:r>
          </a:p>
          <a:p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         </a:t>
            </a:r>
            <a:r>
              <a:rPr lang="ar-SA" sz="2400" b="1" dirty="0" smtClean="0"/>
              <a:t>في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200400" y="2052935"/>
            <a:ext cx="5257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20 ،        ،60 ، 80 ،          </a:t>
            </a:r>
            <a:endParaRPr lang="ar-SA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1600200"/>
            <a:ext cx="5286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2" y="2133600"/>
            <a:ext cx="5286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2133600"/>
            <a:ext cx="5286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شكل بيضاوي 28"/>
          <p:cNvSpPr/>
          <p:nvPr/>
        </p:nvSpPr>
        <p:spPr>
          <a:xfrm>
            <a:off x="8458200" y="2819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200400" y="2738735"/>
            <a:ext cx="5257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5 ،15،      ، 35،          </a:t>
            </a:r>
            <a:endParaRPr lang="ar-SA" sz="2400" b="1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774" y="2801154"/>
            <a:ext cx="448226" cy="32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592" y="2819400"/>
            <a:ext cx="448226" cy="32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شكل بيضاوي 32"/>
          <p:cNvSpPr/>
          <p:nvPr/>
        </p:nvSpPr>
        <p:spPr>
          <a:xfrm>
            <a:off x="8458200" y="3733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28600" y="3512403"/>
            <a:ext cx="81340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</a:t>
            </a:r>
            <a:r>
              <a:rPr lang="ar-SA" sz="2400" b="1" dirty="0" smtClean="0"/>
              <a:t>وفر هشام 37 ريالاً ، ودفع منها 19 ريالاً ثمناً لعلبة أقلام ، وأخذ من أبيه 15 ريالاً ، فكم ريالاً لدي هشام الآن؟ أستعمل الخطوات الأربع لحل </a:t>
            </a:r>
            <a:r>
              <a:rPr lang="ar-SA" sz="2400" b="1" dirty="0" err="1" smtClean="0"/>
              <a:t>لحل</a:t>
            </a:r>
            <a:r>
              <a:rPr lang="ar-SA" sz="2400" b="1" dirty="0" smtClean="0"/>
              <a:t> المسألة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477250" y="5445224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50702" y="4966047"/>
            <a:ext cx="82534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أحدد اسم منزلة الرقم الذي تحته خط ، ثم أكتب قيمته المنزلية في كل مما يأتي:</a:t>
            </a:r>
            <a:endParaRPr lang="ar-SA" sz="2400" b="1" dirty="0">
              <a:solidFill>
                <a:srgbClr val="00B0F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23769"/>
            <a:ext cx="923925" cy="45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شكل بيضاوي 38"/>
          <p:cNvSpPr/>
          <p:nvPr/>
        </p:nvSpPr>
        <p:spPr>
          <a:xfrm>
            <a:off x="4419600" y="5521424"/>
            <a:ext cx="457808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21424"/>
            <a:ext cx="828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3"/>
          <p:cNvSpPr txBox="1"/>
          <p:nvPr/>
        </p:nvSpPr>
        <p:spPr>
          <a:xfrm>
            <a:off x="7075485" y="2059514"/>
            <a:ext cx="6746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ربع نص 23"/>
          <p:cNvSpPr txBox="1"/>
          <p:nvPr/>
        </p:nvSpPr>
        <p:spPr>
          <a:xfrm>
            <a:off x="5034316" y="2026819"/>
            <a:ext cx="10719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مربع نص 23"/>
          <p:cNvSpPr txBox="1"/>
          <p:nvPr/>
        </p:nvSpPr>
        <p:spPr>
          <a:xfrm>
            <a:off x="6677542" y="2674578"/>
            <a:ext cx="6746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7" name="مربع نص 23"/>
          <p:cNvSpPr txBox="1"/>
          <p:nvPr/>
        </p:nvSpPr>
        <p:spPr>
          <a:xfrm>
            <a:off x="5396360" y="2741337"/>
            <a:ext cx="6746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8" name="مربع نص 23"/>
          <p:cNvSpPr txBox="1"/>
          <p:nvPr/>
        </p:nvSpPr>
        <p:spPr>
          <a:xfrm>
            <a:off x="4257676" y="4315686"/>
            <a:ext cx="22463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 ريال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0" name="مربع نص 23"/>
          <p:cNvSpPr txBox="1"/>
          <p:nvPr/>
        </p:nvSpPr>
        <p:spPr>
          <a:xfrm>
            <a:off x="6637117" y="6028320"/>
            <a:ext cx="22463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العشرات ؛ 40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1" name="مربع نص 23"/>
          <p:cNvSpPr txBox="1"/>
          <p:nvPr/>
        </p:nvSpPr>
        <p:spPr>
          <a:xfrm>
            <a:off x="2963528" y="6028320"/>
            <a:ext cx="22463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SA" sz="2800" b="1" dirty="0" smtClean="0">
                <a:solidFill>
                  <a:srgbClr val="FF0000"/>
                </a:solidFill>
              </a:rPr>
              <a:t>المئات ؛ 500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/>
      <p:bldP spid="24" grpId="0"/>
      <p:bldP spid="29" grpId="0" animBg="1"/>
      <p:bldP spid="30" grpId="0"/>
      <p:bldP spid="33" grpId="0" animBg="1"/>
      <p:bldP spid="34" grpId="0"/>
      <p:bldP spid="35" grpId="0" animBg="1"/>
      <p:bldP spid="36" grpId="0"/>
      <p:bldP spid="39" grpId="0" animBg="1"/>
      <p:bldP spid="23" grpId="0"/>
      <p:bldP spid="25" grpId="0"/>
      <p:bldP spid="26" grpId="0"/>
      <p:bldP spid="37" grpId="0"/>
      <p:bldP spid="38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5"/>
          <p:cNvSpPr txBox="1"/>
          <p:nvPr/>
        </p:nvSpPr>
        <p:spPr>
          <a:xfrm>
            <a:off x="914400" y="0"/>
            <a:ext cx="69342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( 1-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4)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762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8458200" y="2789312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805207" y="762000"/>
            <a:ext cx="757679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اختيار من متعدد: </a:t>
            </a:r>
            <a:r>
              <a:rPr lang="ar-SA" sz="2400" b="1" dirty="0" smtClean="0"/>
              <a:t>كيف يكتب العدد ( خمسة آلاف وثلاث مئة وتسعة عشر)</a:t>
            </a:r>
          </a:p>
          <a:p>
            <a:r>
              <a:rPr lang="ar-SA" sz="2400" b="1" dirty="0" smtClean="0"/>
              <a:t>بالصيغة القياسية؟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1524000"/>
            <a:ext cx="1447800" cy="46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1371600" cy="40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2" y="1905000"/>
            <a:ext cx="1419224" cy="44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1447800" cy="4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805207" y="2636912"/>
            <a:ext cx="757679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القياس: </a:t>
            </a:r>
            <a:r>
              <a:rPr lang="ar-SA" sz="2400" b="1" dirty="0" smtClean="0"/>
              <a:t>تبلغ كتلة فرس النهر في حديقة للحيوانات 1602 كجم ، أكتب هذا العدد بالصيغة  التحليلية  وبالصيغة اللفظية. </a:t>
            </a:r>
            <a:endParaRPr lang="ar-SA" sz="2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480598" y="1458519"/>
            <a:ext cx="1676400" cy="381000"/>
          </a:xfrm>
          <a:prstGeom prst="round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1115616" y="3540085"/>
            <a:ext cx="74187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الصيغة التحليلية : 2 + 600 + 1000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ربع نص 23"/>
          <p:cNvSpPr txBox="1"/>
          <p:nvPr/>
        </p:nvSpPr>
        <p:spPr>
          <a:xfrm>
            <a:off x="1115616" y="4106066"/>
            <a:ext cx="74187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الصيغة اللفظية : الف و ستمائة واثنان.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34"/>
          <p:cNvSpPr/>
          <p:nvPr/>
        </p:nvSpPr>
        <p:spPr>
          <a:xfrm>
            <a:off x="8629650" y="5129247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35"/>
          <p:cNvSpPr txBox="1"/>
          <p:nvPr/>
        </p:nvSpPr>
        <p:spPr>
          <a:xfrm>
            <a:off x="509588" y="4672047"/>
            <a:ext cx="82534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أحدد اسم منزلة الرقم الذي تحته خط ، ثم أكتب قيمته المنزلية في كل مما يأتي: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9" name="شكل بيضاوي 38"/>
          <p:cNvSpPr/>
          <p:nvPr/>
        </p:nvSpPr>
        <p:spPr>
          <a:xfrm>
            <a:off x="4572000" y="5129247"/>
            <a:ext cx="457808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205447"/>
            <a:ext cx="15621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29247"/>
            <a:ext cx="1600200" cy="42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23"/>
          <p:cNvSpPr txBox="1"/>
          <p:nvPr/>
        </p:nvSpPr>
        <p:spPr>
          <a:xfrm>
            <a:off x="6535736" y="5667707"/>
            <a:ext cx="224631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عشرات الألف ؛ 10000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2" name="مربع نص 23"/>
          <p:cNvSpPr txBox="1"/>
          <p:nvPr/>
        </p:nvSpPr>
        <p:spPr>
          <a:xfrm>
            <a:off x="2709175" y="5667707"/>
            <a:ext cx="224631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عشرات الألف ؛ 20000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4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33" grpId="0" animBg="1"/>
      <p:bldP spid="34" grpId="0"/>
      <p:bldP spid="26" grpId="0"/>
      <p:bldP spid="3" grpId="0" animBg="1"/>
      <p:bldP spid="24" grpId="0"/>
      <p:bldP spid="25" grpId="0"/>
      <p:bldP spid="27" grpId="0" animBg="1"/>
      <p:bldP spid="28" grpId="0"/>
      <p:bldP spid="29" grpId="0" animBg="1"/>
      <p:bldP spid="32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rgbClr val="7030A0"/>
                  </a:solidFill>
                </a:ln>
              </a:rPr>
              <a:t>2</a:t>
            </a: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441576" y="535630"/>
            <a:ext cx="495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/>
              <a:t>أكتب كلا من الأعداد الآتية بالصيغة القياسية</a:t>
            </a:r>
            <a:endParaRPr lang="ar-SA" sz="2400" b="1" dirty="0"/>
          </a:p>
        </p:txBody>
      </p:sp>
      <p:sp>
        <p:nvSpPr>
          <p:cNvPr id="38" name="شكل بيضاوي 37"/>
          <p:cNvSpPr/>
          <p:nvPr/>
        </p:nvSpPr>
        <p:spPr>
          <a:xfrm>
            <a:off x="8142165" y="905792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10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146176" y="1069030"/>
            <a:ext cx="5867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ثلاثة وعشرون ألفاً وسبع مئة واثنان وأربعون.</a:t>
            </a:r>
            <a:endParaRPr lang="ar-SA" sz="2400" b="1" dirty="0"/>
          </a:p>
        </p:txBody>
      </p:sp>
      <p:sp>
        <p:nvSpPr>
          <p:cNvPr id="41" name="شكل بيضاوي 40"/>
          <p:cNvSpPr/>
          <p:nvPr/>
        </p:nvSpPr>
        <p:spPr>
          <a:xfrm>
            <a:off x="8115970" y="2780928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11</a:t>
            </a:r>
            <a:endParaRPr lang="ar-SA" sz="1400" dirty="0">
              <a:solidFill>
                <a:prstClr val="white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449" y="2890144"/>
            <a:ext cx="3514725" cy="51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3963752" y="1685541"/>
            <a:ext cx="2232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23742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ربع نص 23"/>
          <p:cNvSpPr txBox="1"/>
          <p:nvPr/>
        </p:nvSpPr>
        <p:spPr>
          <a:xfrm>
            <a:off x="3963752" y="3588231"/>
            <a:ext cx="2232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640008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40" grpId="0"/>
      <p:bldP spid="41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5"/>
          <p:cNvSpPr txBox="1"/>
          <p:nvPr/>
        </p:nvSpPr>
        <p:spPr>
          <a:xfrm>
            <a:off x="914400" y="0"/>
            <a:ext cx="69342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( 1-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4)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805207" y="762000"/>
            <a:ext cx="75767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55576" y="1143000"/>
            <a:ext cx="75767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تأمل هدي أن تقرأ 10240 صفحة هذا الصيف .</a:t>
            </a:r>
            <a:endParaRPr lang="ar-SA" sz="2400" b="1" dirty="0"/>
          </a:p>
        </p:txBody>
      </p:sp>
      <p:sp>
        <p:nvSpPr>
          <p:cNvPr id="38" name="شكل بيضاوي 37"/>
          <p:cNvSpPr/>
          <p:nvPr/>
        </p:nvSpPr>
        <p:spPr>
          <a:xfrm>
            <a:off x="8308558" y="975297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12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429000" y="620688"/>
            <a:ext cx="495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/>
              <a:t>أكتب كلا من الأعداد الآتية بالصيغة التحليلية</a:t>
            </a:r>
            <a:endParaRPr lang="ar-SA" sz="2400" b="1" dirty="0"/>
          </a:p>
        </p:txBody>
      </p:sp>
      <p:sp>
        <p:nvSpPr>
          <p:cNvPr id="21" name="مربع نص 23"/>
          <p:cNvSpPr txBox="1"/>
          <p:nvPr/>
        </p:nvSpPr>
        <p:spPr>
          <a:xfrm>
            <a:off x="1039415" y="1771739"/>
            <a:ext cx="74187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0 + 40 + 200 + 10000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شكل بيضاوي 24"/>
          <p:cNvSpPr/>
          <p:nvPr/>
        </p:nvSpPr>
        <p:spPr>
          <a:xfrm>
            <a:off x="8336561" y="2276872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13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23" name="مربع نص 26"/>
          <p:cNvSpPr txBox="1"/>
          <p:nvPr/>
        </p:nvSpPr>
        <p:spPr>
          <a:xfrm>
            <a:off x="683568" y="2440110"/>
            <a:ext cx="75767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أربع وخمسون الفا وسبع وستون شخصاً .</a:t>
            </a:r>
            <a:endParaRPr lang="ar-SA" sz="2400" b="1" dirty="0"/>
          </a:p>
        </p:txBody>
      </p:sp>
      <p:sp>
        <p:nvSpPr>
          <p:cNvPr id="29" name="مربع نص 23"/>
          <p:cNvSpPr txBox="1"/>
          <p:nvPr/>
        </p:nvSpPr>
        <p:spPr>
          <a:xfrm>
            <a:off x="916128" y="3046926"/>
            <a:ext cx="74187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 + 60 + 4000 + 50000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40"/>
          <p:cNvSpPr/>
          <p:nvPr/>
        </p:nvSpPr>
        <p:spPr>
          <a:xfrm>
            <a:off x="8358189" y="3860448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14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31" name="مربع نص 27"/>
          <p:cNvSpPr txBox="1"/>
          <p:nvPr/>
        </p:nvSpPr>
        <p:spPr>
          <a:xfrm>
            <a:off x="-228600" y="3860448"/>
            <a:ext cx="8610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err="1" smtClean="0"/>
              <a:t>أختيار</a:t>
            </a:r>
            <a:r>
              <a:rPr lang="ar-SA" sz="2400" b="1" dirty="0" smtClean="0"/>
              <a:t> من متعدد: ما الرقم  الذي يقع في منزلة عشرات الألوف في العدد 92108؟</a:t>
            </a:r>
            <a:endParaRPr lang="ar-SA" sz="2400" b="1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91789"/>
            <a:ext cx="1118517" cy="5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34" y="4317648"/>
            <a:ext cx="1115766" cy="38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54" y="4851048"/>
            <a:ext cx="919163" cy="51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74848"/>
            <a:ext cx="1146571" cy="44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2629180" y="4774130"/>
            <a:ext cx="1676400" cy="381000"/>
          </a:xfrm>
          <a:prstGeom prst="round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4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/>
      <p:bldP spid="26" grpId="0"/>
      <p:bldP spid="38" grpId="0" animBg="1"/>
      <p:bldP spid="24" grpId="0"/>
      <p:bldP spid="21" grpId="0"/>
      <p:bldP spid="22" grpId="0" animBg="1"/>
      <p:bldP spid="23" grpId="0"/>
      <p:bldP spid="29" grpId="0"/>
      <p:bldP spid="30" grpId="0" animBg="1"/>
      <p:bldP spid="31" grpId="0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>
                  <a:solidFill>
                    <a:srgbClr val="7030A0"/>
                  </a:solidFill>
                </a:ln>
              </a:rPr>
              <a:t>3</a:t>
            </a: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0"/>
            <a:ext cx="69342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( 1-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4)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805207" y="762000"/>
            <a:ext cx="75767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ar-SA" sz="2400" b="1" dirty="0"/>
          </a:p>
        </p:txBody>
      </p:sp>
      <p:sp>
        <p:nvSpPr>
          <p:cNvPr id="32" name="شكل بيضاوي 31"/>
          <p:cNvSpPr/>
          <p:nvPr/>
        </p:nvSpPr>
        <p:spPr>
          <a:xfrm>
            <a:off x="8368743" y="1055366"/>
            <a:ext cx="709611" cy="624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15</a:t>
            </a:r>
            <a:endParaRPr lang="ar-SA" sz="1400" dirty="0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462" y="1204942"/>
            <a:ext cx="1454946" cy="410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مربع نص 42"/>
          <p:cNvSpPr txBox="1"/>
          <p:nvPr/>
        </p:nvSpPr>
        <p:spPr>
          <a:xfrm>
            <a:off x="165169" y="1264771"/>
            <a:ext cx="663143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أصف النمط الذي يمكن الحصول عليه من الاعداد الموضحة  في </a:t>
            </a:r>
          </a:p>
          <a:p>
            <a:r>
              <a:rPr lang="ar-SA" sz="2400" b="1" dirty="0" smtClean="0"/>
              <a:t>الشكل أدناه ، ثم أكتب العدد التالي.</a:t>
            </a:r>
            <a:endParaRPr lang="ar-SA" sz="2400" b="1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86" y="2195542"/>
            <a:ext cx="5334000" cy="119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30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/>
      <p:bldP spid="32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326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10</cp:revision>
  <dcterms:created xsi:type="dcterms:W3CDTF">2015-10-06T14:56:54Z</dcterms:created>
  <dcterms:modified xsi:type="dcterms:W3CDTF">2019-04-19T21:25:58Z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