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2"/>
  </p:notesMasterIdLst>
  <p:sldIdLst>
    <p:sldId id="273" r:id="rId2"/>
    <p:sldId id="271" r:id="rId3"/>
    <p:sldId id="473" r:id="rId4"/>
    <p:sldId id="275" r:id="rId5"/>
    <p:sldId id="481" r:id="rId6"/>
    <p:sldId id="276" r:id="rId7"/>
    <p:sldId id="483" r:id="rId8"/>
    <p:sldId id="274" r:id="rId9"/>
    <p:sldId id="277" r:id="rId10"/>
    <p:sldId id="278" r:id="rId11"/>
    <p:sldId id="477" r:id="rId12"/>
    <p:sldId id="279" r:id="rId13"/>
    <p:sldId id="478" r:id="rId14"/>
    <p:sldId id="280" r:id="rId15"/>
    <p:sldId id="281" r:id="rId16"/>
    <p:sldId id="282" r:id="rId17"/>
    <p:sldId id="482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79" r:id="rId26"/>
    <p:sldId id="492" r:id="rId27"/>
    <p:sldId id="284" r:id="rId28"/>
    <p:sldId id="286" r:id="rId29"/>
    <p:sldId id="290" r:id="rId30"/>
    <p:sldId id="289" r:id="rId31"/>
    <p:sldId id="493" r:id="rId32"/>
    <p:sldId id="297" r:id="rId33"/>
    <p:sldId id="291" r:id="rId34"/>
    <p:sldId id="480" r:id="rId35"/>
    <p:sldId id="292" r:id="rId36"/>
    <p:sldId id="293" r:id="rId37"/>
    <p:sldId id="295" r:id="rId38"/>
    <p:sldId id="296" r:id="rId39"/>
    <p:sldId id="294" r:id="rId40"/>
    <p:sldId id="299" r:id="rId41"/>
    <p:sldId id="300" r:id="rId42"/>
    <p:sldId id="474" r:id="rId43"/>
    <p:sldId id="298" r:id="rId44"/>
    <p:sldId id="494" r:id="rId45"/>
    <p:sldId id="301" r:id="rId46"/>
    <p:sldId id="495" r:id="rId47"/>
    <p:sldId id="496" r:id="rId48"/>
    <p:sldId id="497" r:id="rId49"/>
    <p:sldId id="302" r:id="rId50"/>
    <p:sldId id="498" r:id="rId51"/>
    <p:sldId id="499" r:id="rId52"/>
    <p:sldId id="500" r:id="rId53"/>
    <p:sldId id="303" r:id="rId54"/>
    <p:sldId id="501" r:id="rId55"/>
    <p:sldId id="502" r:id="rId56"/>
    <p:sldId id="304" r:id="rId57"/>
    <p:sldId id="305" r:id="rId58"/>
    <p:sldId id="307" r:id="rId59"/>
    <p:sldId id="306" r:id="rId60"/>
    <p:sldId id="472" r:id="rId6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9EA"/>
    <a:srgbClr val="006600"/>
    <a:srgbClr val="4A32DC"/>
    <a:srgbClr val="96F2B5"/>
    <a:srgbClr val="F3F369"/>
    <a:srgbClr val="A71D3B"/>
    <a:srgbClr val="99CCFF"/>
    <a:srgbClr val="000099"/>
    <a:srgbClr val="FF6600"/>
    <a:srgbClr val="A72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68" d="100"/>
          <a:sy n="68" d="100"/>
        </p:scale>
        <p:origin x="58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F4C56A-7175-47D8-AD0E-C61781EA13B6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</dgm:pt>
    <dgm:pt modelId="{995DEBDC-517E-491E-BEB3-F506FA3F0A14}">
      <dgm:prSet phldrT="[نص]" custT="1"/>
      <dgm:spPr/>
      <dgm:t>
        <a:bodyPr/>
        <a:lstStyle/>
        <a:p>
          <a:pPr rtl="1"/>
          <a:r>
            <a:rPr lang="ar-SA" sz="3600" b="1" dirty="0"/>
            <a:t>بيانات</a:t>
          </a:r>
        </a:p>
      </dgm:t>
    </dgm:pt>
    <dgm:pt modelId="{F60C188E-1FDD-4C21-AA99-9D680E0E2E88}" type="parTrans" cxnId="{33B36BA8-CA98-468E-83ED-896043D1AF81}">
      <dgm:prSet/>
      <dgm:spPr/>
      <dgm:t>
        <a:bodyPr/>
        <a:lstStyle/>
        <a:p>
          <a:pPr rtl="1"/>
          <a:endParaRPr lang="ar-SA" sz="2000" b="1"/>
        </a:p>
      </dgm:t>
    </dgm:pt>
    <dgm:pt modelId="{AE6C9990-FBDF-431A-97BA-DF6369227C4A}" type="sibTrans" cxnId="{33B36BA8-CA98-468E-83ED-896043D1AF81}">
      <dgm:prSet/>
      <dgm:spPr/>
      <dgm:t>
        <a:bodyPr/>
        <a:lstStyle/>
        <a:p>
          <a:pPr rtl="1"/>
          <a:endParaRPr lang="ar-SA" sz="2000" b="1"/>
        </a:p>
      </dgm:t>
    </dgm:pt>
    <dgm:pt modelId="{2CA40619-F8A3-43A9-AAE4-32C1601A54EC}">
      <dgm:prSet phldrT="[نص]" custT="1"/>
      <dgm:spPr/>
      <dgm:t>
        <a:bodyPr/>
        <a:lstStyle/>
        <a:p>
          <a:pPr rtl="1"/>
          <a:r>
            <a:rPr lang="ar-SA" sz="3600" b="1" dirty="0"/>
            <a:t>معلومات</a:t>
          </a:r>
        </a:p>
      </dgm:t>
    </dgm:pt>
    <dgm:pt modelId="{4BAF3B1C-AE30-4744-B54A-9D534D1787DD}" type="parTrans" cxnId="{CA68403E-EF5D-42AA-A43B-B86A70645FC0}">
      <dgm:prSet/>
      <dgm:spPr/>
      <dgm:t>
        <a:bodyPr/>
        <a:lstStyle/>
        <a:p>
          <a:pPr rtl="1"/>
          <a:endParaRPr lang="ar-SA" sz="2000" b="1"/>
        </a:p>
      </dgm:t>
    </dgm:pt>
    <dgm:pt modelId="{9D731E5B-8BA1-40AB-BC7D-216626A32916}" type="sibTrans" cxnId="{CA68403E-EF5D-42AA-A43B-B86A70645FC0}">
      <dgm:prSet/>
      <dgm:spPr/>
      <dgm:t>
        <a:bodyPr/>
        <a:lstStyle/>
        <a:p>
          <a:pPr rtl="1"/>
          <a:endParaRPr lang="ar-SA" sz="2000" b="1"/>
        </a:p>
      </dgm:t>
    </dgm:pt>
    <dgm:pt modelId="{C8F7B76C-18A6-49BF-81B7-FBBAC9EA5DE0}">
      <dgm:prSet phldrT="[نص]" custT="1"/>
      <dgm:spPr/>
      <dgm:t>
        <a:bodyPr/>
        <a:lstStyle/>
        <a:p>
          <a:pPr rtl="1"/>
          <a:r>
            <a:rPr lang="ar-SA" sz="3600" b="1" dirty="0"/>
            <a:t>معرفة</a:t>
          </a:r>
        </a:p>
      </dgm:t>
    </dgm:pt>
    <dgm:pt modelId="{94957B05-44F9-4912-9166-2EF581C18AB5}" type="parTrans" cxnId="{187B8C3E-1F4F-49EA-B623-C42EC6F80AFD}">
      <dgm:prSet/>
      <dgm:spPr/>
      <dgm:t>
        <a:bodyPr/>
        <a:lstStyle/>
        <a:p>
          <a:pPr rtl="1"/>
          <a:endParaRPr lang="ar-SA" sz="2000" b="1"/>
        </a:p>
      </dgm:t>
    </dgm:pt>
    <dgm:pt modelId="{4F2DEB0E-8BBE-4618-857C-C2C7328F6A8F}" type="sibTrans" cxnId="{187B8C3E-1F4F-49EA-B623-C42EC6F80AFD}">
      <dgm:prSet/>
      <dgm:spPr/>
      <dgm:t>
        <a:bodyPr/>
        <a:lstStyle/>
        <a:p>
          <a:pPr rtl="1"/>
          <a:endParaRPr lang="ar-SA" sz="2000" b="1"/>
        </a:p>
      </dgm:t>
    </dgm:pt>
    <dgm:pt modelId="{BF2E0565-5207-445D-A5AD-340E527343A8}" type="pres">
      <dgm:prSet presAssocID="{D2F4C56A-7175-47D8-AD0E-C61781EA13B6}" presName="Name0" presStyleCnt="0">
        <dgm:presLayoutVars>
          <dgm:dir val="rev"/>
          <dgm:resizeHandles val="exact"/>
        </dgm:presLayoutVars>
      </dgm:prSet>
      <dgm:spPr/>
    </dgm:pt>
    <dgm:pt modelId="{F3D27949-8434-4C0E-90E8-3F207164509D}" type="pres">
      <dgm:prSet presAssocID="{995DEBDC-517E-491E-BEB3-F506FA3F0A14}" presName="parTxOnly" presStyleLbl="node1" presStyleIdx="0" presStyleCnt="3">
        <dgm:presLayoutVars>
          <dgm:bulletEnabled val="1"/>
        </dgm:presLayoutVars>
      </dgm:prSet>
      <dgm:spPr/>
    </dgm:pt>
    <dgm:pt modelId="{AF7107F3-1415-4845-9D11-B45FA28DA56F}" type="pres">
      <dgm:prSet presAssocID="{AE6C9990-FBDF-431A-97BA-DF6369227C4A}" presName="parSpace" presStyleCnt="0"/>
      <dgm:spPr/>
    </dgm:pt>
    <dgm:pt modelId="{17ACF313-AD54-493F-B4A3-A4B8194DAEB8}" type="pres">
      <dgm:prSet presAssocID="{2CA40619-F8A3-43A9-AAE4-32C1601A54EC}" presName="parTxOnly" presStyleLbl="node1" presStyleIdx="1" presStyleCnt="3">
        <dgm:presLayoutVars>
          <dgm:bulletEnabled val="1"/>
        </dgm:presLayoutVars>
      </dgm:prSet>
      <dgm:spPr/>
    </dgm:pt>
    <dgm:pt modelId="{4B3E267A-5D38-462A-9276-59B9B3660280}" type="pres">
      <dgm:prSet presAssocID="{9D731E5B-8BA1-40AB-BC7D-216626A32916}" presName="parSpace" presStyleCnt="0"/>
      <dgm:spPr/>
    </dgm:pt>
    <dgm:pt modelId="{B33B9ADE-99CA-4923-A3AA-74A973AD84E1}" type="pres">
      <dgm:prSet presAssocID="{C8F7B76C-18A6-49BF-81B7-FBBAC9EA5DE0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67D5B23-BE5B-436D-A953-7A25D5B3EB3A}" type="presOf" srcId="{C8F7B76C-18A6-49BF-81B7-FBBAC9EA5DE0}" destId="{B33B9ADE-99CA-4923-A3AA-74A973AD84E1}" srcOrd="0" destOrd="0" presId="urn:microsoft.com/office/officeart/2005/8/layout/hChevron3"/>
    <dgm:cxn modelId="{CA68403E-EF5D-42AA-A43B-B86A70645FC0}" srcId="{D2F4C56A-7175-47D8-AD0E-C61781EA13B6}" destId="{2CA40619-F8A3-43A9-AAE4-32C1601A54EC}" srcOrd="1" destOrd="0" parTransId="{4BAF3B1C-AE30-4744-B54A-9D534D1787DD}" sibTransId="{9D731E5B-8BA1-40AB-BC7D-216626A32916}"/>
    <dgm:cxn modelId="{187B8C3E-1F4F-49EA-B623-C42EC6F80AFD}" srcId="{D2F4C56A-7175-47D8-AD0E-C61781EA13B6}" destId="{C8F7B76C-18A6-49BF-81B7-FBBAC9EA5DE0}" srcOrd="2" destOrd="0" parTransId="{94957B05-44F9-4912-9166-2EF581C18AB5}" sibTransId="{4F2DEB0E-8BBE-4618-857C-C2C7328F6A8F}"/>
    <dgm:cxn modelId="{AFAC225B-65AA-4CD4-AA45-5770B4DB61FB}" type="presOf" srcId="{D2F4C56A-7175-47D8-AD0E-C61781EA13B6}" destId="{BF2E0565-5207-445D-A5AD-340E527343A8}" srcOrd="0" destOrd="0" presId="urn:microsoft.com/office/officeart/2005/8/layout/hChevron3"/>
    <dgm:cxn modelId="{33B36BA8-CA98-468E-83ED-896043D1AF81}" srcId="{D2F4C56A-7175-47D8-AD0E-C61781EA13B6}" destId="{995DEBDC-517E-491E-BEB3-F506FA3F0A14}" srcOrd="0" destOrd="0" parTransId="{F60C188E-1FDD-4C21-AA99-9D680E0E2E88}" sibTransId="{AE6C9990-FBDF-431A-97BA-DF6369227C4A}"/>
    <dgm:cxn modelId="{45EAA3B3-F194-49EE-8971-AADFE628E975}" type="presOf" srcId="{2CA40619-F8A3-43A9-AAE4-32C1601A54EC}" destId="{17ACF313-AD54-493F-B4A3-A4B8194DAEB8}" srcOrd="0" destOrd="0" presId="urn:microsoft.com/office/officeart/2005/8/layout/hChevron3"/>
    <dgm:cxn modelId="{258681FD-912B-48BE-BC00-85FA12D99101}" type="presOf" srcId="{995DEBDC-517E-491E-BEB3-F506FA3F0A14}" destId="{F3D27949-8434-4C0E-90E8-3F207164509D}" srcOrd="0" destOrd="0" presId="urn:microsoft.com/office/officeart/2005/8/layout/hChevron3"/>
    <dgm:cxn modelId="{F22B9EED-6080-484A-8741-B5595256AA1A}" type="presParOf" srcId="{BF2E0565-5207-445D-A5AD-340E527343A8}" destId="{F3D27949-8434-4C0E-90E8-3F207164509D}" srcOrd="0" destOrd="0" presId="urn:microsoft.com/office/officeart/2005/8/layout/hChevron3"/>
    <dgm:cxn modelId="{0136884F-B03C-42DA-95B9-A8903063A6EB}" type="presParOf" srcId="{BF2E0565-5207-445D-A5AD-340E527343A8}" destId="{AF7107F3-1415-4845-9D11-B45FA28DA56F}" srcOrd="1" destOrd="0" presId="urn:microsoft.com/office/officeart/2005/8/layout/hChevron3"/>
    <dgm:cxn modelId="{2E796763-5FB7-4D56-AC94-81926A93312D}" type="presParOf" srcId="{BF2E0565-5207-445D-A5AD-340E527343A8}" destId="{17ACF313-AD54-493F-B4A3-A4B8194DAEB8}" srcOrd="2" destOrd="0" presId="urn:microsoft.com/office/officeart/2005/8/layout/hChevron3"/>
    <dgm:cxn modelId="{CD2C3544-DD3A-42E4-A0C6-E837EB6D5C85}" type="presParOf" srcId="{BF2E0565-5207-445D-A5AD-340E527343A8}" destId="{4B3E267A-5D38-462A-9276-59B9B3660280}" srcOrd="3" destOrd="0" presId="urn:microsoft.com/office/officeart/2005/8/layout/hChevron3"/>
    <dgm:cxn modelId="{93C06631-7BDD-4513-88BD-CE50826282C0}" type="presParOf" srcId="{BF2E0565-5207-445D-A5AD-340E527343A8}" destId="{B33B9ADE-99CA-4923-A3AA-74A973AD84E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A0983A-41E6-40DF-9E76-BE18C6D1D7DE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A46E7D7A-4B37-42D9-8BBF-8E229CA956DD}">
      <dgm:prSet phldrT="[نص]"/>
      <dgm:spPr/>
      <dgm:t>
        <a:bodyPr/>
        <a:lstStyle/>
        <a:p>
          <a:pPr rtl="1"/>
          <a:r>
            <a:rPr lang="ar-SA" b="1" dirty="0"/>
            <a:t>أنواع البيانات</a:t>
          </a:r>
        </a:p>
      </dgm:t>
    </dgm:pt>
    <dgm:pt modelId="{CE4EAE9E-DFC7-481E-AD79-1783830CD820}" type="parTrans" cxnId="{6BFB73EA-35E7-4033-932B-311C35354F80}">
      <dgm:prSet/>
      <dgm:spPr/>
      <dgm:t>
        <a:bodyPr/>
        <a:lstStyle/>
        <a:p>
          <a:pPr rtl="1"/>
          <a:endParaRPr lang="ar-SA" b="1"/>
        </a:p>
      </dgm:t>
    </dgm:pt>
    <dgm:pt modelId="{C3D21F60-BF82-4CA8-883E-4F11A2B95361}" type="sibTrans" cxnId="{6BFB73EA-35E7-4033-932B-311C35354F80}">
      <dgm:prSet/>
      <dgm:spPr/>
      <dgm:t>
        <a:bodyPr/>
        <a:lstStyle/>
        <a:p>
          <a:pPr rtl="1"/>
          <a:endParaRPr lang="ar-SA" b="1"/>
        </a:p>
      </dgm:t>
    </dgm:pt>
    <dgm:pt modelId="{9E85A75B-5B9B-413C-B905-7187A972B033}">
      <dgm:prSet phldrT="[نص]"/>
      <dgm:spPr/>
      <dgm:t>
        <a:bodyPr/>
        <a:lstStyle/>
        <a:p>
          <a:pPr rtl="1"/>
          <a:r>
            <a:rPr lang="ar-SA" b="1" dirty="0"/>
            <a:t>نصوص</a:t>
          </a:r>
        </a:p>
      </dgm:t>
    </dgm:pt>
    <dgm:pt modelId="{9A721C98-D022-4772-B6F1-ADD44AA49E86}" type="parTrans" cxnId="{BBB4EAD5-7BB1-4CEC-85C5-827886DD4900}">
      <dgm:prSet/>
      <dgm:spPr/>
      <dgm:t>
        <a:bodyPr/>
        <a:lstStyle/>
        <a:p>
          <a:pPr rtl="1"/>
          <a:endParaRPr lang="ar-SA" b="1"/>
        </a:p>
      </dgm:t>
    </dgm:pt>
    <dgm:pt modelId="{30362ADA-152C-4B4A-B4ED-5CC00D424C5D}" type="sibTrans" cxnId="{BBB4EAD5-7BB1-4CEC-85C5-827886DD4900}">
      <dgm:prSet/>
      <dgm:spPr/>
      <dgm:t>
        <a:bodyPr/>
        <a:lstStyle/>
        <a:p>
          <a:pPr rtl="1"/>
          <a:endParaRPr lang="ar-SA" b="1"/>
        </a:p>
      </dgm:t>
    </dgm:pt>
    <dgm:pt modelId="{CC7A9C11-F392-43C5-AC38-3F340757F82F}">
      <dgm:prSet phldrT="[نص]"/>
      <dgm:spPr/>
      <dgm:t>
        <a:bodyPr/>
        <a:lstStyle/>
        <a:p>
          <a:pPr rtl="1"/>
          <a:r>
            <a:rPr lang="ar-SA" b="1" dirty="0"/>
            <a:t>ارقام</a:t>
          </a:r>
        </a:p>
      </dgm:t>
    </dgm:pt>
    <dgm:pt modelId="{740107AC-6B46-4E6C-A5F7-92207C8CDDE3}" type="parTrans" cxnId="{D528AA4D-A63C-4636-98FD-E70B0AAE8BE7}">
      <dgm:prSet/>
      <dgm:spPr/>
      <dgm:t>
        <a:bodyPr/>
        <a:lstStyle/>
        <a:p>
          <a:pPr rtl="1"/>
          <a:endParaRPr lang="ar-SA" b="1"/>
        </a:p>
      </dgm:t>
    </dgm:pt>
    <dgm:pt modelId="{55C64CC2-FA93-42AE-9661-09D3A5204F73}" type="sibTrans" cxnId="{D528AA4D-A63C-4636-98FD-E70B0AAE8BE7}">
      <dgm:prSet/>
      <dgm:spPr/>
      <dgm:t>
        <a:bodyPr/>
        <a:lstStyle/>
        <a:p>
          <a:pPr rtl="1"/>
          <a:endParaRPr lang="ar-SA" b="1"/>
        </a:p>
      </dgm:t>
    </dgm:pt>
    <dgm:pt modelId="{F7189A9F-B254-4D75-9C6E-67CC7F0BA28B}">
      <dgm:prSet phldrT="[نص]"/>
      <dgm:spPr/>
      <dgm:t>
        <a:bodyPr/>
        <a:lstStyle/>
        <a:p>
          <a:pPr rtl="1"/>
          <a:r>
            <a:rPr lang="ar-SA" b="1" dirty="0"/>
            <a:t>تاريخ ووقت</a:t>
          </a:r>
        </a:p>
      </dgm:t>
    </dgm:pt>
    <dgm:pt modelId="{F4B8EBFB-0F27-4462-9AD1-2003AD6D4BD0}" type="parTrans" cxnId="{0ABDF776-8E31-4454-812A-62E6FD291D03}">
      <dgm:prSet/>
      <dgm:spPr/>
      <dgm:t>
        <a:bodyPr/>
        <a:lstStyle/>
        <a:p>
          <a:pPr rtl="1"/>
          <a:endParaRPr lang="ar-SA" b="1"/>
        </a:p>
      </dgm:t>
    </dgm:pt>
    <dgm:pt modelId="{FA8CBC6C-1D4C-4785-92A2-E741CA43B0EC}" type="sibTrans" cxnId="{0ABDF776-8E31-4454-812A-62E6FD291D03}">
      <dgm:prSet/>
      <dgm:spPr/>
      <dgm:t>
        <a:bodyPr/>
        <a:lstStyle/>
        <a:p>
          <a:pPr rtl="1"/>
          <a:endParaRPr lang="ar-SA" b="1"/>
        </a:p>
      </dgm:t>
    </dgm:pt>
    <dgm:pt modelId="{A427724D-1D7F-4CF7-A456-0CA3E1159750}">
      <dgm:prSet phldrT="[نص]"/>
      <dgm:spPr/>
      <dgm:t>
        <a:bodyPr/>
        <a:lstStyle/>
        <a:p>
          <a:pPr rtl="1"/>
          <a:r>
            <a:rPr lang="ar-SA" b="1" dirty="0"/>
            <a:t>عملة</a:t>
          </a:r>
        </a:p>
      </dgm:t>
    </dgm:pt>
    <dgm:pt modelId="{53BA136F-FF20-4310-96E4-14D975831ABD}" type="parTrans" cxnId="{0D2A0713-6A2F-49EC-AD92-07563182D6BD}">
      <dgm:prSet/>
      <dgm:spPr/>
      <dgm:t>
        <a:bodyPr/>
        <a:lstStyle/>
        <a:p>
          <a:pPr rtl="1"/>
          <a:endParaRPr lang="ar-SA" b="1"/>
        </a:p>
      </dgm:t>
    </dgm:pt>
    <dgm:pt modelId="{F1B75DE2-0AB0-4BAE-9A18-A165B1253B3B}" type="sibTrans" cxnId="{0D2A0713-6A2F-49EC-AD92-07563182D6BD}">
      <dgm:prSet/>
      <dgm:spPr/>
      <dgm:t>
        <a:bodyPr/>
        <a:lstStyle/>
        <a:p>
          <a:pPr rtl="1"/>
          <a:endParaRPr lang="ar-SA" b="1"/>
        </a:p>
      </dgm:t>
    </dgm:pt>
    <dgm:pt modelId="{5D35217D-F0DE-4DDF-9C9F-FF6990569FEA}" type="pres">
      <dgm:prSet presAssocID="{37A0983A-41E6-40DF-9E76-BE18C6D1D7D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1D28BD-60F2-488A-BC3F-1304FDE5ECCC}" type="pres">
      <dgm:prSet presAssocID="{A46E7D7A-4B37-42D9-8BBF-8E229CA956DD}" presName="centerShape" presStyleLbl="node0" presStyleIdx="0" presStyleCnt="1"/>
      <dgm:spPr/>
    </dgm:pt>
    <dgm:pt modelId="{48754918-8713-4670-B49F-3D3382C1AD14}" type="pres">
      <dgm:prSet presAssocID="{9A721C98-D022-4772-B6F1-ADD44AA49E86}" presName="parTrans" presStyleLbl="sibTrans2D1" presStyleIdx="0" presStyleCnt="4"/>
      <dgm:spPr/>
    </dgm:pt>
    <dgm:pt modelId="{FCAA6FD6-F22E-43AF-8942-A8A3636E4A14}" type="pres">
      <dgm:prSet presAssocID="{9A721C98-D022-4772-B6F1-ADD44AA49E86}" presName="connectorText" presStyleLbl="sibTrans2D1" presStyleIdx="0" presStyleCnt="4"/>
      <dgm:spPr/>
    </dgm:pt>
    <dgm:pt modelId="{5E8A7BF9-C535-4338-B8E4-C320EB895240}" type="pres">
      <dgm:prSet presAssocID="{9E85A75B-5B9B-413C-B905-7187A972B033}" presName="node" presStyleLbl="node1" presStyleIdx="0" presStyleCnt="4">
        <dgm:presLayoutVars>
          <dgm:bulletEnabled val="1"/>
        </dgm:presLayoutVars>
      </dgm:prSet>
      <dgm:spPr/>
    </dgm:pt>
    <dgm:pt modelId="{3CF62A0F-23E4-4763-B705-083ABBA93755}" type="pres">
      <dgm:prSet presAssocID="{740107AC-6B46-4E6C-A5F7-92207C8CDDE3}" presName="parTrans" presStyleLbl="sibTrans2D1" presStyleIdx="1" presStyleCnt="4"/>
      <dgm:spPr/>
    </dgm:pt>
    <dgm:pt modelId="{4C083B50-2151-4835-B924-4829EC0EF622}" type="pres">
      <dgm:prSet presAssocID="{740107AC-6B46-4E6C-A5F7-92207C8CDDE3}" presName="connectorText" presStyleLbl="sibTrans2D1" presStyleIdx="1" presStyleCnt="4"/>
      <dgm:spPr/>
    </dgm:pt>
    <dgm:pt modelId="{23854EF5-924E-48C8-B2E2-856716CA8427}" type="pres">
      <dgm:prSet presAssocID="{CC7A9C11-F392-43C5-AC38-3F340757F82F}" presName="node" presStyleLbl="node1" presStyleIdx="1" presStyleCnt="4">
        <dgm:presLayoutVars>
          <dgm:bulletEnabled val="1"/>
        </dgm:presLayoutVars>
      </dgm:prSet>
      <dgm:spPr/>
    </dgm:pt>
    <dgm:pt modelId="{43EE44C7-4E07-4C47-9AC1-C88B467AC166}" type="pres">
      <dgm:prSet presAssocID="{F4B8EBFB-0F27-4462-9AD1-2003AD6D4BD0}" presName="parTrans" presStyleLbl="sibTrans2D1" presStyleIdx="2" presStyleCnt="4"/>
      <dgm:spPr/>
    </dgm:pt>
    <dgm:pt modelId="{1DA4C929-53E2-434F-98CE-C7FC1D78149A}" type="pres">
      <dgm:prSet presAssocID="{F4B8EBFB-0F27-4462-9AD1-2003AD6D4BD0}" presName="connectorText" presStyleLbl="sibTrans2D1" presStyleIdx="2" presStyleCnt="4"/>
      <dgm:spPr/>
    </dgm:pt>
    <dgm:pt modelId="{DD37CBF2-FB58-4ABC-A3DD-402CB0FC0536}" type="pres">
      <dgm:prSet presAssocID="{F7189A9F-B254-4D75-9C6E-67CC7F0BA28B}" presName="node" presStyleLbl="node1" presStyleIdx="2" presStyleCnt="4">
        <dgm:presLayoutVars>
          <dgm:bulletEnabled val="1"/>
        </dgm:presLayoutVars>
      </dgm:prSet>
      <dgm:spPr/>
    </dgm:pt>
    <dgm:pt modelId="{7CDA3215-B967-4111-92DF-16F0C231CB7B}" type="pres">
      <dgm:prSet presAssocID="{53BA136F-FF20-4310-96E4-14D975831ABD}" presName="parTrans" presStyleLbl="sibTrans2D1" presStyleIdx="3" presStyleCnt="4"/>
      <dgm:spPr/>
    </dgm:pt>
    <dgm:pt modelId="{94350684-1B74-495B-BEDE-322016578676}" type="pres">
      <dgm:prSet presAssocID="{53BA136F-FF20-4310-96E4-14D975831ABD}" presName="connectorText" presStyleLbl="sibTrans2D1" presStyleIdx="3" presStyleCnt="4"/>
      <dgm:spPr/>
    </dgm:pt>
    <dgm:pt modelId="{D3E99BF5-7D98-47FA-9A0E-6EEFCC1C56EA}" type="pres">
      <dgm:prSet presAssocID="{A427724D-1D7F-4CF7-A456-0CA3E1159750}" presName="node" presStyleLbl="node1" presStyleIdx="3" presStyleCnt="4">
        <dgm:presLayoutVars>
          <dgm:bulletEnabled val="1"/>
        </dgm:presLayoutVars>
      </dgm:prSet>
      <dgm:spPr/>
    </dgm:pt>
  </dgm:ptLst>
  <dgm:cxnLst>
    <dgm:cxn modelId="{0D2A0713-6A2F-49EC-AD92-07563182D6BD}" srcId="{A46E7D7A-4B37-42D9-8BBF-8E229CA956DD}" destId="{A427724D-1D7F-4CF7-A456-0CA3E1159750}" srcOrd="3" destOrd="0" parTransId="{53BA136F-FF20-4310-96E4-14D975831ABD}" sibTransId="{F1B75DE2-0AB0-4BAE-9A18-A165B1253B3B}"/>
    <dgm:cxn modelId="{B3CF0221-4E00-47D5-ACBA-46100000AF5B}" type="presOf" srcId="{9A721C98-D022-4772-B6F1-ADD44AA49E86}" destId="{FCAA6FD6-F22E-43AF-8942-A8A3636E4A14}" srcOrd="1" destOrd="0" presId="urn:microsoft.com/office/officeart/2005/8/layout/radial5"/>
    <dgm:cxn modelId="{D528AA4D-A63C-4636-98FD-E70B0AAE8BE7}" srcId="{A46E7D7A-4B37-42D9-8BBF-8E229CA956DD}" destId="{CC7A9C11-F392-43C5-AC38-3F340757F82F}" srcOrd="1" destOrd="0" parTransId="{740107AC-6B46-4E6C-A5F7-92207C8CDDE3}" sibTransId="{55C64CC2-FA93-42AE-9661-09D3A5204F73}"/>
    <dgm:cxn modelId="{5E46D46F-0B0C-43E7-859B-9945908A59E8}" type="presOf" srcId="{A427724D-1D7F-4CF7-A456-0CA3E1159750}" destId="{D3E99BF5-7D98-47FA-9A0E-6EEFCC1C56EA}" srcOrd="0" destOrd="0" presId="urn:microsoft.com/office/officeart/2005/8/layout/radial5"/>
    <dgm:cxn modelId="{D7D85073-4951-4423-8997-72FD5399DFF6}" type="presOf" srcId="{53BA136F-FF20-4310-96E4-14D975831ABD}" destId="{94350684-1B74-495B-BEDE-322016578676}" srcOrd="1" destOrd="0" presId="urn:microsoft.com/office/officeart/2005/8/layout/radial5"/>
    <dgm:cxn modelId="{19611574-49DF-49EB-8483-A8909D523F3D}" type="presOf" srcId="{CC7A9C11-F392-43C5-AC38-3F340757F82F}" destId="{23854EF5-924E-48C8-B2E2-856716CA8427}" srcOrd="0" destOrd="0" presId="urn:microsoft.com/office/officeart/2005/8/layout/radial5"/>
    <dgm:cxn modelId="{FC489255-B39D-4BDD-A441-3223685007E6}" type="presOf" srcId="{9E85A75B-5B9B-413C-B905-7187A972B033}" destId="{5E8A7BF9-C535-4338-B8E4-C320EB895240}" srcOrd="0" destOrd="0" presId="urn:microsoft.com/office/officeart/2005/8/layout/radial5"/>
    <dgm:cxn modelId="{11144176-DA6A-4522-8523-D3E73DCB7C12}" type="presOf" srcId="{9A721C98-D022-4772-B6F1-ADD44AA49E86}" destId="{48754918-8713-4670-B49F-3D3382C1AD14}" srcOrd="0" destOrd="0" presId="urn:microsoft.com/office/officeart/2005/8/layout/radial5"/>
    <dgm:cxn modelId="{0ABDF776-8E31-4454-812A-62E6FD291D03}" srcId="{A46E7D7A-4B37-42D9-8BBF-8E229CA956DD}" destId="{F7189A9F-B254-4D75-9C6E-67CC7F0BA28B}" srcOrd="2" destOrd="0" parTransId="{F4B8EBFB-0F27-4462-9AD1-2003AD6D4BD0}" sibTransId="{FA8CBC6C-1D4C-4785-92A2-E741CA43B0EC}"/>
    <dgm:cxn modelId="{AA486777-DDCD-4A5F-8BBC-FA0FB76F46DE}" type="presOf" srcId="{A46E7D7A-4B37-42D9-8BBF-8E229CA956DD}" destId="{371D28BD-60F2-488A-BC3F-1304FDE5ECCC}" srcOrd="0" destOrd="0" presId="urn:microsoft.com/office/officeart/2005/8/layout/radial5"/>
    <dgm:cxn modelId="{B1FDAB59-9329-482D-AFE1-73E5429FFA18}" type="presOf" srcId="{53BA136F-FF20-4310-96E4-14D975831ABD}" destId="{7CDA3215-B967-4111-92DF-16F0C231CB7B}" srcOrd="0" destOrd="0" presId="urn:microsoft.com/office/officeart/2005/8/layout/radial5"/>
    <dgm:cxn modelId="{7C80B9AA-A243-4E09-A06D-6F3EE06350C4}" type="presOf" srcId="{F4B8EBFB-0F27-4462-9AD1-2003AD6D4BD0}" destId="{43EE44C7-4E07-4C47-9AC1-C88B467AC166}" srcOrd="0" destOrd="0" presId="urn:microsoft.com/office/officeart/2005/8/layout/radial5"/>
    <dgm:cxn modelId="{D38E66AE-1C87-44B7-B097-A87EABE9D012}" type="presOf" srcId="{37A0983A-41E6-40DF-9E76-BE18C6D1D7DE}" destId="{5D35217D-F0DE-4DDF-9C9F-FF6990569FEA}" srcOrd="0" destOrd="0" presId="urn:microsoft.com/office/officeart/2005/8/layout/radial5"/>
    <dgm:cxn modelId="{0F644CB0-ADE0-444A-AB3A-3AF1A2EB6D32}" type="presOf" srcId="{F4B8EBFB-0F27-4462-9AD1-2003AD6D4BD0}" destId="{1DA4C929-53E2-434F-98CE-C7FC1D78149A}" srcOrd="1" destOrd="0" presId="urn:microsoft.com/office/officeart/2005/8/layout/radial5"/>
    <dgm:cxn modelId="{489241BE-B86A-4CF4-A0D0-84BFD8A614D8}" type="presOf" srcId="{F7189A9F-B254-4D75-9C6E-67CC7F0BA28B}" destId="{DD37CBF2-FB58-4ABC-A3DD-402CB0FC0536}" srcOrd="0" destOrd="0" presId="urn:microsoft.com/office/officeart/2005/8/layout/radial5"/>
    <dgm:cxn modelId="{BBB4EAD5-7BB1-4CEC-85C5-827886DD4900}" srcId="{A46E7D7A-4B37-42D9-8BBF-8E229CA956DD}" destId="{9E85A75B-5B9B-413C-B905-7187A972B033}" srcOrd="0" destOrd="0" parTransId="{9A721C98-D022-4772-B6F1-ADD44AA49E86}" sibTransId="{30362ADA-152C-4B4A-B4ED-5CC00D424C5D}"/>
    <dgm:cxn modelId="{117C84E3-B44C-409F-8FEB-743B9034AAE1}" type="presOf" srcId="{740107AC-6B46-4E6C-A5F7-92207C8CDDE3}" destId="{4C083B50-2151-4835-B924-4829EC0EF622}" srcOrd="1" destOrd="0" presId="urn:microsoft.com/office/officeart/2005/8/layout/radial5"/>
    <dgm:cxn modelId="{6BFB73EA-35E7-4033-932B-311C35354F80}" srcId="{37A0983A-41E6-40DF-9E76-BE18C6D1D7DE}" destId="{A46E7D7A-4B37-42D9-8BBF-8E229CA956DD}" srcOrd="0" destOrd="0" parTransId="{CE4EAE9E-DFC7-481E-AD79-1783830CD820}" sibTransId="{C3D21F60-BF82-4CA8-883E-4F11A2B95361}"/>
    <dgm:cxn modelId="{E7E3EAFC-E977-40A9-B1C8-BAD8AA52391A}" type="presOf" srcId="{740107AC-6B46-4E6C-A5F7-92207C8CDDE3}" destId="{3CF62A0F-23E4-4763-B705-083ABBA93755}" srcOrd="0" destOrd="0" presId="urn:microsoft.com/office/officeart/2005/8/layout/radial5"/>
    <dgm:cxn modelId="{9632560B-3E38-4786-868B-96838BAC7602}" type="presParOf" srcId="{5D35217D-F0DE-4DDF-9C9F-FF6990569FEA}" destId="{371D28BD-60F2-488A-BC3F-1304FDE5ECCC}" srcOrd="0" destOrd="0" presId="urn:microsoft.com/office/officeart/2005/8/layout/radial5"/>
    <dgm:cxn modelId="{B31888CB-A847-48D0-B6B5-AD1F75253291}" type="presParOf" srcId="{5D35217D-F0DE-4DDF-9C9F-FF6990569FEA}" destId="{48754918-8713-4670-B49F-3D3382C1AD14}" srcOrd="1" destOrd="0" presId="urn:microsoft.com/office/officeart/2005/8/layout/radial5"/>
    <dgm:cxn modelId="{E104F01E-3505-495E-9CAE-CD069C9E91B1}" type="presParOf" srcId="{48754918-8713-4670-B49F-3D3382C1AD14}" destId="{FCAA6FD6-F22E-43AF-8942-A8A3636E4A14}" srcOrd="0" destOrd="0" presId="urn:microsoft.com/office/officeart/2005/8/layout/radial5"/>
    <dgm:cxn modelId="{45517C0C-49C2-48EA-9E1A-BACA44DF88CB}" type="presParOf" srcId="{5D35217D-F0DE-4DDF-9C9F-FF6990569FEA}" destId="{5E8A7BF9-C535-4338-B8E4-C320EB895240}" srcOrd="2" destOrd="0" presId="urn:microsoft.com/office/officeart/2005/8/layout/radial5"/>
    <dgm:cxn modelId="{21605DD1-9776-45DC-A7C4-C564DD82CDBE}" type="presParOf" srcId="{5D35217D-F0DE-4DDF-9C9F-FF6990569FEA}" destId="{3CF62A0F-23E4-4763-B705-083ABBA93755}" srcOrd="3" destOrd="0" presId="urn:microsoft.com/office/officeart/2005/8/layout/radial5"/>
    <dgm:cxn modelId="{8E0AE7FD-60C4-4C71-98FF-B52E90D3C189}" type="presParOf" srcId="{3CF62A0F-23E4-4763-B705-083ABBA93755}" destId="{4C083B50-2151-4835-B924-4829EC0EF622}" srcOrd="0" destOrd="0" presId="urn:microsoft.com/office/officeart/2005/8/layout/radial5"/>
    <dgm:cxn modelId="{0468689B-43C9-481C-B4D6-DBDE54C3D18C}" type="presParOf" srcId="{5D35217D-F0DE-4DDF-9C9F-FF6990569FEA}" destId="{23854EF5-924E-48C8-B2E2-856716CA8427}" srcOrd="4" destOrd="0" presId="urn:microsoft.com/office/officeart/2005/8/layout/radial5"/>
    <dgm:cxn modelId="{8D0BE9B9-37F0-4A4B-A6C1-F11E5E3AB649}" type="presParOf" srcId="{5D35217D-F0DE-4DDF-9C9F-FF6990569FEA}" destId="{43EE44C7-4E07-4C47-9AC1-C88B467AC166}" srcOrd="5" destOrd="0" presId="urn:microsoft.com/office/officeart/2005/8/layout/radial5"/>
    <dgm:cxn modelId="{229421BD-6E95-42BC-B4DA-ED8F1650EB5B}" type="presParOf" srcId="{43EE44C7-4E07-4C47-9AC1-C88B467AC166}" destId="{1DA4C929-53E2-434F-98CE-C7FC1D78149A}" srcOrd="0" destOrd="0" presId="urn:microsoft.com/office/officeart/2005/8/layout/radial5"/>
    <dgm:cxn modelId="{65919F6F-3E4D-44E0-83FF-01BBDFE7252D}" type="presParOf" srcId="{5D35217D-F0DE-4DDF-9C9F-FF6990569FEA}" destId="{DD37CBF2-FB58-4ABC-A3DD-402CB0FC0536}" srcOrd="6" destOrd="0" presId="urn:microsoft.com/office/officeart/2005/8/layout/radial5"/>
    <dgm:cxn modelId="{3D3ABE0C-6FA1-4F3E-9A74-98D5D4746583}" type="presParOf" srcId="{5D35217D-F0DE-4DDF-9C9F-FF6990569FEA}" destId="{7CDA3215-B967-4111-92DF-16F0C231CB7B}" srcOrd="7" destOrd="0" presId="urn:microsoft.com/office/officeart/2005/8/layout/radial5"/>
    <dgm:cxn modelId="{C1A0286D-56C3-48BB-BDED-6FD5B3925396}" type="presParOf" srcId="{7CDA3215-B967-4111-92DF-16F0C231CB7B}" destId="{94350684-1B74-495B-BEDE-322016578676}" srcOrd="0" destOrd="0" presId="urn:microsoft.com/office/officeart/2005/8/layout/radial5"/>
    <dgm:cxn modelId="{0ACF4A66-4AA0-44EE-B97E-EB031C449506}" type="presParOf" srcId="{5D35217D-F0DE-4DDF-9C9F-FF6990569FEA}" destId="{D3E99BF5-7D98-47FA-9A0E-6EEFCC1C56E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9BE8A3-E301-4ED6-817D-D98125C1FC2B}" type="doc">
      <dgm:prSet loTypeId="urn:microsoft.com/office/officeart/2005/8/layout/hList7" loCatId="picture" qsTypeId="urn:microsoft.com/office/officeart/2005/8/quickstyle/simple5" qsCatId="simple" csTypeId="urn:microsoft.com/office/officeart/2005/8/colors/colorful1" csCatId="colorful" phldr="1"/>
      <dgm:spPr/>
    </dgm:pt>
    <dgm:pt modelId="{977FDF3F-473E-4D4D-9BF5-0CCF95BD6CA4}">
      <dgm:prSet phldrT="[نص]" custT="1"/>
      <dgm:spPr/>
      <dgm:t>
        <a:bodyPr/>
        <a:lstStyle/>
        <a:p>
          <a:pPr rtl="1"/>
          <a:r>
            <a:rPr lang="ar-SA" sz="2400" b="1" dirty="0"/>
            <a:t>متعدد إلى متعدد </a:t>
          </a:r>
        </a:p>
        <a:p>
          <a:pPr rtl="1"/>
          <a:r>
            <a:rPr lang="en-US" sz="2400" b="1" dirty="0"/>
            <a:t>m : m</a:t>
          </a:r>
          <a:endParaRPr lang="ar-SA" sz="2400" dirty="0"/>
        </a:p>
      </dgm:t>
    </dgm:pt>
    <dgm:pt modelId="{2906C29A-FC59-45BC-8EBF-C26BDC00CEFA}" type="parTrans" cxnId="{51BF36E7-9D76-4A1D-81D2-8CAF9F6EC526}">
      <dgm:prSet/>
      <dgm:spPr/>
      <dgm:t>
        <a:bodyPr/>
        <a:lstStyle/>
        <a:p>
          <a:pPr rtl="1"/>
          <a:endParaRPr lang="ar-SA" sz="2400"/>
        </a:p>
      </dgm:t>
    </dgm:pt>
    <dgm:pt modelId="{94E5AA2A-D4AF-4E1A-AABA-8F2F9E6F290E}" type="sibTrans" cxnId="{51BF36E7-9D76-4A1D-81D2-8CAF9F6EC526}">
      <dgm:prSet/>
      <dgm:spPr/>
      <dgm:t>
        <a:bodyPr/>
        <a:lstStyle/>
        <a:p>
          <a:pPr rtl="1"/>
          <a:endParaRPr lang="ar-SA" sz="2400"/>
        </a:p>
      </dgm:t>
    </dgm:pt>
    <dgm:pt modelId="{411C9A28-8D0E-414E-9A8B-D51A04F72AD6}">
      <dgm:prSet phldrT="[نص]" custT="1"/>
      <dgm:spPr/>
      <dgm:t>
        <a:bodyPr/>
        <a:lstStyle/>
        <a:p>
          <a:pPr rtl="1"/>
          <a:r>
            <a:rPr lang="ar-SA" sz="2400" b="1" dirty="0"/>
            <a:t>واحد إلى متعدد </a:t>
          </a:r>
        </a:p>
        <a:p>
          <a:pPr rtl="1"/>
          <a:r>
            <a:rPr lang="en-US" sz="2400" b="1" dirty="0"/>
            <a:t>m : 1</a:t>
          </a:r>
          <a:endParaRPr lang="ar-SA" sz="2400" dirty="0"/>
        </a:p>
      </dgm:t>
    </dgm:pt>
    <dgm:pt modelId="{CCD8A75A-D621-4406-BFC7-39120FB0B670}" type="parTrans" cxnId="{407850B2-CB7E-4313-B392-ECCD5A17CA4E}">
      <dgm:prSet/>
      <dgm:spPr/>
      <dgm:t>
        <a:bodyPr/>
        <a:lstStyle/>
        <a:p>
          <a:pPr rtl="1"/>
          <a:endParaRPr lang="ar-SA" sz="2400"/>
        </a:p>
      </dgm:t>
    </dgm:pt>
    <dgm:pt modelId="{DF82B94C-E5C4-4A90-9F77-B84B982FBD3C}" type="sibTrans" cxnId="{407850B2-CB7E-4313-B392-ECCD5A17CA4E}">
      <dgm:prSet/>
      <dgm:spPr/>
      <dgm:t>
        <a:bodyPr/>
        <a:lstStyle/>
        <a:p>
          <a:pPr rtl="1"/>
          <a:endParaRPr lang="ar-SA" sz="2400"/>
        </a:p>
      </dgm:t>
    </dgm:pt>
    <dgm:pt modelId="{FB93E18D-DBAB-4945-8111-8C89ED777C98}">
      <dgm:prSet phldrT="[نص]" custT="1"/>
      <dgm:spPr/>
      <dgm:t>
        <a:bodyPr/>
        <a:lstStyle/>
        <a:p>
          <a:pPr rtl="1"/>
          <a:r>
            <a:rPr lang="ar-SA" sz="2400" b="1" dirty="0"/>
            <a:t>واحد إلى واحد </a:t>
          </a:r>
        </a:p>
        <a:p>
          <a:pPr rtl="1"/>
          <a:r>
            <a:rPr lang="en-US" sz="2400" b="1" dirty="0"/>
            <a:t>1 : 1</a:t>
          </a:r>
          <a:endParaRPr lang="ar-SA" sz="2400" b="1" dirty="0"/>
        </a:p>
      </dgm:t>
    </dgm:pt>
    <dgm:pt modelId="{30A48F02-88A6-4BAA-BA4D-4E2A6F556BC1}" type="parTrans" cxnId="{E56015ED-8BA4-4B36-B159-B06CDFB8A91F}">
      <dgm:prSet/>
      <dgm:spPr/>
      <dgm:t>
        <a:bodyPr/>
        <a:lstStyle/>
        <a:p>
          <a:pPr rtl="1"/>
          <a:endParaRPr lang="ar-SA" sz="2400"/>
        </a:p>
      </dgm:t>
    </dgm:pt>
    <dgm:pt modelId="{0D352B79-C70B-4E18-B281-37E7FB140D00}" type="sibTrans" cxnId="{E56015ED-8BA4-4B36-B159-B06CDFB8A91F}">
      <dgm:prSet/>
      <dgm:spPr/>
      <dgm:t>
        <a:bodyPr/>
        <a:lstStyle/>
        <a:p>
          <a:pPr rtl="1"/>
          <a:endParaRPr lang="ar-SA" sz="2400"/>
        </a:p>
      </dgm:t>
    </dgm:pt>
    <dgm:pt modelId="{0C59D34C-3C13-4FFB-9819-1B00D955ED66}" type="pres">
      <dgm:prSet presAssocID="{E79BE8A3-E301-4ED6-817D-D98125C1FC2B}" presName="Name0" presStyleCnt="0">
        <dgm:presLayoutVars>
          <dgm:dir/>
          <dgm:resizeHandles val="exact"/>
        </dgm:presLayoutVars>
      </dgm:prSet>
      <dgm:spPr/>
    </dgm:pt>
    <dgm:pt modelId="{99FA6A18-06E0-465F-A74E-4991F3CD38D6}" type="pres">
      <dgm:prSet presAssocID="{E79BE8A3-E301-4ED6-817D-D98125C1FC2B}" presName="fgShape" presStyleLbl="fgShp" presStyleIdx="0" presStyleCnt="1"/>
      <dgm:spPr/>
    </dgm:pt>
    <dgm:pt modelId="{2D30263C-E1E5-4A08-9CED-048088573A4A}" type="pres">
      <dgm:prSet presAssocID="{E79BE8A3-E301-4ED6-817D-D98125C1FC2B}" presName="linComp" presStyleCnt="0"/>
      <dgm:spPr/>
    </dgm:pt>
    <dgm:pt modelId="{F43D9E7D-4963-465A-AA52-7206FDFCBF0A}" type="pres">
      <dgm:prSet presAssocID="{977FDF3F-473E-4D4D-9BF5-0CCF95BD6CA4}" presName="compNode" presStyleCnt="0"/>
      <dgm:spPr/>
    </dgm:pt>
    <dgm:pt modelId="{7DD92E90-ABAE-4D05-A6AA-4969B3FC161D}" type="pres">
      <dgm:prSet presAssocID="{977FDF3F-473E-4D4D-9BF5-0CCF95BD6CA4}" presName="bkgdShape" presStyleLbl="node1" presStyleIdx="0" presStyleCnt="3"/>
      <dgm:spPr/>
    </dgm:pt>
    <dgm:pt modelId="{397D0F6A-EACF-46A9-B25F-1CFB32510ECD}" type="pres">
      <dgm:prSet presAssocID="{977FDF3F-473E-4D4D-9BF5-0CCF95BD6CA4}" presName="nodeTx" presStyleLbl="node1" presStyleIdx="0" presStyleCnt="3">
        <dgm:presLayoutVars>
          <dgm:bulletEnabled val="1"/>
        </dgm:presLayoutVars>
      </dgm:prSet>
      <dgm:spPr/>
    </dgm:pt>
    <dgm:pt modelId="{CDAA2345-48F2-4597-B1AC-3A5D3FD23461}" type="pres">
      <dgm:prSet presAssocID="{977FDF3F-473E-4D4D-9BF5-0CCF95BD6CA4}" presName="invisiNode" presStyleLbl="node1" presStyleIdx="0" presStyleCnt="3"/>
      <dgm:spPr/>
    </dgm:pt>
    <dgm:pt modelId="{1D137FC0-BA0B-4FC2-BB6B-8C109F27049C}" type="pres">
      <dgm:prSet presAssocID="{977FDF3F-473E-4D4D-9BF5-0CCF95BD6CA4}" presName="imagNode" presStyleLbl="fgImgPlace1" presStyleIdx="0" presStyleCnt="3"/>
      <dgm:spPr/>
    </dgm:pt>
    <dgm:pt modelId="{16D030F9-3186-49B1-9101-C2A3B01E4983}" type="pres">
      <dgm:prSet presAssocID="{94E5AA2A-D4AF-4E1A-AABA-8F2F9E6F290E}" presName="sibTrans" presStyleLbl="sibTrans2D1" presStyleIdx="0" presStyleCnt="0"/>
      <dgm:spPr/>
    </dgm:pt>
    <dgm:pt modelId="{E846EB6D-EBF8-4CF1-BD3B-0F226DE60B2E}" type="pres">
      <dgm:prSet presAssocID="{411C9A28-8D0E-414E-9A8B-D51A04F72AD6}" presName="compNode" presStyleCnt="0"/>
      <dgm:spPr/>
    </dgm:pt>
    <dgm:pt modelId="{0FFE9F2D-079C-439A-BA18-C125E82954BF}" type="pres">
      <dgm:prSet presAssocID="{411C9A28-8D0E-414E-9A8B-D51A04F72AD6}" presName="bkgdShape" presStyleLbl="node1" presStyleIdx="1" presStyleCnt="3"/>
      <dgm:spPr/>
    </dgm:pt>
    <dgm:pt modelId="{07D518CE-B1C0-4727-9FA3-0F5933B44553}" type="pres">
      <dgm:prSet presAssocID="{411C9A28-8D0E-414E-9A8B-D51A04F72AD6}" presName="nodeTx" presStyleLbl="node1" presStyleIdx="1" presStyleCnt="3">
        <dgm:presLayoutVars>
          <dgm:bulletEnabled val="1"/>
        </dgm:presLayoutVars>
      </dgm:prSet>
      <dgm:spPr/>
    </dgm:pt>
    <dgm:pt modelId="{9BD727C0-08F6-43D6-A64F-15221F5D9B36}" type="pres">
      <dgm:prSet presAssocID="{411C9A28-8D0E-414E-9A8B-D51A04F72AD6}" presName="invisiNode" presStyleLbl="node1" presStyleIdx="1" presStyleCnt="3"/>
      <dgm:spPr/>
    </dgm:pt>
    <dgm:pt modelId="{078B87E2-1E87-409F-B45B-A671DF31367B}" type="pres">
      <dgm:prSet presAssocID="{411C9A28-8D0E-414E-9A8B-D51A04F72AD6}" presName="imagNode" presStyleLbl="fgImgPlace1" presStyleIdx="1" presStyleCnt="3"/>
      <dgm:spPr/>
    </dgm:pt>
    <dgm:pt modelId="{3AF9F879-5C91-4458-BBA4-9A843AE6FF46}" type="pres">
      <dgm:prSet presAssocID="{DF82B94C-E5C4-4A90-9F77-B84B982FBD3C}" presName="sibTrans" presStyleLbl="sibTrans2D1" presStyleIdx="0" presStyleCnt="0"/>
      <dgm:spPr/>
    </dgm:pt>
    <dgm:pt modelId="{1E74B114-B9DA-4CF2-BA65-F9BD8EED32D5}" type="pres">
      <dgm:prSet presAssocID="{FB93E18D-DBAB-4945-8111-8C89ED777C98}" presName="compNode" presStyleCnt="0"/>
      <dgm:spPr/>
    </dgm:pt>
    <dgm:pt modelId="{B06BBC1F-0636-4C09-AF65-EA0C5519AE41}" type="pres">
      <dgm:prSet presAssocID="{FB93E18D-DBAB-4945-8111-8C89ED777C98}" presName="bkgdShape" presStyleLbl="node1" presStyleIdx="2" presStyleCnt="3" custLinFactNeighborX="64" custLinFactNeighborY="1384"/>
      <dgm:spPr/>
    </dgm:pt>
    <dgm:pt modelId="{13FA6300-ED8D-45B1-B8B7-B2CB6E7DA951}" type="pres">
      <dgm:prSet presAssocID="{FB93E18D-DBAB-4945-8111-8C89ED777C98}" presName="nodeTx" presStyleLbl="node1" presStyleIdx="2" presStyleCnt="3">
        <dgm:presLayoutVars>
          <dgm:bulletEnabled val="1"/>
        </dgm:presLayoutVars>
      </dgm:prSet>
      <dgm:spPr/>
    </dgm:pt>
    <dgm:pt modelId="{FFF5A174-9101-450B-97A2-4D4CD80ABDB9}" type="pres">
      <dgm:prSet presAssocID="{FB93E18D-DBAB-4945-8111-8C89ED777C98}" presName="invisiNode" presStyleLbl="node1" presStyleIdx="2" presStyleCnt="3"/>
      <dgm:spPr/>
    </dgm:pt>
    <dgm:pt modelId="{CB9A488F-D6B9-466E-802D-71DC1794B435}" type="pres">
      <dgm:prSet presAssocID="{FB93E18D-DBAB-4945-8111-8C89ED777C98}" presName="imagNode" presStyleLbl="fgImgPlace1" presStyleIdx="2" presStyleCnt="3"/>
      <dgm:spPr/>
    </dgm:pt>
  </dgm:ptLst>
  <dgm:cxnLst>
    <dgm:cxn modelId="{5C779E23-53D1-4189-9819-A14A14A47B32}" type="presOf" srcId="{FB93E18D-DBAB-4945-8111-8C89ED777C98}" destId="{13FA6300-ED8D-45B1-B8B7-B2CB6E7DA951}" srcOrd="1" destOrd="0" presId="urn:microsoft.com/office/officeart/2005/8/layout/hList7"/>
    <dgm:cxn modelId="{7DC4B944-66E1-4E0A-98BF-974F56E47363}" type="presOf" srcId="{977FDF3F-473E-4D4D-9BF5-0CCF95BD6CA4}" destId="{397D0F6A-EACF-46A9-B25F-1CFB32510ECD}" srcOrd="1" destOrd="0" presId="urn:microsoft.com/office/officeart/2005/8/layout/hList7"/>
    <dgm:cxn modelId="{83D37284-089A-411B-BB2B-63C12A4C3D36}" type="presOf" srcId="{94E5AA2A-D4AF-4E1A-AABA-8F2F9E6F290E}" destId="{16D030F9-3186-49B1-9101-C2A3B01E4983}" srcOrd="0" destOrd="0" presId="urn:microsoft.com/office/officeart/2005/8/layout/hList7"/>
    <dgm:cxn modelId="{109FFFA5-897A-489C-936B-DFF51BB86E3A}" type="presOf" srcId="{977FDF3F-473E-4D4D-9BF5-0CCF95BD6CA4}" destId="{7DD92E90-ABAE-4D05-A6AA-4969B3FC161D}" srcOrd="0" destOrd="0" presId="urn:microsoft.com/office/officeart/2005/8/layout/hList7"/>
    <dgm:cxn modelId="{5A2A86AC-6079-4433-84BF-AD60650345EF}" type="presOf" srcId="{411C9A28-8D0E-414E-9A8B-D51A04F72AD6}" destId="{0FFE9F2D-079C-439A-BA18-C125E82954BF}" srcOrd="0" destOrd="0" presId="urn:microsoft.com/office/officeart/2005/8/layout/hList7"/>
    <dgm:cxn modelId="{407850B2-CB7E-4313-B392-ECCD5A17CA4E}" srcId="{E79BE8A3-E301-4ED6-817D-D98125C1FC2B}" destId="{411C9A28-8D0E-414E-9A8B-D51A04F72AD6}" srcOrd="1" destOrd="0" parTransId="{CCD8A75A-D621-4406-BFC7-39120FB0B670}" sibTransId="{DF82B94C-E5C4-4A90-9F77-B84B982FBD3C}"/>
    <dgm:cxn modelId="{018213C9-893C-434C-B5E0-3158BC914E9D}" type="presOf" srcId="{411C9A28-8D0E-414E-9A8B-D51A04F72AD6}" destId="{07D518CE-B1C0-4727-9FA3-0F5933B44553}" srcOrd="1" destOrd="0" presId="urn:microsoft.com/office/officeart/2005/8/layout/hList7"/>
    <dgm:cxn modelId="{A5CC1ACB-1B60-46AE-A4A2-BA028CA33F7A}" type="presOf" srcId="{DF82B94C-E5C4-4A90-9F77-B84B982FBD3C}" destId="{3AF9F879-5C91-4458-BBA4-9A843AE6FF46}" srcOrd="0" destOrd="0" presId="urn:microsoft.com/office/officeart/2005/8/layout/hList7"/>
    <dgm:cxn modelId="{7FB96ADD-3F9B-42C5-A566-5F4F5BB3837F}" type="presOf" srcId="{FB93E18D-DBAB-4945-8111-8C89ED777C98}" destId="{B06BBC1F-0636-4C09-AF65-EA0C5519AE41}" srcOrd="0" destOrd="0" presId="urn:microsoft.com/office/officeart/2005/8/layout/hList7"/>
    <dgm:cxn modelId="{51BF36E7-9D76-4A1D-81D2-8CAF9F6EC526}" srcId="{E79BE8A3-E301-4ED6-817D-D98125C1FC2B}" destId="{977FDF3F-473E-4D4D-9BF5-0CCF95BD6CA4}" srcOrd="0" destOrd="0" parTransId="{2906C29A-FC59-45BC-8EBF-C26BDC00CEFA}" sibTransId="{94E5AA2A-D4AF-4E1A-AABA-8F2F9E6F290E}"/>
    <dgm:cxn modelId="{214BFCEB-B41C-45C5-94AB-0C2A11C049A4}" type="presOf" srcId="{E79BE8A3-E301-4ED6-817D-D98125C1FC2B}" destId="{0C59D34C-3C13-4FFB-9819-1B00D955ED66}" srcOrd="0" destOrd="0" presId="urn:microsoft.com/office/officeart/2005/8/layout/hList7"/>
    <dgm:cxn modelId="{E56015ED-8BA4-4B36-B159-B06CDFB8A91F}" srcId="{E79BE8A3-E301-4ED6-817D-D98125C1FC2B}" destId="{FB93E18D-DBAB-4945-8111-8C89ED777C98}" srcOrd="2" destOrd="0" parTransId="{30A48F02-88A6-4BAA-BA4D-4E2A6F556BC1}" sibTransId="{0D352B79-C70B-4E18-B281-37E7FB140D00}"/>
    <dgm:cxn modelId="{6B5D0DF2-B98E-4635-84B0-D4032D9DA792}" type="presParOf" srcId="{0C59D34C-3C13-4FFB-9819-1B00D955ED66}" destId="{99FA6A18-06E0-465F-A74E-4991F3CD38D6}" srcOrd="0" destOrd="0" presId="urn:microsoft.com/office/officeart/2005/8/layout/hList7"/>
    <dgm:cxn modelId="{16EDB301-EE17-4D70-91E5-788E16FA37DD}" type="presParOf" srcId="{0C59D34C-3C13-4FFB-9819-1B00D955ED66}" destId="{2D30263C-E1E5-4A08-9CED-048088573A4A}" srcOrd="1" destOrd="0" presId="urn:microsoft.com/office/officeart/2005/8/layout/hList7"/>
    <dgm:cxn modelId="{181D40E2-8C96-4D0C-A2EB-657EBF40CF14}" type="presParOf" srcId="{2D30263C-E1E5-4A08-9CED-048088573A4A}" destId="{F43D9E7D-4963-465A-AA52-7206FDFCBF0A}" srcOrd="0" destOrd="0" presId="urn:microsoft.com/office/officeart/2005/8/layout/hList7"/>
    <dgm:cxn modelId="{4EA31C31-E190-49B5-8C68-3CEFACD6BE07}" type="presParOf" srcId="{F43D9E7D-4963-465A-AA52-7206FDFCBF0A}" destId="{7DD92E90-ABAE-4D05-A6AA-4969B3FC161D}" srcOrd="0" destOrd="0" presId="urn:microsoft.com/office/officeart/2005/8/layout/hList7"/>
    <dgm:cxn modelId="{D40292C4-7219-466C-A753-4A4A6CEE4C3B}" type="presParOf" srcId="{F43D9E7D-4963-465A-AA52-7206FDFCBF0A}" destId="{397D0F6A-EACF-46A9-B25F-1CFB32510ECD}" srcOrd="1" destOrd="0" presId="urn:microsoft.com/office/officeart/2005/8/layout/hList7"/>
    <dgm:cxn modelId="{80FDFF1F-57E9-4E14-8278-1C7532E877E6}" type="presParOf" srcId="{F43D9E7D-4963-465A-AA52-7206FDFCBF0A}" destId="{CDAA2345-48F2-4597-B1AC-3A5D3FD23461}" srcOrd="2" destOrd="0" presId="urn:microsoft.com/office/officeart/2005/8/layout/hList7"/>
    <dgm:cxn modelId="{027BD778-6DF2-4D8C-A3E8-2584DADF4DD5}" type="presParOf" srcId="{F43D9E7D-4963-465A-AA52-7206FDFCBF0A}" destId="{1D137FC0-BA0B-4FC2-BB6B-8C109F27049C}" srcOrd="3" destOrd="0" presId="urn:microsoft.com/office/officeart/2005/8/layout/hList7"/>
    <dgm:cxn modelId="{A9F16BB0-E877-4167-9E4D-4D15381CE8BB}" type="presParOf" srcId="{2D30263C-E1E5-4A08-9CED-048088573A4A}" destId="{16D030F9-3186-49B1-9101-C2A3B01E4983}" srcOrd="1" destOrd="0" presId="urn:microsoft.com/office/officeart/2005/8/layout/hList7"/>
    <dgm:cxn modelId="{E64C08ED-2BEF-43D1-8652-B7C933CC6F6F}" type="presParOf" srcId="{2D30263C-E1E5-4A08-9CED-048088573A4A}" destId="{E846EB6D-EBF8-4CF1-BD3B-0F226DE60B2E}" srcOrd="2" destOrd="0" presId="urn:microsoft.com/office/officeart/2005/8/layout/hList7"/>
    <dgm:cxn modelId="{2DBE33D9-072F-43F5-8306-FA3DF407672D}" type="presParOf" srcId="{E846EB6D-EBF8-4CF1-BD3B-0F226DE60B2E}" destId="{0FFE9F2D-079C-439A-BA18-C125E82954BF}" srcOrd="0" destOrd="0" presId="urn:microsoft.com/office/officeart/2005/8/layout/hList7"/>
    <dgm:cxn modelId="{280C18F6-EAC9-47AA-B62F-8D64DE0164E5}" type="presParOf" srcId="{E846EB6D-EBF8-4CF1-BD3B-0F226DE60B2E}" destId="{07D518CE-B1C0-4727-9FA3-0F5933B44553}" srcOrd="1" destOrd="0" presId="urn:microsoft.com/office/officeart/2005/8/layout/hList7"/>
    <dgm:cxn modelId="{8C6FF833-9DFF-4335-81EE-55B4AE092ED6}" type="presParOf" srcId="{E846EB6D-EBF8-4CF1-BD3B-0F226DE60B2E}" destId="{9BD727C0-08F6-43D6-A64F-15221F5D9B36}" srcOrd="2" destOrd="0" presId="urn:microsoft.com/office/officeart/2005/8/layout/hList7"/>
    <dgm:cxn modelId="{CEB92202-9E9A-436A-97A0-8A4B911D2C5F}" type="presParOf" srcId="{E846EB6D-EBF8-4CF1-BD3B-0F226DE60B2E}" destId="{078B87E2-1E87-409F-B45B-A671DF31367B}" srcOrd="3" destOrd="0" presId="urn:microsoft.com/office/officeart/2005/8/layout/hList7"/>
    <dgm:cxn modelId="{C005EC21-B213-455F-BDEB-F4F0C9F4A25E}" type="presParOf" srcId="{2D30263C-E1E5-4A08-9CED-048088573A4A}" destId="{3AF9F879-5C91-4458-BBA4-9A843AE6FF46}" srcOrd="3" destOrd="0" presId="urn:microsoft.com/office/officeart/2005/8/layout/hList7"/>
    <dgm:cxn modelId="{6A6361EB-FE39-4E35-8B8D-3EBAED34EF93}" type="presParOf" srcId="{2D30263C-E1E5-4A08-9CED-048088573A4A}" destId="{1E74B114-B9DA-4CF2-BA65-F9BD8EED32D5}" srcOrd="4" destOrd="0" presId="urn:microsoft.com/office/officeart/2005/8/layout/hList7"/>
    <dgm:cxn modelId="{56F242BC-49FD-42D8-A476-B5CBF2096062}" type="presParOf" srcId="{1E74B114-B9DA-4CF2-BA65-F9BD8EED32D5}" destId="{B06BBC1F-0636-4C09-AF65-EA0C5519AE41}" srcOrd="0" destOrd="0" presId="urn:microsoft.com/office/officeart/2005/8/layout/hList7"/>
    <dgm:cxn modelId="{016CD760-F278-443D-9D8A-1E9484976D59}" type="presParOf" srcId="{1E74B114-B9DA-4CF2-BA65-F9BD8EED32D5}" destId="{13FA6300-ED8D-45B1-B8B7-B2CB6E7DA951}" srcOrd="1" destOrd="0" presId="urn:microsoft.com/office/officeart/2005/8/layout/hList7"/>
    <dgm:cxn modelId="{F16E8B38-0B70-471F-8B2B-4FA8D95D087F}" type="presParOf" srcId="{1E74B114-B9DA-4CF2-BA65-F9BD8EED32D5}" destId="{FFF5A174-9101-450B-97A2-4D4CD80ABDB9}" srcOrd="2" destOrd="0" presId="urn:microsoft.com/office/officeart/2005/8/layout/hList7"/>
    <dgm:cxn modelId="{5A77E32B-779A-45F2-B624-BCE17ADBF758}" type="presParOf" srcId="{1E74B114-B9DA-4CF2-BA65-F9BD8EED32D5}" destId="{CB9A488F-D6B9-466E-802D-71DC1794B43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27949-8434-4C0E-90E8-3F207164509D}">
      <dsp:nvSpPr>
        <dsp:cNvPr id="0" name=""/>
        <dsp:cNvSpPr/>
      </dsp:nvSpPr>
      <dsp:spPr>
        <a:xfrm rot="10800000">
          <a:off x="4740668" y="1647975"/>
          <a:ext cx="2960801" cy="1184320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96012" rIns="192024" bIns="9601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بيانات</a:t>
          </a:r>
        </a:p>
      </dsp:txBody>
      <dsp:txXfrm rot="10800000">
        <a:off x="5036748" y="1647975"/>
        <a:ext cx="2664721" cy="1184320"/>
      </dsp:txXfrm>
    </dsp:sp>
    <dsp:sp modelId="{17ACF313-AD54-493F-B4A3-A4B8194DAEB8}">
      <dsp:nvSpPr>
        <dsp:cNvPr id="0" name=""/>
        <dsp:cNvSpPr/>
      </dsp:nvSpPr>
      <dsp:spPr>
        <a:xfrm rot="10800000">
          <a:off x="2372027" y="1647975"/>
          <a:ext cx="2960801" cy="1184320"/>
        </a:xfrm>
        <a:prstGeom prst="chevr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96012" rIns="144018" bIns="9601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معلومات</a:t>
          </a:r>
        </a:p>
      </dsp:txBody>
      <dsp:txXfrm rot="10800000">
        <a:off x="2964187" y="1647975"/>
        <a:ext cx="1776481" cy="1184320"/>
      </dsp:txXfrm>
    </dsp:sp>
    <dsp:sp modelId="{B33B9ADE-99CA-4923-A3AA-74A973AD84E1}">
      <dsp:nvSpPr>
        <dsp:cNvPr id="0" name=""/>
        <dsp:cNvSpPr/>
      </dsp:nvSpPr>
      <dsp:spPr>
        <a:xfrm rot="10800000">
          <a:off x="3385" y="1647975"/>
          <a:ext cx="2960801" cy="1184320"/>
        </a:xfrm>
        <a:prstGeom prst="chevr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96012" rIns="144018" bIns="9601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معرفة</a:t>
          </a:r>
        </a:p>
      </dsp:txBody>
      <dsp:txXfrm rot="10800000">
        <a:off x="595545" y="1647975"/>
        <a:ext cx="1776481" cy="1184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D28BD-60F2-488A-BC3F-1304FDE5ECCC}">
      <dsp:nvSpPr>
        <dsp:cNvPr id="0" name=""/>
        <dsp:cNvSpPr/>
      </dsp:nvSpPr>
      <dsp:spPr>
        <a:xfrm>
          <a:off x="3321509" y="2097373"/>
          <a:ext cx="1493884" cy="14938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أنواع البيانات</a:t>
          </a:r>
        </a:p>
      </dsp:txBody>
      <dsp:txXfrm>
        <a:off x="3540283" y="2316147"/>
        <a:ext cx="1056336" cy="1056336"/>
      </dsp:txXfrm>
    </dsp:sp>
    <dsp:sp modelId="{48754918-8713-4670-B49F-3D3382C1AD14}">
      <dsp:nvSpPr>
        <dsp:cNvPr id="0" name=""/>
        <dsp:cNvSpPr/>
      </dsp:nvSpPr>
      <dsp:spPr>
        <a:xfrm rot="16200000">
          <a:off x="3909611" y="1552704"/>
          <a:ext cx="317681" cy="5079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300" b="1" kern="1200"/>
        </a:p>
      </dsp:txBody>
      <dsp:txXfrm>
        <a:off x="3957263" y="1701940"/>
        <a:ext cx="222377" cy="304752"/>
      </dsp:txXfrm>
    </dsp:sp>
    <dsp:sp modelId="{5E8A7BF9-C535-4338-B8E4-C320EB895240}">
      <dsp:nvSpPr>
        <dsp:cNvPr id="0" name=""/>
        <dsp:cNvSpPr/>
      </dsp:nvSpPr>
      <dsp:spPr>
        <a:xfrm>
          <a:off x="3321509" y="4090"/>
          <a:ext cx="1493884" cy="149388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0" b="1" kern="1200" dirty="0"/>
            <a:t>نصوص</a:t>
          </a:r>
        </a:p>
      </dsp:txBody>
      <dsp:txXfrm>
        <a:off x="3540283" y="222864"/>
        <a:ext cx="1056336" cy="1056336"/>
      </dsp:txXfrm>
    </dsp:sp>
    <dsp:sp modelId="{3CF62A0F-23E4-4763-B705-083ABBA93755}">
      <dsp:nvSpPr>
        <dsp:cNvPr id="0" name=""/>
        <dsp:cNvSpPr/>
      </dsp:nvSpPr>
      <dsp:spPr>
        <a:xfrm>
          <a:off x="4947262" y="2590355"/>
          <a:ext cx="317681" cy="5079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300" b="1" kern="1200"/>
        </a:p>
      </dsp:txBody>
      <dsp:txXfrm>
        <a:off x="4947262" y="2691939"/>
        <a:ext cx="222377" cy="304752"/>
      </dsp:txXfrm>
    </dsp:sp>
    <dsp:sp modelId="{23854EF5-924E-48C8-B2E2-856716CA8427}">
      <dsp:nvSpPr>
        <dsp:cNvPr id="0" name=""/>
        <dsp:cNvSpPr/>
      </dsp:nvSpPr>
      <dsp:spPr>
        <a:xfrm>
          <a:off x="5414793" y="2097373"/>
          <a:ext cx="1493884" cy="1493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0" b="1" kern="1200" dirty="0"/>
            <a:t>ارقام</a:t>
          </a:r>
        </a:p>
      </dsp:txBody>
      <dsp:txXfrm>
        <a:off x="5633567" y="2316147"/>
        <a:ext cx="1056336" cy="1056336"/>
      </dsp:txXfrm>
    </dsp:sp>
    <dsp:sp modelId="{43EE44C7-4E07-4C47-9AC1-C88B467AC166}">
      <dsp:nvSpPr>
        <dsp:cNvPr id="0" name=""/>
        <dsp:cNvSpPr/>
      </dsp:nvSpPr>
      <dsp:spPr>
        <a:xfrm rot="5400000">
          <a:off x="3909611" y="3628006"/>
          <a:ext cx="317681" cy="5079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300" b="1" kern="1200"/>
        </a:p>
      </dsp:txBody>
      <dsp:txXfrm>
        <a:off x="3957263" y="3681938"/>
        <a:ext cx="222377" cy="304752"/>
      </dsp:txXfrm>
    </dsp:sp>
    <dsp:sp modelId="{DD37CBF2-FB58-4ABC-A3DD-402CB0FC0536}">
      <dsp:nvSpPr>
        <dsp:cNvPr id="0" name=""/>
        <dsp:cNvSpPr/>
      </dsp:nvSpPr>
      <dsp:spPr>
        <a:xfrm>
          <a:off x="3321509" y="4190657"/>
          <a:ext cx="1493884" cy="149388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0" b="1" kern="1200" dirty="0"/>
            <a:t>تاريخ ووقت</a:t>
          </a:r>
        </a:p>
      </dsp:txBody>
      <dsp:txXfrm>
        <a:off x="3540283" y="4409431"/>
        <a:ext cx="1056336" cy="1056336"/>
      </dsp:txXfrm>
    </dsp:sp>
    <dsp:sp modelId="{7CDA3215-B967-4111-92DF-16F0C231CB7B}">
      <dsp:nvSpPr>
        <dsp:cNvPr id="0" name=""/>
        <dsp:cNvSpPr/>
      </dsp:nvSpPr>
      <dsp:spPr>
        <a:xfrm rot="10800000">
          <a:off x="2871960" y="2590355"/>
          <a:ext cx="317681" cy="5079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300" b="1" kern="1200"/>
        </a:p>
      </dsp:txBody>
      <dsp:txXfrm rot="10800000">
        <a:off x="2967264" y="2691939"/>
        <a:ext cx="222377" cy="304752"/>
      </dsp:txXfrm>
    </dsp:sp>
    <dsp:sp modelId="{D3E99BF5-7D98-47FA-9A0E-6EEFCC1C56EA}">
      <dsp:nvSpPr>
        <dsp:cNvPr id="0" name=""/>
        <dsp:cNvSpPr/>
      </dsp:nvSpPr>
      <dsp:spPr>
        <a:xfrm>
          <a:off x="1228226" y="2097373"/>
          <a:ext cx="1493884" cy="149388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0" b="1" kern="1200" dirty="0"/>
            <a:t>عملة</a:t>
          </a:r>
        </a:p>
      </dsp:txBody>
      <dsp:txXfrm>
        <a:off x="1447000" y="2316147"/>
        <a:ext cx="1056336" cy="10563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92E90-ABAE-4D05-A6AA-4969B3FC161D}">
      <dsp:nvSpPr>
        <dsp:cNvPr id="0" name=""/>
        <dsp:cNvSpPr/>
      </dsp:nvSpPr>
      <dsp:spPr>
        <a:xfrm>
          <a:off x="1380" y="0"/>
          <a:ext cx="2148245" cy="4336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متعدد إلى متعدد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 : m</a:t>
          </a:r>
          <a:endParaRPr lang="ar-SA" sz="2400" kern="1200" dirty="0"/>
        </a:p>
      </dsp:txBody>
      <dsp:txXfrm>
        <a:off x="1380" y="1734502"/>
        <a:ext cx="2148245" cy="1734502"/>
      </dsp:txXfrm>
    </dsp:sp>
    <dsp:sp modelId="{1D137FC0-BA0B-4FC2-BB6B-8C109F27049C}">
      <dsp:nvSpPr>
        <dsp:cNvPr id="0" name=""/>
        <dsp:cNvSpPr/>
      </dsp:nvSpPr>
      <dsp:spPr>
        <a:xfrm>
          <a:off x="353516" y="260175"/>
          <a:ext cx="1443973" cy="1443973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FFE9F2D-079C-439A-BA18-C125E82954BF}">
      <dsp:nvSpPr>
        <dsp:cNvPr id="0" name=""/>
        <dsp:cNvSpPr/>
      </dsp:nvSpPr>
      <dsp:spPr>
        <a:xfrm>
          <a:off x="2214073" y="0"/>
          <a:ext cx="2148245" cy="4336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واحد إلى متعدد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 : 1</a:t>
          </a:r>
          <a:endParaRPr lang="ar-SA" sz="2400" kern="1200" dirty="0"/>
        </a:p>
      </dsp:txBody>
      <dsp:txXfrm>
        <a:off x="2214073" y="1734502"/>
        <a:ext cx="2148245" cy="1734502"/>
      </dsp:txXfrm>
    </dsp:sp>
    <dsp:sp modelId="{078B87E2-1E87-409F-B45B-A671DF31367B}">
      <dsp:nvSpPr>
        <dsp:cNvPr id="0" name=""/>
        <dsp:cNvSpPr/>
      </dsp:nvSpPr>
      <dsp:spPr>
        <a:xfrm>
          <a:off x="2566209" y="260175"/>
          <a:ext cx="1443973" cy="144397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BBC1F-0636-4C09-AF65-EA0C5519AE41}">
      <dsp:nvSpPr>
        <dsp:cNvPr id="0" name=""/>
        <dsp:cNvSpPr/>
      </dsp:nvSpPr>
      <dsp:spPr>
        <a:xfrm>
          <a:off x="4428140" y="0"/>
          <a:ext cx="2148245" cy="4336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واحد إلى واحد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 : 1</a:t>
          </a:r>
          <a:endParaRPr lang="ar-SA" sz="2400" b="1" kern="1200" dirty="0"/>
        </a:p>
      </dsp:txBody>
      <dsp:txXfrm>
        <a:off x="4428140" y="1734502"/>
        <a:ext cx="2148245" cy="1734502"/>
      </dsp:txXfrm>
    </dsp:sp>
    <dsp:sp modelId="{CB9A488F-D6B9-466E-802D-71DC1794B435}">
      <dsp:nvSpPr>
        <dsp:cNvPr id="0" name=""/>
        <dsp:cNvSpPr/>
      </dsp:nvSpPr>
      <dsp:spPr>
        <a:xfrm>
          <a:off x="4778901" y="260175"/>
          <a:ext cx="1443973" cy="1443973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9FA6A18-06E0-465F-A74E-4991F3CD38D6}">
      <dsp:nvSpPr>
        <dsp:cNvPr id="0" name=""/>
        <dsp:cNvSpPr/>
      </dsp:nvSpPr>
      <dsp:spPr>
        <a:xfrm>
          <a:off x="263055" y="3469004"/>
          <a:ext cx="6050280" cy="650438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4B220B-4BB6-42E8-B01B-A43574AB86F4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E65328E-A355-45CA-B90B-E5F5E6E38D8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319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5328E-A355-45CA-B90B-E5F5E6E38D82}" type="slidenum">
              <a:rPr lang="ar-SA" smtClean="0"/>
              <a:pPr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56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7B023-303E-4293-885D-0BF92C0621C5}" type="slidenum">
              <a:rPr lang="ar-SA" smtClean="0"/>
              <a:pPr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48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7B023-303E-4293-885D-0BF92C0621C5}" type="slidenum">
              <a:rPr lang="ar-SA" smtClean="0"/>
              <a:pPr/>
              <a:t>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861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130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266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2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604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085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938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068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603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034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712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62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C46C-2230-4BFC-8876-297A46F1E5F9}" type="datetimeFigureOut">
              <a:rPr lang="ar-SA" smtClean="0"/>
              <a:pPr/>
              <a:t>29/04/39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884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2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cdn.dickblick.com/items/305/17/30517-1050-1-2ww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9375"/>
            <a:ext cx="4608512" cy="4178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http://www.secondpicture.com/tutorials/3d/clay_render_with_mental_rays_high_quality_setting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3073" r="2280" b="960"/>
          <a:stretch/>
        </p:blipFill>
        <p:spPr bwMode="auto">
          <a:xfrm>
            <a:off x="1831496" y="1349375"/>
            <a:ext cx="5719232" cy="4289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170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ages.thecarconnection.com/med/2014-toyota-camry-4-door-sedan-i4-auto-xle-natl-angular-rear-exterior-view_100442075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b="17350"/>
          <a:stretch/>
        </p:blipFill>
        <p:spPr bwMode="auto">
          <a:xfrm>
            <a:off x="1524000" y="3140968"/>
            <a:ext cx="6096000" cy="30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07604" y="692696"/>
            <a:ext cx="7128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ar-SA" sz="2800" b="1" dirty="0">
                <a:solidFill>
                  <a:srgbClr val="C00000"/>
                </a:solidFill>
              </a:rPr>
              <a:t>هل تستطيع التعرف الصورة التالية ؟  </a:t>
            </a:r>
          </a:p>
        </p:txBody>
      </p:sp>
      <p:pic>
        <p:nvPicPr>
          <p:cNvPr id="7" name="Picture 4" descr="http://images.thecarconnection.com/med/2014-toyota-camry-4-door-sedan-i4-auto-xle-natl-angular-rear-exterior-view_100442075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b="65361"/>
          <a:stretch/>
        </p:blipFill>
        <p:spPr bwMode="auto">
          <a:xfrm>
            <a:off x="1547664" y="3140969"/>
            <a:ext cx="6096000" cy="83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971600" y="1196752"/>
            <a:ext cx="7128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ar-SA" sz="2800" b="1" dirty="0">
                <a:solidFill>
                  <a:srgbClr val="C00000"/>
                </a:solidFill>
              </a:rPr>
              <a:t>هل ما قلته يعتبر من البيانات أم المعلومات ؟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971600" y="1753652"/>
            <a:ext cx="7128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ar-SA" sz="2800" b="1" dirty="0">
                <a:solidFill>
                  <a:srgbClr val="C00000"/>
                </a:solidFill>
              </a:rPr>
              <a:t>إذن هل تستطيع أن تفرق بين البيانات والمعلومات ؟</a:t>
            </a:r>
          </a:p>
        </p:txBody>
      </p:sp>
    </p:spTree>
    <p:extLst>
      <p:ext uri="{BB962C8B-B14F-4D97-AF65-F5344CB8AC3E}">
        <p14:creationId xmlns:p14="http://schemas.microsoft.com/office/powerpoint/2010/main" val="1145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1.iconfinder.com/data/icons/Filecons_light/498/t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696145"/>
            <a:ext cx="1353668" cy="174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2.wikia.nocookie.net/__cb20100421004434/gtawiki/images/c/c9/Computer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1196"/>
            <a:ext cx="2280022" cy="23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loud.addictivetips.com/wp-content/uploads/2010/04/merg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836712"/>
            <a:ext cx="1356123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etc-mysitemyway.s3.amazonaws.com/icons/legacy-previews/icons/blue-jelly-icons-arrows/007358-blue-jelly-icon-arrows-arrow-thick-lef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3850" r="7462" b="18216"/>
          <a:stretch/>
        </p:blipFill>
        <p:spPr bwMode="auto">
          <a:xfrm>
            <a:off x="3845860" y="802152"/>
            <a:ext cx="1624948" cy="12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clipartbest.com/cliparts/MdT/7Ab/MdT7AbBi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548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backblaze.com/pics/computer-monitor-illustration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41491"/>
            <a:ext cx="2664296" cy="2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cloud.addictivetips.com/wp-content/uploads/2010/04/merg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96" y="4005064"/>
            <a:ext cx="205932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recover-lost-files.com/wp-content/uploads/2009/06/digital-media-storage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55" y="3695619"/>
            <a:ext cx="2241131" cy="21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etc-mysitemyway.s3.amazonaws.com/icons/legacy-previews/icons/blue-jelly-icons-arrows/007358-blue-jelly-icon-arrows-arrow-thick-lef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3850" r="7462" b="18216"/>
          <a:stretch/>
        </p:blipFill>
        <p:spPr bwMode="auto">
          <a:xfrm rot="16200000">
            <a:off x="1187662" y="2716527"/>
            <a:ext cx="1360507" cy="10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زائد 2"/>
          <p:cNvSpPr/>
          <p:nvPr/>
        </p:nvSpPr>
        <p:spPr>
          <a:xfrm>
            <a:off x="3197226" y="3940179"/>
            <a:ext cx="642012" cy="65300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زائد 25"/>
          <p:cNvSpPr/>
          <p:nvPr/>
        </p:nvSpPr>
        <p:spPr>
          <a:xfrm>
            <a:off x="5868144" y="3933056"/>
            <a:ext cx="642012" cy="65300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1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2474903674"/>
              </p:ext>
            </p:extLst>
          </p:nvPr>
        </p:nvGraphicFramePr>
        <p:xfrm>
          <a:off x="683568" y="980728"/>
          <a:ext cx="7704856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755576" y="4509120"/>
            <a:ext cx="7776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تحويل البيانات إلى معرفة تتم عن طريق تحويلها أولا إلى معلومة</a:t>
            </a:r>
          </a:p>
        </p:txBody>
      </p:sp>
    </p:spTree>
    <p:extLst>
      <p:ext uri="{BB962C8B-B14F-4D97-AF65-F5344CB8AC3E}">
        <p14:creationId xmlns:p14="http://schemas.microsoft.com/office/powerpoint/2010/main" val="40534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D27949-8434-4C0E-90E8-3F2071645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F3D27949-8434-4C0E-90E8-3F2071645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ACF313-AD54-493F-B4A3-A4B8194DA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17ACF313-AD54-493F-B4A3-A4B8194DA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3B9ADE-99CA-4923-A3AA-74A973AD8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B33B9ADE-99CA-4923-A3AA-74A973AD8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56" y="692696"/>
            <a:ext cx="4572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683568" y="4276253"/>
            <a:ext cx="777686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800" b="1" dirty="0"/>
              <a:t>تجميع البيانات وتنظيمها ليسهل استخلاص معلومات مفيدة منها .</a:t>
            </a:r>
          </a:p>
          <a:p>
            <a:pPr algn="justLow"/>
            <a:r>
              <a:rPr lang="ar-SA" sz="2800" b="1" dirty="0">
                <a:solidFill>
                  <a:srgbClr val="C00000"/>
                </a:solidFill>
              </a:rPr>
              <a:t>بمكن لقواعد البيانات تخزين </a:t>
            </a:r>
            <a:r>
              <a:rPr lang="ar-SA" sz="2800" b="1" dirty="0">
                <a:solidFill>
                  <a:srgbClr val="000099"/>
                </a:solidFill>
              </a:rPr>
              <a:t>معلومات </a:t>
            </a:r>
            <a:r>
              <a:rPr lang="ar-SA" sz="2800" b="1" dirty="0">
                <a:solidFill>
                  <a:srgbClr val="C00000"/>
                </a:solidFill>
              </a:rPr>
              <a:t>عن الاشخاص والمنتجات والطلبات متى ما أراد لتحليلها وتحويلها إلى معلومات مفيدة.</a:t>
            </a:r>
          </a:p>
        </p:txBody>
      </p:sp>
      <p:pic>
        <p:nvPicPr>
          <p:cNvPr id="5122" name="Picture 2" descr="صورة ذات صلة">
            <a:extLst>
              <a:ext uri="{FF2B5EF4-FFF2-40B4-BE49-F238E27FC236}">
                <a16:creationId xmlns:a16="http://schemas.microsoft.com/office/drawing/2014/main" id="{837B4BD1-683D-4D2D-B973-D024775B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1108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493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s.alriyadh.com/2009/07/13/img/137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92" y="1700808"/>
            <a:ext cx="4687416" cy="31168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927664" y="764704"/>
            <a:ext cx="4608512" cy="6480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102345678</a:t>
            </a:r>
          </a:p>
        </p:txBody>
      </p:sp>
      <p:pic>
        <p:nvPicPr>
          <p:cNvPr id="8194" name="Picture 2" descr="http://vb.4heronline.net/attachment.php?attachmentid=2814&amp;stc=1&amp;d=1293209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42595"/>
            <a:ext cx="4756264" cy="35092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4.bp.blogspot.com/-goTtAeYawaY/TswmRqAcBiI/AAAAAAAAJFc/m0fNKhe19FQ/s1600/a_smiling_boy_with_glasses_carrying_four_large_books_0521-1005-0821-5711_SM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2562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وسيلة شرح بيضاوية 1"/>
          <p:cNvSpPr/>
          <p:nvPr/>
        </p:nvSpPr>
        <p:spPr>
          <a:xfrm>
            <a:off x="1619672" y="980728"/>
            <a:ext cx="5631656" cy="2016224"/>
          </a:xfrm>
          <a:prstGeom prst="wedgeEllipseCallout">
            <a:avLst>
              <a:gd name="adj1" fmla="val -6706"/>
              <a:gd name="adj2" fmla="val 9612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اذكر امثلة  على قواعد البيانات من محيط بيئتك</a:t>
            </a:r>
          </a:p>
        </p:txBody>
      </p:sp>
    </p:spTree>
    <p:extLst>
      <p:ext uri="{BB962C8B-B14F-4D97-AF65-F5344CB8AC3E}">
        <p14:creationId xmlns:p14="http://schemas.microsoft.com/office/powerpoint/2010/main" val="288126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B0048059-9CD1-43D6-983E-AB47C5B7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658591"/>
            <a:ext cx="44291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ذو زوايا قطرية مخدوشة 3">
            <a:extLst>
              <a:ext uri="{FF2B5EF4-FFF2-40B4-BE49-F238E27FC236}">
                <a16:creationId xmlns:a16="http://schemas.microsoft.com/office/drawing/2014/main" id="{6B6ECD7A-9ACA-4DEA-B7EE-5E2F15C116E5}"/>
              </a:ext>
            </a:extLst>
          </p:cNvPr>
          <p:cNvSpPr/>
          <p:nvPr/>
        </p:nvSpPr>
        <p:spPr>
          <a:xfrm>
            <a:off x="2051720" y="1016840"/>
            <a:ext cx="4968552" cy="972000"/>
          </a:xfrm>
          <a:prstGeom prst="snip2DiagRect">
            <a:avLst>
              <a:gd name="adj1" fmla="val 21416"/>
              <a:gd name="adj2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مستدير الزوايا 4">
            <a:extLst>
              <a:ext uri="{FF2B5EF4-FFF2-40B4-BE49-F238E27FC236}">
                <a16:creationId xmlns:a16="http://schemas.microsoft.com/office/drawing/2014/main" id="{B03E41D5-BF88-46B5-AAF0-FE3C67D35F53}"/>
              </a:ext>
            </a:extLst>
          </p:cNvPr>
          <p:cNvSpPr/>
          <p:nvPr/>
        </p:nvSpPr>
        <p:spPr>
          <a:xfrm>
            <a:off x="1727684" y="1088848"/>
            <a:ext cx="5688632" cy="792088"/>
          </a:xfrm>
          <a:prstGeom prst="roundRect">
            <a:avLst/>
          </a:prstGeom>
          <a:solidFill>
            <a:srgbClr val="A7234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cs typeface="PT Bold Heading" panose="02010400000000000000" pitchFamily="2" charset="-78"/>
              </a:rPr>
              <a:t>أهمية قواعد البيانات</a:t>
            </a:r>
          </a:p>
        </p:txBody>
      </p:sp>
    </p:spTree>
    <p:extLst>
      <p:ext uri="{BB962C8B-B14F-4D97-AF65-F5344CB8AC3E}">
        <p14:creationId xmlns:p14="http://schemas.microsoft.com/office/powerpoint/2010/main" val="2524566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نتيجة بحث الصور عن سبورة">
            <a:extLst>
              <a:ext uri="{FF2B5EF4-FFF2-40B4-BE49-F238E27FC236}">
                <a16:creationId xmlns:a16="http://schemas.microsoft.com/office/drawing/2014/main" id="{724631CB-1248-4B59-98E5-838724A59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3699"/>
            <a:ext cx="5715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C2DF753-367E-4A30-997D-93FA3C53E953}"/>
              </a:ext>
            </a:extLst>
          </p:cNvPr>
          <p:cNvSpPr/>
          <p:nvPr/>
        </p:nvSpPr>
        <p:spPr>
          <a:xfrm>
            <a:off x="2231859" y="1385481"/>
            <a:ext cx="47884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4000" dirty="0">
                <a:solidFill>
                  <a:schemeClr val="bg1"/>
                </a:solidFill>
                <a:cs typeface="PT Bold Heading" panose="02010400000000000000" pitchFamily="2" charset="-78"/>
              </a:rPr>
              <a:t>تخزين كمية ضخمة من البيانات </a:t>
            </a:r>
          </a:p>
        </p:txBody>
      </p:sp>
      <p:pic>
        <p:nvPicPr>
          <p:cNvPr id="4" name="Picture 4" descr="نتيجة بحث الصور عن ‪Store  data‬‏">
            <a:extLst>
              <a:ext uri="{FF2B5EF4-FFF2-40B4-BE49-F238E27FC236}">
                <a16:creationId xmlns:a16="http://schemas.microsoft.com/office/drawing/2014/main" id="{7CCFD19B-A986-415A-BFFB-73171A470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2841" y="4053331"/>
            <a:ext cx="2858317" cy="23227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نتيجة بحث الصور عن سبورة">
            <a:extLst>
              <a:ext uri="{FF2B5EF4-FFF2-40B4-BE49-F238E27FC236}">
                <a16:creationId xmlns:a16="http://schemas.microsoft.com/office/drawing/2014/main" id="{B7627000-6770-4881-8B98-3E23F787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3699"/>
            <a:ext cx="5715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5078FC6-C33E-46C9-A8D9-79BD4A9C6FF5}"/>
              </a:ext>
            </a:extLst>
          </p:cNvPr>
          <p:cNvSpPr/>
          <p:nvPr/>
        </p:nvSpPr>
        <p:spPr>
          <a:xfrm>
            <a:off x="2231859" y="1124744"/>
            <a:ext cx="47884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4000" dirty="0">
                <a:solidFill>
                  <a:schemeClr val="bg1"/>
                </a:solidFill>
                <a:cs typeface="PT Bold Heading" panose="02010400000000000000" pitchFamily="2" charset="-78"/>
              </a:rPr>
              <a:t>إجراء عمليات ومعالجة على البيانات للخروج بمعلومات</a:t>
            </a:r>
          </a:p>
        </p:txBody>
      </p:sp>
      <p:pic>
        <p:nvPicPr>
          <p:cNvPr id="4" name="Picture 6" descr="نتيجة بحث الصور عن ‪Data processing‬‏">
            <a:extLst>
              <a:ext uri="{FF2B5EF4-FFF2-40B4-BE49-F238E27FC236}">
                <a16:creationId xmlns:a16="http://schemas.microsoft.com/office/drawing/2014/main" id="{C54ED3AA-BC4E-4CF9-8068-A9C20B37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6766" y="3683834"/>
            <a:ext cx="2510467" cy="25104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5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5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نتيجة بحث الصور عن سبورة">
            <a:extLst>
              <a:ext uri="{FF2B5EF4-FFF2-40B4-BE49-F238E27FC236}">
                <a16:creationId xmlns:a16="http://schemas.microsoft.com/office/drawing/2014/main" id="{DD3583B6-38C2-4607-85FC-89E8358C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3699"/>
            <a:ext cx="5715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07011C1-FD69-4CCB-BE55-7B7777396F6F}"/>
              </a:ext>
            </a:extLst>
          </p:cNvPr>
          <p:cNvSpPr/>
          <p:nvPr/>
        </p:nvSpPr>
        <p:spPr>
          <a:xfrm>
            <a:off x="2231859" y="1385481"/>
            <a:ext cx="47884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4000" dirty="0">
                <a:solidFill>
                  <a:schemeClr val="bg1"/>
                </a:solidFill>
                <a:cs typeface="PT Bold Heading" panose="02010400000000000000" pitchFamily="2" charset="-78"/>
              </a:rPr>
              <a:t>سهولة استرجاع المعلومة بسرعة وكفاءة عالية</a:t>
            </a:r>
          </a:p>
        </p:txBody>
      </p:sp>
      <p:pic>
        <p:nvPicPr>
          <p:cNvPr id="10242" name="Picture 2" descr="نتيجة بحث الصور عن ‪Retrieve information‬‏">
            <a:extLst>
              <a:ext uri="{FF2B5EF4-FFF2-40B4-BE49-F238E27FC236}">
                <a16:creationId xmlns:a16="http://schemas.microsoft.com/office/drawing/2014/main" id="{58B482EC-E2F4-4E86-9B9F-6E4D2704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8904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0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نتيجة بحث الصور عن سبورة">
            <a:extLst>
              <a:ext uri="{FF2B5EF4-FFF2-40B4-BE49-F238E27FC236}">
                <a16:creationId xmlns:a16="http://schemas.microsoft.com/office/drawing/2014/main" id="{A9639011-0829-412E-B4DA-C672DC66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3699"/>
            <a:ext cx="5715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DDF7F72-4892-4A2C-B724-8355BBB96873}"/>
              </a:ext>
            </a:extLst>
          </p:cNvPr>
          <p:cNvSpPr/>
          <p:nvPr/>
        </p:nvSpPr>
        <p:spPr>
          <a:xfrm>
            <a:off x="2231859" y="1385481"/>
            <a:ext cx="47884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4000" dirty="0">
                <a:solidFill>
                  <a:schemeClr val="bg1"/>
                </a:solidFill>
                <a:cs typeface="PT Bold Heading" panose="02010400000000000000" pitchFamily="2" charset="-78"/>
              </a:rPr>
              <a:t>إمكانية التعديل على البيانات وتحديثها</a:t>
            </a:r>
          </a:p>
        </p:txBody>
      </p:sp>
      <p:pic>
        <p:nvPicPr>
          <p:cNvPr id="11266" name="Picture 2" descr="نتيجة بحث الصور عن ‪Modify the data clipart png‬‏">
            <a:extLst>
              <a:ext uri="{FF2B5EF4-FFF2-40B4-BE49-F238E27FC236}">
                <a16:creationId xmlns:a16="http://schemas.microsoft.com/office/drawing/2014/main" id="{488C3DCA-333A-4135-8D00-8194737D8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72" y="3429000"/>
            <a:ext cx="2938056" cy="293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نتيجة بحث الصور عن سبورة">
            <a:extLst>
              <a:ext uri="{FF2B5EF4-FFF2-40B4-BE49-F238E27FC236}">
                <a16:creationId xmlns:a16="http://schemas.microsoft.com/office/drawing/2014/main" id="{40603831-7386-4052-8379-D591B6ED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3699"/>
            <a:ext cx="5715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D0398B1-1ED4-4130-9542-12FE037CEC56}"/>
              </a:ext>
            </a:extLst>
          </p:cNvPr>
          <p:cNvSpPr/>
          <p:nvPr/>
        </p:nvSpPr>
        <p:spPr>
          <a:xfrm>
            <a:off x="2231859" y="1385481"/>
            <a:ext cx="47884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4000" dirty="0">
                <a:solidFill>
                  <a:schemeClr val="bg1"/>
                </a:solidFill>
                <a:cs typeface="PT Bold Heading" panose="02010400000000000000" pitchFamily="2" charset="-78"/>
              </a:rPr>
              <a:t>السرية والأمان العالي للمعلومات المخزنة</a:t>
            </a:r>
          </a:p>
        </p:txBody>
      </p:sp>
      <p:pic>
        <p:nvPicPr>
          <p:cNvPr id="12290" name="Picture 2" descr="نتيجة بحث الصور عن ‪Confidentiality of the information‬‏">
            <a:extLst>
              <a:ext uri="{FF2B5EF4-FFF2-40B4-BE49-F238E27FC236}">
                <a16:creationId xmlns:a16="http://schemas.microsoft.com/office/drawing/2014/main" id="{A992DEB0-D2BC-44C7-94C9-F85D570B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54" y="3688035"/>
            <a:ext cx="2687491" cy="254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نتيجة بحث الصور عن سبورة">
            <a:extLst>
              <a:ext uri="{FF2B5EF4-FFF2-40B4-BE49-F238E27FC236}">
                <a16:creationId xmlns:a16="http://schemas.microsoft.com/office/drawing/2014/main" id="{EA7ADA96-D0D0-4DB2-8F06-D5583842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3699"/>
            <a:ext cx="5715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F53B44F-BD62-435E-81E0-619EA124CEE1}"/>
              </a:ext>
            </a:extLst>
          </p:cNvPr>
          <p:cNvSpPr/>
          <p:nvPr/>
        </p:nvSpPr>
        <p:spPr>
          <a:xfrm>
            <a:off x="2231859" y="1385481"/>
            <a:ext cx="47884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4000" dirty="0">
                <a:solidFill>
                  <a:schemeClr val="bg1"/>
                </a:solidFill>
                <a:cs typeface="PT Bold Heading" panose="02010400000000000000" pitchFamily="2" charset="-78"/>
              </a:rPr>
              <a:t>مركزية البيانات كي </a:t>
            </a:r>
          </a:p>
          <a:p>
            <a:pPr lvl="0" algn="ctr">
              <a:defRPr/>
            </a:pPr>
            <a:r>
              <a:rPr lang="ar-SA" sz="4000" dirty="0">
                <a:solidFill>
                  <a:schemeClr val="bg1"/>
                </a:solidFill>
                <a:cs typeface="PT Bold Heading" panose="02010400000000000000" pitchFamily="2" charset="-78"/>
              </a:rPr>
              <a:t>لا تتكرر</a:t>
            </a:r>
          </a:p>
        </p:txBody>
      </p:sp>
      <p:pic>
        <p:nvPicPr>
          <p:cNvPr id="7174" name="Picture 6" descr="نتيجة بحث الصور عن ‪Centralized data‬‏">
            <a:extLst>
              <a:ext uri="{FF2B5EF4-FFF2-40B4-BE49-F238E27FC236}">
                <a16:creationId xmlns:a16="http://schemas.microsoft.com/office/drawing/2014/main" id="{A486FC39-E3FA-47E7-9799-D103F9D1A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65" y="3645024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3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صورة ذات صلة">
            <a:extLst>
              <a:ext uri="{FF2B5EF4-FFF2-40B4-BE49-F238E27FC236}">
                <a16:creationId xmlns:a16="http://schemas.microsoft.com/office/drawing/2014/main" id="{CEC3A6C0-7C68-40E7-AE1C-DA91DA25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14" y="1412776"/>
            <a:ext cx="4668564" cy="46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ذو زوايا قطرية مخدوشة 3">
            <a:extLst>
              <a:ext uri="{FF2B5EF4-FFF2-40B4-BE49-F238E27FC236}">
                <a16:creationId xmlns:a16="http://schemas.microsoft.com/office/drawing/2014/main" id="{A4948281-BF05-4CE1-9BF9-64CA3E98A3C0}"/>
              </a:ext>
            </a:extLst>
          </p:cNvPr>
          <p:cNvSpPr/>
          <p:nvPr/>
        </p:nvSpPr>
        <p:spPr>
          <a:xfrm>
            <a:off x="2051720" y="548680"/>
            <a:ext cx="4968552" cy="972000"/>
          </a:xfrm>
          <a:prstGeom prst="snip2DiagRect">
            <a:avLst>
              <a:gd name="adj1" fmla="val 21416"/>
              <a:gd name="adj2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مستدير الزوايا 4">
            <a:extLst>
              <a:ext uri="{FF2B5EF4-FFF2-40B4-BE49-F238E27FC236}">
                <a16:creationId xmlns:a16="http://schemas.microsoft.com/office/drawing/2014/main" id="{910802A0-8D9D-474B-9DBF-115618B75768}"/>
              </a:ext>
            </a:extLst>
          </p:cNvPr>
          <p:cNvSpPr/>
          <p:nvPr/>
        </p:nvSpPr>
        <p:spPr>
          <a:xfrm>
            <a:off x="1727684" y="620688"/>
            <a:ext cx="5688632" cy="792088"/>
          </a:xfrm>
          <a:prstGeom prst="roundRect">
            <a:avLst/>
          </a:prstGeom>
          <a:solidFill>
            <a:srgbClr val="A7234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cs typeface="PT Bold Heading" panose="02010400000000000000" pitchFamily="2" charset="-78"/>
              </a:rPr>
              <a:t>مكونات قواعد البيانات</a:t>
            </a:r>
          </a:p>
        </p:txBody>
      </p:sp>
    </p:spTree>
    <p:extLst>
      <p:ext uri="{BB962C8B-B14F-4D97-AF65-F5344CB8AC3E}">
        <p14:creationId xmlns:p14="http://schemas.microsoft.com/office/powerpoint/2010/main" val="3828404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 للأسفل 2"/>
          <p:cNvSpPr/>
          <p:nvPr/>
        </p:nvSpPr>
        <p:spPr>
          <a:xfrm>
            <a:off x="5436096" y="2672668"/>
            <a:ext cx="1728192" cy="82834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4A32D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4211960" y="2049996"/>
            <a:ext cx="4104456" cy="1030074"/>
          </a:xfrm>
          <a:prstGeom prst="roundRect">
            <a:avLst/>
          </a:prstGeom>
          <a:solidFill>
            <a:srgbClr val="4A32D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جداول</a:t>
            </a:r>
          </a:p>
        </p:txBody>
      </p:sp>
      <p:sp>
        <p:nvSpPr>
          <p:cNvPr id="10" name="سهم للأسفل 9"/>
          <p:cNvSpPr/>
          <p:nvPr/>
        </p:nvSpPr>
        <p:spPr>
          <a:xfrm>
            <a:off x="5562110" y="3968812"/>
            <a:ext cx="1548172" cy="82834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4283968" y="3335030"/>
            <a:ext cx="4104456" cy="103007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سجلات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4283968" y="4631174"/>
            <a:ext cx="4104456" cy="1030074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حقول </a:t>
            </a:r>
            <a:r>
              <a:rPr lang="ar-SA" sz="2400" dirty="0">
                <a:solidFill>
                  <a:schemeClr val="bg1"/>
                </a:solidFill>
                <a:cs typeface="PT Bold Heading" panose="02010400000000000000" pitchFamily="2" charset="-78"/>
              </a:rPr>
              <a:t>( حروف-ارقام-رموز...)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55576" y="2049996"/>
            <a:ext cx="3096344" cy="1030074"/>
          </a:xfrm>
          <a:prstGeom prst="roundRect">
            <a:avLst/>
          </a:prstGeom>
          <a:solidFill>
            <a:srgbClr val="4A32D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جدول الموظفين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5576" y="3263022"/>
            <a:ext cx="3096344" cy="103007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سجل الموظف 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755576" y="4653136"/>
            <a:ext cx="3096344" cy="1030074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رقم-اسم-عمر-..</a:t>
            </a:r>
          </a:p>
        </p:txBody>
      </p:sp>
    </p:spTree>
    <p:extLst>
      <p:ext uri="{BB962C8B-B14F-4D97-AF65-F5344CB8AC3E}">
        <p14:creationId xmlns:p14="http://schemas.microsoft.com/office/powerpoint/2010/main" val="156872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صورة ذات صلة">
            <a:extLst>
              <a:ext uri="{FF2B5EF4-FFF2-40B4-BE49-F238E27FC236}">
                <a16:creationId xmlns:a16="http://schemas.microsoft.com/office/drawing/2014/main" id="{D466007E-577E-4E37-B0C3-DA2DF60B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3481754"/>
            <a:ext cx="71723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 للأسفل 2">
            <a:extLst>
              <a:ext uri="{FF2B5EF4-FFF2-40B4-BE49-F238E27FC236}">
                <a16:creationId xmlns:a16="http://schemas.microsoft.com/office/drawing/2014/main" id="{DCB602FB-08A8-42D5-9ABE-3394DCC5EA60}"/>
              </a:ext>
            </a:extLst>
          </p:cNvPr>
          <p:cNvSpPr/>
          <p:nvPr/>
        </p:nvSpPr>
        <p:spPr>
          <a:xfrm>
            <a:off x="4453759" y="1233004"/>
            <a:ext cx="1728192" cy="82834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4A32D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مستطيل مستدير الزوايا 1">
            <a:extLst>
              <a:ext uri="{FF2B5EF4-FFF2-40B4-BE49-F238E27FC236}">
                <a16:creationId xmlns:a16="http://schemas.microsoft.com/office/drawing/2014/main" id="{C3EDB870-54F3-4A2B-98E0-D8ED786150E7}"/>
              </a:ext>
            </a:extLst>
          </p:cNvPr>
          <p:cNvSpPr/>
          <p:nvPr/>
        </p:nvSpPr>
        <p:spPr>
          <a:xfrm>
            <a:off x="3265627" y="800956"/>
            <a:ext cx="4104456" cy="576064"/>
          </a:xfrm>
          <a:prstGeom prst="roundRect">
            <a:avLst/>
          </a:prstGeom>
          <a:solidFill>
            <a:srgbClr val="4A32D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جداول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74E196B-444F-420F-AB0B-440209BAAC57}"/>
              </a:ext>
            </a:extLst>
          </p:cNvPr>
          <p:cNvSpPr/>
          <p:nvPr/>
        </p:nvSpPr>
        <p:spPr>
          <a:xfrm>
            <a:off x="755576" y="3376246"/>
            <a:ext cx="7560840" cy="2789058"/>
          </a:xfrm>
          <a:prstGeom prst="rect">
            <a:avLst/>
          </a:prstGeom>
          <a:noFill/>
          <a:ln w="76200">
            <a:solidFill>
              <a:srgbClr val="5139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9765DFC-14DB-4201-8D0E-5ABB10853056}"/>
              </a:ext>
            </a:extLst>
          </p:cNvPr>
          <p:cNvSpPr/>
          <p:nvPr/>
        </p:nvSpPr>
        <p:spPr>
          <a:xfrm>
            <a:off x="1144039" y="827378"/>
            <a:ext cx="212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dirty="0">
                <a:solidFill>
                  <a:srgbClr val="5139EA"/>
                </a:solidFill>
                <a:cs typeface="PT Bold Heading" panose="02010400000000000000" pitchFamily="2" charset="-78"/>
              </a:rPr>
              <a:t>جدول الموظفين</a:t>
            </a:r>
          </a:p>
        </p:txBody>
      </p:sp>
      <p:sp>
        <p:nvSpPr>
          <p:cNvPr id="7" name="سهم للأسفل 2">
            <a:extLst>
              <a:ext uri="{FF2B5EF4-FFF2-40B4-BE49-F238E27FC236}">
                <a16:creationId xmlns:a16="http://schemas.microsoft.com/office/drawing/2014/main" id="{2804E151-2DB1-4968-B8A7-66B2BBA2A020}"/>
              </a:ext>
            </a:extLst>
          </p:cNvPr>
          <p:cNvSpPr/>
          <p:nvPr/>
        </p:nvSpPr>
        <p:spPr>
          <a:xfrm>
            <a:off x="4489763" y="1988840"/>
            <a:ext cx="1728192" cy="82834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8" name="مستطيل مستدير الزوايا 1">
            <a:extLst>
              <a:ext uri="{FF2B5EF4-FFF2-40B4-BE49-F238E27FC236}">
                <a16:creationId xmlns:a16="http://schemas.microsoft.com/office/drawing/2014/main" id="{9618DC38-4205-4A3A-A73B-712778A943BC}"/>
              </a:ext>
            </a:extLst>
          </p:cNvPr>
          <p:cNvSpPr/>
          <p:nvPr/>
        </p:nvSpPr>
        <p:spPr>
          <a:xfrm>
            <a:off x="3301631" y="1556792"/>
            <a:ext cx="4104456" cy="57606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anose="02010400000000000000" pitchFamily="2" charset="-78"/>
              </a:rPr>
              <a:t>سجلات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8810C9E-D0A2-4140-BFC4-8E26B29D5B68}"/>
              </a:ext>
            </a:extLst>
          </p:cNvPr>
          <p:cNvSpPr/>
          <p:nvPr/>
        </p:nvSpPr>
        <p:spPr>
          <a:xfrm>
            <a:off x="752928" y="3376246"/>
            <a:ext cx="7560840" cy="27890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E3755AF-A1BC-4289-9B5E-937B2E53A000}"/>
              </a:ext>
            </a:extLst>
          </p:cNvPr>
          <p:cNvSpPr/>
          <p:nvPr/>
        </p:nvSpPr>
        <p:spPr>
          <a:xfrm>
            <a:off x="1239174" y="1573880"/>
            <a:ext cx="1925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سجل الموظف </a:t>
            </a:r>
          </a:p>
        </p:txBody>
      </p:sp>
      <p:sp>
        <p:nvSpPr>
          <p:cNvPr id="17" name="مستطيل مستدير الزوايا 1">
            <a:extLst>
              <a:ext uri="{FF2B5EF4-FFF2-40B4-BE49-F238E27FC236}">
                <a16:creationId xmlns:a16="http://schemas.microsoft.com/office/drawing/2014/main" id="{616DBB6E-3A0B-4CD6-A6FC-072B56163F34}"/>
              </a:ext>
            </a:extLst>
          </p:cNvPr>
          <p:cNvSpPr/>
          <p:nvPr/>
        </p:nvSpPr>
        <p:spPr>
          <a:xfrm>
            <a:off x="3347864" y="2348880"/>
            <a:ext cx="4104456" cy="576064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/>
                </a:solidFill>
                <a:cs typeface="PT Bold Heading" panose="02010400000000000000" pitchFamily="2" charset="-78"/>
              </a:rPr>
              <a:t>حقول </a:t>
            </a:r>
            <a:r>
              <a:rPr lang="ar-SA" sz="2000" dirty="0">
                <a:solidFill>
                  <a:schemeClr val="bg1"/>
                </a:solidFill>
                <a:cs typeface="PT Bold Heading" panose="02010400000000000000" pitchFamily="2" charset="-78"/>
              </a:rPr>
              <a:t>( حروف-ارقام-رموز...)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36EC2D1-F55E-40F9-9120-CF0FC49923D1}"/>
              </a:ext>
            </a:extLst>
          </p:cNvPr>
          <p:cNvSpPr/>
          <p:nvPr/>
        </p:nvSpPr>
        <p:spPr>
          <a:xfrm>
            <a:off x="755576" y="3376246"/>
            <a:ext cx="7560840" cy="2789058"/>
          </a:xfrm>
          <a:prstGeom prst="rect">
            <a:avLst/>
          </a:prstGeom>
          <a:noFill/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2496967-3914-4875-B74B-91DAEAD40F96}"/>
              </a:ext>
            </a:extLst>
          </p:cNvPr>
          <p:cNvSpPr/>
          <p:nvPr/>
        </p:nvSpPr>
        <p:spPr>
          <a:xfrm>
            <a:off x="1294225" y="2365968"/>
            <a:ext cx="1907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dirty="0" err="1">
                <a:solidFill>
                  <a:srgbClr val="006600"/>
                </a:solidFill>
                <a:cs typeface="PT Bold Heading" panose="02010400000000000000" pitchFamily="2" charset="-78"/>
              </a:rPr>
              <a:t>الرقم،الاسم</a:t>
            </a:r>
            <a:r>
              <a:rPr lang="ar-SA" sz="2800" dirty="0">
                <a:solidFill>
                  <a:srgbClr val="006600"/>
                </a:solidFill>
                <a:cs typeface="PT Bold Heading" panose="02010400000000000000" pitchFamily="2" charset="-78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5434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5" grpId="0"/>
      <p:bldP spid="7" grpId="0" animBg="1"/>
      <p:bldP spid="8" grpId="0" animBg="1"/>
      <p:bldP spid="9" grpId="0" animBg="1"/>
      <p:bldP spid="10" grpId="0"/>
      <p:bldP spid="17" grpId="0" animBg="1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498660"/>
              </p:ext>
            </p:extLst>
          </p:nvPr>
        </p:nvGraphicFramePr>
        <p:xfrm>
          <a:off x="827584" y="1700808"/>
          <a:ext cx="7488832" cy="2072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اسم الطالب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الرقم الأكاديمي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المستوى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النسبة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بسام عبد الله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33566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93.73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أحمد محمد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33809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97.66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ناصر فهد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33100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99.56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مستطيل 2"/>
          <p:cNvSpPr/>
          <p:nvPr/>
        </p:nvSpPr>
        <p:spPr>
          <a:xfrm>
            <a:off x="755576" y="1628800"/>
            <a:ext cx="7632848" cy="2232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7884368" y="4293096"/>
            <a:ext cx="504056" cy="5040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1979712" y="4221088"/>
            <a:ext cx="57606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جدول الطلاب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899592" y="2672916"/>
            <a:ext cx="7344816" cy="612068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7884368" y="4869160"/>
            <a:ext cx="504056" cy="50405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/>
          <p:cNvSpPr txBox="1"/>
          <p:nvPr/>
        </p:nvSpPr>
        <p:spPr>
          <a:xfrm>
            <a:off x="1979712" y="4797152"/>
            <a:ext cx="57606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6600"/>
                </a:solidFill>
              </a:rPr>
              <a:t>سجل طالب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2699792" y="2816950"/>
            <a:ext cx="1512168" cy="324000"/>
          </a:xfrm>
          <a:prstGeom prst="rect">
            <a:avLst/>
          </a:prstGeom>
          <a:noFill/>
          <a:ln w="57150">
            <a:solidFill>
              <a:srgbClr val="4A3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7884368" y="5481228"/>
            <a:ext cx="504056" cy="504056"/>
          </a:xfrm>
          <a:prstGeom prst="rect">
            <a:avLst/>
          </a:prstGeom>
          <a:solidFill>
            <a:srgbClr val="4A3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/>
          <p:cNvSpPr txBox="1"/>
          <p:nvPr/>
        </p:nvSpPr>
        <p:spPr>
          <a:xfrm>
            <a:off x="1979712" y="5409220"/>
            <a:ext cx="57606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4A32DC"/>
                </a:solidFill>
              </a:rPr>
              <a:t>حقل  </a:t>
            </a:r>
          </a:p>
        </p:txBody>
      </p:sp>
    </p:spTree>
    <p:extLst>
      <p:ext uri="{BB962C8B-B14F-4D97-AF65-F5344CB8AC3E}">
        <p14:creationId xmlns:p14="http://schemas.microsoft.com/office/powerpoint/2010/main" val="34013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9" grpId="0" animBg="1"/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2676598925"/>
              </p:ext>
            </p:extLst>
          </p:nvPr>
        </p:nvGraphicFramePr>
        <p:xfrm>
          <a:off x="467544" y="476672"/>
          <a:ext cx="81369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7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1D28BD-60F2-488A-BC3F-1304FDE5E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71D28BD-60F2-488A-BC3F-1304FDE5E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71D28BD-60F2-488A-BC3F-1304FDE5E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71D28BD-60F2-488A-BC3F-1304FDE5EC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754918-8713-4670-B49F-3D3382C1A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48754918-8713-4670-B49F-3D3382C1A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48754918-8713-4670-B49F-3D3382C1A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48754918-8713-4670-B49F-3D3382C1AD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A7BF9-C535-4338-B8E4-C320EB89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5E8A7BF9-C535-4338-B8E4-C320EB89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5E8A7BF9-C535-4338-B8E4-C320EB89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5E8A7BF9-C535-4338-B8E4-C320EB895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62A0F-23E4-4763-B705-083ABBA93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3CF62A0F-23E4-4763-B705-083ABBA93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3CF62A0F-23E4-4763-B705-083ABBA93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3CF62A0F-23E4-4763-B705-083ABBA93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854EF5-924E-48C8-B2E2-856716CA8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3854EF5-924E-48C8-B2E2-856716CA8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23854EF5-924E-48C8-B2E2-856716CA8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23854EF5-924E-48C8-B2E2-856716CA8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EE44C7-4E07-4C47-9AC1-C88B467AC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3EE44C7-4E07-4C47-9AC1-C88B467AC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43EE44C7-4E07-4C47-9AC1-C88B467AC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43EE44C7-4E07-4C47-9AC1-C88B467AC1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37CBF2-FB58-4ABC-A3DD-402CB0FC0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DD37CBF2-FB58-4ABC-A3DD-402CB0FC0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DD37CBF2-FB58-4ABC-A3DD-402CB0FC0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D37CBF2-FB58-4ABC-A3DD-402CB0FC0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DA3215-B967-4111-92DF-16F0C231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7CDA3215-B967-4111-92DF-16F0C231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CDA3215-B967-4111-92DF-16F0C231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7CDA3215-B967-4111-92DF-16F0C231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E99BF5-7D98-47FA-9A0E-6EEFCC1C5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E99BF5-7D98-47FA-9A0E-6EEFCC1C5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D3E99BF5-7D98-47FA-9A0E-6EEFCC1C5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D3E99BF5-7D98-47FA-9A0E-6EEFCC1C5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وايا قطرية مخدوشة 3"/>
          <p:cNvSpPr/>
          <p:nvPr/>
        </p:nvSpPr>
        <p:spPr>
          <a:xfrm>
            <a:off x="2051720" y="548680"/>
            <a:ext cx="4968552" cy="972000"/>
          </a:xfrm>
          <a:prstGeom prst="snip2DiagRect">
            <a:avLst>
              <a:gd name="adj1" fmla="val 21416"/>
              <a:gd name="adj2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727684" y="620688"/>
            <a:ext cx="5688632" cy="792088"/>
          </a:xfrm>
          <a:prstGeom prst="roundRect">
            <a:avLst/>
          </a:prstGeom>
          <a:solidFill>
            <a:srgbClr val="A7234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cs typeface="PT Bold Heading" panose="02010400000000000000" pitchFamily="2" charset="-78"/>
              </a:rPr>
              <a:t>نظم إدارة قواعد البيانات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83568" y="1772816"/>
            <a:ext cx="777686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800" b="1" dirty="0"/>
              <a:t>مجموعة متكاملة من البرامج التي تتولى إدارة قاعدة البيانات والتحكم بأنشطة الوصول إليها وايضا المحافظة عليها .</a:t>
            </a:r>
          </a:p>
          <a:p>
            <a:pPr algn="justLow"/>
            <a:endParaRPr lang="ar-SA" sz="2800" b="1" dirty="0"/>
          </a:p>
          <a:p>
            <a:pPr algn="justLow"/>
            <a:r>
              <a:rPr lang="ar-SA" sz="2800" b="1" dirty="0">
                <a:solidFill>
                  <a:srgbClr val="C00000"/>
                </a:solidFill>
              </a:rPr>
              <a:t>مثل : الإضافة ، التعديل ، الاستعلام ، الطباعة ...</a:t>
            </a:r>
          </a:p>
        </p:txBody>
      </p:sp>
      <p:pic>
        <p:nvPicPr>
          <p:cNvPr id="2054" name="Picture 6" descr="http://4.bp.blogspot.com/-wU78xJCnPKY/Uz0xcUpshTI/AAAAAAAAAXw/JrOJ4lQjXEE/s1600/LOGO_SQL_RGB_transparen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46" y="4221088"/>
            <a:ext cx="4167708" cy="181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3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0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67544" y="548680"/>
            <a:ext cx="81369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PT Bold Heading" panose="02010400000000000000" pitchFamily="2" charset="-78"/>
              </a:rPr>
              <a:t>من  برمجيات أنظمة إدارة قواعد البيانات</a:t>
            </a:r>
            <a:endParaRPr lang="ar-SA" sz="36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intouching.com/images/iconOra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9" y="1700808"/>
            <a:ext cx="4032448" cy="76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questdatagroup.com/images/icon_lg_acce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28" y="2708920"/>
            <a:ext cx="18097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upload.wikimedia.org/wikipedia/commons/thumb/9/92/LibreOffice_4.0_Base_Icon.svg/256px-LibreOffice_4.0_Base_Ic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890" y="4546687"/>
            <a:ext cx="1547292" cy="154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572292" y="5085184"/>
            <a:ext cx="3031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Base Liber Office</a:t>
            </a:r>
            <a:endParaRPr lang="ar-SA" sz="3200" b="1" dirty="0"/>
          </a:p>
        </p:txBody>
      </p:sp>
      <p:sp>
        <p:nvSpPr>
          <p:cNvPr id="4" name="مستطيل 3"/>
          <p:cNvSpPr/>
          <p:nvPr/>
        </p:nvSpPr>
        <p:spPr>
          <a:xfrm>
            <a:off x="3534375" y="3276273"/>
            <a:ext cx="305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Access Microsoft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4073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2363D40-E5B2-491B-AB04-CC01ED8F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90" y="1256773"/>
            <a:ext cx="8084962" cy="430882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73A1C9F-1491-452D-947F-37E08B80F028}"/>
              </a:ext>
            </a:extLst>
          </p:cNvPr>
          <p:cNvSpPr txBox="1"/>
          <p:nvPr/>
        </p:nvSpPr>
        <p:spPr>
          <a:xfrm>
            <a:off x="503548" y="3092767"/>
            <a:ext cx="813690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PT Bold Heading" panose="02010400000000000000" pitchFamily="2" charset="-78"/>
              </a:rPr>
              <a:t>اهم العمليات التي تجرى داخل </a:t>
            </a:r>
          </a:p>
          <a:p>
            <a:pPr algn="ctr"/>
            <a:r>
              <a:rPr lang="ar-SA" sz="3600" dirty="0">
                <a:solidFill>
                  <a:srgbClr val="C00000"/>
                </a:solidFill>
                <a:cs typeface="PT Bold Heading" panose="02010400000000000000" pitchFamily="2" charset="-78"/>
              </a:rPr>
              <a:t>أنظمة قواعد البيانات</a:t>
            </a:r>
            <a:endParaRPr lang="ar-S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خماسي 3"/>
          <p:cNvSpPr/>
          <p:nvPr/>
        </p:nvSpPr>
        <p:spPr>
          <a:xfrm flipH="1">
            <a:off x="4139952" y="620688"/>
            <a:ext cx="3672408" cy="864096"/>
          </a:xfrm>
          <a:prstGeom prst="homePlate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النماذج</a:t>
            </a:r>
          </a:p>
        </p:txBody>
      </p:sp>
      <p:sp>
        <p:nvSpPr>
          <p:cNvPr id="5" name="مخطط انسيابي: مهلة 4"/>
          <p:cNvSpPr/>
          <p:nvPr/>
        </p:nvSpPr>
        <p:spPr>
          <a:xfrm>
            <a:off x="7884368" y="620688"/>
            <a:ext cx="504056" cy="864096"/>
          </a:xfrm>
          <a:prstGeom prst="flowChartDelay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1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83568" y="1772816"/>
            <a:ext cx="763284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هي واجهة المستخدم مع قاعدة البيانات ، وهي الوسيط بين المستخدم والجدول والاستعلامات والتقارير بحيث تسهل التعامل مع البيانات بطريقة منظمة .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1030" name="Picture 6" descr="http://www.arabmoheet.net/aspnetforum/Uploads/102198/image/eco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780928"/>
            <a:ext cx="6009090" cy="34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7885"/>
            <a:ext cx="8172000" cy="574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7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خماسي 3"/>
          <p:cNvSpPr/>
          <p:nvPr/>
        </p:nvSpPr>
        <p:spPr>
          <a:xfrm flipH="1">
            <a:off x="4139952" y="620688"/>
            <a:ext cx="3672408" cy="864096"/>
          </a:xfrm>
          <a:prstGeom prst="homePlate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الاستعلام</a:t>
            </a:r>
          </a:p>
        </p:txBody>
      </p:sp>
      <p:sp>
        <p:nvSpPr>
          <p:cNvPr id="5" name="مخطط انسيابي: مهلة 4"/>
          <p:cNvSpPr/>
          <p:nvPr/>
        </p:nvSpPr>
        <p:spPr>
          <a:xfrm>
            <a:off x="7884368" y="620688"/>
            <a:ext cx="504056" cy="864096"/>
          </a:xfrm>
          <a:prstGeom prst="flowChartDelay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2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83568" y="1772816"/>
            <a:ext cx="770485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عمليات تجري على قواعد البيانات بهدف استرجاع المعلومات منها .</a:t>
            </a:r>
          </a:p>
          <a:p>
            <a:pPr algn="justLow"/>
            <a:endParaRPr lang="ar-SA" sz="2400" b="1" dirty="0"/>
          </a:p>
          <a:p>
            <a:pPr algn="justLow"/>
            <a:r>
              <a:rPr lang="ar-SA" sz="2400" b="1" dirty="0"/>
              <a:t> </a:t>
            </a:r>
            <a:r>
              <a:rPr lang="ar-SA" sz="2400" b="1" dirty="0">
                <a:solidFill>
                  <a:srgbClr val="4A32DC"/>
                </a:solidFill>
              </a:rPr>
              <a:t>يجمع الاستعلام البيانات من جدول أو عدة جداول تعمل البيانات المجمعة كمصدر للبيانات للنماذج أو التقارير.</a:t>
            </a:r>
          </a:p>
        </p:txBody>
      </p:sp>
      <p:pic>
        <p:nvPicPr>
          <p:cNvPr id="6150" name="Picture 6" descr="http://www.nqa2.com/attachments/forum3/52d1374791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7" y="3645024"/>
            <a:ext cx="56483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2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://kaurilands.school.nz/wp-content/uploads/2014/07/bullet-1-red-m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017954"/>
            <a:ext cx="382533" cy="3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thefrontporchview.com/files/2010/09/Number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61048"/>
            <a:ext cx="380358" cy="38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439652" y="755993"/>
            <a:ext cx="626469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ysClr val="windowText" lastClr="000000"/>
                </a:solidFill>
              </a:rPr>
              <a:t>توجد أربعة أنواع من الاستعلام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539552" y="2610188"/>
            <a:ext cx="772734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حيث يقوم الاستعلام بإنشاء جدول جديد بناء على كل أو بعض البيانات الموجودة في جدول أو أكثر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455078" y="1916832"/>
            <a:ext cx="24593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استعلام الإنشاء :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539552" y="4470211"/>
            <a:ext cx="772734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يستخدم لاسترجاع بيانات محددة من قاعدة البيانات كسجلات كاملة أو حقول محددة </a:t>
            </a:r>
            <a:r>
              <a:rPr lang="ar-SA" sz="2400" b="1" dirty="0">
                <a:solidFill>
                  <a:srgbClr val="C00000"/>
                </a:solidFill>
              </a:rPr>
              <a:t>مثل رقم هاتف طالب بالمدرسة </a:t>
            </a:r>
            <a:r>
              <a:rPr lang="ar-SA" sz="2400" b="1" dirty="0"/>
              <a:t>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71911" y="3776855"/>
            <a:ext cx="24256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استعلام التحديد :</a:t>
            </a:r>
          </a:p>
        </p:txBody>
      </p:sp>
    </p:spTree>
    <p:extLst>
      <p:ext uri="{BB962C8B-B14F-4D97-AF65-F5344CB8AC3E}">
        <p14:creationId xmlns:p14="http://schemas.microsoft.com/office/powerpoint/2010/main" val="26784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http://blocs.xtec.cat/lacetaniac/files/2014/03/Channel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61048"/>
            <a:ext cx="381600" cy="3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clker.com/cliparts/i/b/g/d/S/Y/bullet-3-red-3-m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88840"/>
            <a:ext cx="381600" cy="3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1439652" y="755993"/>
            <a:ext cx="626469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ysClr val="windowText" lastClr="000000"/>
                </a:solidFill>
              </a:rPr>
              <a:t>توجد أربعة أنواع من الاستعلام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539552" y="2610188"/>
            <a:ext cx="772734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يستخدم لحذف محتوى سجلات أو حقول في قاعدة البيانات .</a:t>
            </a:r>
          </a:p>
          <a:p>
            <a:pPr algn="justLow"/>
            <a:r>
              <a:rPr lang="ar-SA" sz="2400" b="1" dirty="0">
                <a:solidFill>
                  <a:srgbClr val="C00000"/>
                </a:solidFill>
              </a:rPr>
              <a:t>كحذف بيانات طالب بالمدرسة </a:t>
            </a:r>
            <a:r>
              <a:rPr lang="ar-SA" sz="2400" b="1" dirty="0"/>
              <a:t>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499162" y="1916832"/>
            <a:ext cx="23711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استعلام الحذف :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539552" y="4470211"/>
            <a:ext cx="772734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لتحديث أو تغيير محتوى سجلات أو حقول في قاعدة البيانات.</a:t>
            </a:r>
          </a:p>
          <a:p>
            <a:pPr algn="justLow"/>
            <a:r>
              <a:rPr lang="ar-SA" sz="2400" b="1" dirty="0">
                <a:solidFill>
                  <a:srgbClr val="C00000"/>
                </a:solidFill>
              </a:rPr>
              <a:t>كاستبدال درجة طالب في مادة 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66300" y="3776855"/>
            <a:ext cx="24368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استعلام التحديث:</a:t>
            </a:r>
          </a:p>
        </p:txBody>
      </p:sp>
    </p:spTree>
    <p:extLst>
      <p:ext uri="{BB962C8B-B14F-4D97-AF65-F5344CB8AC3E}">
        <p14:creationId xmlns:p14="http://schemas.microsoft.com/office/powerpoint/2010/main" val="22701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" b="2645"/>
          <a:stretch/>
        </p:blipFill>
        <p:spPr bwMode="auto">
          <a:xfrm>
            <a:off x="1473958" y="1328738"/>
            <a:ext cx="6301617" cy="408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47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خماسي 25"/>
          <p:cNvSpPr/>
          <p:nvPr/>
        </p:nvSpPr>
        <p:spPr>
          <a:xfrm flipH="1">
            <a:off x="4139952" y="620688"/>
            <a:ext cx="3672408" cy="864096"/>
          </a:xfrm>
          <a:prstGeom prst="homePlate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التقارير</a:t>
            </a:r>
          </a:p>
        </p:txBody>
      </p:sp>
      <p:sp>
        <p:nvSpPr>
          <p:cNvPr id="27" name="مخطط انسيابي: مهلة 26"/>
          <p:cNvSpPr/>
          <p:nvPr/>
        </p:nvSpPr>
        <p:spPr>
          <a:xfrm>
            <a:off x="7884368" y="620688"/>
            <a:ext cx="504056" cy="864096"/>
          </a:xfrm>
          <a:prstGeom prst="flowChartDelay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3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683568" y="1772816"/>
            <a:ext cx="770485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justLow">
              <a:buFont typeface="Wingdings" panose="05000000000000000000" pitchFamily="2" charset="2"/>
              <a:buChar char="ü"/>
            </a:pPr>
            <a:r>
              <a:rPr lang="ar-SA" sz="2400" b="1" dirty="0"/>
              <a:t>عبارة عن مستند يمكن طباعته أو عرضه على الشاشة أو حفظه في ملف .</a:t>
            </a:r>
          </a:p>
          <a:p>
            <a:pPr marL="457200" indent="-457200" algn="justLow">
              <a:buFont typeface="Wingdings" panose="05000000000000000000" pitchFamily="2" charset="2"/>
              <a:buChar char="ü"/>
            </a:pPr>
            <a:r>
              <a:rPr lang="ar-SA" sz="2400" b="1" dirty="0">
                <a:solidFill>
                  <a:srgbClr val="4A32DC"/>
                </a:solidFill>
              </a:rPr>
              <a:t>يشتمل التقرير البيانات بقاعدة البيانات أو جزء منها .</a:t>
            </a:r>
          </a:p>
          <a:p>
            <a:pPr marL="457200" indent="-457200" algn="justLow">
              <a:buFont typeface="Wingdings" panose="05000000000000000000" pitchFamily="2" charset="2"/>
              <a:buChar char="ü"/>
            </a:pPr>
            <a:r>
              <a:rPr lang="ar-SA" sz="2400" b="1" dirty="0">
                <a:solidFill>
                  <a:srgbClr val="C00000"/>
                </a:solidFill>
              </a:rPr>
              <a:t>يصمم التقرير لطباعة البيانات على الطابعة .</a:t>
            </a:r>
          </a:p>
          <a:p>
            <a:pPr marL="457200" indent="-457200" algn="justLow">
              <a:buFont typeface="Wingdings" panose="05000000000000000000" pitchFamily="2" charset="2"/>
              <a:buChar char="ü"/>
            </a:pPr>
            <a:r>
              <a:rPr lang="ar-SA" sz="2400" b="1" dirty="0">
                <a:solidFill>
                  <a:srgbClr val="006600"/>
                </a:solidFill>
              </a:rPr>
              <a:t>أنواع التقارير :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1655676" y="3861048"/>
            <a:ext cx="583264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PT Bold Heading" panose="02010400000000000000" pitchFamily="2" charset="-78"/>
              </a:rPr>
              <a:t>تقرير يعرض جميع محتوى  قاعدة البيانات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1655676" y="4509120"/>
            <a:ext cx="5832648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PT Bold Heading" panose="02010400000000000000" pitchFamily="2" charset="-78"/>
              </a:rPr>
              <a:t>تقرير يعرض عرض بيانات محددة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1655676" y="5157192"/>
            <a:ext cx="5832648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PT Bold Heading" panose="02010400000000000000" pitchFamily="2" charset="-78"/>
              </a:rPr>
              <a:t>تقرير يقوم بعمليات حسابية</a:t>
            </a:r>
          </a:p>
        </p:txBody>
      </p:sp>
    </p:spTree>
    <p:extLst>
      <p:ext uri="{BB962C8B-B14F-4D97-AF65-F5344CB8AC3E}">
        <p14:creationId xmlns:p14="http://schemas.microsoft.com/office/powerpoint/2010/main" val="8557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88" y="748630"/>
            <a:ext cx="3816047" cy="520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andous.com/ftp/tr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48630"/>
            <a:ext cx="3785761" cy="520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y.taibahu.edu.sa/ar/cp/plugins/spaw/uploads/images/Sda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9" y="748630"/>
            <a:ext cx="4010657" cy="520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" y="1650131"/>
            <a:ext cx="8100000" cy="357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خماسي 3"/>
          <p:cNvSpPr/>
          <p:nvPr/>
        </p:nvSpPr>
        <p:spPr>
          <a:xfrm flipH="1">
            <a:off x="2627784" y="620688"/>
            <a:ext cx="5184576" cy="864096"/>
          </a:xfrm>
          <a:prstGeom prst="homePlate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العلاقات في قواعد البيانات</a:t>
            </a:r>
          </a:p>
        </p:txBody>
      </p:sp>
      <p:sp>
        <p:nvSpPr>
          <p:cNvPr id="7" name="مخطط انسيابي: مهلة 6"/>
          <p:cNvSpPr/>
          <p:nvPr/>
        </p:nvSpPr>
        <p:spPr>
          <a:xfrm>
            <a:off x="7884368" y="620688"/>
            <a:ext cx="504056" cy="864096"/>
          </a:xfrm>
          <a:prstGeom prst="flowChartDelay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4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83568" y="1772816"/>
            <a:ext cx="7704856" cy="17235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قواعد البيانات تعمل على تخزين أكثر من جدول في نفس الوقت حتى يمكن الاستفادة منها جميعا ، فالعلاقات والعمليات بين الجداول مثل الاستعلام والتقارير والنماذج </a:t>
            </a:r>
            <a:r>
              <a:rPr lang="ar-SA" sz="2400" b="1" dirty="0">
                <a:solidFill>
                  <a:srgbClr val="FF0000"/>
                </a:solidFill>
              </a:rPr>
              <a:t>هي التي تفرق قاعدة البيانات عن ملفات اكسل </a:t>
            </a:r>
            <a:r>
              <a:rPr lang="ar-SA" sz="2400" b="1" dirty="0"/>
              <a:t>.</a:t>
            </a:r>
          </a:p>
          <a:p>
            <a:pPr algn="justLow"/>
            <a:endParaRPr lang="ar-SA" sz="1000" b="1" dirty="0"/>
          </a:p>
          <a:p>
            <a:pPr algn="justLow"/>
            <a:r>
              <a:rPr lang="ar-SA" sz="2400" b="1" dirty="0">
                <a:solidFill>
                  <a:srgbClr val="4A32DC"/>
                </a:solidFill>
              </a:rPr>
              <a:t>فمثــــلا الجداول بقاعدة بيانات المدرسة ..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75" y="3736082"/>
            <a:ext cx="3581400" cy="1038225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8" y="3717032"/>
            <a:ext cx="3581400" cy="1057275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58" y="5013176"/>
            <a:ext cx="3571875" cy="102870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7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خماسي 3"/>
          <p:cNvSpPr/>
          <p:nvPr/>
        </p:nvSpPr>
        <p:spPr>
          <a:xfrm flipH="1">
            <a:off x="2627784" y="620688"/>
            <a:ext cx="5184576" cy="864096"/>
          </a:xfrm>
          <a:prstGeom prst="homePlate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مكونات مخطط العلاقات</a:t>
            </a:r>
          </a:p>
        </p:txBody>
      </p:sp>
      <p:sp>
        <p:nvSpPr>
          <p:cNvPr id="5" name="مخطط انسيابي: مهلة 4"/>
          <p:cNvSpPr/>
          <p:nvPr/>
        </p:nvSpPr>
        <p:spPr>
          <a:xfrm>
            <a:off x="7884368" y="620688"/>
            <a:ext cx="504056" cy="864096"/>
          </a:xfrm>
          <a:prstGeom prst="flowChartDelay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4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7956376" y="1916832"/>
            <a:ext cx="432048" cy="504056"/>
          </a:xfrm>
          <a:prstGeom prst="rect">
            <a:avLst/>
          </a:prstGeom>
          <a:gradFill flip="none" rotWithShape="1">
            <a:gsLst>
              <a:gs pos="0">
                <a:srgbClr val="96F2B5"/>
              </a:gs>
              <a:gs pos="50000">
                <a:srgbClr val="96F2B5">
                  <a:shade val="67500"/>
                  <a:satMod val="115000"/>
                  <a:lumMod val="0"/>
                  <a:lumOff val="100000"/>
                </a:srgbClr>
              </a:gs>
              <a:gs pos="66000">
                <a:srgbClr val="96F2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788024" y="1916832"/>
            <a:ext cx="3024336" cy="504056"/>
          </a:xfrm>
          <a:prstGeom prst="rect">
            <a:avLst/>
          </a:prstGeom>
          <a:gradFill flip="none" rotWithShape="1">
            <a:gsLst>
              <a:gs pos="0">
                <a:srgbClr val="96F2B5"/>
              </a:gs>
              <a:gs pos="50000">
                <a:srgbClr val="96F2B5">
                  <a:shade val="67500"/>
                  <a:satMod val="115000"/>
                  <a:lumMod val="0"/>
                  <a:lumOff val="100000"/>
                </a:srgbClr>
              </a:gs>
              <a:gs pos="66000">
                <a:srgbClr val="96F2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الجداول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83568" y="2671172"/>
            <a:ext cx="770485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800" b="1" dirty="0"/>
              <a:t>أحد أجزاء قاعدة البيانات الرئيسية ولها مجموعة من الخصائص </a:t>
            </a:r>
            <a:r>
              <a:rPr lang="ar-SA" sz="2800" b="1" dirty="0">
                <a:solidFill>
                  <a:srgbClr val="FF0000"/>
                </a:solidFill>
              </a:rPr>
              <a:t>كجدول الطلاب</a:t>
            </a:r>
            <a:r>
              <a:rPr lang="ar-SA" sz="2800" b="1" dirty="0"/>
              <a:t> .</a:t>
            </a:r>
          </a:p>
          <a:p>
            <a:pPr algn="justLow"/>
            <a:r>
              <a:rPr lang="ar-SA" sz="2800" b="1" dirty="0">
                <a:solidFill>
                  <a:srgbClr val="4A32DC"/>
                </a:solidFill>
              </a:rPr>
              <a:t>ويرمز للجدول في المخطط بشكل </a:t>
            </a:r>
            <a:r>
              <a:rPr lang="ar-SA" sz="3200" dirty="0">
                <a:solidFill>
                  <a:srgbClr val="FF0000"/>
                </a:solidFill>
                <a:cs typeface="PT Bold Heading" panose="02010400000000000000" pitchFamily="2" charset="-78"/>
              </a:rPr>
              <a:t>مستطيل</a:t>
            </a:r>
            <a:r>
              <a:rPr lang="ar-SA" sz="32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4A32DC"/>
                </a:solidFill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593307"/>
            <a:ext cx="297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9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خماسي 28"/>
          <p:cNvSpPr/>
          <p:nvPr/>
        </p:nvSpPr>
        <p:spPr>
          <a:xfrm flipH="1">
            <a:off x="2627784" y="620688"/>
            <a:ext cx="5184576" cy="864096"/>
          </a:xfrm>
          <a:prstGeom prst="homePlate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مكونات مخطط العلاقات</a:t>
            </a:r>
          </a:p>
        </p:txBody>
      </p:sp>
      <p:sp>
        <p:nvSpPr>
          <p:cNvPr id="31" name="مخطط انسيابي: مهلة 30"/>
          <p:cNvSpPr/>
          <p:nvPr/>
        </p:nvSpPr>
        <p:spPr>
          <a:xfrm>
            <a:off x="7884368" y="620688"/>
            <a:ext cx="504056" cy="864096"/>
          </a:xfrm>
          <a:prstGeom prst="flowChartDelay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4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7956376" y="1916832"/>
            <a:ext cx="432048" cy="504056"/>
          </a:xfrm>
          <a:prstGeom prst="rect">
            <a:avLst/>
          </a:prstGeom>
          <a:gradFill flip="none" rotWithShape="1">
            <a:gsLst>
              <a:gs pos="0">
                <a:srgbClr val="96F2B5"/>
              </a:gs>
              <a:gs pos="50000">
                <a:srgbClr val="96F2B5">
                  <a:shade val="67500"/>
                  <a:satMod val="115000"/>
                  <a:lumMod val="0"/>
                  <a:lumOff val="100000"/>
                </a:srgbClr>
              </a:gs>
              <a:gs pos="66000">
                <a:srgbClr val="96F2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36" name="مستطيل 35"/>
          <p:cNvSpPr/>
          <p:nvPr/>
        </p:nvSpPr>
        <p:spPr>
          <a:xfrm>
            <a:off x="4788024" y="1916832"/>
            <a:ext cx="3024336" cy="504056"/>
          </a:xfrm>
          <a:prstGeom prst="rect">
            <a:avLst/>
          </a:prstGeom>
          <a:gradFill flip="none" rotWithShape="1">
            <a:gsLst>
              <a:gs pos="0">
                <a:srgbClr val="96F2B5"/>
              </a:gs>
              <a:gs pos="50000">
                <a:srgbClr val="96F2B5">
                  <a:shade val="67500"/>
                  <a:satMod val="115000"/>
                  <a:lumMod val="0"/>
                  <a:lumOff val="100000"/>
                </a:srgbClr>
              </a:gs>
              <a:gs pos="66000">
                <a:srgbClr val="96F2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الخصائص</a:t>
            </a:r>
          </a:p>
        </p:txBody>
      </p:sp>
      <p:sp>
        <p:nvSpPr>
          <p:cNvPr id="37" name="مربع نص 36"/>
          <p:cNvSpPr txBox="1"/>
          <p:nvPr/>
        </p:nvSpPr>
        <p:spPr>
          <a:xfrm>
            <a:off x="683568" y="2671172"/>
            <a:ext cx="770485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800" b="1" dirty="0"/>
              <a:t>عناوين الأعمدة في الجداول ، ففي جدول بيانات الطلاب يسمى كل من </a:t>
            </a:r>
            <a:r>
              <a:rPr lang="ar-SA" sz="2800" b="1" dirty="0">
                <a:solidFill>
                  <a:srgbClr val="4A32DC"/>
                </a:solidFill>
              </a:rPr>
              <a:t>( </a:t>
            </a:r>
            <a:r>
              <a:rPr lang="ar-SA" sz="2800" b="1" dirty="0">
                <a:solidFill>
                  <a:srgbClr val="FF0000"/>
                </a:solidFill>
              </a:rPr>
              <a:t>اسم الطالب – العناوين – الصف </a:t>
            </a:r>
            <a:r>
              <a:rPr lang="ar-SA" sz="2800" b="1" dirty="0">
                <a:solidFill>
                  <a:srgbClr val="4A32DC"/>
                </a:solidFill>
              </a:rPr>
              <a:t>) بخصائص الجدول .</a:t>
            </a:r>
          </a:p>
          <a:p>
            <a:pPr algn="justLow"/>
            <a:r>
              <a:rPr lang="ar-SA" sz="2800" b="1" dirty="0">
                <a:solidFill>
                  <a:srgbClr val="4A32DC"/>
                </a:solidFill>
              </a:rPr>
              <a:t>ويرمز للخصائص بشكل </a:t>
            </a:r>
            <a:r>
              <a:rPr lang="ar-SA" sz="3200" dirty="0">
                <a:solidFill>
                  <a:srgbClr val="FF0000"/>
                </a:solidFill>
                <a:cs typeface="PT Bold Heading" panose="02010400000000000000" pitchFamily="2" charset="-78"/>
              </a:rPr>
              <a:t>بيضاوي</a:t>
            </a: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4A32DC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49464" r="51207" b="11169"/>
          <a:stretch/>
        </p:blipFill>
        <p:spPr bwMode="auto">
          <a:xfrm>
            <a:off x="2933818" y="4437112"/>
            <a:ext cx="3276364" cy="13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خماسي 7"/>
          <p:cNvSpPr/>
          <p:nvPr/>
        </p:nvSpPr>
        <p:spPr>
          <a:xfrm flipH="1">
            <a:off x="2627784" y="620688"/>
            <a:ext cx="5184576" cy="864096"/>
          </a:xfrm>
          <a:prstGeom prst="homePlate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مكونات مخطط العلاقات</a:t>
            </a:r>
          </a:p>
        </p:txBody>
      </p:sp>
      <p:sp>
        <p:nvSpPr>
          <p:cNvPr id="9" name="مخطط انسيابي: مهلة 8"/>
          <p:cNvSpPr/>
          <p:nvPr/>
        </p:nvSpPr>
        <p:spPr>
          <a:xfrm>
            <a:off x="7884368" y="620688"/>
            <a:ext cx="504056" cy="864096"/>
          </a:xfrm>
          <a:prstGeom prst="flowChartDelay">
            <a:avLst/>
          </a:prstGeom>
          <a:solidFill>
            <a:srgbClr val="A71D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4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7956376" y="1916832"/>
            <a:ext cx="432048" cy="504056"/>
          </a:xfrm>
          <a:prstGeom prst="rect">
            <a:avLst/>
          </a:prstGeom>
          <a:gradFill flip="none" rotWithShape="1">
            <a:gsLst>
              <a:gs pos="0">
                <a:srgbClr val="96F2B5"/>
              </a:gs>
              <a:gs pos="50000">
                <a:srgbClr val="96F2B5">
                  <a:shade val="67500"/>
                  <a:satMod val="115000"/>
                  <a:lumMod val="0"/>
                  <a:lumOff val="100000"/>
                </a:srgbClr>
              </a:gs>
              <a:gs pos="66000">
                <a:srgbClr val="96F2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788024" y="1916832"/>
            <a:ext cx="3024336" cy="504056"/>
          </a:xfrm>
          <a:prstGeom prst="rect">
            <a:avLst/>
          </a:prstGeom>
          <a:gradFill flip="none" rotWithShape="1">
            <a:gsLst>
              <a:gs pos="0">
                <a:srgbClr val="96F2B5"/>
              </a:gs>
              <a:gs pos="50000">
                <a:srgbClr val="96F2B5">
                  <a:shade val="67500"/>
                  <a:satMod val="115000"/>
                  <a:lumMod val="0"/>
                  <a:lumOff val="100000"/>
                </a:srgbClr>
              </a:gs>
              <a:gs pos="66000">
                <a:srgbClr val="96F2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الروابط / العلاقات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683568" y="2671172"/>
            <a:ext cx="770485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800" b="1" dirty="0"/>
              <a:t>رمز يمثل العلاقة بين الجدول .</a:t>
            </a:r>
            <a:endParaRPr lang="ar-SA" sz="2800" b="1" dirty="0">
              <a:solidFill>
                <a:srgbClr val="4A32DC"/>
              </a:solidFill>
            </a:endParaRPr>
          </a:p>
          <a:p>
            <a:pPr algn="justLow"/>
            <a:r>
              <a:rPr lang="ar-SA" sz="2800" b="1" dirty="0">
                <a:solidFill>
                  <a:srgbClr val="4A32DC"/>
                </a:solidFill>
              </a:rPr>
              <a:t>ويرمز له بشكل </a:t>
            </a:r>
            <a:r>
              <a:rPr lang="ar-SA" sz="3200" dirty="0">
                <a:solidFill>
                  <a:srgbClr val="FF0000"/>
                </a:solidFill>
                <a:cs typeface="PT Bold Heading" panose="02010400000000000000" pitchFamily="2" charset="-78"/>
              </a:rPr>
              <a:t>معين</a:t>
            </a:r>
            <a:r>
              <a:rPr lang="ar-SA" sz="3200" dirty="0">
                <a:solidFill>
                  <a:srgbClr val="4A32DC"/>
                </a:solidFill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solidFill>
                  <a:srgbClr val="4A32DC"/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36" y="4365104"/>
            <a:ext cx="22383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0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79602C5-8EB7-4BEB-850B-C20EF3C4E395}"/>
              </a:ext>
            </a:extLst>
          </p:cNvPr>
          <p:cNvSpPr/>
          <p:nvPr/>
        </p:nvSpPr>
        <p:spPr>
          <a:xfrm>
            <a:off x="1211144" y="764704"/>
            <a:ext cx="6721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rgbClr val="5139EA"/>
                </a:solidFill>
                <a:cs typeface="PT Bold Heading" panose="02010400000000000000" pitchFamily="2" charset="-78"/>
              </a:rPr>
              <a:t>تصنف العلاقات / الروابط في الجداول إلى ثلاثة أنواع</a:t>
            </a: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FD775A90-D971-4F22-9BDE-0BC324559E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92486"/>
              </p:ext>
            </p:extLst>
          </p:nvPr>
        </p:nvGraphicFramePr>
        <p:xfrm>
          <a:off x="1283804" y="1757040"/>
          <a:ext cx="6576392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97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kaurilands.school.nz/wp-content/uploads/2014/07/bullet-1-red-m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73912"/>
            <a:ext cx="382533" cy="3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0" y="2967335"/>
            <a:ext cx="77273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أي ان لكل سجل في الجدول الأول يقابله سجل في الجدول الثاني 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965773" y="1814467"/>
            <a:ext cx="52124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علاقة واحد إلى واحد  </a:t>
            </a:r>
            <a:r>
              <a:rPr lang="en-US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one-to-one</a:t>
            </a:r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3599"/>
          <a:stretch/>
        </p:blipFill>
        <p:spPr bwMode="auto">
          <a:xfrm>
            <a:off x="3419872" y="4062922"/>
            <a:ext cx="2032564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رابط مستقيم 18"/>
          <p:cNvCxnSpPr>
            <a:stCxn id="16" idx="3"/>
          </p:cNvCxnSpPr>
          <p:nvPr/>
        </p:nvCxnSpPr>
        <p:spPr>
          <a:xfrm flipV="1">
            <a:off x="5452436" y="4820159"/>
            <a:ext cx="133764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 flipV="1">
            <a:off x="2140068" y="4785309"/>
            <a:ext cx="133764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9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نتيجة بحث الصور عن ‪man saudi clipart‬‏">
            <a:extLst>
              <a:ext uri="{FF2B5EF4-FFF2-40B4-BE49-F238E27FC236}">
                <a16:creationId xmlns:a16="http://schemas.microsoft.com/office/drawing/2014/main" id="{587D2FCA-E183-400F-8F52-E67497DE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558" y="1596211"/>
            <a:ext cx="2169484" cy="269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نتيجة بحث الصور عن ‪passport of saudi clipart‬‏">
            <a:extLst>
              <a:ext uri="{FF2B5EF4-FFF2-40B4-BE49-F238E27FC236}">
                <a16:creationId xmlns:a16="http://schemas.microsoft.com/office/drawing/2014/main" id="{17612489-6A43-4D7C-A2A4-32220330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95" y="2177278"/>
            <a:ext cx="1646312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88728F7-4589-4E19-A27D-3C69AE1626E2}"/>
              </a:ext>
            </a:extLst>
          </p:cNvPr>
          <p:cNvSpPr txBox="1"/>
          <p:nvPr/>
        </p:nvSpPr>
        <p:spPr>
          <a:xfrm>
            <a:off x="1475656" y="4366845"/>
            <a:ext cx="62373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كم جواز سفر يحصل عليه المواطن؟</a:t>
            </a:r>
          </a:p>
        </p:txBody>
      </p:sp>
      <p:sp>
        <p:nvSpPr>
          <p:cNvPr id="4" name="سهم: لليسار واليمين 3">
            <a:extLst>
              <a:ext uri="{FF2B5EF4-FFF2-40B4-BE49-F238E27FC236}">
                <a16:creationId xmlns:a16="http://schemas.microsoft.com/office/drawing/2014/main" id="{8D49F4DA-36DC-458D-A722-86D9D8E29DB8}"/>
              </a:ext>
            </a:extLst>
          </p:cNvPr>
          <p:cNvSpPr/>
          <p:nvPr/>
        </p:nvSpPr>
        <p:spPr>
          <a:xfrm>
            <a:off x="3401807" y="2710661"/>
            <a:ext cx="2006979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70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نتيجة بحث الصور عن ‪man saudi clipart‬‏">
            <a:extLst>
              <a:ext uri="{FF2B5EF4-FFF2-40B4-BE49-F238E27FC236}">
                <a16:creationId xmlns:a16="http://schemas.microsoft.com/office/drawing/2014/main" id="{170FF828-1B5D-4B8F-A27F-58E472F4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1340768"/>
            <a:ext cx="1041999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نتيجة بحث الصور عن ‪man saudi clipart‬‏">
            <a:extLst>
              <a:ext uri="{FF2B5EF4-FFF2-40B4-BE49-F238E27FC236}">
                <a16:creationId xmlns:a16="http://schemas.microsoft.com/office/drawing/2014/main" id="{B0F3C937-F211-44A3-A0A9-CE40501EE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2996951"/>
            <a:ext cx="1041999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نتيجة بحث الصور عن ‪man saudi clipart‬‏">
            <a:extLst>
              <a:ext uri="{FF2B5EF4-FFF2-40B4-BE49-F238E27FC236}">
                <a16:creationId xmlns:a16="http://schemas.microsoft.com/office/drawing/2014/main" id="{DC7EB51C-FAC9-405A-9860-3E48193E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4797151"/>
            <a:ext cx="1041999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162D3FB-842F-49A5-8C77-F39EE2EFADDC}"/>
              </a:ext>
            </a:extLst>
          </p:cNvPr>
          <p:cNvSpPr txBox="1"/>
          <p:nvPr/>
        </p:nvSpPr>
        <p:spPr>
          <a:xfrm>
            <a:off x="952029" y="478413"/>
            <a:ext cx="72399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كم جواز سفر سيحصل عليه المواطنون الثلاثة ؟</a:t>
            </a:r>
          </a:p>
        </p:txBody>
      </p:sp>
      <p:pic>
        <p:nvPicPr>
          <p:cNvPr id="10" name="Picture 6" descr="نتيجة بحث الصور عن ‪passport of saudi clipart‬‏">
            <a:extLst>
              <a:ext uri="{FF2B5EF4-FFF2-40B4-BE49-F238E27FC236}">
                <a16:creationId xmlns:a16="http://schemas.microsoft.com/office/drawing/2014/main" id="{59CA5372-B3DD-4A3D-8F6F-BACECB0D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5684"/>
            <a:ext cx="1646312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سهم: لليسار واليمين 10">
            <a:extLst>
              <a:ext uri="{FF2B5EF4-FFF2-40B4-BE49-F238E27FC236}">
                <a16:creationId xmlns:a16="http://schemas.microsoft.com/office/drawing/2014/main" id="{9251634F-1C21-4B14-841A-0C5C8E171C44}"/>
              </a:ext>
            </a:extLst>
          </p:cNvPr>
          <p:cNvSpPr/>
          <p:nvPr/>
        </p:nvSpPr>
        <p:spPr>
          <a:xfrm>
            <a:off x="3482008" y="1988840"/>
            <a:ext cx="3012565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Picture 6" descr="نتيجة بحث الصور عن ‪passport of saudi clipart‬‏">
            <a:extLst>
              <a:ext uri="{FF2B5EF4-FFF2-40B4-BE49-F238E27FC236}">
                <a16:creationId xmlns:a16="http://schemas.microsoft.com/office/drawing/2014/main" id="{CB19811D-DFE5-435E-897F-0461C972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62808"/>
            <a:ext cx="1646312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سهم: لليسار واليمين 12">
            <a:extLst>
              <a:ext uri="{FF2B5EF4-FFF2-40B4-BE49-F238E27FC236}">
                <a16:creationId xmlns:a16="http://schemas.microsoft.com/office/drawing/2014/main" id="{CF1FFFC0-D2D2-4885-AABE-F812E76866F4}"/>
              </a:ext>
            </a:extLst>
          </p:cNvPr>
          <p:cNvSpPr/>
          <p:nvPr/>
        </p:nvSpPr>
        <p:spPr>
          <a:xfrm>
            <a:off x="3482008" y="3685964"/>
            <a:ext cx="3012565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6" descr="نتيجة بحث الصور عن ‪passport of saudi clipart‬‏">
            <a:extLst>
              <a:ext uri="{FF2B5EF4-FFF2-40B4-BE49-F238E27FC236}">
                <a16:creationId xmlns:a16="http://schemas.microsoft.com/office/drawing/2014/main" id="{1971365D-DEC4-47D0-9E49-00E482CF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46984"/>
            <a:ext cx="1646312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سهم: لليسار واليمين 14">
            <a:extLst>
              <a:ext uri="{FF2B5EF4-FFF2-40B4-BE49-F238E27FC236}">
                <a16:creationId xmlns:a16="http://schemas.microsoft.com/office/drawing/2014/main" id="{3EA12B5F-CC79-4BDD-B2C3-B7D9C7371991}"/>
              </a:ext>
            </a:extLst>
          </p:cNvPr>
          <p:cNvSpPr/>
          <p:nvPr/>
        </p:nvSpPr>
        <p:spPr>
          <a:xfrm>
            <a:off x="3410000" y="5270140"/>
            <a:ext cx="3012565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97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BEADCDBF-8F13-427E-9531-E09042673177}"/>
              </a:ext>
            </a:extLst>
          </p:cNvPr>
          <p:cNvSpPr txBox="1"/>
          <p:nvPr/>
        </p:nvSpPr>
        <p:spPr>
          <a:xfrm>
            <a:off x="3548073" y="836712"/>
            <a:ext cx="275800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المدير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المدرسة</a:t>
            </a:r>
          </a:p>
        </p:txBody>
      </p:sp>
      <p:pic>
        <p:nvPicPr>
          <p:cNvPr id="16390" name="Picture 6" descr="صورة ذات صلة">
            <a:extLst>
              <a:ext uri="{FF2B5EF4-FFF2-40B4-BE49-F238E27FC236}">
                <a16:creationId xmlns:a16="http://schemas.microsoft.com/office/drawing/2014/main" id="{6352D947-3175-4AC7-9C2D-B35C1FCBA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6" r="33505" b="55670"/>
          <a:stretch/>
        </p:blipFill>
        <p:spPr bwMode="auto">
          <a:xfrm>
            <a:off x="6841963" y="918066"/>
            <a:ext cx="1020214" cy="9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صورة ذات صلة">
            <a:extLst>
              <a:ext uri="{FF2B5EF4-FFF2-40B4-BE49-F238E27FC236}">
                <a16:creationId xmlns:a16="http://schemas.microsoft.com/office/drawing/2014/main" id="{B1EA0315-5046-4DE4-BD99-1495A32E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9" y="508318"/>
            <a:ext cx="1816558" cy="18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سهم: لليسار واليمين 6">
            <a:extLst>
              <a:ext uri="{FF2B5EF4-FFF2-40B4-BE49-F238E27FC236}">
                <a16:creationId xmlns:a16="http://schemas.microsoft.com/office/drawing/2014/main" id="{D9D9B155-1143-4211-A8B7-CE2347C37807}"/>
              </a:ext>
            </a:extLst>
          </p:cNvPr>
          <p:cNvSpPr/>
          <p:nvPr/>
        </p:nvSpPr>
        <p:spPr>
          <a:xfrm>
            <a:off x="3497766" y="1285603"/>
            <a:ext cx="2874434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394" name="Picture 10" descr="صورة ذات صلة">
            <a:extLst>
              <a:ext uri="{FF2B5EF4-FFF2-40B4-BE49-F238E27FC236}">
                <a16:creationId xmlns:a16="http://schemas.microsoft.com/office/drawing/2014/main" id="{E7BD2000-3266-49E4-B5C5-F5F62E8CC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8"/>
          <a:stretch/>
        </p:blipFill>
        <p:spPr bwMode="auto">
          <a:xfrm>
            <a:off x="1336433" y="2486657"/>
            <a:ext cx="2065853" cy="13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نتيجة بحث الصور عن ‪man saudi clipart‬‏">
            <a:extLst>
              <a:ext uri="{FF2B5EF4-FFF2-40B4-BE49-F238E27FC236}">
                <a16:creationId xmlns:a16="http://schemas.microsoft.com/office/drawing/2014/main" id="{E0BEB60F-14A0-43BC-96BB-AFAB49D1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5900" r="30812" b="53150"/>
          <a:stretch/>
        </p:blipFill>
        <p:spPr bwMode="auto">
          <a:xfrm>
            <a:off x="6816369" y="2492896"/>
            <a:ext cx="106799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F3A8F1E-7414-4FD3-B0C1-CE5B06AC406A}"/>
              </a:ext>
            </a:extLst>
          </p:cNvPr>
          <p:cNvSpPr txBox="1"/>
          <p:nvPr/>
        </p:nvSpPr>
        <p:spPr>
          <a:xfrm>
            <a:off x="3542187" y="2348880"/>
            <a:ext cx="275800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المواطن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الهوية الوطنية</a:t>
            </a:r>
          </a:p>
        </p:txBody>
      </p:sp>
      <p:sp>
        <p:nvSpPr>
          <p:cNvPr id="12" name="سهم: لليسار واليمين 11">
            <a:extLst>
              <a:ext uri="{FF2B5EF4-FFF2-40B4-BE49-F238E27FC236}">
                <a16:creationId xmlns:a16="http://schemas.microsoft.com/office/drawing/2014/main" id="{76C7601C-7489-4BEC-86E3-07FEF9F3AABA}"/>
              </a:ext>
            </a:extLst>
          </p:cNvPr>
          <p:cNvSpPr/>
          <p:nvPr/>
        </p:nvSpPr>
        <p:spPr>
          <a:xfrm>
            <a:off x="3491880" y="2797771"/>
            <a:ext cx="2874434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400" name="Picture 16" descr="صورة ذات صلة">
            <a:extLst>
              <a:ext uri="{FF2B5EF4-FFF2-40B4-BE49-F238E27FC236}">
                <a16:creationId xmlns:a16="http://schemas.microsoft.com/office/drawing/2014/main" id="{4ED712A5-DE89-4DD7-A16F-82E09C05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41319"/>
            <a:ext cx="2274312" cy="16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C77ACB-6CCF-49E5-A047-6274893D0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096" y="4018704"/>
            <a:ext cx="2676525" cy="170497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7EC0803-B4CE-4622-B249-2DA232EBFE7E}"/>
              </a:ext>
            </a:extLst>
          </p:cNvPr>
          <p:cNvSpPr txBox="1"/>
          <p:nvPr/>
        </p:nvSpPr>
        <p:spPr>
          <a:xfrm>
            <a:off x="3542187" y="4005064"/>
            <a:ext cx="275800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المعلم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الفصل</a:t>
            </a:r>
          </a:p>
        </p:txBody>
      </p:sp>
      <p:sp>
        <p:nvSpPr>
          <p:cNvPr id="18" name="سهم: لليسار واليمين 17">
            <a:extLst>
              <a:ext uri="{FF2B5EF4-FFF2-40B4-BE49-F238E27FC236}">
                <a16:creationId xmlns:a16="http://schemas.microsoft.com/office/drawing/2014/main" id="{330586E2-E528-4F42-A99F-CFE24CB6ADBA}"/>
              </a:ext>
            </a:extLst>
          </p:cNvPr>
          <p:cNvSpPr/>
          <p:nvPr/>
        </p:nvSpPr>
        <p:spPr>
          <a:xfrm>
            <a:off x="3491880" y="4453955"/>
            <a:ext cx="2874434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90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1" grpId="0"/>
      <p:bldP spid="12" grpId="0" animBg="1"/>
      <p:bldP spid="17" grpId="0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ربع نص 27"/>
          <p:cNvSpPr txBox="1"/>
          <p:nvPr/>
        </p:nvSpPr>
        <p:spPr>
          <a:xfrm>
            <a:off x="733083" y="2288715"/>
            <a:ext cx="77273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أي ان لكل سجل في الجدول الأول يقابله سجل أو اكثر في الجدول الثاني .</a:t>
            </a:r>
          </a:p>
          <a:p>
            <a:pPr algn="justLow"/>
            <a:endParaRPr lang="ar-SA" sz="2400" b="1" dirty="0">
              <a:solidFill>
                <a:srgbClr val="FF0000"/>
              </a:solidFill>
            </a:endParaRPr>
          </a:p>
          <a:p>
            <a:pPr algn="justLow"/>
            <a:r>
              <a:rPr lang="ar-SA" sz="2400" b="1" dirty="0">
                <a:solidFill>
                  <a:srgbClr val="006600"/>
                </a:solidFill>
              </a:rPr>
              <a:t>وتمثل بالشكل التالي :</a:t>
            </a:r>
          </a:p>
        </p:txBody>
      </p:sp>
      <p:pic>
        <p:nvPicPr>
          <p:cNvPr id="26" name="Picture 6" descr="http://thefrontporchview.com/files/2010/09/Number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10585"/>
            <a:ext cx="380358" cy="38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ستطيل 28"/>
          <p:cNvSpPr/>
          <p:nvPr/>
        </p:nvSpPr>
        <p:spPr>
          <a:xfrm>
            <a:off x="2483768" y="1628800"/>
            <a:ext cx="55865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علاقة واحد إلى متعدد  </a:t>
            </a:r>
            <a:r>
              <a:rPr lang="en-US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one-to-many</a:t>
            </a:r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3599"/>
          <a:stretch/>
        </p:blipFill>
        <p:spPr bwMode="auto">
          <a:xfrm>
            <a:off x="3794079" y="4290789"/>
            <a:ext cx="2032564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رابط مستقيم 32"/>
          <p:cNvCxnSpPr/>
          <p:nvPr/>
        </p:nvCxnSpPr>
        <p:spPr>
          <a:xfrm flipV="1">
            <a:off x="2483768" y="5229200"/>
            <a:ext cx="162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/>
          <p:cNvCxnSpPr>
            <a:stCxn id="30" idx="3"/>
          </p:cNvCxnSpPr>
          <p:nvPr/>
        </p:nvCxnSpPr>
        <p:spPr>
          <a:xfrm flipV="1">
            <a:off x="5826643" y="5048026"/>
            <a:ext cx="133764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 flipV="1">
            <a:off x="2514275" y="5013176"/>
            <a:ext cx="133764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9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'مفاهيم-قواعد-البيانات-_-DataBase Youtube.com'">
            <a:hlinkClick r:id="" action="ppaction://media"/>
            <a:extLst>
              <a:ext uri="{FF2B5EF4-FFF2-40B4-BE49-F238E27FC236}">
                <a16:creationId xmlns:a16="http://schemas.microsoft.com/office/drawing/2014/main" id="{1FF560FF-5E24-47C7-92F8-29E957B5F59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80728"/>
            <a:ext cx="8045450" cy="4525963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11816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صورة ذات صلة">
            <a:extLst>
              <a:ext uri="{FF2B5EF4-FFF2-40B4-BE49-F238E27FC236}">
                <a16:creationId xmlns:a16="http://schemas.microsoft.com/office/drawing/2014/main" id="{0D87BD04-A908-422A-923B-21268176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1827"/>
            <a:ext cx="2274312" cy="16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2A669A1-F70F-40BD-A111-243FD658B225}"/>
              </a:ext>
            </a:extLst>
          </p:cNvPr>
          <p:cNvSpPr txBox="1"/>
          <p:nvPr/>
        </p:nvSpPr>
        <p:spPr>
          <a:xfrm>
            <a:off x="3542187" y="1175572"/>
            <a:ext cx="275800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المعلم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المقررات الدراسية</a:t>
            </a:r>
          </a:p>
        </p:txBody>
      </p:sp>
      <p:sp>
        <p:nvSpPr>
          <p:cNvPr id="7" name="سهم: لليسار واليمين 6">
            <a:extLst>
              <a:ext uri="{FF2B5EF4-FFF2-40B4-BE49-F238E27FC236}">
                <a16:creationId xmlns:a16="http://schemas.microsoft.com/office/drawing/2014/main" id="{0EF236D9-702F-4EB0-8012-14A51101820B}"/>
              </a:ext>
            </a:extLst>
          </p:cNvPr>
          <p:cNvSpPr/>
          <p:nvPr/>
        </p:nvSpPr>
        <p:spPr>
          <a:xfrm>
            <a:off x="3491880" y="1624463"/>
            <a:ext cx="2874434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نتيجة بحث الصور عن مقرر حاسب 1">
            <a:extLst>
              <a:ext uri="{FF2B5EF4-FFF2-40B4-BE49-F238E27FC236}">
                <a16:creationId xmlns:a16="http://schemas.microsoft.com/office/drawing/2014/main" id="{0D8A45BB-C526-41DE-A4BE-7963D55D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735" y="1129892"/>
            <a:ext cx="1157066" cy="16540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بحث الصور عن مقرر حاسب 1">
            <a:extLst>
              <a:ext uri="{FF2B5EF4-FFF2-40B4-BE49-F238E27FC236}">
                <a16:creationId xmlns:a16="http://schemas.microsoft.com/office/drawing/2014/main" id="{E5D3D938-8CEB-40E8-9649-630A8724E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18" y="1124744"/>
            <a:ext cx="1179589" cy="16469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صورة ذات صلة">
            <a:extLst>
              <a:ext uri="{FF2B5EF4-FFF2-40B4-BE49-F238E27FC236}">
                <a16:creationId xmlns:a16="http://schemas.microsoft.com/office/drawing/2014/main" id="{BE6A4CEC-2962-473D-9CF2-21D36E352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53" y="3863187"/>
            <a:ext cx="1654045" cy="16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نتيجة بحث الصور عن ‪man  icon‬‏">
            <a:extLst>
              <a:ext uri="{FF2B5EF4-FFF2-40B4-BE49-F238E27FC236}">
                <a16:creationId xmlns:a16="http://schemas.microsoft.com/office/drawing/2014/main" id="{36FD5C97-318C-4694-AC0D-C638BB4A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04" y="4112896"/>
            <a:ext cx="908522" cy="9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نتيجة بحث الصور عن ‪man  icon‬‏">
            <a:extLst>
              <a:ext uri="{FF2B5EF4-FFF2-40B4-BE49-F238E27FC236}">
                <a16:creationId xmlns:a16="http://schemas.microsoft.com/office/drawing/2014/main" id="{D6C43494-5E6B-4658-AE65-44B23C0F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68470"/>
            <a:ext cx="952948" cy="9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صورة ذات صلة">
            <a:extLst>
              <a:ext uri="{FF2B5EF4-FFF2-40B4-BE49-F238E27FC236}">
                <a16:creationId xmlns:a16="http://schemas.microsoft.com/office/drawing/2014/main" id="{1B8740A2-FD5B-41BB-AAA9-7CA4F7333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72" y="4096051"/>
            <a:ext cx="730594" cy="95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E35F08-D94E-4614-B090-BF2291ED8540}"/>
              </a:ext>
            </a:extLst>
          </p:cNvPr>
          <p:cNvSpPr txBox="1"/>
          <p:nvPr/>
        </p:nvSpPr>
        <p:spPr>
          <a:xfrm>
            <a:off x="3542187" y="3880029"/>
            <a:ext cx="275800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الشركة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موظف في كل قسم</a:t>
            </a:r>
          </a:p>
        </p:txBody>
      </p:sp>
      <p:sp>
        <p:nvSpPr>
          <p:cNvPr id="16" name="سهم: لليسار واليمين 15">
            <a:extLst>
              <a:ext uri="{FF2B5EF4-FFF2-40B4-BE49-F238E27FC236}">
                <a16:creationId xmlns:a16="http://schemas.microsoft.com/office/drawing/2014/main" id="{09F303F7-1189-41AB-B921-58B282520E52}"/>
              </a:ext>
            </a:extLst>
          </p:cNvPr>
          <p:cNvSpPr/>
          <p:nvPr/>
        </p:nvSpPr>
        <p:spPr>
          <a:xfrm>
            <a:off x="3491880" y="4328920"/>
            <a:ext cx="2874434" cy="504056"/>
          </a:xfrm>
          <a:prstGeom prst="left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693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5" grpId="0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‪man computer  icon‬‏">
            <a:extLst>
              <a:ext uri="{FF2B5EF4-FFF2-40B4-BE49-F238E27FC236}">
                <a16:creationId xmlns:a16="http://schemas.microsoft.com/office/drawing/2014/main" id="{24AD9393-1840-461A-880B-C4EC02A2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62" y="2490545"/>
            <a:ext cx="1373558" cy="137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تيجة بحث الصور عن ‪chemistry icon‬‏">
            <a:extLst>
              <a:ext uri="{FF2B5EF4-FFF2-40B4-BE49-F238E27FC236}">
                <a16:creationId xmlns:a16="http://schemas.microsoft.com/office/drawing/2014/main" id="{BB832925-849F-412B-AF10-49364B1E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4260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نتيجة بحث الصور عن ‪literature icon‬‏">
            <a:extLst>
              <a:ext uri="{FF2B5EF4-FFF2-40B4-BE49-F238E27FC236}">
                <a16:creationId xmlns:a16="http://schemas.microsoft.com/office/drawing/2014/main" id="{5018991A-C2C3-471E-AD57-1E1601EE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84" y="2780928"/>
            <a:ext cx="1113656" cy="11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نتيجة بحث الصور عن ‪college students icon png‬‏">
            <a:extLst>
              <a:ext uri="{FF2B5EF4-FFF2-40B4-BE49-F238E27FC236}">
                <a16:creationId xmlns:a16="http://schemas.microsoft.com/office/drawing/2014/main" id="{9C6EA952-FC09-43C9-96FD-AD53230F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74976"/>
            <a:ext cx="1363216" cy="13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نتيجة بحث الصور عن ‪college students icon png‬‏">
            <a:extLst>
              <a:ext uri="{FF2B5EF4-FFF2-40B4-BE49-F238E27FC236}">
                <a16:creationId xmlns:a16="http://schemas.microsoft.com/office/drawing/2014/main" id="{4CCD6E97-0973-4E99-AF6F-42C7BC97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30080"/>
            <a:ext cx="1363216" cy="13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نتيجة بحث الصور عن ‪college students icon png‬‏">
            <a:extLst>
              <a:ext uri="{FF2B5EF4-FFF2-40B4-BE49-F238E27FC236}">
                <a16:creationId xmlns:a16="http://schemas.microsoft.com/office/drawing/2014/main" id="{66660A64-9974-4763-9CE0-53BDF344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74976"/>
            <a:ext cx="1363216" cy="13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سهم: لأسفل 14">
            <a:extLst>
              <a:ext uri="{FF2B5EF4-FFF2-40B4-BE49-F238E27FC236}">
                <a16:creationId xmlns:a16="http://schemas.microsoft.com/office/drawing/2014/main" id="{6E85F9D0-A4A4-45F7-8DDA-7FECCD1B71CC}"/>
              </a:ext>
            </a:extLst>
          </p:cNvPr>
          <p:cNvSpPr/>
          <p:nvPr/>
        </p:nvSpPr>
        <p:spPr>
          <a:xfrm>
            <a:off x="4287778" y="2350805"/>
            <a:ext cx="635516" cy="77734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سهم: لأسفل 15">
            <a:extLst>
              <a:ext uri="{FF2B5EF4-FFF2-40B4-BE49-F238E27FC236}">
                <a16:creationId xmlns:a16="http://schemas.microsoft.com/office/drawing/2014/main" id="{6CC4DD4D-5BDB-4DF6-8A51-5A74976586E2}"/>
              </a:ext>
            </a:extLst>
          </p:cNvPr>
          <p:cNvSpPr/>
          <p:nvPr/>
        </p:nvSpPr>
        <p:spPr>
          <a:xfrm rot="19119817">
            <a:off x="5291282" y="2101873"/>
            <a:ext cx="635516" cy="77734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لأسفل 16">
            <a:extLst>
              <a:ext uri="{FF2B5EF4-FFF2-40B4-BE49-F238E27FC236}">
                <a16:creationId xmlns:a16="http://schemas.microsoft.com/office/drawing/2014/main" id="{8C98D3AC-B655-4C85-8F04-C9186A3953D5}"/>
              </a:ext>
            </a:extLst>
          </p:cNvPr>
          <p:cNvSpPr/>
          <p:nvPr/>
        </p:nvSpPr>
        <p:spPr>
          <a:xfrm rot="2480183" flipH="1">
            <a:off x="3165363" y="2241187"/>
            <a:ext cx="635516" cy="77734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60" name="Picture 12" descr="صورة ذات صلة">
            <a:extLst>
              <a:ext uri="{FF2B5EF4-FFF2-40B4-BE49-F238E27FC236}">
                <a16:creationId xmlns:a16="http://schemas.microsoft.com/office/drawing/2014/main" id="{276C060D-F941-4D7E-81F9-0B49F402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29" y="485815"/>
            <a:ext cx="1838703" cy="18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C52D3B7-B80F-4255-90B6-C004E53F7FAE}"/>
              </a:ext>
            </a:extLst>
          </p:cNvPr>
          <p:cNvSpPr txBox="1"/>
          <p:nvPr/>
        </p:nvSpPr>
        <p:spPr>
          <a:xfrm>
            <a:off x="4923295" y="1190196"/>
            <a:ext cx="21689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الجامعة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95C019B-6731-484D-8724-7C5C009D28D3}"/>
              </a:ext>
            </a:extLst>
          </p:cNvPr>
          <p:cNvSpPr txBox="1"/>
          <p:nvPr/>
        </p:nvSpPr>
        <p:spPr>
          <a:xfrm>
            <a:off x="2987824" y="2905780"/>
            <a:ext cx="31165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التخصصات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B8FF583-1AC7-4048-8C85-776342C28518}"/>
              </a:ext>
            </a:extLst>
          </p:cNvPr>
          <p:cNvSpPr txBox="1"/>
          <p:nvPr/>
        </p:nvSpPr>
        <p:spPr>
          <a:xfrm>
            <a:off x="2987824" y="4345940"/>
            <a:ext cx="31165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الطلاب</a:t>
            </a:r>
          </a:p>
        </p:txBody>
      </p:sp>
    </p:spTree>
    <p:extLst>
      <p:ext uri="{BB962C8B-B14F-4D97-AF65-F5344CB8AC3E}">
        <p14:creationId xmlns:p14="http://schemas.microsoft.com/office/powerpoint/2010/main" val="7831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صورة ذات صلة">
            <a:extLst>
              <a:ext uri="{FF2B5EF4-FFF2-40B4-BE49-F238E27FC236}">
                <a16:creationId xmlns:a16="http://schemas.microsoft.com/office/drawing/2014/main" id="{8CF23A64-A0F9-47AE-A9AE-5BF3BFF9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06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62CA739-8D68-4907-824C-8588DE26F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91" y="3944500"/>
            <a:ext cx="3309909" cy="2280160"/>
          </a:xfrm>
          <a:prstGeom prst="rect">
            <a:avLst/>
          </a:prstGeom>
        </p:spPr>
      </p:pic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14774025-91A0-40EF-B276-1CBA0A139981}"/>
              </a:ext>
            </a:extLst>
          </p:cNvPr>
          <p:cNvSpPr/>
          <p:nvPr/>
        </p:nvSpPr>
        <p:spPr>
          <a:xfrm>
            <a:off x="4483633" y="3008281"/>
            <a:ext cx="635516" cy="77734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29F4B3D5-B207-41BE-9EE9-60E42C4F4864}"/>
              </a:ext>
            </a:extLst>
          </p:cNvPr>
          <p:cNvSpPr/>
          <p:nvPr/>
        </p:nvSpPr>
        <p:spPr>
          <a:xfrm rot="19119817">
            <a:off x="5246028" y="2829737"/>
            <a:ext cx="635516" cy="77734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C87C3F1E-D705-48F6-AB0C-226B41E5DC55}"/>
              </a:ext>
            </a:extLst>
          </p:cNvPr>
          <p:cNvSpPr/>
          <p:nvPr/>
        </p:nvSpPr>
        <p:spPr>
          <a:xfrm rot="2480183" flipH="1">
            <a:off x="3670578" y="2796323"/>
            <a:ext cx="635516" cy="77734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01EFA85-2D5C-4B30-AC7B-5549A4327CF0}"/>
              </a:ext>
            </a:extLst>
          </p:cNvPr>
          <p:cNvSpPr txBox="1"/>
          <p:nvPr/>
        </p:nvSpPr>
        <p:spPr>
          <a:xfrm>
            <a:off x="6004252" y="1186663"/>
            <a:ext cx="110637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الآباء</a:t>
            </a:r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r>
              <a:rPr lang="ar-SA" sz="3200" b="1" dirty="0"/>
              <a:t>الأبناء</a:t>
            </a:r>
          </a:p>
        </p:txBody>
      </p:sp>
      <p:sp>
        <p:nvSpPr>
          <p:cNvPr id="4" name="قوس 3">
            <a:extLst>
              <a:ext uri="{FF2B5EF4-FFF2-40B4-BE49-F238E27FC236}">
                <a16:creationId xmlns:a16="http://schemas.microsoft.com/office/drawing/2014/main" id="{D62E2216-4721-46EF-803A-753747A903F0}"/>
              </a:ext>
            </a:extLst>
          </p:cNvPr>
          <p:cNvSpPr/>
          <p:nvPr/>
        </p:nvSpPr>
        <p:spPr>
          <a:xfrm flipH="1">
            <a:off x="1857119" y="2421006"/>
            <a:ext cx="3096344" cy="3046988"/>
          </a:xfrm>
          <a:prstGeom prst="arc">
            <a:avLst>
              <a:gd name="adj1" fmla="val 16200000"/>
              <a:gd name="adj2" fmla="val 4789450"/>
            </a:avLst>
          </a:prstGeom>
          <a:ln w="762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01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http://www.clker.com/cliparts/i/b/g/d/S/Y/bullet-3-red-3-m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1637335"/>
            <a:ext cx="381600" cy="3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539552" y="2216707"/>
            <a:ext cx="784887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أي ان أكثر من سجل في الجدول الأول يقابله أكثر من سجل في الجدول الثاني .</a:t>
            </a:r>
          </a:p>
          <a:p>
            <a:pPr algn="justLow"/>
            <a:endParaRPr lang="ar-SA" sz="2400" b="1" dirty="0">
              <a:solidFill>
                <a:srgbClr val="FF0000"/>
              </a:solidFill>
            </a:endParaRPr>
          </a:p>
          <a:p>
            <a:pPr algn="justLow"/>
            <a:r>
              <a:rPr lang="ar-SA" sz="2400" b="1" dirty="0">
                <a:solidFill>
                  <a:srgbClr val="006600"/>
                </a:solidFill>
              </a:rPr>
              <a:t>وتمثل بالشكل التالي :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037682" y="1556792"/>
            <a:ext cx="59606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علاقة متعدد إلى متعدد  </a:t>
            </a: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many-to-many</a:t>
            </a:r>
            <a:r>
              <a:rPr lang="ar-SA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3599"/>
          <a:stretch/>
        </p:blipFill>
        <p:spPr bwMode="auto">
          <a:xfrm>
            <a:off x="3722070" y="4218781"/>
            <a:ext cx="2032564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رابط مستقيم 22"/>
          <p:cNvCxnSpPr/>
          <p:nvPr/>
        </p:nvCxnSpPr>
        <p:spPr>
          <a:xfrm flipV="1">
            <a:off x="2411759" y="5157192"/>
            <a:ext cx="162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>
            <a:stCxn id="22" idx="3"/>
          </p:cNvCxnSpPr>
          <p:nvPr/>
        </p:nvCxnSpPr>
        <p:spPr>
          <a:xfrm flipV="1">
            <a:off x="5754634" y="4976018"/>
            <a:ext cx="133764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/>
          <p:cNvCxnSpPr/>
          <p:nvPr/>
        </p:nvCxnSpPr>
        <p:spPr>
          <a:xfrm flipV="1">
            <a:off x="2442266" y="4941168"/>
            <a:ext cx="133764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V="1">
            <a:off x="5472279" y="5157192"/>
            <a:ext cx="162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نتيجة بحث الصور عن ‪student boy  icon‬‏">
            <a:extLst>
              <a:ext uri="{FF2B5EF4-FFF2-40B4-BE49-F238E27FC236}">
                <a16:creationId xmlns:a16="http://schemas.microsoft.com/office/drawing/2014/main" id="{604FACAA-06F1-41F6-B57F-C35A2738C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3104477" y="4006969"/>
            <a:ext cx="1827563" cy="1588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صورة ذات صلة">
            <a:extLst>
              <a:ext uri="{FF2B5EF4-FFF2-40B4-BE49-F238E27FC236}">
                <a16:creationId xmlns:a16="http://schemas.microsoft.com/office/drawing/2014/main" id="{EDAA8DA4-19CC-4833-A60C-99CD45E46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0"/>
          <a:stretch/>
        </p:blipFill>
        <p:spPr bwMode="auto">
          <a:xfrm>
            <a:off x="629877" y="4037692"/>
            <a:ext cx="1853891" cy="15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صورة ذات صلة">
            <a:extLst>
              <a:ext uri="{FF2B5EF4-FFF2-40B4-BE49-F238E27FC236}">
                <a16:creationId xmlns:a16="http://schemas.microsoft.com/office/drawing/2014/main" id="{C053FE09-E653-4F17-8581-9CCA235F4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6"/>
          <a:stretch/>
        </p:blipFill>
        <p:spPr bwMode="auto">
          <a:xfrm>
            <a:off x="5508104" y="3963082"/>
            <a:ext cx="1551344" cy="15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نتيجة بحث الصور عن ‪book clipart  png‬‏">
            <a:extLst>
              <a:ext uri="{FF2B5EF4-FFF2-40B4-BE49-F238E27FC236}">
                <a16:creationId xmlns:a16="http://schemas.microsoft.com/office/drawing/2014/main" id="{C3FCF6EA-6F81-40FD-ACB8-90A9D439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48" y="1180419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نتيجة بحث الصور عن ‪book clipart  png‬‏">
            <a:extLst>
              <a:ext uri="{FF2B5EF4-FFF2-40B4-BE49-F238E27FC236}">
                <a16:creationId xmlns:a16="http://schemas.microsoft.com/office/drawing/2014/main" id="{A7172286-3CD5-494F-907A-ECB1E059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38" y="127704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نتيجة بحث الصور عن ‪book clipart  png‬‏">
            <a:extLst>
              <a:ext uri="{FF2B5EF4-FFF2-40B4-BE49-F238E27FC236}">
                <a16:creationId xmlns:a16="http://schemas.microsoft.com/office/drawing/2014/main" id="{AAE02896-B588-4DF9-B3DA-D5F5D338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704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EB52CBF-959D-45C4-B0E8-1B7609F363C4}"/>
              </a:ext>
            </a:extLst>
          </p:cNvPr>
          <p:cNvSpPr txBox="1"/>
          <p:nvPr/>
        </p:nvSpPr>
        <p:spPr>
          <a:xfrm>
            <a:off x="7489129" y="1689770"/>
            <a:ext cx="1106371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المادة</a:t>
            </a:r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r>
              <a:rPr lang="ar-SA" sz="3200" b="1" dirty="0"/>
              <a:t>الطالب</a:t>
            </a:r>
          </a:p>
        </p:txBody>
      </p:sp>
      <p:sp>
        <p:nvSpPr>
          <p:cNvPr id="18" name="سهم: لأسفل 17">
            <a:extLst>
              <a:ext uri="{FF2B5EF4-FFF2-40B4-BE49-F238E27FC236}">
                <a16:creationId xmlns:a16="http://schemas.microsoft.com/office/drawing/2014/main" id="{6F58DA05-229B-4CFA-AC14-956438C82472}"/>
              </a:ext>
            </a:extLst>
          </p:cNvPr>
          <p:cNvSpPr/>
          <p:nvPr/>
        </p:nvSpPr>
        <p:spPr>
          <a:xfrm flipV="1">
            <a:off x="6012160" y="2825698"/>
            <a:ext cx="635516" cy="96334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: لأسفل 18">
            <a:extLst>
              <a:ext uri="{FF2B5EF4-FFF2-40B4-BE49-F238E27FC236}">
                <a16:creationId xmlns:a16="http://schemas.microsoft.com/office/drawing/2014/main" id="{BC5CA186-B88C-4EB7-9467-160FB3500AC3}"/>
              </a:ext>
            </a:extLst>
          </p:cNvPr>
          <p:cNvSpPr/>
          <p:nvPr/>
        </p:nvSpPr>
        <p:spPr>
          <a:xfrm rot="19335118" flipV="1">
            <a:off x="4932887" y="2260094"/>
            <a:ext cx="635516" cy="166699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سهم: لأسفل 28">
            <a:extLst>
              <a:ext uri="{FF2B5EF4-FFF2-40B4-BE49-F238E27FC236}">
                <a16:creationId xmlns:a16="http://schemas.microsoft.com/office/drawing/2014/main" id="{A35CB9E3-9A38-4BBB-BA6F-E29D2101F849}"/>
              </a:ext>
            </a:extLst>
          </p:cNvPr>
          <p:cNvSpPr/>
          <p:nvPr/>
        </p:nvSpPr>
        <p:spPr>
          <a:xfrm flipV="1">
            <a:off x="3718082" y="2901019"/>
            <a:ext cx="635516" cy="96334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سهم: لأسفل 29">
            <a:extLst>
              <a:ext uri="{FF2B5EF4-FFF2-40B4-BE49-F238E27FC236}">
                <a16:creationId xmlns:a16="http://schemas.microsoft.com/office/drawing/2014/main" id="{C1B2C113-2C74-4B94-A92A-CB47070D9488}"/>
              </a:ext>
            </a:extLst>
          </p:cNvPr>
          <p:cNvSpPr/>
          <p:nvPr/>
        </p:nvSpPr>
        <p:spPr>
          <a:xfrm rot="19335118" flipV="1">
            <a:off x="2638809" y="2335415"/>
            <a:ext cx="635516" cy="166699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سهم: لأسفل 30">
            <a:extLst>
              <a:ext uri="{FF2B5EF4-FFF2-40B4-BE49-F238E27FC236}">
                <a16:creationId xmlns:a16="http://schemas.microsoft.com/office/drawing/2014/main" id="{FA5E81CE-4292-407E-8940-3C5C88D2833F}"/>
              </a:ext>
            </a:extLst>
          </p:cNvPr>
          <p:cNvSpPr/>
          <p:nvPr/>
        </p:nvSpPr>
        <p:spPr>
          <a:xfrm rot="2264882" flipH="1" flipV="1">
            <a:off x="4788871" y="2403163"/>
            <a:ext cx="635516" cy="166699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: لأسفل 33">
            <a:extLst>
              <a:ext uri="{FF2B5EF4-FFF2-40B4-BE49-F238E27FC236}">
                <a16:creationId xmlns:a16="http://schemas.microsoft.com/office/drawing/2014/main" id="{A0877FC7-359A-4072-AFA7-3D24FCA007E8}"/>
              </a:ext>
            </a:extLst>
          </p:cNvPr>
          <p:cNvSpPr/>
          <p:nvPr/>
        </p:nvSpPr>
        <p:spPr>
          <a:xfrm flipV="1">
            <a:off x="1205726" y="2947329"/>
            <a:ext cx="635516" cy="96334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سهم: لأسفل 34">
            <a:extLst>
              <a:ext uri="{FF2B5EF4-FFF2-40B4-BE49-F238E27FC236}">
                <a16:creationId xmlns:a16="http://schemas.microsoft.com/office/drawing/2014/main" id="{7BD3C2F1-69A1-429C-8B41-140ED433D9D7}"/>
              </a:ext>
            </a:extLst>
          </p:cNvPr>
          <p:cNvSpPr/>
          <p:nvPr/>
        </p:nvSpPr>
        <p:spPr>
          <a:xfrm rot="2264882" flipH="1" flipV="1">
            <a:off x="2223242" y="2529259"/>
            <a:ext cx="635516" cy="166699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سهم: لأسفل 3">
            <a:extLst>
              <a:ext uri="{FF2B5EF4-FFF2-40B4-BE49-F238E27FC236}">
                <a16:creationId xmlns:a16="http://schemas.microsoft.com/office/drawing/2014/main" id="{3F663B9E-58B5-4B2F-876C-C1D9CD8F1ABF}"/>
              </a:ext>
            </a:extLst>
          </p:cNvPr>
          <p:cNvSpPr/>
          <p:nvPr/>
        </p:nvSpPr>
        <p:spPr>
          <a:xfrm>
            <a:off x="3623156" y="2893411"/>
            <a:ext cx="720764" cy="106908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سهم: لأسفل 36">
            <a:extLst>
              <a:ext uri="{FF2B5EF4-FFF2-40B4-BE49-F238E27FC236}">
                <a16:creationId xmlns:a16="http://schemas.microsoft.com/office/drawing/2014/main" id="{3F6A3D0C-69A2-4D81-943B-553B0E1C8218}"/>
              </a:ext>
            </a:extLst>
          </p:cNvPr>
          <p:cNvSpPr/>
          <p:nvPr/>
        </p:nvSpPr>
        <p:spPr>
          <a:xfrm rot="2983360">
            <a:off x="2433740" y="2386015"/>
            <a:ext cx="720764" cy="206687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سهم: لأسفل 37">
            <a:extLst>
              <a:ext uri="{FF2B5EF4-FFF2-40B4-BE49-F238E27FC236}">
                <a16:creationId xmlns:a16="http://schemas.microsoft.com/office/drawing/2014/main" id="{772AE6DE-5C71-4132-AFDB-353D2090C787}"/>
              </a:ext>
            </a:extLst>
          </p:cNvPr>
          <p:cNvSpPr/>
          <p:nvPr/>
        </p:nvSpPr>
        <p:spPr>
          <a:xfrm rot="18616640" flipH="1">
            <a:off x="4800989" y="2330499"/>
            <a:ext cx="720764" cy="206687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97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19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4" grpId="0" animBg="1"/>
      <p:bldP spid="37" grpId="0" animBg="1"/>
      <p:bldP spid="3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صورة ذات صلة">
            <a:extLst>
              <a:ext uri="{FF2B5EF4-FFF2-40B4-BE49-F238E27FC236}">
                <a16:creationId xmlns:a16="http://schemas.microsoft.com/office/drawing/2014/main" id="{FBEAB570-DD9C-4564-879D-AF75BB80B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36" y="1892829"/>
            <a:ext cx="2350044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صورة ذات صلة">
            <a:extLst>
              <a:ext uri="{FF2B5EF4-FFF2-40B4-BE49-F238E27FC236}">
                <a16:creationId xmlns:a16="http://schemas.microsoft.com/office/drawing/2014/main" id="{0E9EF9E3-A0EE-4488-83B0-CB64D236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56" y="1821532"/>
            <a:ext cx="2857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نتيجة بحث الصور عن ‪Multiple Shares Clipart png‬‏">
            <a:extLst>
              <a:ext uri="{FF2B5EF4-FFF2-40B4-BE49-F238E27FC236}">
                <a16:creationId xmlns:a16="http://schemas.microsoft.com/office/drawing/2014/main" id="{09098564-0D36-4479-A97D-555B4A60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9069" y="2059958"/>
            <a:ext cx="1676136" cy="32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DC0AFFE-AB7F-4EF3-B5CF-2B9F35870A03}"/>
              </a:ext>
            </a:extLst>
          </p:cNvPr>
          <p:cNvSpPr txBox="1"/>
          <p:nvPr/>
        </p:nvSpPr>
        <p:spPr>
          <a:xfrm>
            <a:off x="922412" y="1186663"/>
            <a:ext cx="6961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طبيب                                       مرضى</a:t>
            </a:r>
          </a:p>
        </p:txBody>
      </p:sp>
      <p:pic>
        <p:nvPicPr>
          <p:cNvPr id="9" name="Picture 12" descr="نتيجة بحث الصور عن ‪Multiple Shares Clipart png‬‏">
            <a:extLst>
              <a:ext uri="{FF2B5EF4-FFF2-40B4-BE49-F238E27FC236}">
                <a16:creationId xmlns:a16="http://schemas.microsoft.com/office/drawing/2014/main" id="{3D61F9AC-C7BC-48C4-9878-03E64A408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996826" y="2059958"/>
            <a:ext cx="1676136" cy="32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A456492-E920-4908-A913-0B4EF4142C07}"/>
              </a:ext>
            </a:extLst>
          </p:cNvPr>
          <p:cNvSpPr txBox="1"/>
          <p:nvPr/>
        </p:nvSpPr>
        <p:spPr>
          <a:xfrm>
            <a:off x="899592" y="1188041"/>
            <a:ext cx="6961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أطباء                                      مريض</a:t>
            </a:r>
          </a:p>
        </p:txBody>
      </p:sp>
    </p:spTree>
    <p:extLst>
      <p:ext uri="{BB962C8B-B14F-4D97-AF65-F5344CB8AC3E}">
        <p14:creationId xmlns:p14="http://schemas.microsoft.com/office/powerpoint/2010/main" val="3542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919163"/>
            <a:ext cx="9191626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7" y="1100138"/>
            <a:ext cx="7380287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/>
          <p:cNvSpPr/>
          <p:nvPr/>
        </p:nvSpPr>
        <p:spPr>
          <a:xfrm>
            <a:off x="2393762" y="476672"/>
            <a:ext cx="4423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ar-SA" sz="3200" dirty="0">
                <a:solidFill>
                  <a:srgbClr val="006600"/>
                </a:solidFill>
                <a:latin typeface="Angsana New" panose="02020603050405020304" pitchFamily="18" charset="-34"/>
                <a:ea typeface="Calibri" pitchFamily="34" charset="0"/>
                <a:cs typeface="PT Bold Heading" panose="02010400000000000000" pitchFamily="2" charset="-78"/>
              </a:rPr>
              <a:t>بناء وتصميم قواعد البيانات</a:t>
            </a:r>
            <a:endParaRPr lang="en-US" sz="1200" dirty="0">
              <a:solidFill>
                <a:srgbClr val="006600"/>
              </a:solidFill>
              <a:latin typeface="Angsana New" panose="02020603050405020304" pitchFamily="18" charset="-34"/>
              <a:cs typeface="PT Bold Heading" panose="02010400000000000000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484644" y="1052736"/>
            <a:ext cx="8174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5250" algn="justLow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ar-SA" sz="2000" b="1" dirty="0">
                <a:latin typeface="Calibri" pitchFamily="34" charset="0"/>
                <a:cs typeface="Arial" pitchFamily="34" charset="0"/>
              </a:rPr>
              <a:t>تسمى المرحلة التي تسبق بناء قاعدة البيانات على الحاسب مرحلة تصميم القاعدة وتحليل النظام لتحديد العناصر (</a:t>
            </a:r>
            <a:r>
              <a:rPr lang="ar-SA" sz="2000" b="1" dirty="0">
                <a:solidFill>
                  <a:srgbClr val="4A32DC"/>
                </a:solidFill>
                <a:latin typeface="Calibri" pitchFamily="34" charset="0"/>
                <a:cs typeface="Arial" pitchFamily="34" charset="0"/>
              </a:rPr>
              <a:t>الحقول</a:t>
            </a:r>
            <a:r>
              <a:rPr lang="ar-SA" sz="2000" b="1" dirty="0">
                <a:latin typeface="Calibri" pitchFamily="34" charset="0"/>
                <a:cs typeface="Arial" pitchFamily="34" charset="0"/>
              </a:rPr>
              <a:t>) المطوبة ونوع كل حقل ( </a:t>
            </a:r>
            <a:r>
              <a:rPr lang="ar-SA" sz="20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نص - رقم – تاريخ – وقت – مذكره .. ) 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95736" y="1916832"/>
            <a:ext cx="5071072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8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بناء وتصميم قاعدة بيانات المستشفى 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588224" y="2780928"/>
            <a:ext cx="1678524" cy="4320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ar-SA" sz="2400" dirty="0">
                <a:latin typeface="Calibri" pitchFamily="34" charset="0"/>
                <a:ea typeface="Calibri" pitchFamily="34" charset="0"/>
                <a:cs typeface="Arial" pitchFamily="34" charset="0"/>
              </a:rPr>
              <a:t>ملف المرضى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4644008" y="2780928"/>
            <a:ext cx="1678524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ar-SA" sz="2400" dirty="0">
                <a:latin typeface="Calibri" pitchFamily="34" charset="0"/>
                <a:ea typeface="Calibri" pitchFamily="34" charset="0"/>
                <a:cs typeface="Arial" pitchFamily="34" charset="0"/>
              </a:rPr>
              <a:t>ملف الأطباء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2771800" y="2780928"/>
            <a:ext cx="1678524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ar-SA" sz="2400" dirty="0">
                <a:latin typeface="Calibri" pitchFamily="34" charset="0"/>
                <a:ea typeface="Calibri" pitchFamily="34" charset="0"/>
                <a:cs typeface="Arial" pitchFamily="34" charset="0"/>
              </a:rPr>
              <a:t>ملف الصيدلية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744172" y="2780928"/>
            <a:ext cx="1678524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ar-SA" sz="2400" dirty="0">
                <a:latin typeface="Calibri" pitchFamily="34" charset="0"/>
                <a:ea typeface="Calibri" pitchFamily="34" charset="0"/>
                <a:cs typeface="Arial" pitchFamily="34" charset="0"/>
              </a:rPr>
              <a:t>ملف المختبر</a:t>
            </a:r>
          </a:p>
        </p:txBody>
      </p:sp>
      <p:graphicFrame>
        <p:nvGraphicFramePr>
          <p:cNvPr id="28" name="جدول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446852"/>
              </p:ext>
            </p:extLst>
          </p:nvPr>
        </p:nvGraphicFramePr>
        <p:xfrm>
          <a:off x="6444208" y="3429000"/>
          <a:ext cx="1928794" cy="2651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12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402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الحقل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النوع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رقم المرض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رقم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اسم المريض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نص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تاريخ الميلاد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تاريخ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الحالة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/>
                        <a:t>الطبيب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الدواء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التحليل المطلوب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6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ذو زوايا قطرية مخدوشة 5"/>
          <p:cNvSpPr/>
          <p:nvPr/>
        </p:nvSpPr>
        <p:spPr>
          <a:xfrm>
            <a:off x="2051720" y="548680"/>
            <a:ext cx="4968552" cy="972000"/>
          </a:xfrm>
          <a:prstGeom prst="snip2DiagRect">
            <a:avLst>
              <a:gd name="adj1" fmla="val 21416"/>
              <a:gd name="adj2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727684" y="620688"/>
            <a:ext cx="5688632" cy="792088"/>
          </a:xfrm>
          <a:prstGeom prst="roundRect">
            <a:avLst/>
          </a:prstGeom>
          <a:solidFill>
            <a:srgbClr val="A7234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/>
                </a:solidFill>
                <a:cs typeface="PT Bold Heading" panose="02010400000000000000" pitchFamily="2" charset="-78"/>
              </a:rPr>
              <a:t>خطوات تصميم وبناء قاعدة بيانات</a:t>
            </a:r>
          </a:p>
        </p:txBody>
      </p:sp>
      <p:sp>
        <p:nvSpPr>
          <p:cNvPr id="3" name="مستطيل ذو زوايا قطرية مستديرة 2"/>
          <p:cNvSpPr/>
          <p:nvPr/>
        </p:nvSpPr>
        <p:spPr>
          <a:xfrm>
            <a:off x="1007604" y="1772816"/>
            <a:ext cx="7128792" cy="5040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تحديد الغرض من قاعدة البيانات</a:t>
            </a:r>
          </a:p>
        </p:txBody>
      </p:sp>
      <p:sp>
        <p:nvSpPr>
          <p:cNvPr id="15" name="مستطيل ذو زوايا قطرية مستديرة 14"/>
          <p:cNvSpPr/>
          <p:nvPr/>
        </p:nvSpPr>
        <p:spPr>
          <a:xfrm>
            <a:off x="1007604" y="2420888"/>
            <a:ext cx="7128792" cy="504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العثور على المعلومات وتنظيمها </a:t>
            </a:r>
            <a:r>
              <a:rPr lang="ar-SA" b="1" dirty="0"/>
              <a:t>اسم الطالب – السجل المدني ..</a:t>
            </a:r>
          </a:p>
        </p:txBody>
      </p:sp>
      <p:sp>
        <p:nvSpPr>
          <p:cNvPr id="16" name="مستطيل ذو زوايا قطرية مستديرة 15"/>
          <p:cNvSpPr/>
          <p:nvPr/>
        </p:nvSpPr>
        <p:spPr>
          <a:xfrm>
            <a:off x="1007604" y="3069016"/>
            <a:ext cx="7128792" cy="50400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تقسيم المعلومات إلى جداول </a:t>
            </a:r>
            <a:r>
              <a:rPr lang="ar-SA" b="1" dirty="0"/>
              <a:t>المدرسين الطلاب</a:t>
            </a:r>
          </a:p>
        </p:txBody>
      </p:sp>
      <p:sp>
        <p:nvSpPr>
          <p:cNvPr id="17" name="مستطيل ذو زوايا قطرية مستديرة 16"/>
          <p:cNvSpPr/>
          <p:nvPr/>
        </p:nvSpPr>
        <p:spPr>
          <a:xfrm>
            <a:off x="1007604" y="3717032"/>
            <a:ext cx="7128792" cy="5040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تحديد خصائص الجدول </a:t>
            </a:r>
            <a:r>
              <a:rPr lang="ar-SA" b="1" dirty="0"/>
              <a:t>تحديد عناوين الأعمدة في كل جدول ( اسم الطالب ... )</a:t>
            </a:r>
          </a:p>
        </p:txBody>
      </p:sp>
      <p:sp>
        <p:nvSpPr>
          <p:cNvPr id="18" name="مستطيل ذو زوايا قطرية مستديرة 17"/>
          <p:cNvSpPr/>
          <p:nvPr/>
        </p:nvSpPr>
        <p:spPr>
          <a:xfrm>
            <a:off x="1007604" y="4365104"/>
            <a:ext cx="7128792" cy="504000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تحديد العلاقات بين الجداول</a:t>
            </a:r>
            <a:endParaRPr lang="ar-SA" b="1" dirty="0"/>
          </a:p>
        </p:txBody>
      </p:sp>
      <p:sp>
        <p:nvSpPr>
          <p:cNvPr id="19" name="مستطيل ذو زوايا قطرية مستديرة 18"/>
          <p:cNvSpPr/>
          <p:nvPr/>
        </p:nvSpPr>
        <p:spPr>
          <a:xfrm>
            <a:off x="1007604" y="5013232"/>
            <a:ext cx="7128792" cy="50400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تحديد المفاتيح الأساسية والثانوية بكل جدول</a:t>
            </a:r>
            <a:endParaRPr lang="ar-SA" b="1" dirty="0"/>
          </a:p>
        </p:txBody>
      </p:sp>
      <p:sp>
        <p:nvSpPr>
          <p:cNvPr id="20" name="مستطيل ذو زوايا قطرية مستديرة 19"/>
          <p:cNvSpPr/>
          <p:nvPr/>
        </p:nvSpPr>
        <p:spPr>
          <a:xfrm>
            <a:off x="1007604" y="5661304"/>
            <a:ext cx="7128792" cy="50400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إضافة البيانات للجدول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40290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4" y="2277696"/>
            <a:ext cx="8172000" cy="395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1"/>
          <a:stretch/>
        </p:blipFill>
        <p:spPr bwMode="auto">
          <a:xfrm>
            <a:off x="1391443" y="467323"/>
            <a:ext cx="6361113" cy="2260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51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331640" y="2705725"/>
            <a:ext cx="64087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effectLst/>
              </a:rPr>
              <a:t>اللَّهُمَّ انْفَعْنَا بِمَا عَلَّمْتَنَا , وَعَلِّمْنَا مَا </a:t>
            </a:r>
            <a:r>
              <a:rPr lang="ar-SA" sz="4400" b="1" dirty="0">
                <a:solidFill>
                  <a:srgbClr val="000099"/>
                </a:solidFill>
                <a:effectLst/>
              </a:rPr>
              <a:t>يَنْفَعُنَا , وَزِدْنَا عِلْمًا إِلَى عِلْمِنَا</a:t>
            </a:r>
            <a:r>
              <a:rPr lang="ar-SA" sz="4400" b="1" dirty="0">
                <a:solidFill>
                  <a:srgbClr val="FF0000"/>
                </a:solidFill>
                <a:effectLst/>
              </a:rPr>
              <a:t> </a:t>
            </a:r>
            <a:endParaRPr lang="ar-SA" sz="44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0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صورة ذات صلة">
            <a:extLst>
              <a:ext uri="{FF2B5EF4-FFF2-40B4-BE49-F238E27FC236}">
                <a16:creationId xmlns:a16="http://schemas.microsoft.com/office/drawing/2014/main" id="{CA65BDFB-BA60-4D8C-A6B7-21D43FB3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47" y="2348880"/>
            <a:ext cx="4152106" cy="362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ذو زوايا قطرية مخدوشة 5">
            <a:extLst>
              <a:ext uri="{FF2B5EF4-FFF2-40B4-BE49-F238E27FC236}">
                <a16:creationId xmlns:a16="http://schemas.microsoft.com/office/drawing/2014/main" id="{DFE815D7-A8C2-4CF8-B57F-AE020F384ABC}"/>
              </a:ext>
            </a:extLst>
          </p:cNvPr>
          <p:cNvSpPr/>
          <p:nvPr/>
        </p:nvSpPr>
        <p:spPr>
          <a:xfrm>
            <a:off x="2051720" y="944832"/>
            <a:ext cx="4968552" cy="972000"/>
          </a:xfrm>
          <a:prstGeom prst="snip2DiagRect">
            <a:avLst>
              <a:gd name="adj1" fmla="val 21416"/>
              <a:gd name="adj2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مستدير الزوايا 7">
            <a:extLst>
              <a:ext uri="{FF2B5EF4-FFF2-40B4-BE49-F238E27FC236}">
                <a16:creationId xmlns:a16="http://schemas.microsoft.com/office/drawing/2014/main" id="{D095473F-7F0A-4441-B3E8-2F421CF02F35}"/>
              </a:ext>
            </a:extLst>
          </p:cNvPr>
          <p:cNvSpPr/>
          <p:nvPr/>
        </p:nvSpPr>
        <p:spPr>
          <a:xfrm>
            <a:off x="1727684" y="1016840"/>
            <a:ext cx="5688632" cy="792088"/>
          </a:xfrm>
          <a:prstGeom prst="roundRect">
            <a:avLst/>
          </a:prstGeom>
          <a:solidFill>
            <a:srgbClr val="A7234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cs typeface="PT Bold Heading" panose="02010400000000000000" pitchFamily="2" charset="-78"/>
              </a:rPr>
              <a:t>مفهوم قواعد البيانات</a:t>
            </a:r>
          </a:p>
        </p:txBody>
      </p:sp>
    </p:spTree>
    <p:extLst>
      <p:ext uri="{BB962C8B-B14F-4D97-AF65-F5344CB8AC3E}">
        <p14:creationId xmlns:p14="http://schemas.microsoft.com/office/powerpoint/2010/main" val="3755392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32" y="620688"/>
            <a:ext cx="3924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83568" y="2886035"/>
            <a:ext cx="777686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هي الأشكال المختلفة التي تمثل بها الحقائق والمعارف كالأرقام والحروف والصور وغيرها ، والتي يتم معالجتها يدويا أو حاسوبيا للحصول على معنى .</a:t>
            </a:r>
          </a:p>
          <a:p>
            <a:pPr algn="justLow"/>
            <a:endParaRPr lang="ar-SA" sz="2400" b="1" dirty="0"/>
          </a:p>
          <a:p>
            <a:pPr algn="justLow"/>
            <a:r>
              <a:rPr lang="ar-SA" sz="2400" b="1" dirty="0">
                <a:solidFill>
                  <a:srgbClr val="C00000"/>
                </a:solidFill>
              </a:rPr>
              <a:t>فمثلا الصلصال عندما يترك دون تحديد شكله لا يفهم منه شيئا .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83568" y="4974267"/>
            <a:ext cx="777686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r>
              <a:rPr lang="ar-SA" altLang="ar-SA" sz="2400" b="1" dirty="0">
                <a:solidFill>
                  <a:schemeClr val="bg1"/>
                </a:solidFill>
              </a:rPr>
              <a:t>هي الشكل الخارجي الظاهري التي تمثل به المعاني والمفاهيم والحقائق التي بمعالجتها نحصل على المعلومات . </a:t>
            </a:r>
          </a:p>
        </p:txBody>
      </p:sp>
      <p:pic>
        <p:nvPicPr>
          <p:cNvPr id="3" name="Picture 2" descr="نتيجة بحث الصور عن ‪data    png‬‏">
            <a:extLst>
              <a:ext uri="{FF2B5EF4-FFF2-40B4-BE49-F238E27FC236}">
                <a16:creationId xmlns:a16="http://schemas.microsoft.com/office/drawing/2014/main" id="{322B8A3F-1DC1-42AA-8884-67901DDA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97848"/>
            <a:ext cx="3096344" cy="23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9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09" y="620688"/>
            <a:ext cx="39624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683568" y="3308791"/>
            <a:ext cx="77768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b="1" dirty="0"/>
              <a:t>بيانتا تم معالجتها وتحويلها إلى صورة قابلة للفهم .</a:t>
            </a:r>
          </a:p>
          <a:p>
            <a:pPr algn="justLow"/>
            <a:r>
              <a:rPr lang="ar-SA" sz="2400" b="1" dirty="0"/>
              <a:t>بحيث يتم معالجة البيانات عن طريق تصنيفها بأشكال مختلفة لاستنباط معلومات مفيدة .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22233" y="4820959"/>
            <a:ext cx="777686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>
            <a:defPPr>
              <a:defRPr lang="ar-SA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ar-SA" altLang="ar-SA" dirty="0"/>
              <a:t>يقصد بالمعلومة المعاني والمفاهيم والحقائق والمعارف التي يدركها الإنسان ويمكن تمثيل المعلومات بالمعادلة التالية :</a:t>
            </a:r>
          </a:p>
          <a:p>
            <a:pPr algn="ctr"/>
            <a:r>
              <a:rPr lang="ar-SA" altLang="ar-SA" dirty="0"/>
              <a:t>المعلومات = البيانات + المعالجة</a:t>
            </a:r>
          </a:p>
        </p:txBody>
      </p:sp>
      <p:pic>
        <p:nvPicPr>
          <p:cNvPr id="4100" name="Picture 4" descr="صورة ذات صلة">
            <a:extLst>
              <a:ext uri="{FF2B5EF4-FFF2-40B4-BE49-F238E27FC236}">
                <a16:creationId xmlns:a16="http://schemas.microsoft.com/office/drawing/2014/main" id="{5890AA7A-8C4A-4945-8E08-63DF4BE0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" y="578454"/>
            <a:ext cx="2370305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10323</TotalTime>
  <Words>912</Words>
  <Application>Microsoft Office PowerPoint</Application>
  <PresentationFormat>عرض على الشاشة (4:3)</PresentationFormat>
  <Paragraphs>209</Paragraphs>
  <Slides>60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7" baseType="lpstr">
      <vt:lpstr>Angsana New</vt:lpstr>
      <vt:lpstr>Arial</vt:lpstr>
      <vt:lpstr>Calibri</vt:lpstr>
      <vt:lpstr>PT Bold Heading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توسع قـاع المحيط</dc:title>
  <dc:creator>محمد بلال</dc:creator>
  <cp:lastModifiedBy>أبو أحمد</cp:lastModifiedBy>
  <cp:revision>987</cp:revision>
  <dcterms:created xsi:type="dcterms:W3CDTF">2012-09-13T23:26:33Z</dcterms:created>
  <dcterms:modified xsi:type="dcterms:W3CDTF">2018-01-16T16:08:39Z</dcterms:modified>
</cp:coreProperties>
</file>