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0" r:id="rId1"/>
  </p:sldMasterIdLst>
  <p:notesMasterIdLst>
    <p:notesMasterId r:id="rId16"/>
  </p:notesMasterIdLst>
  <p:sldIdLst>
    <p:sldId id="300" r:id="rId2"/>
    <p:sldId id="256" r:id="rId3"/>
    <p:sldId id="306" r:id="rId4"/>
    <p:sldId id="301" r:id="rId5"/>
    <p:sldId id="309" r:id="rId6"/>
    <p:sldId id="259" r:id="rId7"/>
    <p:sldId id="290" r:id="rId8"/>
    <p:sldId id="307" r:id="rId9"/>
    <p:sldId id="261" r:id="rId10"/>
    <p:sldId id="304" r:id="rId11"/>
    <p:sldId id="303" r:id="rId12"/>
    <p:sldId id="308" r:id="rId13"/>
    <p:sldId id="305" r:id="rId14"/>
    <p:sldId id="287" r:id="rId15"/>
  </p:sldIdLst>
  <p:sldSz cx="9144000" cy="6858000" type="screen4x3"/>
  <p:notesSz cx="6889750" cy="96075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0001"/>
    <a:srgbClr val="A9BE01"/>
    <a:srgbClr val="87AB21"/>
    <a:srgbClr val="FF9F00"/>
    <a:srgbClr val="FFFFFF"/>
    <a:srgbClr val="006600"/>
    <a:srgbClr val="F5FAE6"/>
    <a:srgbClr val="C6E472"/>
    <a:srgbClr val="AAD72D"/>
    <a:srgbClr val="FEF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3" d="100"/>
          <a:sy n="73" d="100"/>
        </p:scale>
        <p:origin x="108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904511" y="0"/>
            <a:ext cx="2985240" cy="48030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91" y="0"/>
            <a:ext cx="2985240" cy="480302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4D681C3-E88D-49A0-A682-37F82D31AA99}" type="datetimeFigureOut">
              <a:rPr lang="ar-SA" smtClean="0"/>
              <a:t>05/01/40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042988" y="720725"/>
            <a:ext cx="4803775" cy="3602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8658" y="4563624"/>
            <a:ext cx="5512436" cy="4322711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904511" y="9125724"/>
            <a:ext cx="2985240" cy="480301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91" y="9125724"/>
            <a:ext cx="2985240" cy="480301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47F7EF9-B291-4FCC-9E2E-AF609A5051C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797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C7B3-9AF3-48BC-A914-0947D4AB9122}" type="datetimeFigureOut">
              <a:rPr lang="ar-SA" smtClean="0"/>
              <a:t>05/01/40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5D228-C2FE-4CFB-9FDF-27698CE85486}" type="slidenum">
              <a:rPr lang="ar-SA" smtClean="0"/>
              <a:t>‹#›</a:t>
            </a:fld>
            <a:endParaRPr lang="ar-S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56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C7B3-9AF3-48BC-A914-0947D4AB9122}" type="datetimeFigureOut">
              <a:rPr lang="ar-SA" smtClean="0"/>
              <a:t>05/01/40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5D228-C2FE-4CFB-9FDF-27698CE854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197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C7B3-9AF3-48BC-A914-0947D4AB9122}" type="datetimeFigureOut">
              <a:rPr lang="ar-SA" smtClean="0"/>
              <a:t>05/01/40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5D228-C2FE-4CFB-9FDF-27698CE854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917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C7B3-9AF3-48BC-A914-0947D4AB9122}" type="datetimeFigureOut">
              <a:rPr lang="ar-SA" smtClean="0"/>
              <a:t>05/01/40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5D228-C2FE-4CFB-9FDF-27698CE854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61485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C7B3-9AF3-48BC-A914-0947D4AB9122}" type="datetimeFigureOut">
              <a:rPr lang="ar-SA" smtClean="0"/>
              <a:t>05/01/40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5D228-C2FE-4CFB-9FDF-27698CE85486}" type="slidenum">
              <a:rPr lang="ar-SA" smtClean="0"/>
              <a:t>‹#›</a:t>
            </a:fld>
            <a:endParaRPr lang="ar-S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9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C7B3-9AF3-48BC-A914-0947D4AB9122}" type="datetimeFigureOut">
              <a:rPr lang="ar-SA" smtClean="0"/>
              <a:t>05/01/40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5D228-C2FE-4CFB-9FDF-27698CE854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736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C7B3-9AF3-48BC-A914-0947D4AB9122}" type="datetimeFigureOut">
              <a:rPr lang="ar-SA" smtClean="0"/>
              <a:t>05/01/40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5D228-C2FE-4CFB-9FDF-27698CE854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8075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C7B3-9AF3-48BC-A914-0947D4AB9122}" type="datetimeFigureOut">
              <a:rPr lang="ar-SA" smtClean="0"/>
              <a:t>05/01/40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5D228-C2FE-4CFB-9FDF-27698CE854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9164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C7B3-9AF3-48BC-A914-0947D4AB9122}" type="datetimeFigureOut">
              <a:rPr lang="ar-SA" smtClean="0"/>
              <a:t>05/01/40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5D228-C2FE-4CFB-9FDF-27698CE854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310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7B15C7B3-9AF3-48BC-A914-0947D4AB9122}" type="datetimeFigureOut">
              <a:rPr lang="ar-SA" smtClean="0"/>
              <a:t>05/01/40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25D228-C2FE-4CFB-9FDF-27698CE854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810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5C7B3-9AF3-48BC-A914-0947D4AB9122}" type="datetimeFigureOut">
              <a:rPr lang="ar-SA" smtClean="0"/>
              <a:t>05/01/40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5D228-C2FE-4CFB-9FDF-27698CE854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49413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B15C7B3-9AF3-48BC-A914-0947D4AB9122}" type="datetimeFigureOut">
              <a:rPr lang="ar-SA" smtClean="0"/>
              <a:t>05/01/40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D25D228-C2FE-4CFB-9FDF-27698CE85486}" type="slidenum">
              <a:rPr lang="ar-SA" smtClean="0"/>
              <a:t>‹#›</a:t>
            </a:fld>
            <a:endParaRPr lang="ar-SA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23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rgbClr val="A9BE01"/>
            </a:gs>
            <a:gs pos="83000">
              <a:srgbClr val="87AB2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86400" y="457200"/>
            <a:ext cx="2971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anose="02040503050201020203" pitchFamily="18" charset="-78"/>
                <a:cs typeface="Adobe Arabic" panose="02040503050201020203" pitchFamily="18" charset="-78"/>
              </a:rPr>
              <a:t>يعتبر حبّ الوطن فخراً واعتزازاً لكلّ مواطن، لذلك علينا أن ندافع عنه ونحميه بكلّ قوّة، وأن نحفظه كما يحفظنا، وأن نقدّره لتوفيره الأمن والأمان لنا.</a:t>
            </a:r>
            <a:endParaRPr lang="en-US" sz="3600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063"/>
            <a:ext cx="3886200" cy="34290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6" y="3505200"/>
            <a:ext cx="37719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68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741921-EB41-41B8-BEEA-E1290AB3C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9568F8A-A13A-49D6-A5BE-05ECF3DA1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6144166-1589-41AE-BD17-D85968332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48" y="3213736"/>
            <a:ext cx="5868219" cy="3581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A1AC928-98BC-40BD-A097-2A77612D3D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175" y="260986"/>
            <a:ext cx="545782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4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5282410-CCD3-4BEF-BCFA-72096440C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D091671-EFDD-4494-A59F-F717FC3BB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26" y="3588838"/>
            <a:ext cx="4886325" cy="32099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8D02246-FDED-4628-A2C4-56B79A5789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93" y="163843"/>
            <a:ext cx="4877481" cy="48774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F545733E-7E0E-4346-8CB5-30FA4F63C7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2" y="194404"/>
            <a:ext cx="4657490" cy="3394434"/>
          </a:xfrm>
          <a:prstGeom prst="rect">
            <a:avLst/>
          </a:prstGeom>
        </p:spPr>
      </p:pic>
      <p:sp>
        <p:nvSpPr>
          <p:cNvPr id="27" name="Content Placeholder 26">
            <a:extLst>
              <a:ext uri="{FF2B5EF4-FFF2-40B4-BE49-F238E27FC236}">
                <a16:creationId xmlns="" xmlns:a16="http://schemas.microsoft.com/office/drawing/2014/main" id="{10F9BF72-A302-4886-A102-51CD6B5CD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7421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25C654-EB14-446F-8AB3-8E54454E9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8DEFC5-82C7-449B-B6C7-3183629C39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AA4D4AA-41C8-4FD3-B07E-8F1904642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4" y="152400"/>
            <a:ext cx="4484914" cy="29845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A0F873F-BDCE-45FA-ADB0-612430987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1790118"/>
            <a:ext cx="4544008" cy="454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7C41B7-1C03-4549-B455-8AC60711F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48FC250-1E07-4927-9E4B-0BD8A914E9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094DB1E-AD6A-4688-BD82-F3D5FB428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77770"/>
            <a:ext cx="8839200" cy="505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8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ar-SA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الواجب :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2895600" y="3499991"/>
            <a:ext cx="4975860" cy="1264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ar-SA" sz="7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dobe Arabic" pitchFamily="18" charset="-78"/>
                <a:ea typeface="Calibri"/>
                <a:cs typeface="Adobe Arabic" pitchFamily="18" charset="-78"/>
              </a:rPr>
              <a:t>خريطة الوحدة .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dobe Arabic" pitchFamily="18" charset="-78"/>
              <a:ea typeface="Calibri"/>
              <a:cs typeface="Adobe Arabic" pitchFamily="18" charset="-78"/>
            </a:endParaRP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60" y="1066331"/>
            <a:ext cx="2324630" cy="2057869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567860" y="5943600"/>
            <a:ext cx="2514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98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447800" y="4011092"/>
            <a:ext cx="7772400" cy="865708"/>
          </a:xfrm>
        </p:spPr>
        <p:txBody>
          <a:bodyPr>
            <a:noAutofit/>
          </a:bodyPr>
          <a:lstStyle/>
          <a:p>
            <a:r>
              <a:rPr lang="ar-SA" sz="9600" b="1" dirty="0">
                <a:solidFill>
                  <a:srgbClr val="3E0001"/>
                </a:solidFill>
              </a:rPr>
              <a:t>الوحدة الأولى 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219200" y="4911012"/>
            <a:ext cx="6400800" cy="838200"/>
          </a:xfrm>
        </p:spPr>
        <p:txBody>
          <a:bodyPr>
            <a:noAutofit/>
          </a:bodyPr>
          <a:lstStyle/>
          <a:p>
            <a:r>
              <a:rPr lang="ar-SA" sz="8800" b="1" dirty="0">
                <a:solidFill>
                  <a:srgbClr val="3E00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أتحكم بحاسوبي </a:t>
            </a:r>
          </a:p>
        </p:txBody>
      </p:sp>
      <p:sp>
        <p:nvSpPr>
          <p:cNvPr id="5" name="مربع نص 5"/>
          <p:cNvSpPr txBox="1"/>
          <p:nvPr/>
        </p:nvSpPr>
        <p:spPr>
          <a:xfrm>
            <a:off x="190500" y="6396335"/>
            <a:ext cx="2514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المعلمة / نهى العودان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85AE78E-8A42-4E5B-8BB5-003CFA49DC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7"/>
          <a:stretch/>
        </p:blipFill>
        <p:spPr>
          <a:xfrm>
            <a:off x="24882" y="0"/>
            <a:ext cx="9119118" cy="356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0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6E3928-A1B8-41BE-A90D-A5C21A904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6A9B199-591E-4BAE-A6B2-5644428BC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D0A4DDF-85FD-4933-801D-37F49467D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6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5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E3CB935-5DF0-4E36-AD58-DEC982BC25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5C9291-C11F-49DE-A935-5E57259B3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48200"/>
            <a:ext cx="9220200" cy="1450757"/>
          </a:xfrm>
        </p:spPr>
        <p:txBody>
          <a:bodyPr>
            <a:noAutofit/>
          </a:bodyPr>
          <a:lstStyle/>
          <a:p>
            <a:pPr algn="ctr" rtl="1"/>
            <a:r>
              <a:rPr lang="ar-SA" sz="16300" b="1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3E0001"/>
                </a:solidFill>
              </a:rPr>
              <a:t>أهمية البرمجة </a:t>
            </a:r>
          </a:p>
        </p:txBody>
      </p:sp>
    </p:spTree>
    <p:extLst>
      <p:ext uri="{BB962C8B-B14F-4D97-AF65-F5344CB8AC3E}">
        <p14:creationId xmlns:p14="http://schemas.microsoft.com/office/powerpoint/2010/main" val="79534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304800" y="304800"/>
            <a:ext cx="8305800" cy="990600"/>
          </a:xfr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SA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+mj-cs"/>
              </a:rPr>
              <a:t>استنتجي مفهوم البرمجة والبرنامج ؟ </a:t>
            </a:r>
          </a:p>
        </p:txBody>
      </p:sp>
      <p:graphicFrame>
        <p:nvGraphicFramePr>
          <p:cNvPr id="6" name="جدول 1">
            <a:extLst>
              <a:ext uri="{FF2B5EF4-FFF2-40B4-BE49-F238E27FC236}">
                <a16:creationId xmlns="" xmlns:a16="http://schemas.microsoft.com/office/drawing/2014/main" id="{E1C5583E-24EF-4680-A8CE-CF9C90C98C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030043"/>
              </p:ext>
            </p:extLst>
          </p:nvPr>
        </p:nvGraphicFramePr>
        <p:xfrm>
          <a:off x="12926" y="4556572"/>
          <a:ext cx="4711474" cy="22860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8163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94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24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3318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1541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نوع النشاط </a:t>
                      </a:r>
                      <a:endParaRPr lang="ar-S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مجموعات</a:t>
                      </a:r>
                      <a:endParaRPr lang="ar-S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مدة النشاط </a:t>
                      </a:r>
                      <a:endParaRPr lang="ar-S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/>
                        <a:t>2</a:t>
                      </a:r>
                      <a:r>
                        <a:rPr lang="ar-SA" sz="2400" dirty="0"/>
                        <a:t> د</a:t>
                      </a:r>
                      <a:endParaRPr lang="ar-SA" sz="2400" dirty="0"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908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الاستراتيجية المستخدمة</a:t>
                      </a:r>
                      <a:endParaRPr lang="ar-SA" sz="2400" b="1" dirty="0"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قراءة الصور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908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مهارات</a:t>
                      </a:r>
                      <a:r>
                        <a:rPr lang="ar-SA" sz="2400" baseline="0" dirty="0"/>
                        <a:t> تنمية التفكير</a:t>
                      </a:r>
                      <a:endParaRPr lang="ar-SA" sz="2400" b="1" dirty="0"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ar-SA" sz="2800" b="1" dirty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التفكير</a:t>
                      </a:r>
                      <a:r>
                        <a:rPr lang="ar-SA" sz="2800" b="1" baseline="0" dirty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 والاستنتاج</a:t>
                      </a:r>
                      <a:endParaRPr lang="ar-SA" sz="2800" b="1" dirty="0"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40177A6-7765-4586-B360-D0B53EC9A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2" y="1693180"/>
            <a:ext cx="5309118" cy="2863392"/>
          </a:xfrm>
          <a:prstGeom prst="rect">
            <a:avLst/>
          </a:prstGeom>
        </p:spPr>
      </p:pic>
      <p:pic>
        <p:nvPicPr>
          <p:cNvPr id="7" name="Picture 4" descr="Related image">
            <a:extLst>
              <a:ext uri="{FF2B5EF4-FFF2-40B4-BE49-F238E27FC236}">
                <a16:creationId xmlns="" xmlns:a16="http://schemas.microsoft.com/office/drawing/2014/main" id="{700175B8-1930-4BB3-BACB-F28B7958F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14651"/>
            <a:ext cx="3797559" cy="362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612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40177A6-7765-4586-B360-D0B53EC9A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-22412"/>
            <a:ext cx="5481516" cy="2956372"/>
          </a:xfrm>
          <a:prstGeom prst="rect">
            <a:avLst/>
          </a:prstGeom>
        </p:spPr>
      </p:pic>
      <p:pic>
        <p:nvPicPr>
          <p:cNvPr id="7" name="Picture 4" descr="Related image">
            <a:extLst>
              <a:ext uri="{FF2B5EF4-FFF2-40B4-BE49-F238E27FC236}">
                <a16:creationId xmlns="" xmlns:a16="http://schemas.microsoft.com/office/drawing/2014/main" id="{700175B8-1930-4BB3-BACB-F28B7958F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933960"/>
            <a:ext cx="3797559" cy="362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67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228600" y="304800"/>
            <a:ext cx="8763000" cy="99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SA" sz="4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البرمجة هي : إعطاء الأوامر والتعليمات للحاسب بلغة يفهمها وذلك لأداء مهمة معينة  </a:t>
            </a:r>
          </a:p>
        </p:txBody>
      </p:sp>
      <p:sp>
        <p:nvSpPr>
          <p:cNvPr id="7" name="عنصر نائب للمحتوى 1">
            <a:extLst>
              <a:ext uri="{FF2B5EF4-FFF2-40B4-BE49-F238E27FC236}">
                <a16:creationId xmlns="" xmlns:a16="http://schemas.microsoft.com/office/drawing/2014/main" id="{D078D304-282F-4DA9-A2A5-62357FC56B5A}"/>
              </a:ext>
            </a:extLst>
          </p:cNvPr>
          <p:cNvSpPr txBox="1">
            <a:spLocks/>
          </p:cNvSpPr>
          <p:nvPr/>
        </p:nvSpPr>
        <p:spPr>
          <a:xfrm>
            <a:off x="242596" y="2057400"/>
            <a:ext cx="8763000" cy="9906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Calibri" panose="020F0502020204030204" pitchFamily="34" charset="0"/>
              <a:buNone/>
            </a:pPr>
            <a:r>
              <a:rPr lang="ar-SA" sz="4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البرنامج : عبارة عن سلسة من الأوامر الممكتوبة بأحد لغات البرمجة والتي يتم تخزينها في ملف قابل للتنفيذ من قبل الحاسب </a:t>
            </a:r>
          </a:p>
        </p:txBody>
      </p:sp>
      <p:pic>
        <p:nvPicPr>
          <p:cNvPr id="2050" name="Picture 2" descr="Image result for programming">
            <a:extLst>
              <a:ext uri="{FF2B5EF4-FFF2-40B4-BE49-F238E27FC236}">
                <a16:creationId xmlns="" xmlns:a16="http://schemas.microsoft.com/office/drawing/2014/main" id="{152081BD-19A8-4E03-957A-6574CE2A7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62400"/>
            <a:ext cx="3657600" cy="242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rogramming">
            <a:extLst>
              <a:ext uri="{FF2B5EF4-FFF2-40B4-BE49-F238E27FC236}">
                <a16:creationId xmlns="" xmlns:a16="http://schemas.microsoft.com/office/drawing/2014/main" id="{54B5C543-6AA2-4D67-A656-3D0166343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62400"/>
            <a:ext cx="3009900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375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276107-3A8C-4B5D-9123-AD8DE8496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4D79CA57-C94E-4854-A4DC-D45D8E7923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2" cy="6858000"/>
          </a:xfrm>
        </p:spPr>
      </p:pic>
    </p:spTree>
    <p:extLst>
      <p:ext uri="{BB962C8B-B14F-4D97-AF65-F5344CB8AC3E}">
        <p14:creationId xmlns:p14="http://schemas.microsoft.com/office/powerpoint/2010/main" val="354821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1905000" y="1981200"/>
            <a:ext cx="4956969" cy="533400"/>
          </a:xfrm>
        </p:spPr>
        <p:txBody>
          <a:bodyPr>
            <a:noAutofit/>
          </a:bodyPr>
          <a:lstStyle/>
          <a:p>
            <a:pPr algn="r" rtl="1">
              <a:buFont typeface="Wingdings" panose="05000000000000000000" pitchFamily="2" charset="2"/>
              <a:buChar char="v"/>
            </a:pPr>
            <a:r>
              <a:rPr lang="ar-SA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مستويات لغات البرمجة </a:t>
            </a:r>
            <a:endParaRPr lang="ar-SA" sz="4000" b="1" dirty="0"/>
          </a:p>
        </p:txBody>
      </p:sp>
      <p:sp>
        <p:nvSpPr>
          <p:cNvPr id="4" name="AutoShape 2" descr="Image result for ‫الاجهزة الرقمية‬‎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7" name="عنصر نائب للمحتوى 2"/>
          <p:cNvSpPr txBox="1">
            <a:spLocks/>
          </p:cNvSpPr>
          <p:nvPr/>
        </p:nvSpPr>
        <p:spPr>
          <a:xfrm>
            <a:off x="268684" y="2667001"/>
            <a:ext cx="8229600" cy="1981200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ar-S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+mj-cs"/>
              </a:rPr>
              <a:t>تنقسم إلى قسمين:</a:t>
            </a:r>
          </a:p>
          <a:p>
            <a:pPr marL="0" lvl="0" indent="0">
              <a:buNone/>
            </a:pPr>
            <a:r>
              <a:rPr lang="ar-S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  <a:cs typeface="Times New Roman" panose="02020603050405020304" pitchFamily="18" charset="0"/>
              </a:rPr>
              <a:t>1- لغات عالية المستوى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ar-SA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anose="03020402040406030203" pitchFamily="66" charset="-78"/>
              </a:rPr>
              <a:t>2- لغات منخفضة المستوى</a:t>
            </a:r>
            <a:endParaRPr lang="en-US" sz="3600" dirty="0">
              <a:solidFill>
                <a:srgbClr val="00206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ar-SA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anose="03020402040406030203" pitchFamily="66" charset="-78"/>
              <a:cs typeface="+mj-cs"/>
            </a:endParaRPr>
          </a:p>
        </p:txBody>
      </p:sp>
      <p:graphicFrame>
        <p:nvGraphicFramePr>
          <p:cNvPr id="8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101124"/>
              </p:ext>
            </p:extLst>
          </p:nvPr>
        </p:nvGraphicFramePr>
        <p:xfrm>
          <a:off x="1150779" y="160338"/>
          <a:ext cx="6690042" cy="14935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577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394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098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3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31541"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نوع النشاط </a:t>
                      </a:r>
                      <a:endParaRPr lang="ar-S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مجموعات</a:t>
                      </a:r>
                      <a:endParaRPr lang="ar-S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dirty="0"/>
                        <a:t>مدة النشاط </a:t>
                      </a:r>
                      <a:endParaRPr lang="ar-SA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1 د</a:t>
                      </a:r>
                      <a:endParaRPr lang="ar-SA" sz="2400" dirty="0"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908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الاستراتيجية المستخدمة</a:t>
                      </a:r>
                      <a:endParaRPr lang="ar-SA" sz="2400" b="1" dirty="0"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قراءة الصور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908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/>
                        <a:t>مهارات</a:t>
                      </a:r>
                      <a:r>
                        <a:rPr lang="ar-SA" sz="2400" baseline="0" dirty="0"/>
                        <a:t> تنمية التفكير</a:t>
                      </a:r>
                      <a:endParaRPr lang="ar-SA" sz="2400" b="1" dirty="0"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ar-SA" sz="2800" b="1" dirty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التفكير</a:t>
                      </a:r>
                      <a:r>
                        <a:rPr lang="ar-SA" sz="2800" b="1" baseline="0" dirty="0">
                          <a:latin typeface="Adobe Arabic" panose="02040503050201020203" pitchFamily="18" charset="-78"/>
                          <a:cs typeface="Adobe Arabic" panose="02040503050201020203" pitchFamily="18" charset="-78"/>
                        </a:rPr>
                        <a:t> والاستنتاج</a:t>
                      </a:r>
                      <a:endParaRPr lang="ar-SA" sz="2800" b="1" dirty="0">
                        <a:latin typeface="Adobe Arabic" panose="02040503050201020203" pitchFamily="18" charset="-78"/>
                        <a:cs typeface="Adobe Arabic" panose="02040503050201020203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عنصر نائب للمحتوى 1">
            <a:extLst>
              <a:ext uri="{FF2B5EF4-FFF2-40B4-BE49-F238E27FC236}">
                <a16:creationId xmlns="" xmlns:a16="http://schemas.microsoft.com/office/drawing/2014/main" id="{5C4E3084-FB1A-4F89-A0B2-F814B53EEE94}"/>
              </a:ext>
            </a:extLst>
          </p:cNvPr>
          <p:cNvSpPr txBox="1">
            <a:spLocks/>
          </p:cNvSpPr>
          <p:nvPr/>
        </p:nvSpPr>
        <p:spPr>
          <a:xfrm>
            <a:off x="2057400" y="4648200"/>
            <a:ext cx="4956969" cy="1485901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buFont typeface="Wingdings" panose="05000000000000000000" pitchFamily="2" charset="2"/>
              <a:buChar char="v"/>
            </a:pPr>
            <a:r>
              <a:rPr lang="ar-SA" sz="32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عزيزتي الطالبة اقرئ من الكتاب مستويات لغات البرمجة ثم صنفي لغات البرمجة حسب المستوى </a:t>
            </a:r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248798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3648</TotalTime>
  <Words>144</Words>
  <Application>Microsoft Office PowerPoint</Application>
  <PresentationFormat>عرض على الشاشة (3:4)‏</PresentationFormat>
  <Paragraphs>31</Paragraphs>
  <Slides>14</Slides>
  <Notes>0</Notes>
  <HiddenSlides>2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2" baseType="lpstr">
      <vt:lpstr>Adobe Arabic</vt:lpstr>
      <vt:lpstr>Arabic Typesetting</vt:lpstr>
      <vt:lpstr>Arial</vt:lpstr>
      <vt:lpstr>Calibri</vt:lpstr>
      <vt:lpstr>Calibri Light</vt:lpstr>
      <vt:lpstr>Times New Roman</vt:lpstr>
      <vt:lpstr>Wingdings</vt:lpstr>
      <vt:lpstr>Retrospect</vt:lpstr>
      <vt:lpstr>عرض تقديمي في PowerPoint</vt:lpstr>
      <vt:lpstr>الوحدة الأولى </vt:lpstr>
      <vt:lpstr>عرض تقديمي في PowerPoint</vt:lpstr>
      <vt:lpstr>أهمية البرمجة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الواجب :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fatimah</cp:lastModifiedBy>
  <cp:revision>85</cp:revision>
  <cp:lastPrinted>2018-09-07T23:11:51Z</cp:lastPrinted>
  <dcterms:created xsi:type="dcterms:W3CDTF">2015-08-24T13:59:45Z</dcterms:created>
  <dcterms:modified xsi:type="dcterms:W3CDTF">2018-09-15T15:01:34Z</dcterms:modified>
</cp:coreProperties>
</file>