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5"/>
  </p:notesMasterIdLst>
  <p:sldIdLst>
    <p:sldId id="324" r:id="rId2"/>
    <p:sldId id="401" r:id="rId3"/>
    <p:sldId id="402" r:id="rId4"/>
    <p:sldId id="406" r:id="rId5"/>
    <p:sldId id="403" r:id="rId6"/>
    <p:sldId id="404" r:id="rId7"/>
    <p:sldId id="407" r:id="rId8"/>
    <p:sldId id="408" r:id="rId9"/>
    <p:sldId id="409" r:id="rId10"/>
    <p:sldId id="410" r:id="rId11"/>
    <p:sldId id="411" r:id="rId12"/>
    <p:sldId id="412" r:id="rId13"/>
    <p:sldId id="413" r:id="rId14"/>
  </p:sldIdLst>
  <p:sldSz cx="9144000" cy="6858000" type="screen4x3"/>
  <p:notesSz cx="6858000" cy="9144000"/>
  <p:custDataLst>
    <p:tags r:id="rId16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7" autoAdjust="0"/>
    <p:restoredTop sz="91103" autoAdjust="0"/>
  </p:normalViewPr>
  <p:slideViewPr>
    <p:cSldViewPr>
      <p:cViewPr varScale="1">
        <p:scale>
          <a:sx n="95" d="100"/>
          <a:sy n="95" d="100"/>
        </p:scale>
        <p:origin x="-59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10/07/1440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4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9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0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7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2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0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0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1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8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10/07/40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2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3/16/2019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5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3200400" y="-225"/>
            <a:ext cx="2523728" cy="908864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kern="0" dirty="0" smtClean="0">
                <a:solidFill>
                  <a:prstClr val="white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imes New Roman" pitchFamily="18" charset="0"/>
              </a:rPr>
              <a:t>التمهيد</a:t>
            </a:r>
            <a:endParaRPr lang="ar-SA" sz="700" kern="0" dirty="0" smtClean="0">
              <a:solidFill>
                <a:sysClr val="windowText" lastClr="000000"/>
              </a:solidFill>
            </a:endParaRPr>
          </a:p>
        </p:txBody>
      </p:sp>
      <p:grpSp>
        <p:nvGrpSpPr>
          <p:cNvPr id="40" name="مجموعة 4"/>
          <p:cNvGrpSpPr/>
          <p:nvPr/>
        </p:nvGrpSpPr>
        <p:grpSpPr>
          <a:xfrm>
            <a:off x="533400" y="6172200"/>
            <a:ext cx="5751790" cy="657885"/>
            <a:chOff x="395536" y="5964387"/>
            <a:chExt cx="5751790" cy="848989"/>
          </a:xfrm>
        </p:grpSpPr>
        <p:pic>
          <p:nvPicPr>
            <p:cNvPr id="42" name="Picture 41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4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45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4046709" y="2764085"/>
            <a:ext cx="4563429" cy="138499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يستطيع طائر الببغاء الطيران لمسافة تزيد على 700 كلم يوميا للبحث عن الغذاء . فما الذي يحرك أجنحته  </a:t>
            </a:r>
            <a:r>
              <a:rPr lang="ar-SA" sz="2800" b="1" dirty="0" smtClean="0">
                <a:solidFill>
                  <a:prstClr val="black"/>
                </a:solidFill>
              </a:rPr>
              <a:t>؟</a:t>
            </a:r>
            <a:endParaRPr lang="ar-SA" sz="2800" b="1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" y="1772816"/>
            <a:ext cx="3435033" cy="3140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دبوس زينة 1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صـ104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638782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الثانية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الرابع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512" y="1828800"/>
            <a:ext cx="88058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تفرز الهرمونات في الجسم </a:t>
            </a:r>
            <a:r>
              <a:rPr lang="ar-SA" sz="2800" b="1" dirty="0" smtClean="0">
                <a:solidFill>
                  <a:srgbClr val="FF0000"/>
                </a:solidFill>
              </a:rPr>
              <a:t>عن طريق  </a:t>
            </a:r>
            <a:r>
              <a:rPr lang="ar-SA" sz="2800" b="1" dirty="0" smtClean="0">
                <a:solidFill>
                  <a:srgbClr val="FF0000"/>
                </a:solidFill>
              </a:rPr>
              <a:t>.......................  .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12" name="مربع نص 22"/>
          <p:cNvSpPr txBox="1"/>
          <p:nvPr/>
        </p:nvSpPr>
        <p:spPr>
          <a:xfrm>
            <a:off x="6459838" y="1066539"/>
            <a:ext cx="2362200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2- المفردات :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3" name="مربع نص 21"/>
          <p:cNvSpPr txBox="1"/>
          <p:nvPr/>
        </p:nvSpPr>
        <p:spPr>
          <a:xfrm>
            <a:off x="2930550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1762780"/>
            <a:ext cx="2895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جهاز الغدد الصماء 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14" name="مربع نص 22"/>
          <p:cNvSpPr txBox="1"/>
          <p:nvPr/>
        </p:nvSpPr>
        <p:spPr>
          <a:xfrm>
            <a:off x="7025571" y="2495386"/>
            <a:ext cx="1810956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3- ألخص :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08774"/>
            <a:ext cx="66868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كيف ينظم الجهاز العصبي عمل أجهزة الأرنب لمساعدته على التخلص من خطر يهدد حياته ؟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562" y="3505200"/>
            <a:ext cx="2133601" cy="15338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إرسال إشارات من العين </a:t>
            </a:r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ل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لدماغ تفيد وجود خطر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276600" y="3515031"/>
            <a:ext cx="2895600" cy="156087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إفراز هرمونات لزيادة نبضات القلب وزيادة تدفق الأكسجين للخلايا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745974" y="3591610"/>
            <a:ext cx="2133601" cy="148429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 smtClean="0">
                <a:solidFill>
                  <a:schemeClr val="bg2">
                    <a:lumMod val="25000"/>
                  </a:schemeClr>
                </a:solidFill>
              </a:rPr>
              <a:t>إ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رسال إشارات للعضلات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248400" y="5029200"/>
            <a:ext cx="533400" cy="3342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1"/>
          </p:cNvCxnSpPr>
          <p:nvPr/>
        </p:nvCxnSpPr>
        <p:spPr>
          <a:xfrm flipH="1">
            <a:off x="4723861" y="5075902"/>
            <a:ext cx="539" cy="3342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50559" y="5075903"/>
            <a:ext cx="397441" cy="3342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ound Diagonal Corner Rectangle 23"/>
          <p:cNvSpPr/>
          <p:nvPr/>
        </p:nvSpPr>
        <p:spPr>
          <a:xfrm>
            <a:off x="1752601" y="5410200"/>
            <a:ext cx="5333999" cy="6980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تتحرك العضلات ويبدأ الأرنب بالركض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دبوس زينة 2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صـ112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99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2" grpId="0"/>
      <p:bldP spid="3" grpId="0"/>
      <p:bldP spid="15" grpId="0" animBg="1"/>
      <p:bldP spid="16" grpId="0" animBg="1"/>
      <p:bldP spid="17" grpId="0" animBg="1"/>
      <p:bldP spid="2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494766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الثانية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400267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الرابع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21"/>
          <p:cNvSpPr txBox="1"/>
          <p:nvPr/>
        </p:nvSpPr>
        <p:spPr>
          <a:xfrm>
            <a:off x="2858542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2" name="مربع نص 22"/>
          <p:cNvSpPr txBox="1"/>
          <p:nvPr/>
        </p:nvSpPr>
        <p:spPr>
          <a:xfrm>
            <a:off x="6131564" y="1122502"/>
            <a:ext cx="2707139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4- التفكير الناقد :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792069"/>
            <a:ext cx="7086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كيف تساعد زيادة نبضات القلب المخلوق الحي على مواجهة الخطر ؟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14" name="مستطيل 31"/>
          <p:cNvSpPr/>
          <p:nvPr/>
        </p:nvSpPr>
        <p:spPr>
          <a:xfrm>
            <a:off x="467544" y="3048000"/>
            <a:ext cx="8394852" cy="20574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dirty="0" smtClean="0">
                <a:solidFill>
                  <a:srgbClr val="FF0000"/>
                </a:solidFill>
              </a:rPr>
              <a:t>الإجابة :</a:t>
            </a:r>
          </a:p>
          <a:p>
            <a:pPr>
              <a:defRPr/>
            </a:pPr>
            <a:r>
              <a:rPr lang="ar-SA" sz="3600" b="1" dirty="0" smtClean="0">
                <a:solidFill>
                  <a:srgbClr val="7030A0"/>
                </a:solidFill>
              </a:rPr>
              <a:t>يتدفق دم أكثر إل</a:t>
            </a:r>
            <a:r>
              <a:rPr lang="ar-EG" sz="3600" b="1" dirty="0" smtClean="0">
                <a:solidFill>
                  <a:srgbClr val="7030A0"/>
                </a:solidFill>
              </a:rPr>
              <a:t>ى</a:t>
            </a:r>
            <a:r>
              <a:rPr lang="ar-SA" sz="3600" b="1" dirty="0" smtClean="0">
                <a:solidFill>
                  <a:srgbClr val="7030A0"/>
                </a:solidFill>
              </a:rPr>
              <a:t> العضلات والدماغ ويزودهما بالطاقة الضرورية  لمواجهة الخطر . </a:t>
            </a:r>
            <a:endParaRPr lang="ar-SA" sz="3600" b="1" dirty="0">
              <a:solidFill>
                <a:srgbClr val="7030A0"/>
              </a:solidFill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صـ112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90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278742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الثانية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الرابع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7" name="مربع نص 21"/>
          <p:cNvSpPr txBox="1"/>
          <p:nvPr/>
        </p:nvSpPr>
        <p:spPr>
          <a:xfrm>
            <a:off x="2570510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8" name="مستطيل 19"/>
          <p:cNvSpPr/>
          <p:nvPr/>
        </p:nvSpPr>
        <p:spPr>
          <a:xfrm>
            <a:off x="-252536" y="1828800"/>
            <a:ext cx="9067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FF0000"/>
                </a:solidFill>
              </a:rPr>
              <a:t>5- أي الأجهزة الآتية يوفر القوة اللازمة لتحريك الجسم ؟ </a:t>
            </a:r>
          </a:p>
          <a:p>
            <a:pPr>
              <a:defRPr/>
            </a:pPr>
            <a:r>
              <a:rPr lang="ar-SA" sz="3200" b="1" dirty="0" smtClean="0">
                <a:solidFill>
                  <a:prstClr val="black"/>
                </a:solidFill>
              </a:rPr>
              <a:t> </a:t>
            </a:r>
            <a:r>
              <a:rPr lang="ar-SA" sz="3200" b="1" dirty="0">
                <a:solidFill>
                  <a:srgbClr val="660066"/>
                </a:solidFill>
                <a:cs typeface="Times New Roman" pitchFamily="18" charset="0"/>
              </a:rPr>
              <a:t>أ </a:t>
            </a:r>
            <a:r>
              <a:rPr lang="ar-SA" sz="3200" b="1" dirty="0" smtClean="0">
                <a:solidFill>
                  <a:srgbClr val="660066"/>
                </a:solidFill>
                <a:cs typeface="Times New Roman" pitchFamily="18" charset="0"/>
              </a:rPr>
              <a:t>– الجهاز العضلي       ب </a:t>
            </a:r>
            <a:r>
              <a:rPr lang="ar-SA" sz="3200" b="1" dirty="0">
                <a:solidFill>
                  <a:srgbClr val="660066"/>
                </a:solidFill>
                <a:cs typeface="Times New Roman" pitchFamily="18" charset="0"/>
              </a:rPr>
              <a:t>– </a:t>
            </a:r>
            <a:r>
              <a:rPr lang="ar-SA" sz="3200" b="1" dirty="0" smtClean="0">
                <a:solidFill>
                  <a:srgbClr val="660066"/>
                </a:solidFill>
                <a:cs typeface="Times New Roman" pitchFamily="18" charset="0"/>
              </a:rPr>
              <a:t>الجهاز الدوراني 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sz="3200" b="1" dirty="0">
                <a:solidFill>
                  <a:srgbClr val="660066"/>
                </a:solidFill>
                <a:cs typeface="Times New Roman" pitchFamily="18" charset="0"/>
              </a:rPr>
              <a:t>ج – الجهاز </a:t>
            </a:r>
            <a:r>
              <a:rPr lang="ar-SA" sz="3200" b="1" dirty="0" smtClean="0">
                <a:solidFill>
                  <a:srgbClr val="660066"/>
                </a:solidFill>
                <a:cs typeface="Times New Roman" pitchFamily="18" charset="0"/>
              </a:rPr>
              <a:t>العصبي            د </a:t>
            </a:r>
            <a:r>
              <a:rPr lang="ar-SA" sz="3200" b="1" dirty="0">
                <a:solidFill>
                  <a:srgbClr val="660066"/>
                </a:solidFill>
                <a:cs typeface="Times New Roman" pitchFamily="18" charset="0"/>
              </a:rPr>
              <a:t>– </a:t>
            </a:r>
            <a:r>
              <a:rPr lang="ar-SA" sz="3200" b="1" dirty="0" smtClean="0">
                <a:solidFill>
                  <a:srgbClr val="660066"/>
                </a:solidFill>
                <a:cs typeface="Times New Roman" pitchFamily="18" charset="0"/>
              </a:rPr>
              <a:t>جهاز الغدد الصماء 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28"/>
          <p:cNvSpPr/>
          <p:nvPr/>
        </p:nvSpPr>
        <p:spPr>
          <a:xfrm>
            <a:off x="-252536" y="3806025"/>
            <a:ext cx="89729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FF0000"/>
                </a:solidFill>
              </a:rPr>
              <a:t>6- أي مما يأتي له هيكل خارجي دعامي ؟</a:t>
            </a:r>
          </a:p>
          <a:p>
            <a:pPr>
              <a:defRPr/>
            </a:pPr>
            <a:r>
              <a:rPr lang="ar-SA" sz="3200" b="1" dirty="0">
                <a:solidFill>
                  <a:srgbClr val="660066"/>
                </a:solidFill>
                <a:cs typeface="Times New Roman" pitchFamily="18" charset="0"/>
              </a:rPr>
              <a:t>أ- </a:t>
            </a:r>
            <a:r>
              <a:rPr lang="ar-SA" sz="3200" b="1" dirty="0" smtClean="0">
                <a:solidFill>
                  <a:srgbClr val="660066"/>
                </a:solidFill>
                <a:cs typeface="Times New Roman" pitchFamily="18" charset="0"/>
              </a:rPr>
              <a:t>الأرنب                 ب- الكلب 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sz="3200" b="1" dirty="0">
                <a:solidFill>
                  <a:srgbClr val="660066"/>
                </a:solidFill>
                <a:cs typeface="Times New Roman" pitchFamily="18" charset="0"/>
              </a:rPr>
              <a:t>ج- </a:t>
            </a:r>
            <a:r>
              <a:rPr lang="ar-SA" sz="3200" b="1" dirty="0" smtClean="0">
                <a:solidFill>
                  <a:srgbClr val="660066"/>
                </a:solidFill>
                <a:cs typeface="Times New Roman" pitchFamily="18" charset="0"/>
              </a:rPr>
              <a:t>الجندب              د </a:t>
            </a:r>
            <a:r>
              <a:rPr lang="ar-SA" sz="3200" b="1" dirty="0">
                <a:solidFill>
                  <a:srgbClr val="660066"/>
                </a:solidFill>
                <a:cs typeface="Times New Roman" pitchFamily="18" charset="0"/>
              </a:rPr>
              <a:t>– </a:t>
            </a:r>
            <a:r>
              <a:rPr lang="ar-SA" sz="3200" b="1" dirty="0" smtClean="0">
                <a:solidFill>
                  <a:srgbClr val="660066"/>
                </a:solidFill>
                <a:cs typeface="Times New Roman" pitchFamily="18" charset="0"/>
              </a:rPr>
              <a:t>السمكة 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5468019" y="1212889"/>
            <a:ext cx="3356333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 أختار الإجابة الصحيحة :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02501" y="2362200"/>
            <a:ext cx="3124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31893" y="4765357"/>
            <a:ext cx="2124075" cy="61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صـ112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0" grpId="0" animBg="1"/>
      <p:bldP spid="11" grpId="0" animBg="1"/>
      <p:bldP spid="1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21"/>
          <p:cNvSpPr txBox="1"/>
          <p:nvPr/>
        </p:nvSpPr>
        <p:spPr>
          <a:xfrm>
            <a:off x="2209800" y="-27384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solidFill>
                  <a:schemeClr val="tx1"/>
                </a:solidFill>
              </a:rPr>
              <a:t>الواجب</a:t>
            </a:r>
            <a:endParaRPr lang="ar-SA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412674"/>
              </p:ext>
            </p:extLst>
          </p:nvPr>
        </p:nvGraphicFramePr>
        <p:xfrm>
          <a:off x="539552" y="2420887"/>
          <a:ext cx="8183562" cy="3026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1500"/>
                <a:gridCol w="4092062"/>
              </a:tblGrid>
              <a:tr h="6809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الجهاز </a:t>
                      </a:r>
                      <a:r>
                        <a:rPr lang="ar-SA" sz="3200" kern="1200" dirty="0">
                          <a:solidFill>
                            <a:schemeClr val="tx1"/>
                          </a:solidFill>
                          <a:effectLst/>
                        </a:rPr>
                        <a:t>الهضمي في دودة </a:t>
                      </a:r>
                      <a:r>
                        <a:rPr lang="ar-SA" sz="3200" kern="1200" dirty="0" smtClean="0">
                          <a:solidFill>
                            <a:schemeClr val="tx1"/>
                          </a:solidFill>
                          <a:effectLst/>
                        </a:rPr>
                        <a:t>الارض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62150" algn="l"/>
                          <a:tab pos="2019300" algn="l"/>
                          <a:tab pos="2863215" algn="r"/>
                        </a:tabLst>
                      </a:pPr>
                      <a:r>
                        <a:rPr lang="ar-SA" sz="3200" kern="1200" dirty="0">
                          <a:solidFill>
                            <a:schemeClr val="tx1"/>
                          </a:solidFill>
                          <a:effectLst/>
                        </a:rPr>
                        <a:t>الجهاز الهضمي في الفقاريات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raditional Arabic"/>
                        <a:ea typeface="Traditional Arabic"/>
                        <a:cs typeface="Traditional Arabic"/>
                      </a:endParaRPr>
                    </a:p>
                  </a:txBody>
                  <a:tcPr marL="60673" marR="606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8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raditional Arabic"/>
                        <a:ea typeface="Traditional Arabic"/>
                        <a:cs typeface="Traditional Arabic"/>
                      </a:endParaRPr>
                    </a:p>
                  </a:txBody>
                  <a:tcPr marL="60673" marR="606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raditional Arabic"/>
                        <a:ea typeface="Traditional Arabic"/>
                        <a:cs typeface="Traditional Arabic"/>
                      </a:endParaRPr>
                    </a:p>
                  </a:txBody>
                  <a:tcPr marL="60673" marR="606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مربع نص 14"/>
          <p:cNvSpPr txBox="1"/>
          <p:nvPr/>
        </p:nvSpPr>
        <p:spPr>
          <a:xfrm>
            <a:off x="107504" y="1211982"/>
            <a:ext cx="8712968" cy="106489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2800" b="1" dirty="0">
                <a:solidFill>
                  <a:srgbClr val="00B0F0"/>
                </a:solidFill>
                <a:effectLst/>
                <a:ea typeface="Traditional Arabic"/>
              </a:rPr>
              <a:t>س:قارن بين </a:t>
            </a:r>
            <a:r>
              <a:rPr lang="ar-SA" sz="2800" b="1" kern="1200" dirty="0">
                <a:solidFill>
                  <a:srgbClr val="00B0F0"/>
                </a:solidFill>
                <a:effectLst/>
              </a:rPr>
              <a:t>الجهاز الهضمي في الفقاريات</a:t>
            </a:r>
            <a:r>
              <a:rPr lang="ar-SA" sz="2800" b="1" dirty="0">
                <a:solidFill>
                  <a:srgbClr val="00B0F0"/>
                </a:solidFill>
                <a:effectLst/>
                <a:ea typeface="Traditional Arabic"/>
              </a:rPr>
              <a:t> </a:t>
            </a:r>
            <a:r>
              <a:rPr lang="ar-EG" sz="2800" b="1" dirty="0" smtClean="0">
                <a:solidFill>
                  <a:srgbClr val="00B0F0"/>
                </a:solidFill>
                <a:effectLst/>
                <a:ea typeface="Traditional Arabic"/>
              </a:rPr>
              <a:t>و</a:t>
            </a:r>
            <a:r>
              <a:rPr lang="ar-SA" sz="2800" b="1" kern="1200" dirty="0" smtClean="0">
                <a:solidFill>
                  <a:srgbClr val="00B0F0"/>
                </a:solidFill>
                <a:effectLst/>
              </a:rPr>
              <a:t>الجهاز </a:t>
            </a:r>
            <a:r>
              <a:rPr lang="ar-SA" sz="2800" b="1" kern="1200" dirty="0">
                <a:solidFill>
                  <a:srgbClr val="00B0F0"/>
                </a:solidFill>
                <a:effectLst/>
              </a:rPr>
              <a:t>الهضمي في دودة الارض</a:t>
            </a:r>
            <a:r>
              <a:rPr lang="ar-SA" sz="2800" b="1" dirty="0">
                <a:solidFill>
                  <a:srgbClr val="00B0F0"/>
                </a:solidFill>
                <a:effectLst/>
                <a:ea typeface="Times New Roman"/>
              </a:rPr>
              <a:t>؟</a:t>
            </a:r>
            <a:endParaRPr lang="en-US" sz="1000" b="1" dirty="0">
              <a:effectLst/>
              <a:ea typeface="Traditional Arabic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7030A0"/>
                </a:solidFill>
                <a:effectLst/>
                <a:ea typeface="Traditional Arabic"/>
              </a:rPr>
              <a:t> </a:t>
            </a:r>
            <a:endParaRPr lang="en-US" sz="1000" b="1" dirty="0">
              <a:effectLst/>
              <a:ea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39396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29143" y="62758"/>
            <a:ext cx="2621404" cy="851297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الدرس الثاني</a:t>
            </a:r>
            <a:endParaRPr lang="ar-SA" sz="4400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704648" y="990600"/>
            <a:ext cx="4458152" cy="1168539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800" b="1" kern="0" dirty="0" smtClean="0">
                <a:solidFill>
                  <a:prstClr val="white"/>
                </a:solidFill>
                <a:effectLst>
                  <a:glow rad="63500">
                    <a:srgbClr val="EA157A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الحركة والإحساس </a:t>
            </a:r>
            <a:endParaRPr lang="ar-SA" sz="2400" dirty="0">
              <a:solidFill>
                <a:prstClr val="white"/>
              </a:solidFill>
              <a:effectLst>
                <a:glow rad="63500">
                  <a:srgbClr val="EA157A">
                    <a:satMod val="175000"/>
                    <a:alpha val="40000"/>
                  </a:srgbClr>
                </a:glow>
              </a:effectLst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1143000" y="5334000"/>
            <a:ext cx="7772400" cy="1295400"/>
            <a:chOff x="1012691" y="4725144"/>
            <a:chExt cx="6727661" cy="1296144"/>
          </a:xfrm>
        </p:grpSpPr>
        <p:sp>
          <p:nvSpPr>
            <p:cNvPr id="7" name="مستطيل مستدير الزوايا 6"/>
            <p:cNvSpPr/>
            <p:nvPr/>
          </p:nvSpPr>
          <p:spPr>
            <a:xfrm>
              <a:off x="1012691" y="4821355"/>
              <a:ext cx="6079589" cy="112792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400">
                <a:solidFill>
                  <a:prstClr val="black"/>
                </a:solidFill>
              </a:endParaRPr>
            </a:p>
          </p:txBody>
        </p:sp>
        <p:sp>
          <p:nvSpPr>
            <p:cNvPr id="8" name="شكل بيضاوي 7"/>
            <p:cNvSpPr/>
            <p:nvPr/>
          </p:nvSpPr>
          <p:spPr>
            <a:xfrm>
              <a:off x="6732240" y="4725144"/>
              <a:ext cx="1008112" cy="129614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>
                <a:solidFill>
                  <a:prstClr val="black"/>
                </a:solidFill>
              </a:endParaRPr>
            </a:p>
          </p:txBody>
        </p:sp>
      </p:grpSp>
      <p:sp>
        <p:nvSpPr>
          <p:cNvPr id="9" name="مربع نص 8"/>
          <p:cNvSpPr txBox="1"/>
          <p:nvPr/>
        </p:nvSpPr>
        <p:spPr>
          <a:xfrm>
            <a:off x="7848600" y="5569803"/>
            <a:ext cx="8640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 أنظر وأتأمل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55578" y="5569803"/>
            <a:ext cx="69406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F0"/>
                </a:solidFill>
              </a:rPr>
              <a:t>يستطيع طائر الببغاء الطيران لمسافة تزيد على 700 كلم يوميا</a:t>
            </a:r>
            <a:r>
              <a:rPr lang="ar-EG" sz="2400" b="1" dirty="0" smtClean="0">
                <a:solidFill>
                  <a:srgbClr val="00B0F0"/>
                </a:solidFill>
              </a:rPr>
              <a:t>ً</a:t>
            </a:r>
            <a:r>
              <a:rPr lang="ar-SA" sz="2400" b="1" dirty="0" smtClean="0">
                <a:solidFill>
                  <a:srgbClr val="00B0F0"/>
                </a:solidFill>
              </a:rPr>
              <a:t> للبحث عن الغذاء . فما الذي يحرك أجنحته  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31" y="2193488"/>
            <a:ext cx="5672137" cy="3140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صـ104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8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1516496" y="0"/>
            <a:ext cx="6129338" cy="714356"/>
          </a:xfrm>
          <a:prstGeom prst="round2Diag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ما الجهاز الهيكلي ؟ وما الجهاز العضلي ؟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876256" y="953101"/>
            <a:ext cx="1990550" cy="578882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EG" sz="2800" b="1" dirty="0" smtClean="0">
                <a:solidFill>
                  <a:prstClr val="white"/>
                </a:solidFill>
              </a:rPr>
              <a:t>الجهاز</a:t>
            </a:r>
            <a:r>
              <a:rPr lang="ar-EG" sz="2400" b="1" dirty="0" smtClean="0">
                <a:solidFill>
                  <a:prstClr val="white"/>
                </a:solidFill>
              </a:rPr>
              <a:t> </a:t>
            </a:r>
            <a:r>
              <a:rPr lang="ar-EG" sz="2800" b="1" dirty="0" smtClean="0">
                <a:solidFill>
                  <a:prstClr val="white"/>
                </a:solidFill>
              </a:rPr>
              <a:t>الهيكلي</a:t>
            </a:r>
            <a:r>
              <a:rPr lang="ar-EG" sz="2400" b="1" dirty="0" smtClean="0">
                <a:solidFill>
                  <a:prstClr val="white"/>
                </a:solidFill>
              </a:rPr>
              <a:t>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36863" y="1971997"/>
            <a:ext cx="835561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7030A0"/>
                </a:solidFill>
              </a:rPr>
              <a:t>الجهاز الهيكلي هو جهاز يتكون من العظام </a:t>
            </a:r>
            <a:r>
              <a:rPr lang="ar-SA" sz="2800" b="1" dirty="0" smtClean="0">
                <a:solidFill>
                  <a:srgbClr val="7030A0"/>
                </a:solidFill>
              </a:rPr>
              <a:t>والأوتار </a:t>
            </a:r>
            <a:r>
              <a:rPr lang="ar-EG" sz="2800" b="1" dirty="0" smtClean="0">
                <a:solidFill>
                  <a:srgbClr val="7030A0"/>
                </a:solidFill>
              </a:rPr>
              <a:t>والأربطة ووظيفته </a:t>
            </a:r>
          </a:p>
          <a:p>
            <a:r>
              <a:rPr lang="ar-EG" sz="2800" b="1" dirty="0" smtClean="0">
                <a:solidFill>
                  <a:srgbClr val="7030A0"/>
                </a:solidFill>
              </a:rPr>
              <a:t>1- حماية الأعضاء الطرية في الجسم </a:t>
            </a:r>
          </a:p>
          <a:p>
            <a:r>
              <a:rPr lang="ar-EG" sz="2800" b="1" dirty="0" smtClean="0">
                <a:solidFill>
                  <a:srgbClr val="7030A0"/>
                </a:solidFill>
              </a:rPr>
              <a:t>2- توفير هيكل صلب للجسم ليعطىي الجسم شكله وليساعده على الحركة  </a:t>
            </a:r>
            <a:endParaRPr lang="ar-EG" sz="2800" b="1" dirty="0">
              <a:solidFill>
                <a:srgbClr val="7030A0"/>
              </a:solidFill>
            </a:endParaRPr>
          </a:p>
        </p:txBody>
      </p:sp>
      <p:pic>
        <p:nvPicPr>
          <p:cNvPr id="23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6786500" y="596807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6215063"/>
            <a:ext cx="8858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4147862" y="5555029"/>
            <a:ext cx="506494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20" name="دبوس زينة 1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صـ106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57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1516496" y="0"/>
            <a:ext cx="6129338" cy="714356"/>
          </a:xfrm>
          <a:prstGeom prst="round2Diag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ما الجهاز الهيكلي ؟ وما الجهاز العضلي ؟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085274" y="1083223"/>
            <a:ext cx="2023230" cy="578882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EG" sz="2800" b="1" dirty="0" smtClean="0">
                <a:solidFill>
                  <a:prstClr val="white"/>
                </a:solidFill>
              </a:rPr>
              <a:t>الجهاز</a:t>
            </a:r>
            <a:r>
              <a:rPr lang="ar-EG" sz="2400" b="1" dirty="0" smtClean="0">
                <a:solidFill>
                  <a:prstClr val="white"/>
                </a:solidFill>
              </a:rPr>
              <a:t> </a:t>
            </a:r>
            <a:r>
              <a:rPr lang="ar-SA" sz="2800" b="1" dirty="0" smtClean="0">
                <a:solidFill>
                  <a:prstClr val="white"/>
                </a:solidFill>
              </a:rPr>
              <a:t>العضلي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07504" y="980728"/>
            <a:ext cx="695449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srgbClr val="0070C0"/>
                </a:solidFill>
              </a:rPr>
              <a:t>هو الجهاز الذي ينتج الحركة</a:t>
            </a:r>
            <a:r>
              <a:rPr lang="ar-SA" sz="2400" b="1" dirty="0" smtClean="0">
                <a:solidFill>
                  <a:srgbClr val="0070C0"/>
                </a:solidFill>
              </a:rPr>
              <a:t> ، ترتبط معظم العضلات مع العظام </a:t>
            </a:r>
            <a:endParaRPr lang="ar-EG" sz="2400" b="1" dirty="0" smtClean="0">
              <a:solidFill>
                <a:srgbClr val="0070C0"/>
              </a:solidFill>
            </a:endParaRPr>
          </a:p>
          <a:p>
            <a:r>
              <a:rPr lang="ar-SA" sz="2400" b="1" dirty="0" smtClean="0">
                <a:solidFill>
                  <a:srgbClr val="0070C0"/>
                </a:solidFill>
              </a:rPr>
              <a:t>بأوتار مرنة قوية . فعندما تقبض العضلات تتحرك العظام ، </a:t>
            </a:r>
            <a:endParaRPr lang="ar-EG" sz="2400" b="1" dirty="0" smtClean="0">
              <a:solidFill>
                <a:srgbClr val="0070C0"/>
              </a:solidFill>
            </a:endParaRPr>
          </a:p>
          <a:p>
            <a:r>
              <a:rPr lang="ar-SA" sz="2400" b="1" dirty="0" smtClean="0">
                <a:solidFill>
                  <a:srgbClr val="0070C0"/>
                </a:solidFill>
              </a:rPr>
              <a:t>والعضلات التي تسبب الحركة تعمل في أزواج ، فإن زوج العضلات </a:t>
            </a:r>
            <a:endParaRPr lang="ar-EG" sz="2400" b="1" dirty="0" smtClean="0">
              <a:solidFill>
                <a:srgbClr val="0070C0"/>
              </a:solidFill>
            </a:endParaRPr>
          </a:p>
          <a:p>
            <a:r>
              <a:rPr lang="ar-SA" sz="2400" b="1" dirty="0" smtClean="0">
                <a:solidFill>
                  <a:srgbClr val="0070C0"/>
                </a:solidFill>
              </a:rPr>
              <a:t>ينقبض وينبسط .</a:t>
            </a:r>
            <a:endParaRPr lang="ar-EG" sz="2400" b="1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2762" y="3437385"/>
            <a:ext cx="4730837" cy="2675720"/>
            <a:chOff x="1212762" y="3276600"/>
            <a:chExt cx="4730837" cy="299729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2762" y="3276600"/>
              <a:ext cx="4730837" cy="2997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0" y="3600514"/>
              <a:ext cx="468819" cy="36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95800" y="4648200"/>
              <a:ext cx="506832" cy="35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62423" y="5076857"/>
              <a:ext cx="424471" cy="36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66322" y="5257800"/>
              <a:ext cx="443478" cy="35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58138" y="3505200"/>
              <a:ext cx="576521" cy="35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3698486"/>
            <a:ext cx="2480216" cy="2305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دبوس زينة 1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صـ106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6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2652730" y="0"/>
            <a:ext cx="4419600" cy="1328023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solidFill>
                  <a:prstClr val="white"/>
                </a:solidFill>
                <a:latin typeface="Simplified Arabic" pitchFamily="18" charset="-78"/>
                <a:cs typeface="Simplified Arabic" pitchFamily="18" charset="-78"/>
              </a:rPr>
              <a:t>ما الأجهزةُ العصبيةُ؟</a:t>
            </a:r>
          </a:p>
          <a:p>
            <a:pPr algn="ctr"/>
            <a:r>
              <a:rPr lang="ar-EG" sz="3600" b="1" dirty="0" smtClean="0">
                <a:solidFill>
                  <a:prstClr val="white"/>
                </a:solidFill>
                <a:latin typeface="Simplified Arabic" pitchFamily="18" charset="-78"/>
                <a:cs typeface="Simplified Arabic" pitchFamily="18" charset="-78"/>
              </a:rPr>
              <a:t>وما اجهزةُ الغددِ الصماء ؟</a:t>
            </a:r>
            <a:endParaRPr lang="ar-EG" sz="3600" b="1" dirty="0">
              <a:solidFill>
                <a:prstClr val="white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913383" y="1424746"/>
            <a:ext cx="2003530" cy="578882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الجهاز</a:t>
            </a:r>
            <a:r>
              <a:rPr lang="ar-EG" sz="24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</a:rPr>
              <a:t>العصبي</a:t>
            </a:r>
            <a:r>
              <a:rPr lang="ar-EG" sz="2400" b="1" dirty="0" smtClean="0">
                <a:solidFill>
                  <a:srgbClr val="FF0000"/>
                </a:solidFill>
              </a:rPr>
              <a:t> 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424746"/>
            <a:ext cx="66246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يشتمل في الفقاريات على الدماغ والحبل الشوكي والأعصاب وأعضاء الحس . ويعمل الجهاز العصبي مع جهاز الغدد الصماء .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20" name="مربع نص 13"/>
          <p:cNvSpPr txBox="1"/>
          <p:nvPr/>
        </p:nvSpPr>
        <p:spPr>
          <a:xfrm>
            <a:off x="6579077" y="3789040"/>
            <a:ext cx="2457419" cy="578882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جهاز الغدد الصماء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903" y="3459981"/>
            <a:ext cx="365285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هو الذي يفرز الهرمونات  ، وهو عبارة عن تجمعات من الخلايا تنتشر في مناطق مختلفة من الجسم 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صـ108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56" y="2355190"/>
            <a:ext cx="1881814" cy="372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55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/>
      <p:bldP spid="20" grpId="0" animBg="1"/>
      <p:bldP spid="22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2"/>
          <p:cNvSpPr/>
          <p:nvPr/>
        </p:nvSpPr>
        <p:spPr>
          <a:xfrm>
            <a:off x="1643062" y="46911"/>
            <a:ext cx="6662737" cy="715089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prstClr val="white"/>
                </a:solidFill>
                <a:latin typeface="Simplified Arabic" pitchFamily="18" charset="-78"/>
                <a:cs typeface="Simplified Arabic" pitchFamily="18" charset="-78"/>
              </a:rPr>
              <a:t>كيف يتكامل عمل أجهزة جسم الإنسان ؟</a:t>
            </a:r>
            <a:endParaRPr lang="ar-EG" sz="3600" b="1" dirty="0" smtClean="0">
              <a:solidFill>
                <a:prstClr val="white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035308"/>
            <a:ext cx="830580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0070C0"/>
                </a:solidFill>
              </a:rPr>
              <a:t>الجهاز الهضمي مسئول عن هضم الطعام وامتصاصه ، أما جهاز الدوران فينقل الغذاء المهضوم ، كما ينقل الأكسجين من الجهاز التنفسي إل</a:t>
            </a:r>
            <a:r>
              <a:rPr lang="ar-EG" sz="4400" b="1" dirty="0" smtClean="0">
                <a:solidFill>
                  <a:srgbClr val="0070C0"/>
                </a:solidFill>
              </a:rPr>
              <a:t>ى</a:t>
            </a:r>
            <a:r>
              <a:rPr lang="ar-SA" sz="4400" b="1" dirty="0" smtClean="0">
                <a:solidFill>
                  <a:srgbClr val="0070C0"/>
                </a:solidFill>
              </a:rPr>
              <a:t> جميع خلايا الجسم ، وتطرح الفضلات في الدم ، فينقيه جهاز الإخراج من الفضلات ، في حين أن الجهاز العصبي مسؤول عن تنظيم جميع أنشطة الجسم .</a:t>
            </a:r>
            <a:endParaRPr lang="ar-SA" sz="4400" b="1" dirty="0">
              <a:solidFill>
                <a:srgbClr val="0070C0"/>
              </a:solidFill>
            </a:endParaRPr>
          </a:p>
        </p:txBody>
      </p:sp>
      <p:sp>
        <p:nvSpPr>
          <p:cNvPr id="10" name="دبوس زينة 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صـ109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06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638782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الثانية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472275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الرابع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17"/>
          <p:cNvSpPr txBox="1"/>
          <p:nvPr/>
        </p:nvSpPr>
        <p:spPr>
          <a:xfrm>
            <a:off x="3581400" y="685800"/>
            <a:ext cx="1890712" cy="57943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prstClr val="black"/>
                </a:solidFill>
              </a:rPr>
              <a:t>ملخص مصور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4933" y="1295400"/>
            <a:ext cx="601467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يعمل الجهاز الهيكلي والجهاز العضلي معا</a:t>
            </a:r>
            <a:r>
              <a:rPr lang="ar-EG" sz="2800" b="1" dirty="0" smtClean="0">
                <a:solidFill>
                  <a:srgbClr val="7030A0"/>
                </a:solidFill>
              </a:rPr>
              <a:t>ً</a:t>
            </a:r>
            <a:r>
              <a:rPr lang="ar-SA" sz="2800" b="1" dirty="0" smtClean="0">
                <a:solidFill>
                  <a:srgbClr val="7030A0"/>
                </a:solidFill>
              </a:rPr>
              <a:t> لتمكين الجسم من الحركة 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9042" y="2971800"/>
            <a:ext cx="61179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</a:rPr>
              <a:t>يعمل الجهاز العصبي وجهاز الغدد الصماء معا</a:t>
            </a:r>
            <a:r>
              <a:rPr lang="ar-EG" sz="2800" b="1" dirty="0" smtClean="0">
                <a:solidFill>
                  <a:srgbClr val="002060"/>
                </a:solidFill>
              </a:rPr>
              <a:t>ً</a:t>
            </a:r>
            <a:r>
              <a:rPr lang="ar-SA" sz="2800" b="1" dirty="0" smtClean="0">
                <a:solidFill>
                  <a:srgbClr val="002060"/>
                </a:solidFill>
              </a:rPr>
              <a:t> في حالات الطوارئ والإجهاد .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1" y="4724400"/>
            <a:ext cx="555351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يتكامل عمل أجهزة جسم الإنسان للقيام بالعمليات </a:t>
            </a:r>
            <a:r>
              <a:rPr lang="ar-SA" sz="2800" b="1" smtClean="0">
                <a:solidFill>
                  <a:srgbClr val="7030A0"/>
                </a:solidFill>
              </a:rPr>
              <a:t>الحيوية المختلفة.</a:t>
            </a:r>
            <a:endParaRPr lang="ar-SA" sz="2800" b="1" dirty="0" smtClean="0">
              <a:solidFill>
                <a:srgbClr val="7030A0"/>
              </a:solidFill>
            </a:endParaRPr>
          </a:p>
        </p:txBody>
      </p:sp>
      <p:sp>
        <p:nvSpPr>
          <p:cNvPr id="24" name="دبوس زينة 23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صـ112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9" y="796902"/>
            <a:ext cx="2057777" cy="175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8" y="2636912"/>
            <a:ext cx="2033338" cy="176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41" y="4589769"/>
            <a:ext cx="1857376" cy="161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13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/>
      <p:bldP spid="13" grpId="0"/>
      <p:bldP spid="14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677726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الثانية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472275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الرابع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18"/>
          <p:cNvSpPr txBox="1">
            <a:spLocks noChangeArrowheads="1"/>
          </p:cNvSpPr>
          <p:nvPr/>
        </p:nvSpPr>
        <p:spPr bwMode="auto">
          <a:xfrm>
            <a:off x="0" y="2298700"/>
            <a:ext cx="88453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EG" altLang="en-US" sz="2800" b="1" dirty="0">
                <a:solidFill>
                  <a:srgbClr val="6600CC"/>
                </a:solidFill>
              </a:rPr>
              <a:t>أعمل مطوية كالمبينة في الشكل </a:t>
            </a:r>
            <a:r>
              <a:rPr lang="ar-EG" altLang="en-US" sz="2800" b="1" dirty="0" smtClean="0">
                <a:solidFill>
                  <a:srgbClr val="6600CC"/>
                </a:solidFill>
              </a:rPr>
              <a:t>،</a:t>
            </a:r>
            <a:r>
              <a:rPr lang="ar-SA" altLang="en-US" sz="2800" b="1" dirty="0" smtClean="0">
                <a:solidFill>
                  <a:srgbClr val="6600CC"/>
                </a:solidFill>
              </a:rPr>
              <a:t> ألخص فيها ما تعلمته عن </a:t>
            </a:r>
            <a:endParaRPr lang="ar-EG" altLang="en-US" sz="2800" b="1" dirty="0" smtClean="0">
              <a:solidFill>
                <a:srgbClr val="6600CC"/>
              </a:solidFill>
            </a:endParaRPr>
          </a:p>
          <a:p>
            <a:pPr eaLnBrk="1" hangingPunct="1"/>
            <a:r>
              <a:rPr lang="ar-SA" altLang="en-US" sz="2800" b="1" dirty="0" smtClean="0">
                <a:solidFill>
                  <a:srgbClr val="6600CC"/>
                </a:solidFill>
              </a:rPr>
              <a:t>الجهاز الهيكلي والجهاز العضلي والجهاز العصبي .</a:t>
            </a:r>
            <a:endParaRPr lang="en-US" altLang="en-US" sz="2800" b="1" dirty="0">
              <a:solidFill>
                <a:srgbClr val="6600CC"/>
              </a:solidFill>
            </a:endParaRPr>
          </a:p>
        </p:txBody>
      </p:sp>
      <p:sp>
        <p:nvSpPr>
          <p:cNvPr id="12" name="موجة مزدوجة 16"/>
          <p:cNvSpPr/>
          <p:nvPr/>
        </p:nvSpPr>
        <p:spPr>
          <a:xfrm>
            <a:off x="6365408" y="834718"/>
            <a:ext cx="2448272" cy="1367358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rgbClr val="EA157A">
                      <a:satMod val="175000"/>
                      <a:alpha val="40000"/>
                    </a:srgb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rgbClr val="EA157A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3" name="مربع نص 17"/>
          <p:cNvSpPr txBox="1">
            <a:spLocks noChangeArrowheads="1"/>
          </p:cNvSpPr>
          <p:nvPr/>
        </p:nvSpPr>
        <p:spPr bwMode="auto">
          <a:xfrm>
            <a:off x="3544046" y="1138113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EG" altLang="en-US" sz="48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أنظم أفكاري </a:t>
            </a:r>
            <a:endParaRPr lang="en-US" altLang="en-US" sz="4800" b="1" spc="50" dirty="0" smtClean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صـ112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8" y="3411861"/>
            <a:ext cx="3799981" cy="266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87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350750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الثاني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الثانية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الرابع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مربع نص 21"/>
          <p:cNvSpPr txBox="1"/>
          <p:nvPr/>
        </p:nvSpPr>
        <p:spPr>
          <a:xfrm>
            <a:off x="2642518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2" name="مربع نص 22"/>
          <p:cNvSpPr txBox="1"/>
          <p:nvPr/>
        </p:nvSpPr>
        <p:spPr>
          <a:xfrm>
            <a:off x="6134100" y="1104377"/>
            <a:ext cx="2667000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1-الفكرةالرئيسة :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1828800"/>
            <a:ext cx="880586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prstClr val="white"/>
                </a:solidFill>
              </a:rPr>
              <a:t>. </a:t>
            </a:r>
            <a:r>
              <a:rPr lang="ar-SA" sz="2800" b="1" dirty="0" smtClean="0">
                <a:solidFill>
                  <a:srgbClr val="FF0000"/>
                </a:solidFill>
              </a:rPr>
              <a:t>كيف يعمل جهاز الدوران ، والجهاز التنفسي والعصبي والعضلي والهيكلي معا</a:t>
            </a:r>
            <a:r>
              <a:rPr lang="ar-EG" sz="2800" b="1" dirty="0" smtClean="0">
                <a:solidFill>
                  <a:srgbClr val="FF0000"/>
                </a:solidFill>
              </a:rPr>
              <a:t>ً</a:t>
            </a:r>
            <a:r>
              <a:rPr lang="ar-SA" sz="2800" b="1" dirty="0" smtClean="0">
                <a:solidFill>
                  <a:srgbClr val="FF0000"/>
                </a:solidFill>
              </a:rPr>
              <a:t> على حماية الأرنب من الثعلب ؟ 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185738" y="3047999"/>
            <a:ext cx="8577262" cy="2924175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الإجابة : </a:t>
            </a:r>
          </a:p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الجهاز العصبي / ينقل الإحساس بالخطر ، جهاز الدوران / يوزع الدم المحمل بالغذاء من الجهاز الهضمي والأكسجين من الجهاز التنفسي إلي عضلات الأرجل ، والجهازان الهيكلي والعضلي / يحركان الأرجل ، والجهاز العصبي / ينسق حركة الأرجل للهرب .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صـ112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1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4179</TotalTime>
  <Words>611</Words>
  <Application>Microsoft Office PowerPoint</Application>
  <PresentationFormat>عرض على الشاشة (3:4)‏</PresentationFormat>
  <Paragraphs>99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Ninja</cp:lastModifiedBy>
  <cp:revision>344</cp:revision>
  <dcterms:created xsi:type="dcterms:W3CDTF">2011-03-17T07:07:04Z</dcterms:created>
  <dcterms:modified xsi:type="dcterms:W3CDTF">2019-03-16T11:14:02Z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