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8" r:id="rId2"/>
    <p:sldId id="256" r:id="rId3"/>
    <p:sldId id="270" r:id="rId4"/>
    <p:sldId id="257" r:id="rId5"/>
    <p:sldId id="258" r:id="rId6"/>
    <p:sldId id="259" r:id="rId7"/>
    <p:sldId id="260" r:id="rId8"/>
    <p:sldId id="275" r:id="rId9"/>
    <p:sldId id="261" r:id="rId10"/>
    <p:sldId id="276" r:id="rId11"/>
    <p:sldId id="263" r:id="rId12"/>
    <p:sldId id="264" r:id="rId13"/>
    <p:sldId id="277" r:id="rId14"/>
    <p:sldId id="279" r:id="rId15"/>
    <p:sldId id="268" r:id="rId16"/>
    <p:sldId id="269" r:id="rId17"/>
    <p:sldId id="272" r:id="rId18"/>
    <p:sldId id="273" r:id="rId19"/>
  </p:sldIdLst>
  <p:sldSz cx="12192000" cy="6858000"/>
  <p:notesSz cx="6797675" cy="9928225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8A"/>
    <a:srgbClr val="C2FFAF"/>
    <a:srgbClr val="9BE2F7"/>
    <a:srgbClr val="FBFABE"/>
    <a:srgbClr val="7CFE54"/>
    <a:srgbClr val="ECFCFE"/>
    <a:srgbClr val="EBDCFC"/>
    <a:srgbClr val="FEFEF3"/>
    <a:srgbClr val="FFDE75"/>
    <a:srgbClr val="FFF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AF31-7367-4635-A8F8-9C113F560E42}" type="datetimeFigureOut">
              <a:rPr lang="ar-SA" smtClean="0"/>
              <a:t>22/06/40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43CF-8162-43C3-BE4B-FCA2DD2354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1689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AF31-7367-4635-A8F8-9C113F560E42}" type="datetimeFigureOut">
              <a:rPr lang="ar-SA" smtClean="0"/>
              <a:t>22/06/40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43CF-8162-43C3-BE4B-FCA2DD2354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0495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AF31-7367-4635-A8F8-9C113F560E42}" type="datetimeFigureOut">
              <a:rPr lang="ar-SA" smtClean="0"/>
              <a:t>22/06/40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43CF-8162-43C3-BE4B-FCA2DD2354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5459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AF31-7367-4635-A8F8-9C113F560E42}" type="datetimeFigureOut">
              <a:rPr lang="ar-SA" smtClean="0"/>
              <a:t>22/06/40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43CF-8162-43C3-BE4B-FCA2DD2354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7429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AF31-7367-4635-A8F8-9C113F560E42}" type="datetimeFigureOut">
              <a:rPr lang="ar-SA" smtClean="0"/>
              <a:t>22/06/40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43CF-8162-43C3-BE4B-FCA2DD2354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7474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AF31-7367-4635-A8F8-9C113F560E42}" type="datetimeFigureOut">
              <a:rPr lang="ar-SA" smtClean="0"/>
              <a:t>22/06/40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43CF-8162-43C3-BE4B-FCA2DD2354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70874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AF31-7367-4635-A8F8-9C113F560E42}" type="datetimeFigureOut">
              <a:rPr lang="ar-SA" smtClean="0"/>
              <a:t>22/06/40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43CF-8162-43C3-BE4B-FCA2DD2354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51858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AF31-7367-4635-A8F8-9C113F560E42}" type="datetimeFigureOut">
              <a:rPr lang="ar-SA" smtClean="0"/>
              <a:t>22/06/40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43CF-8162-43C3-BE4B-FCA2DD2354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7562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AF31-7367-4635-A8F8-9C113F560E42}" type="datetimeFigureOut">
              <a:rPr lang="ar-SA" smtClean="0"/>
              <a:t>22/06/40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43CF-8162-43C3-BE4B-FCA2DD2354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644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AF31-7367-4635-A8F8-9C113F560E42}" type="datetimeFigureOut">
              <a:rPr lang="ar-SA" smtClean="0"/>
              <a:t>22/06/40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43CF-8162-43C3-BE4B-FCA2DD2354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9645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AF31-7367-4635-A8F8-9C113F560E42}" type="datetimeFigureOut">
              <a:rPr lang="ar-SA" smtClean="0"/>
              <a:t>22/06/40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43CF-8162-43C3-BE4B-FCA2DD2354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5042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5AF31-7367-4635-A8F8-9C113F560E42}" type="datetimeFigureOut">
              <a:rPr lang="ar-SA" smtClean="0"/>
              <a:t>22/06/40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743CF-8162-43C3-BE4B-FCA2DD2354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487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ØµÙØ±Ø© Ø°Ø§Øª ØµÙØ©">
            <a:extLst>
              <a:ext uri="{FF2B5EF4-FFF2-40B4-BE49-F238E27FC236}">
                <a16:creationId xmlns:a16="http://schemas.microsoft.com/office/drawing/2014/main" id="{770B500B-3525-459F-B044-DCD5EA9527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253" y="643466"/>
            <a:ext cx="8893494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199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F960E12-208E-4527-B1CA-D7D871B449B0}"/>
              </a:ext>
            </a:extLst>
          </p:cNvPr>
          <p:cNvGrpSpPr/>
          <p:nvPr/>
        </p:nvGrpSpPr>
        <p:grpSpPr>
          <a:xfrm>
            <a:off x="6526544" y="2044067"/>
            <a:ext cx="2880000" cy="2160000"/>
            <a:chOff x="888001" y="319661"/>
            <a:chExt cx="5040000" cy="288000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A934B0DE-D384-4C3A-8BA8-EC169B19BF19}"/>
                </a:ext>
              </a:extLst>
            </p:cNvPr>
            <p:cNvSpPr/>
            <p:nvPr/>
          </p:nvSpPr>
          <p:spPr>
            <a:xfrm>
              <a:off x="888001" y="319661"/>
              <a:ext cx="5040000" cy="288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44E45B88-C54D-4F7A-BB8E-5D56FE23BDE4}"/>
                </a:ext>
              </a:extLst>
            </p:cNvPr>
            <p:cNvSpPr/>
            <p:nvPr/>
          </p:nvSpPr>
          <p:spPr>
            <a:xfrm>
              <a:off x="1044855" y="1177456"/>
              <a:ext cx="3825392" cy="14362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القدرة على إنجاز شغل </a:t>
              </a:r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7E7BCE5C-D4F4-4447-9955-3E7D3AA01A18}"/>
              </a:ext>
            </a:extLst>
          </p:cNvPr>
          <p:cNvGrpSpPr/>
          <p:nvPr/>
        </p:nvGrpSpPr>
        <p:grpSpPr>
          <a:xfrm>
            <a:off x="6526544" y="4378460"/>
            <a:ext cx="2880000" cy="2160000"/>
            <a:chOff x="888001" y="3525173"/>
            <a:chExt cx="5040000" cy="2880000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9E424227-6CFC-4BDE-8340-BEFB2A094C6E}"/>
                </a:ext>
              </a:extLst>
            </p:cNvPr>
            <p:cNvSpPr/>
            <p:nvPr/>
          </p:nvSpPr>
          <p:spPr>
            <a:xfrm>
              <a:off x="888001" y="3525173"/>
              <a:ext cx="5040000" cy="288000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 dirty="0"/>
            </a:p>
          </p:txBody>
        </p: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C7EB5488-EA7B-4D3C-B233-C284D7838470}"/>
                </a:ext>
              </a:extLst>
            </p:cNvPr>
            <p:cNvSpPr/>
            <p:nvPr/>
          </p:nvSpPr>
          <p:spPr>
            <a:xfrm>
              <a:off x="1160457" y="3703382"/>
              <a:ext cx="3523970" cy="25853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أن الطاقة تتحول من شكل إلى أخر ولكن لا يمكن أن تفنى أو تستحدث إلا بمشيئة</a:t>
              </a:r>
              <a:endParaRPr lang="ar-S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8CCE617C-9B6A-4BAE-9B50-BCB1D0A97870}"/>
              </a:ext>
            </a:extLst>
          </p:cNvPr>
          <p:cNvGrpSpPr/>
          <p:nvPr/>
        </p:nvGrpSpPr>
        <p:grpSpPr>
          <a:xfrm>
            <a:off x="9472160" y="4368300"/>
            <a:ext cx="2520000" cy="2160000"/>
            <a:chOff x="9472160" y="2349000"/>
            <a:chExt cx="2520000" cy="2160000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F503CD99-39C5-4FC5-897C-D0F7B6E83787}"/>
                </a:ext>
              </a:extLst>
            </p:cNvPr>
            <p:cNvSpPr/>
            <p:nvPr/>
          </p:nvSpPr>
          <p:spPr>
            <a:xfrm>
              <a:off x="9472160" y="2349000"/>
              <a:ext cx="2520000" cy="216000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209BEFFC-7D01-4AF6-9E55-E947358D3E20}"/>
                </a:ext>
              </a:extLst>
            </p:cNvPr>
            <p:cNvSpPr/>
            <p:nvPr/>
          </p:nvSpPr>
          <p:spPr>
            <a:xfrm>
              <a:off x="9613516" y="2492817"/>
              <a:ext cx="2237287" cy="16910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قانون الديناميكا </a:t>
              </a:r>
            </a:p>
            <a:p>
              <a:pPr algn="ctr"/>
              <a:r>
                <a:rPr lang="ar-SA" sz="3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الحرارية </a:t>
              </a:r>
            </a:p>
            <a:p>
              <a:pPr algn="ctr"/>
              <a:r>
                <a:rPr lang="ar-SA" sz="3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الأول</a:t>
              </a:r>
            </a:p>
          </p:txBody>
        </p:sp>
      </p:grp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BD8364B-DA11-4F17-A9AE-C2EA9AE295BC}"/>
              </a:ext>
            </a:extLst>
          </p:cNvPr>
          <p:cNvSpPr/>
          <p:nvPr/>
        </p:nvSpPr>
        <p:spPr>
          <a:xfrm>
            <a:off x="9472160" y="2049881"/>
            <a:ext cx="2520000" cy="2160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5476AF4-AE1A-4E12-92DC-12AFBAEDF9D0}"/>
              </a:ext>
            </a:extLst>
          </p:cNvPr>
          <p:cNvSpPr/>
          <p:nvPr/>
        </p:nvSpPr>
        <p:spPr>
          <a:xfrm>
            <a:off x="10221761" y="2381520"/>
            <a:ext cx="1540240" cy="566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الطاقة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996D14F3-FDD3-41DC-B79C-7E531678FE83}"/>
              </a:ext>
            </a:extLst>
          </p:cNvPr>
          <p:cNvSpPr/>
          <p:nvPr/>
        </p:nvSpPr>
        <p:spPr>
          <a:xfrm>
            <a:off x="6524638" y="30145"/>
            <a:ext cx="5467522" cy="175432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في المجموعة اربطي كل مصطلح بما يناسبه من العبارات التالية (البازل)</a:t>
            </a: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2C147598-1877-49E9-B41B-2B93E949C373}"/>
              </a:ext>
            </a:extLst>
          </p:cNvPr>
          <p:cNvGrpSpPr/>
          <p:nvPr/>
        </p:nvGrpSpPr>
        <p:grpSpPr>
          <a:xfrm>
            <a:off x="631117" y="100967"/>
            <a:ext cx="2880000" cy="2160000"/>
            <a:chOff x="888001" y="319661"/>
            <a:chExt cx="5040000" cy="2880000"/>
          </a:xfrm>
        </p:grpSpPr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3AF4B379-1BF5-48B3-9065-19BA4D91C496}"/>
                </a:ext>
              </a:extLst>
            </p:cNvPr>
            <p:cNvSpPr/>
            <p:nvPr/>
          </p:nvSpPr>
          <p:spPr>
            <a:xfrm>
              <a:off x="888001" y="319661"/>
              <a:ext cx="5040000" cy="288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67FBA934-F50D-47B8-85AD-E5F79100FD4B}"/>
                </a:ext>
              </a:extLst>
            </p:cNvPr>
            <p:cNvSpPr/>
            <p:nvPr/>
          </p:nvSpPr>
          <p:spPr>
            <a:xfrm>
              <a:off x="1009747" y="685016"/>
              <a:ext cx="3825392" cy="209288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عندما تتحول الطاقة من شكل إلى أخر فإن جزء منها يفقد بشكل طاقة حرارية </a:t>
              </a: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F0EBAF38-EA02-49FA-BE37-9212D483361B}"/>
              </a:ext>
            </a:extLst>
          </p:cNvPr>
          <p:cNvGrpSpPr/>
          <p:nvPr/>
        </p:nvGrpSpPr>
        <p:grpSpPr>
          <a:xfrm>
            <a:off x="3600748" y="147722"/>
            <a:ext cx="2520000" cy="2160000"/>
            <a:chOff x="3600748" y="1652672"/>
            <a:chExt cx="2520000" cy="2160000"/>
          </a:xfrm>
        </p:grpSpPr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F63D6329-EF86-4897-AF58-EDD326550B73}"/>
                </a:ext>
              </a:extLst>
            </p:cNvPr>
            <p:cNvSpPr/>
            <p:nvPr/>
          </p:nvSpPr>
          <p:spPr>
            <a:xfrm>
              <a:off x="3600748" y="1652672"/>
              <a:ext cx="2520000" cy="2160000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مستطيل 28">
              <a:extLst>
                <a:ext uri="{FF2B5EF4-FFF2-40B4-BE49-F238E27FC236}">
                  <a16:creationId xmlns:a16="http://schemas.microsoft.com/office/drawing/2014/main" id="{B7CA0DC5-DD7D-4AF0-A712-C7AADAA2A837}"/>
                </a:ext>
              </a:extLst>
            </p:cNvPr>
            <p:cNvSpPr/>
            <p:nvPr/>
          </p:nvSpPr>
          <p:spPr>
            <a:xfrm>
              <a:off x="4292573" y="1783119"/>
              <a:ext cx="1540240" cy="19142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rgbClr val="FF0000"/>
                  </a:solidFill>
                </a:rPr>
                <a:t>قانون الديناميكا الحرارية الثاني </a:t>
              </a:r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39CFB720-0B53-4757-93E6-6073A669A46C}"/>
              </a:ext>
            </a:extLst>
          </p:cNvPr>
          <p:cNvGrpSpPr/>
          <p:nvPr/>
        </p:nvGrpSpPr>
        <p:grpSpPr>
          <a:xfrm>
            <a:off x="456779" y="4637660"/>
            <a:ext cx="2971961" cy="2160000"/>
            <a:chOff x="727067" y="3525173"/>
            <a:chExt cx="5200934" cy="2880000"/>
          </a:xfrm>
        </p:grpSpPr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E0236143-86E9-4CC7-A28C-073B28005420}"/>
                </a:ext>
              </a:extLst>
            </p:cNvPr>
            <p:cNvSpPr/>
            <p:nvPr/>
          </p:nvSpPr>
          <p:spPr>
            <a:xfrm>
              <a:off x="888001" y="3525173"/>
              <a:ext cx="5040000" cy="288000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 dirty="0"/>
            </a:p>
          </p:txBody>
        </p: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E6694F24-A18F-4309-B377-98FE231CF552}"/>
                </a:ext>
              </a:extLst>
            </p:cNvPr>
            <p:cNvSpPr/>
            <p:nvPr/>
          </p:nvSpPr>
          <p:spPr>
            <a:xfrm>
              <a:off x="727067" y="3703382"/>
              <a:ext cx="4201263" cy="25853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سلسلة التفاعلات الكيميائية التي تعد المادة الناتجة من احد تفاعلاتها مواد متفاعله للتفاعل التالي  </a:t>
              </a:r>
              <a:endParaRPr lang="ar-S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EFE47208-5959-4742-83E0-C43F6D974423}"/>
              </a:ext>
            </a:extLst>
          </p:cNvPr>
          <p:cNvGrpSpPr/>
          <p:nvPr/>
        </p:nvGrpSpPr>
        <p:grpSpPr>
          <a:xfrm>
            <a:off x="3494356" y="4627500"/>
            <a:ext cx="2520000" cy="2160000"/>
            <a:chOff x="9472160" y="2349000"/>
            <a:chExt cx="2520000" cy="2160000"/>
          </a:xfrm>
        </p:grpSpPr>
        <p:sp>
          <p:nvSpPr>
            <p:cNvPr id="26" name="مستطيل 25">
              <a:extLst>
                <a:ext uri="{FF2B5EF4-FFF2-40B4-BE49-F238E27FC236}">
                  <a16:creationId xmlns:a16="http://schemas.microsoft.com/office/drawing/2014/main" id="{B00BF408-D9AC-45D7-B30E-03C8CA4FB91E}"/>
                </a:ext>
              </a:extLst>
            </p:cNvPr>
            <p:cNvSpPr/>
            <p:nvPr/>
          </p:nvSpPr>
          <p:spPr>
            <a:xfrm>
              <a:off x="9472160" y="2349000"/>
              <a:ext cx="2520000" cy="216000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55857F3A-7A0A-45F6-AEA9-98F4463718D1}"/>
                </a:ext>
              </a:extLst>
            </p:cNvPr>
            <p:cNvSpPr/>
            <p:nvPr/>
          </p:nvSpPr>
          <p:spPr>
            <a:xfrm>
              <a:off x="9613516" y="2492817"/>
              <a:ext cx="2237287" cy="16910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مسارات </a:t>
              </a:r>
            </a:p>
            <a:p>
              <a:pPr algn="ctr"/>
              <a:r>
                <a:rPr lang="ar-SA" sz="3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الأيض </a:t>
              </a: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01F05819-113E-4153-839E-CAE5A9A2313C}"/>
              </a:ext>
            </a:extLst>
          </p:cNvPr>
          <p:cNvGrpSpPr/>
          <p:nvPr/>
        </p:nvGrpSpPr>
        <p:grpSpPr>
          <a:xfrm>
            <a:off x="657642" y="2381520"/>
            <a:ext cx="2880000" cy="2160000"/>
            <a:chOff x="888001" y="3525173"/>
            <a:chExt cx="5040000" cy="2880000"/>
          </a:xfrm>
        </p:grpSpPr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07DE719F-2CB8-4507-8845-F14A8D4BE33E}"/>
                </a:ext>
              </a:extLst>
            </p:cNvPr>
            <p:cNvSpPr/>
            <p:nvPr/>
          </p:nvSpPr>
          <p:spPr>
            <a:xfrm>
              <a:off x="888001" y="3525173"/>
              <a:ext cx="5040000" cy="288000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 dirty="0"/>
            </a:p>
          </p:txBody>
        </p:sp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DCF58F88-8138-4874-8DC3-3C04CC9E7065}"/>
                </a:ext>
              </a:extLst>
            </p:cNvPr>
            <p:cNvSpPr/>
            <p:nvPr/>
          </p:nvSpPr>
          <p:spPr>
            <a:xfrm>
              <a:off x="1170924" y="4141044"/>
              <a:ext cx="3523970" cy="1600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جميع التفاعلات الكيميائية في الخلية</a:t>
              </a:r>
              <a:endParaRPr lang="ar-S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8D304E66-1486-4FFA-8071-C1B0285E3AA7}"/>
              </a:ext>
            </a:extLst>
          </p:cNvPr>
          <p:cNvGrpSpPr/>
          <p:nvPr/>
        </p:nvGrpSpPr>
        <p:grpSpPr>
          <a:xfrm>
            <a:off x="3603258" y="2371360"/>
            <a:ext cx="2520000" cy="2160000"/>
            <a:chOff x="9472160" y="2349000"/>
            <a:chExt cx="2520000" cy="2160000"/>
          </a:xfrm>
        </p:grpSpPr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C637F356-18CA-4840-AFCE-FE1069D5A78B}"/>
                </a:ext>
              </a:extLst>
            </p:cNvPr>
            <p:cNvSpPr/>
            <p:nvPr/>
          </p:nvSpPr>
          <p:spPr>
            <a:xfrm>
              <a:off x="9472160" y="2349000"/>
              <a:ext cx="2520000" cy="216000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6" name="مستطيل 35">
              <a:extLst>
                <a:ext uri="{FF2B5EF4-FFF2-40B4-BE49-F238E27FC236}">
                  <a16:creationId xmlns:a16="http://schemas.microsoft.com/office/drawing/2014/main" id="{BD190DC3-DBBA-4173-B2D8-C84607A61B2A}"/>
                </a:ext>
              </a:extLst>
            </p:cNvPr>
            <p:cNvSpPr/>
            <p:nvPr/>
          </p:nvSpPr>
          <p:spPr>
            <a:xfrm>
              <a:off x="9613516" y="2492817"/>
              <a:ext cx="2237287" cy="16910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الأيض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457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8" y="292769"/>
            <a:ext cx="8829262" cy="6334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ستطيل 2"/>
          <p:cNvSpPr/>
          <p:nvPr/>
        </p:nvSpPr>
        <p:spPr>
          <a:xfrm>
            <a:off x="9374256" y="797510"/>
            <a:ext cx="2579206" cy="526297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اربطي بين قانوني الديناميكا الحرارية والمخلوقات الحية في الشكل</a:t>
            </a:r>
          </a:p>
        </p:txBody>
      </p:sp>
    </p:spTree>
    <p:extLst>
      <p:ext uri="{BB962C8B-B14F-4D97-AF65-F5344CB8AC3E}">
        <p14:creationId xmlns:p14="http://schemas.microsoft.com/office/powerpoint/2010/main" val="877618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ÙØªÙØ¬Ø© Ø¨Ø­Ø« Ø§ÙØµÙØ± Ø¹Ù âªanimals clipartâ¬â">
            <a:extLst>
              <a:ext uri="{FF2B5EF4-FFF2-40B4-BE49-F238E27FC236}">
                <a16:creationId xmlns:a16="http://schemas.microsoft.com/office/drawing/2014/main" id="{2C043472-73A1-46BF-A1AE-E76E0BA5C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534" y="4328689"/>
            <a:ext cx="2947963" cy="23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كلام: مستطيلة 1"/>
          <p:cNvSpPr/>
          <p:nvPr/>
        </p:nvSpPr>
        <p:spPr>
          <a:xfrm>
            <a:off x="8454757" y="141575"/>
            <a:ext cx="3560829" cy="415498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ECFCFE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خلال معلوماتك السابقة ومن خلال الصور تعاوني مع مجموعتكـِ ثم أكملي الخريطة المعرفية التالية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87454" y="223574"/>
            <a:ext cx="6893234" cy="769441"/>
          </a:xfrm>
          <a:prstGeom prst="rect">
            <a:avLst/>
          </a:prstGeom>
          <a:solidFill>
            <a:srgbClr val="FFFF97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تنقسم الكائنات الحية من حيث التغذية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4948060" y="1607149"/>
            <a:ext cx="3228769" cy="1323439"/>
          </a:xfrm>
          <a:prstGeom prst="rect">
            <a:avLst/>
          </a:prstGeom>
          <a:solidFill>
            <a:srgbClr val="C2FFAF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كائنات قادرة على </a:t>
            </a:r>
          </a:p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صنع غذائها بنفسها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31070" y="1607148"/>
            <a:ext cx="3685625" cy="1323439"/>
          </a:xfrm>
          <a:prstGeom prst="rect">
            <a:avLst/>
          </a:prstGeom>
          <a:solidFill>
            <a:srgbClr val="FFDE75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كائنات تحتاج إلى</a:t>
            </a:r>
          </a:p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ابتلاع غذائها وهضمه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961955" y="3233268"/>
            <a:ext cx="3228769" cy="707886"/>
          </a:xfrm>
          <a:prstGeom prst="rect">
            <a:avLst/>
          </a:prstGeom>
          <a:solidFill>
            <a:srgbClr val="9BE2F7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ذاتية التغذي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731218" y="4359965"/>
            <a:ext cx="1440000" cy="162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40FF01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4961955" y="4353339"/>
            <a:ext cx="1440000" cy="162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2528" t="-84781" r="-78718" b="-80966"/>
            </a:stretch>
          </a:blipFill>
          <a:ln w="38100">
            <a:solidFill>
              <a:srgbClr val="40FF01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328637" y="4300331"/>
            <a:ext cx="1440000" cy="1620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2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>
            <a:off x="6760164" y="6118654"/>
            <a:ext cx="1382110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النباتات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4887014" y="6089294"/>
            <a:ext cx="1548822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الطحالب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رابط مستقيم 17"/>
          <p:cNvCxnSpPr/>
          <p:nvPr/>
        </p:nvCxnSpPr>
        <p:spPr>
          <a:xfrm flipH="1">
            <a:off x="1560785" y="1306714"/>
            <a:ext cx="527733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/>
          <p:cNvCxnSpPr/>
          <p:nvPr/>
        </p:nvCxnSpPr>
        <p:spPr>
          <a:xfrm>
            <a:off x="1587290" y="1356531"/>
            <a:ext cx="0" cy="2686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/>
          <p:cNvCxnSpPr/>
          <p:nvPr/>
        </p:nvCxnSpPr>
        <p:spPr>
          <a:xfrm>
            <a:off x="6785114" y="1338470"/>
            <a:ext cx="0" cy="2686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كسهم مستقيم 29"/>
          <p:cNvCxnSpPr/>
          <p:nvPr/>
        </p:nvCxnSpPr>
        <p:spPr>
          <a:xfrm>
            <a:off x="7443706" y="3953154"/>
            <a:ext cx="0" cy="4068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كسهم مستقيم 30"/>
          <p:cNvCxnSpPr/>
          <p:nvPr/>
        </p:nvCxnSpPr>
        <p:spPr>
          <a:xfrm>
            <a:off x="5713557" y="3946528"/>
            <a:ext cx="0" cy="4068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كسهم مستقيم 31"/>
          <p:cNvCxnSpPr/>
          <p:nvPr/>
        </p:nvCxnSpPr>
        <p:spPr>
          <a:xfrm>
            <a:off x="1102706" y="3926502"/>
            <a:ext cx="0" cy="4068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مستطيل 32"/>
          <p:cNvSpPr/>
          <p:nvPr/>
        </p:nvSpPr>
        <p:spPr>
          <a:xfrm>
            <a:off x="214915" y="6051130"/>
            <a:ext cx="1667444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الفطريات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2572172" y="4353339"/>
            <a:ext cx="1440000" cy="1620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2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cxnSp>
        <p:nvCxnSpPr>
          <p:cNvPr id="35" name="رابط كسهم مستقيم 34"/>
          <p:cNvCxnSpPr/>
          <p:nvPr/>
        </p:nvCxnSpPr>
        <p:spPr>
          <a:xfrm>
            <a:off x="3292172" y="3921878"/>
            <a:ext cx="0" cy="4068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مستطيل 35"/>
          <p:cNvSpPr/>
          <p:nvPr/>
        </p:nvSpPr>
        <p:spPr>
          <a:xfrm>
            <a:off x="2406226" y="6089295"/>
            <a:ext cx="1704314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الحيوانات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مستطيل 36"/>
          <p:cNvSpPr/>
          <p:nvPr/>
        </p:nvSpPr>
        <p:spPr>
          <a:xfrm>
            <a:off x="1777205" y="3898263"/>
            <a:ext cx="7922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ومنها</a:t>
            </a:r>
          </a:p>
        </p:txBody>
      </p:sp>
      <p:cxnSp>
        <p:nvCxnSpPr>
          <p:cNvPr id="38" name="رابط كسهم مستقيم 37"/>
          <p:cNvCxnSpPr/>
          <p:nvPr/>
        </p:nvCxnSpPr>
        <p:spPr>
          <a:xfrm flipH="1">
            <a:off x="4393096" y="1014815"/>
            <a:ext cx="6626" cy="3019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E1259CA7-0343-4B1D-BAB4-460D2162A3FA}"/>
              </a:ext>
            </a:extLst>
          </p:cNvPr>
          <p:cNvSpPr/>
          <p:nvPr/>
        </p:nvSpPr>
        <p:spPr>
          <a:xfrm>
            <a:off x="541899" y="3206291"/>
            <a:ext cx="3228769" cy="707886"/>
          </a:xfrm>
          <a:prstGeom prst="rect">
            <a:avLst/>
          </a:prstGeom>
          <a:solidFill>
            <a:srgbClr val="9BE2F7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غير ذاتية التغذي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22F96371-0080-4492-9A9C-61D54E707DD7}"/>
              </a:ext>
            </a:extLst>
          </p:cNvPr>
          <p:cNvSpPr/>
          <p:nvPr/>
        </p:nvSpPr>
        <p:spPr>
          <a:xfrm>
            <a:off x="4961955" y="3233268"/>
            <a:ext cx="3228769" cy="707886"/>
          </a:xfrm>
          <a:prstGeom prst="rect">
            <a:avLst/>
          </a:prstGeom>
          <a:solidFill>
            <a:srgbClr val="9BE2F7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6" name="رابط كسهم مستقيم 25"/>
          <p:cNvCxnSpPr/>
          <p:nvPr/>
        </p:nvCxnSpPr>
        <p:spPr>
          <a:xfrm>
            <a:off x="6823984" y="2950465"/>
            <a:ext cx="0" cy="4068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63929E96-72D2-423A-883A-AA030B31C1E6}"/>
              </a:ext>
            </a:extLst>
          </p:cNvPr>
          <p:cNvSpPr/>
          <p:nvPr/>
        </p:nvSpPr>
        <p:spPr>
          <a:xfrm>
            <a:off x="550152" y="3206291"/>
            <a:ext cx="3228769" cy="707886"/>
          </a:xfrm>
          <a:prstGeom prst="rect">
            <a:avLst/>
          </a:prstGeom>
          <a:solidFill>
            <a:srgbClr val="9BE2F7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9" name="رابط كسهم مستقيم 28"/>
          <p:cNvCxnSpPr/>
          <p:nvPr/>
        </p:nvCxnSpPr>
        <p:spPr>
          <a:xfrm>
            <a:off x="1560785" y="2950465"/>
            <a:ext cx="0" cy="4068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F5CB0C52-410E-4D18-8892-F0CF560D63CE}"/>
              </a:ext>
            </a:extLst>
          </p:cNvPr>
          <p:cNvSpPr/>
          <p:nvPr/>
        </p:nvSpPr>
        <p:spPr>
          <a:xfrm>
            <a:off x="6720324" y="6118654"/>
            <a:ext cx="1595309" cy="646331"/>
          </a:xfrm>
          <a:prstGeom prst="rect">
            <a:avLst/>
          </a:prstGeom>
          <a:solidFill>
            <a:srgbClr val="ECFCFE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C6FE1040-B613-4936-AD24-801E8F775D02}"/>
              </a:ext>
            </a:extLst>
          </p:cNvPr>
          <p:cNvSpPr/>
          <p:nvPr/>
        </p:nvSpPr>
        <p:spPr>
          <a:xfrm>
            <a:off x="4863770" y="6089293"/>
            <a:ext cx="1595309" cy="646331"/>
          </a:xfrm>
          <a:prstGeom prst="rect">
            <a:avLst/>
          </a:prstGeom>
          <a:solidFill>
            <a:srgbClr val="ECFCFE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BB202AD0-08CE-4E24-83E6-906638AEF429}"/>
              </a:ext>
            </a:extLst>
          </p:cNvPr>
          <p:cNvSpPr/>
          <p:nvPr/>
        </p:nvSpPr>
        <p:spPr>
          <a:xfrm>
            <a:off x="2401677" y="6089293"/>
            <a:ext cx="1764000" cy="646331"/>
          </a:xfrm>
          <a:prstGeom prst="rect">
            <a:avLst/>
          </a:prstGeom>
          <a:solidFill>
            <a:srgbClr val="ECFCFE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7F908170-C7E5-4A23-9437-CB50F379D037}"/>
              </a:ext>
            </a:extLst>
          </p:cNvPr>
          <p:cNvSpPr/>
          <p:nvPr/>
        </p:nvSpPr>
        <p:spPr>
          <a:xfrm>
            <a:off x="185760" y="6051129"/>
            <a:ext cx="1728000" cy="646331"/>
          </a:xfrm>
          <a:prstGeom prst="rect">
            <a:avLst/>
          </a:prstGeom>
          <a:solidFill>
            <a:srgbClr val="ECFCFE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166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BE5637A-4E66-42FE-92BC-E02B3395267C}"/>
              </a:ext>
            </a:extLst>
          </p:cNvPr>
          <p:cNvSpPr/>
          <p:nvPr/>
        </p:nvSpPr>
        <p:spPr>
          <a:xfrm>
            <a:off x="2076450" y="193893"/>
            <a:ext cx="8988426" cy="1323439"/>
          </a:xfrm>
          <a:prstGeom prst="rect">
            <a:avLst/>
          </a:prstGeom>
          <a:solidFill>
            <a:srgbClr val="C2FFA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في المجموعة اقرئي في كتابكِ المقرر عن الايض ثم قارني بين مسارات الهدم والبناء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11BBE42-FF9A-4248-B448-DA27A2D99904}"/>
              </a:ext>
            </a:extLst>
          </p:cNvPr>
          <p:cNvSpPr/>
          <p:nvPr/>
        </p:nvSpPr>
        <p:spPr>
          <a:xfrm>
            <a:off x="133350" y="174843"/>
            <a:ext cx="1847850" cy="138499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المقارنة </a:t>
            </a:r>
          </a:p>
          <a:p>
            <a:pPr algn="ctr"/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والقراءة الموجهة </a:t>
            </a: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69CD8583-38AF-48FD-A579-34A423A6C8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713366"/>
              </p:ext>
            </p:extLst>
          </p:nvPr>
        </p:nvGraphicFramePr>
        <p:xfrm>
          <a:off x="601725" y="1742229"/>
          <a:ext cx="11160000" cy="4637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4257118059"/>
                    </a:ext>
                  </a:extLst>
                </a:gridCol>
                <a:gridCol w="2250000">
                  <a:extLst>
                    <a:ext uri="{9D8B030D-6E8A-4147-A177-3AD203B41FA5}">
                      <a16:colId xmlns:a16="http://schemas.microsoft.com/office/drawing/2014/main" val="3431844754"/>
                    </a:ext>
                  </a:extLst>
                </a:gridCol>
                <a:gridCol w="2250000">
                  <a:extLst>
                    <a:ext uri="{9D8B030D-6E8A-4147-A177-3AD203B41FA5}">
                      <a16:colId xmlns:a16="http://schemas.microsoft.com/office/drawing/2014/main" val="2166155196"/>
                    </a:ext>
                  </a:extLst>
                </a:gridCol>
                <a:gridCol w="2250000">
                  <a:extLst>
                    <a:ext uri="{9D8B030D-6E8A-4147-A177-3AD203B41FA5}">
                      <a16:colId xmlns:a16="http://schemas.microsoft.com/office/drawing/2014/main" val="336087003"/>
                    </a:ext>
                  </a:extLst>
                </a:gridCol>
                <a:gridCol w="2250000">
                  <a:extLst>
                    <a:ext uri="{9D8B030D-6E8A-4147-A177-3AD203B41FA5}">
                      <a16:colId xmlns:a16="http://schemas.microsoft.com/office/drawing/2014/main" val="116893512"/>
                    </a:ext>
                  </a:extLst>
                </a:gridCol>
              </a:tblGrid>
              <a:tr h="162000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وجه المقارنة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الهدم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E2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البناء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FE5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101919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التعريف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تكسير  الجزيئات  الكبيرة وتحويلها إلى جزيئات صغيرة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ربط الجزيئات الصغيرة وتحويلها إلى جزيئات كبيرة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76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مثال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التنفس الخلوي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البناء الضوئي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055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الطاقة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تحرر الطاقة التي داخل المركبات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تخزن الطاقة داخل المركبات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67651"/>
                  </a:ext>
                </a:extLst>
              </a:tr>
            </a:tbl>
          </a:graphicData>
        </a:graphic>
      </p:graphicFrame>
      <p:pic>
        <p:nvPicPr>
          <p:cNvPr id="3074" name="Picture 2" descr="ÙØªÙØ¬Ø© Ø¨Ø­Ø« Ø§ÙØµÙØ± Ø¹Ù âªanimals clipartâ¬â">
            <a:extLst>
              <a:ext uri="{FF2B5EF4-FFF2-40B4-BE49-F238E27FC236}">
                <a16:creationId xmlns:a16="http://schemas.microsoft.com/office/drawing/2014/main" id="{156DF9D7-B081-44E9-807A-C2F8B17C2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24" y="117424"/>
            <a:ext cx="167957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3D2A082-7C4E-49CF-BBF6-8FCA0DB6983B}"/>
              </a:ext>
            </a:extLst>
          </p:cNvPr>
          <p:cNvSpPr/>
          <p:nvPr/>
        </p:nvSpPr>
        <p:spPr>
          <a:xfrm flipH="1">
            <a:off x="5229225" y="3429000"/>
            <a:ext cx="4305301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99012D4-F95A-4F5D-9BFD-F368C6497C18}"/>
              </a:ext>
            </a:extLst>
          </p:cNvPr>
          <p:cNvSpPr/>
          <p:nvPr/>
        </p:nvSpPr>
        <p:spPr>
          <a:xfrm flipH="1">
            <a:off x="685800" y="3429000"/>
            <a:ext cx="4305301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29DD217-C326-435E-BB1F-8AA74F9E9E24}"/>
              </a:ext>
            </a:extLst>
          </p:cNvPr>
          <p:cNvSpPr/>
          <p:nvPr/>
        </p:nvSpPr>
        <p:spPr>
          <a:xfrm flipH="1">
            <a:off x="5219699" y="4644229"/>
            <a:ext cx="4305301" cy="483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349D41E-1E61-4EF9-90F5-93F90578CA98}"/>
              </a:ext>
            </a:extLst>
          </p:cNvPr>
          <p:cNvSpPr/>
          <p:nvPr/>
        </p:nvSpPr>
        <p:spPr>
          <a:xfrm flipH="1">
            <a:off x="685799" y="4652817"/>
            <a:ext cx="4305301" cy="483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9F8EC45-C69C-4CD3-88D1-831FD6207BB7}"/>
              </a:ext>
            </a:extLst>
          </p:cNvPr>
          <p:cNvSpPr/>
          <p:nvPr/>
        </p:nvSpPr>
        <p:spPr>
          <a:xfrm flipH="1">
            <a:off x="5210173" y="5270209"/>
            <a:ext cx="4305301" cy="1035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637FED9-F2FE-4EF8-8B48-7E32C7411C2F}"/>
              </a:ext>
            </a:extLst>
          </p:cNvPr>
          <p:cNvSpPr/>
          <p:nvPr/>
        </p:nvSpPr>
        <p:spPr>
          <a:xfrm flipH="1">
            <a:off x="685797" y="5304320"/>
            <a:ext cx="4305301" cy="878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830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D140D62-5426-41E4-ABA9-192C3BBEBF04}"/>
              </a:ext>
            </a:extLst>
          </p:cNvPr>
          <p:cNvSpPr/>
          <p:nvPr/>
        </p:nvSpPr>
        <p:spPr>
          <a:xfrm>
            <a:off x="1527281" y="252710"/>
            <a:ext cx="9137438" cy="83099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صنفي التفاعلات الحيوية التالية إلى هدم وبناء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85F712E-53C8-413B-A565-AC53E91611A8}"/>
              </a:ext>
            </a:extLst>
          </p:cNvPr>
          <p:cNvSpPr/>
          <p:nvPr/>
        </p:nvSpPr>
        <p:spPr>
          <a:xfrm>
            <a:off x="7524750" y="1294628"/>
            <a:ext cx="4318910" cy="1569660"/>
          </a:xfrm>
          <a:prstGeom prst="rect">
            <a:avLst/>
          </a:prstGeom>
          <a:solidFill>
            <a:srgbClr val="FFEF8A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هضم النشا وتحوله إلى مالتوز 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364B220-A51E-4B13-B449-7B6AE36B2541}"/>
              </a:ext>
            </a:extLst>
          </p:cNvPr>
          <p:cNvSpPr/>
          <p:nvPr/>
        </p:nvSpPr>
        <p:spPr>
          <a:xfrm>
            <a:off x="428624" y="1294628"/>
            <a:ext cx="4318911" cy="1569660"/>
          </a:xfrm>
          <a:prstGeom prst="rect">
            <a:avLst/>
          </a:prstGeom>
          <a:solidFill>
            <a:srgbClr val="FFEF8A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تكوين الانزيمات في الجسم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12243D1-8DFD-4249-A04C-D4BC099E7405}"/>
              </a:ext>
            </a:extLst>
          </p:cNvPr>
          <p:cNvSpPr/>
          <p:nvPr/>
        </p:nvSpPr>
        <p:spPr>
          <a:xfrm>
            <a:off x="7524750" y="3984188"/>
            <a:ext cx="4318910" cy="1569660"/>
          </a:xfrm>
          <a:prstGeom prst="rect">
            <a:avLst/>
          </a:prstGeom>
          <a:solidFill>
            <a:srgbClr val="9BE2F7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تخزين الجلايكوجين في الكبد والعضلات  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3E9E8DE-0DE2-4DFC-B3E1-97EB5B90C796}"/>
              </a:ext>
            </a:extLst>
          </p:cNvPr>
          <p:cNvSpPr/>
          <p:nvPr/>
        </p:nvSpPr>
        <p:spPr>
          <a:xfrm>
            <a:off x="428624" y="3983416"/>
            <a:ext cx="4318910" cy="1569660"/>
          </a:xfrm>
          <a:prstGeom prst="rect">
            <a:avLst/>
          </a:prstGeom>
          <a:solidFill>
            <a:srgbClr val="9BE2F7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حرق الدهون عند القيام بنشاط جسمي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7B96C36-73D8-4A5E-A5F8-4AF1607CD050}"/>
              </a:ext>
            </a:extLst>
          </p:cNvPr>
          <p:cNvSpPr/>
          <p:nvPr/>
        </p:nvSpPr>
        <p:spPr>
          <a:xfrm>
            <a:off x="7524750" y="2989689"/>
            <a:ext cx="4318910" cy="707886"/>
          </a:xfrm>
          <a:prstGeom prst="rect">
            <a:avLst/>
          </a:prstGeom>
          <a:solidFill>
            <a:srgbClr val="C2FFA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هدم  □    بناء □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2C95F68-CD0E-4F91-9A37-8B50245E3092}"/>
              </a:ext>
            </a:extLst>
          </p:cNvPr>
          <p:cNvSpPr/>
          <p:nvPr/>
        </p:nvSpPr>
        <p:spPr>
          <a:xfrm>
            <a:off x="7524750" y="5685264"/>
            <a:ext cx="4318910" cy="707886"/>
          </a:xfrm>
          <a:prstGeom prst="rect">
            <a:avLst/>
          </a:prstGeom>
          <a:solidFill>
            <a:srgbClr val="C2FFA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هدم  □    بناء □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7EB9D7B-FA61-497C-9220-2E878CD16CD5}"/>
              </a:ext>
            </a:extLst>
          </p:cNvPr>
          <p:cNvSpPr/>
          <p:nvPr/>
        </p:nvSpPr>
        <p:spPr>
          <a:xfrm>
            <a:off x="428624" y="3000093"/>
            <a:ext cx="4318910" cy="707886"/>
          </a:xfrm>
          <a:prstGeom prst="rect">
            <a:avLst/>
          </a:prstGeom>
          <a:solidFill>
            <a:srgbClr val="C2FFA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هدم  □    بناء □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74EE267-64DD-4E0B-9164-2409F43AB34C}"/>
              </a:ext>
            </a:extLst>
          </p:cNvPr>
          <p:cNvSpPr/>
          <p:nvPr/>
        </p:nvSpPr>
        <p:spPr>
          <a:xfrm>
            <a:off x="428624" y="5685264"/>
            <a:ext cx="4318910" cy="707886"/>
          </a:xfrm>
          <a:prstGeom prst="rect">
            <a:avLst/>
          </a:prstGeom>
          <a:solidFill>
            <a:srgbClr val="C2FFA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هدم  □    بناء □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رسم 11" descr="علامة تأشير">
            <a:extLst>
              <a:ext uri="{FF2B5EF4-FFF2-40B4-BE49-F238E27FC236}">
                <a16:creationId xmlns:a16="http://schemas.microsoft.com/office/drawing/2014/main" id="{5930FDED-8FF4-4677-B64F-2EA9F6AD8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3120036"/>
            <a:ext cx="468000" cy="468000"/>
          </a:xfrm>
          <a:prstGeom prst="rect">
            <a:avLst/>
          </a:prstGeom>
        </p:spPr>
      </p:pic>
      <p:pic>
        <p:nvPicPr>
          <p:cNvPr id="13" name="رسم 12" descr="علامة تأشير">
            <a:extLst>
              <a:ext uri="{FF2B5EF4-FFF2-40B4-BE49-F238E27FC236}">
                <a16:creationId xmlns:a16="http://schemas.microsoft.com/office/drawing/2014/main" id="{8327D74D-4FD8-430F-B3F8-CF2AB9A7F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2050" y="3120036"/>
            <a:ext cx="468000" cy="468000"/>
          </a:xfrm>
          <a:prstGeom prst="rect">
            <a:avLst/>
          </a:prstGeom>
        </p:spPr>
      </p:pic>
      <p:pic>
        <p:nvPicPr>
          <p:cNvPr id="14" name="رسم 13" descr="علامة تأشير">
            <a:extLst>
              <a:ext uri="{FF2B5EF4-FFF2-40B4-BE49-F238E27FC236}">
                <a16:creationId xmlns:a16="http://schemas.microsoft.com/office/drawing/2014/main" id="{55A66122-5EB9-4BF6-AF68-836C4213E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6750" y="5805207"/>
            <a:ext cx="468000" cy="468000"/>
          </a:xfrm>
          <a:prstGeom prst="rect">
            <a:avLst/>
          </a:prstGeom>
        </p:spPr>
      </p:pic>
      <p:pic>
        <p:nvPicPr>
          <p:cNvPr id="15" name="رسم 14" descr="علامة تأشير">
            <a:extLst>
              <a:ext uri="{FF2B5EF4-FFF2-40B4-BE49-F238E27FC236}">
                <a16:creationId xmlns:a16="http://schemas.microsoft.com/office/drawing/2014/main" id="{460F36E6-0E68-4321-B428-93D000FA0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62250" y="580520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0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792771" y="210882"/>
            <a:ext cx="9084985" cy="1446550"/>
          </a:xfrm>
          <a:prstGeom prst="rect">
            <a:avLst/>
          </a:prstGeom>
          <a:solidFill>
            <a:srgbClr val="FFEF8A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يُعد جزيء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ATP 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من الجزيئات الناقلة للطاقة الأكثر انتشارا في خلايا جميع الكائنات الحية </a:t>
            </a:r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960169"/>
            <a:ext cx="4514850" cy="4579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ستطيل 4"/>
          <p:cNvSpPr/>
          <p:nvPr/>
        </p:nvSpPr>
        <p:spPr>
          <a:xfrm>
            <a:off x="5133976" y="1814396"/>
            <a:ext cx="6667706" cy="1938992"/>
          </a:xfrm>
          <a:prstGeom prst="rect">
            <a:avLst/>
          </a:prstGeom>
          <a:solidFill>
            <a:srgbClr val="C2FFA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اكملي وصف تركيب جزيء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ATP 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من خلال فهمكـِ للصيغة البنائية </a:t>
            </a:r>
            <a:r>
              <a:rPr lang="ar-SA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ATP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والموضحة في الصورة التالية 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5057776" y="3984668"/>
            <a:ext cx="6763786" cy="25545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يتركب جزيء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ATP 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من</a:t>
            </a:r>
          </a:p>
          <a:p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1)                                     </a:t>
            </a:r>
          </a:p>
          <a:p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2) </a:t>
            </a:r>
          </a:p>
          <a:p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3)         </a:t>
            </a:r>
          </a:p>
        </p:txBody>
      </p:sp>
      <p:pic>
        <p:nvPicPr>
          <p:cNvPr id="4102" name="Picture 6" descr="ÙØªÙØ¬Ø© Ø¨Ø­Ø« Ø§ÙØµÙØ± Ø¹Ù âªanimals clipartâ¬â">
            <a:extLst>
              <a:ext uri="{FF2B5EF4-FFF2-40B4-BE49-F238E27FC236}">
                <a16:creationId xmlns:a16="http://schemas.microsoft.com/office/drawing/2014/main" id="{A8492B0F-3151-46AD-957C-366BAF43A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92700"/>
            <a:ext cx="1543050" cy="168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571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203200"/>
            <a:ext cx="9088230" cy="643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ستطيل 2"/>
          <p:cNvSpPr/>
          <p:nvPr/>
        </p:nvSpPr>
        <p:spPr>
          <a:xfrm>
            <a:off x="9621078" y="92764"/>
            <a:ext cx="2296463" cy="6660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صفي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 يتم تخزين الطاقة </a:t>
            </a:r>
          </a:p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جزيء الـ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ATP</a:t>
            </a:r>
            <a:endParaRPr lang="ar-S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وكيف تتحرر</a:t>
            </a:r>
          </a:p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الطاقة منها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4060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9621078" y="92764"/>
            <a:ext cx="2296463" cy="6660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صفي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 يتم تخزين الطاقة </a:t>
            </a:r>
          </a:p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جزيء الـ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ATP</a:t>
            </a:r>
            <a:endParaRPr lang="ar-S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وكيف تتحرر</a:t>
            </a:r>
          </a:p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الطاقة منها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نتيجة بحث الصور عن ‪ATP GIF‬‏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92764"/>
            <a:ext cx="9182100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380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ربط البناء الضوئي بالتنفس الخلوي  l ثانوية 122 مقررات 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11602573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 rot="5400000">
            <a:off x="8698412" y="2988351"/>
            <a:ext cx="63930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تجربة عملي (1ـ2) ربط البناء الضوئي بالتنفس 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135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2984500" y="819810"/>
            <a:ext cx="872203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6000" b="1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أعطي عنوان مناسبا لهذه الصورة  </a:t>
            </a:r>
          </a:p>
        </p:txBody>
      </p:sp>
    </p:spTree>
    <p:extLst>
      <p:ext uri="{BB962C8B-B14F-4D97-AF65-F5344CB8AC3E}">
        <p14:creationId xmlns:p14="http://schemas.microsoft.com/office/powerpoint/2010/main" val="3421956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3398985" y="489610"/>
            <a:ext cx="651492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 تحصل الكائنات </a:t>
            </a:r>
          </a:p>
          <a:p>
            <a:pPr algn="ctr"/>
            <a:r>
              <a:rPr lang="ar-SA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الحية على الطاقة </a:t>
            </a:r>
          </a:p>
        </p:txBody>
      </p:sp>
    </p:spTree>
    <p:extLst>
      <p:ext uri="{BB962C8B-B14F-4D97-AF65-F5344CB8AC3E}">
        <p14:creationId xmlns:p14="http://schemas.microsoft.com/office/powerpoint/2010/main" val="1116107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49" y="0"/>
            <a:ext cx="7221431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683" y="0"/>
            <a:ext cx="4985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9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201747"/>
            <a:ext cx="3705456" cy="633178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77" y="309717"/>
            <a:ext cx="7728155" cy="622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63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6096000" y="555592"/>
            <a:ext cx="3960000" cy="10215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الفكرة العامة </a:t>
            </a: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4614144" y="1907580"/>
            <a:ext cx="7200000" cy="3780000"/>
          </a:xfrm>
          <a:prstGeom prst="roundRect">
            <a:avLst/>
          </a:prstGeom>
          <a:solidFill>
            <a:srgbClr val="40FF0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تحول عملية البناء الضوئي الطاقة الشمسية إلى طاقة كيميائية لإتمام الوظائف الحيوية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10" y="317467"/>
            <a:ext cx="4075316" cy="6110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2011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958645" y="426867"/>
            <a:ext cx="4470132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الفكرة الرئيسة </a:t>
            </a: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560212" y="1975419"/>
            <a:ext cx="5266998" cy="2860358"/>
          </a:xfrm>
          <a:prstGeom prst="roundRect">
            <a:avLst/>
          </a:prstGeom>
          <a:solidFill>
            <a:srgbClr val="40FF0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تستخدم جميع الكائنات الحية الطاقة للقيام بوظائفها الحيوية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52"/>
          <a:stretch/>
        </p:blipFill>
        <p:spPr>
          <a:xfrm>
            <a:off x="6713385" y="306217"/>
            <a:ext cx="5173815" cy="619876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31966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FF4ACBD6-411F-47A1-9BF5-3271E2578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940873"/>
              </p:ext>
            </p:extLst>
          </p:nvPr>
        </p:nvGraphicFramePr>
        <p:xfrm>
          <a:off x="1344000" y="1385872"/>
          <a:ext cx="9504000" cy="4506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168000">
                  <a:extLst>
                    <a:ext uri="{9D8B030D-6E8A-4147-A177-3AD203B41FA5}">
                      <a16:colId xmlns:a16="http://schemas.microsoft.com/office/drawing/2014/main" val="3463698572"/>
                    </a:ext>
                  </a:extLst>
                </a:gridCol>
                <a:gridCol w="3168000">
                  <a:extLst>
                    <a:ext uri="{9D8B030D-6E8A-4147-A177-3AD203B41FA5}">
                      <a16:colId xmlns:a16="http://schemas.microsoft.com/office/drawing/2014/main" val="4232935871"/>
                    </a:ext>
                  </a:extLst>
                </a:gridCol>
                <a:gridCol w="3168000">
                  <a:extLst>
                    <a:ext uri="{9D8B030D-6E8A-4147-A177-3AD203B41FA5}">
                      <a16:colId xmlns:a16="http://schemas.microsoft.com/office/drawing/2014/main" val="30474351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>
                          <a:solidFill>
                            <a:sysClr val="windowText" lastClr="000000"/>
                          </a:solidFill>
                        </a:rPr>
                        <a:t>ماذا أعلم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>
                          <a:solidFill>
                            <a:sysClr val="windowText" lastClr="000000"/>
                          </a:solidFill>
                        </a:rPr>
                        <a:t>ماذا أود أن اتعلم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>
                          <a:solidFill>
                            <a:sysClr val="windowText" lastClr="000000"/>
                          </a:solidFill>
                        </a:rPr>
                        <a:t>ماذا تعلمت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164079"/>
                  </a:ext>
                </a:extLst>
              </a:tr>
              <a:tr h="3744000">
                <a:tc>
                  <a:txBody>
                    <a:bodyPr/>
                    <a:lstStyle/>
                    <a:p>
                      <a:pPr rtl="1"/>
                      <a:endParaRPr lang="ar-SA" sz="4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291381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6FF9D347-6D02-4879-9CB7-0F8924D0C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7" t="50000" r="66272" b="6447"/>
          <a:stretch/>
        </p:blipFill>
        <p:spPr>
          <a:xfrm>
            <a:off x="529181" y="4088674"/>
            <a:ext cx="2867161" cy="2481945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C09167C-1D59-41C5-981C-9FCB54B581A4}"/>
              </a:ext>
            </a:extLst>
          </p:cNvPr>
          <p:cNvSpPr/>
          <p:nvPr/>
        </p:nvSpPr>
        <p:spPr>
          <a:xfrm>
            <a:off x="4633901" y="245460"/>
            <a:ext cx="2924198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جدول التعلم </a:t>
            </a:r>
          </a:p>
        </p:txBody>
      </p:sp>
    </p:spTree>
    <p:extLst>
      <p:ext uri="{BB962C8B-B14F-4D97-AF65-F5344CB8AC3E}">
        <p14:creationId xmlns:p14="http://schemas.microsoft.com/office/powerpoint/2010/main" val="65690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4257675" y="1574274"/>
            <a:ext cx="7064067" cy="3785652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1) تلخص 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قانوني الديناميكا</a:t>
            </a:r>
          </a:p>
          <a:p>
            <a:pPr algn="ctr"/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ar-SA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) تقارن 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بين المخلوقات الذاتية والغير ذاتية</a:t>
            </a:r>
          </a:p>
          <a:p>
            <a:pPr algn="ctr"/>
            <a:r>
              <a:rPr lang="ar-SA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3) تصف 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آلية عمل جزيء الطاقة 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ATP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الخلية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8" name="Picture 4" descr="ÙØªÙØ¬Ø© Ø¨Ø­Ø« Ø§ÙØµÙØ± Ø¹Ù âªSmiley plant clipartâ¬â">
            <a:extLst>
              <a:ext uri="{FF2B5EF4-FFF2-40B4-BE49-F238E27FC236}">
                <a16:creationId xmlns:a16="http://schemas.microsoft.com/office/drawing/2014/main" id="{1FE16720-ABC8-48E8-9BAA-09732477B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530" y="1600200"/>
            <a:ext cx="3282644" cy="484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وسيلة شرح على شكل سحابة 1"/>
          <p:cNvSpPr/>
          <p:nvPr/>
        </p:nvSpPr>
        <p:spPr>
          <a:xfrm>
            <a:off x="1677452" y="194667"/>
            <a:ext cx="2942173" cy="1405533"/>
          </a:xfrm>
          <a:prstGeom prst="cloudCallout">
            <a:avLst>
              <a:gd name="adj1" fmla="val -25251"/>
              <a:gd name="adj2" fmla="val 9058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الأهداف</a:t>
            </a:r>
          </a:p>
        </p:txBody>
      </p:sp>
    </p:spTree>
    <p:extLst>
      <p:ext uri="{BB962C8B-B14F-4D97-AF65-F5344CB8AC3E}">
        <p14:creationId xmlns:p14="http://schemas.microsoft.com/office/powerpoint/2010/main" val="411946250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</Words>
  <Application>Microsoft Office PowerPoint</Application>
  <PresentationFormat>شاشة عريضة</PresentationFormat>
  <Paragraphs>90</Paragraphs>
  <Slides>18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 </dc:creator>
  <cp:lastModifiedBy> </cp:lastModifiedBy>
  <cp:revision>4</cp:revision>
  <dcterms:created xsi:type="dcterms:W3CDTF">2019-02-25T19:52:30Z</dcterms:created>
  <dcterms:modified xsi:type="dcterms:W3CDTF">2019-02-27T19:44:26Z</dcterms:modified>
</cp:coreProperties>
</file>