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89" r:id="rId2"/>
    <p:sldId id="860" r:id="rId3"/>
    <p:sldId id="874" r:id="rId4"/>
    <p:sldId id="861" r:id="rId5"/>
    <p:sldId id="862" r:id="rId6"/>
    <p:sldId id="873" r:id="rId7"/>
    <p:sldId id="863" r:id="rId8"/>
    <p:sldId id="843" r:id="rId9"/>
    <p:sldId id="864" r:id="rId10"/>
    <p:sldId id="865" r:id="rId11"/>
    <p:sldId id="866" r:id="rId12"/>
    <p:sldId id="867" r:id="rId13"/>
    <p:sldId id="868" r:id="rId14"/>
    <p:sldId id="869" r:id="rId15"/>
    <p:sldId id="870" r:id="rId16"/>
    <p:sldId id="871" r:id="rId17"/>
    <p:sldId id="872" r:id="rId18"/>
    <p:sldId id="834" r:id="rId19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60093"/>
    <a:srgbClr val="9933FF"/>
    <a:srgbClr val="8E8E8E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9" autoAdjust="0"/>
    <p:restoredTop sz="94660"/>
  </p:normalViewPr>
  <p:slideViewPr>
    <p:cSldViewPr snapToGrid="0">
      <p:cViewPr>
        <p:scale>
          <a:sx n="75" d="100"/>
          <a:sy n="75" d="100"/>
        </p:scale>
        <p:origin x="-426" y="-72"/>
      </p:cViewPr>
      <p:guideLst>
        <p:guide orient="horz" pos="1230"/>
        <p:guide pos="75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24/12/1442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24/12/1442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620525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38868" y="3133395"/>
              <a:ext cx="5299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الخلايا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8284498" y="289476"/>
            <a:ext cx="3775707" cy="713573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أختبر نفسي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5" name="Rectangle: Rounded Corners 12">
            <a:extLst>
              <a:ext uri="{FF2B5EF4-FFF2-40B4-BE49-F238E27FC236}">
                <a16:creationId xmlns="" xmlns:a16="http://schemas.microsoft.com/office/drawing/2014/main" id="{D60A34A8-1075-4DAE-9820-929158E23515}"/>
              </a:ext>
            </a:extLst>
          </p:cNvPr>
          <p:cNvSpPr/>
          <p:nvPr/>
        </p:nvSpPr>
        <p:spPr>
          <a:xfrm flipH="1">
            <a:off x="6998472" y="2205737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7">
            <a:extLst>
              <a:ext uri="{FF2B5EF4-FFF2-40B4-BE49-F238E27FC236}">
                <a16:creationId xmlns="" xmlns:a16="http://schemas.microsoft.com/office/drawing/2014/main" id="{7A8C9549-3AEA-4D20-B0D9-729760669CB3}"/>
              </a:ext>
            </a:extLst>
          </p:cNvPr>
          <p:cNvSpPr txBox="1"/>
          <p:nvPr/>
        </p:nvSpPr>
        <p:spPr>
          <a:xfrm>
            <a:off x="7033348" y="2395667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غشاء الخلية</a:t>
            </a:r>
            <a:endParaRPr lang="ar-SY" sz="16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9">
            <a:extLst>
              <a:ext uri="{FF2B5EF4-FFF2-40B4-BE49-F238E27FC236}">
                <a16:creationId xmlns="" xmlns:a16="http://schemas.microsoft.com/office/drawing/2014/main" id="{9633F274-1BC8-425B-AF80-C5AD0F29BDD7}"/>
              </a:ext>
            </a:extLst>
          </p:cNvPr>
          <p:cNvSpPr txBox="1"/>
          <p:nvPr/>
        </p:nvSpPr>
        <p:spPr>
          <a:xfrm>
            <a:off x="6880988" y="2920200"/>
            <a:ext cx="1485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/>
              <a:t>غشاء </a:t>
            </a:r>
            <a:r>
              <a:rPr lang="ar-SY" sz="1600" b="1" dirty="0" smtClean="0"/>
              <a:t>رقيق جداً يحيط بالخلية</a:t>
            </a:r>
          </a:p>
          <a:p>
            <a:pPr algn="r"/>
            <a:r>
              <a:rPr lang="ar-SY" sz="1600" b="1" dirty="0" smtClean="0"/>
              <a:t>يوجد في الخلية النباتية و الحيوانية</a:t>
            </a:r>
            <a:endParaRPr lang="en-US" sz="700" dirty="0"/>
          </a:p>
        </p:txBody>
      </p:sp>
      <p:pic>
        <p:nvPicPr>
          <p:cNvPr id="68" name="Graphic 13">
            <a:extLst>
              <a:ext uri="{FF2B5EF4-FFF2-40B4-BE49-F238E27FC236}">
                <a16:creationId xmlns="" xmlns:a16="http://schemas.microsoft.com/office/drawing/2014/main" id="{3F363EE7-1058-4123-BC31-8EEEDDEED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907" l="0" r="977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4" y="4051029"/>
            <a:ext cx="869689" cy="64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" name="Rectangle: Rounded Corners 23">
            <a:extLst>
              <a:ext uri="{FF2B5EF4-FFF2-40B4-BE49-F238E27FC236}">
                <a16:creationId xmlns="" xmlns:a16="http://schemas.microsoft.com/office/drawing/2014/main" id="{1A730064-E798-49D8-B90B-57F981369EBB}"/>
              </a:ext>
            </a:extLst>
          </p:cNvPr>
          <p:cNvSpPr/>
          <p:nvPr/>
        </p:nvSpPr>
        <p:spPr>
          <a:xfrm flipH="1">
            <a:off x="9037872" y="2170334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24">
            <a:extLst>
              <a:ext uri="{FF2B5EF4-FFF2-40B4-BE49-F238E27FC236}">
                <a16:creationId xmlns="" xmlns:a16="http://schemas.microsoft.com/office/drawing/2014/main" id="{8905A273-5878-416B-B49E-878EBDE9CA7F}"/>
              </a:ext>
            </a:extLst>
          </p:cNvPr>
          <p:cNvSpPr txBox="1"/>
          <p:nvPr/>
        </p:nvSpPr>
        <p:spPr>
          <a:xfrm>
            <a:off x="9037873" y="2360262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جدار الخلية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25">
            <a:extLst>
              <a:ext uri="{FF2B5EF4-FFF2-40B4-BE49-F238E27FC236}">
                <a16:creationId xmlns="" xmlns:a16="http://schemas.microsoft.com/office/drawing/2014/main" id="{33BDC29E-66B0-418A-BC92-667BA3FD304E}"/>
              </a:ext>
            </a:extLst>
          </p:cNvPr>
          <p:cNvSpPr txBox="1"/>
          <p:nvPr/>
        </p:nvSpPr>
        <p:spPr>
          <a:xfrm>
            <a:off x="9037873" y="2948295"/>
            <a:ext cx="14688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تركيب صلب يدعم و يحمي الخلية النباتية</a:t>
            </a:r>
            <a:endParaRPr lang="en-US" sz="1600" b="1" dirty="0"/>
          </a:p>
          <a:p>
            <a:pPr algn="just"/>
            <a:endParaRPr lang="en-US" sz="700" dirty="0"/>
          </a:p>
        </p:txBody>
      </p:sp>
      <p:pic>
        <p:nvPicPr>
          <p:cNvPr id="81" name="Graphic 26">
            <a:extLst>
              <a:ext uri="{FF2B5EF4-FFF2-40B4-BE49-F238E27FC236}">
                <a16:creationId xmlns="" xmlns:a16="http://schemas.microsoft.com/office/drawing/2014/main" id="{6617CAF2-DD9E-4337-872A-8ED0F9FEC0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37" y="4095809"/>
            <a:ext cx="890612" cy="480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2" name="مجموعة 81"/>
          <p:cNvGrpSpPr/>
          <p:nvPr/>
        </p:nvGrpSpPr>
        <p:grpSpPr>
          <a:xfrm>
            <a:off x="7384661" y="1160838"/>
            <a:ext cx="4583502" cy="748429"/>
            <a:chOff x="7596983" y="1381123"/>
            <a:chExt cx="4267472" cy="748429"/>
          </a:xfrm>
        </p:grpSpPr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أُقارن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166713" y="1589327"/>
              <a:ext cx="309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فيمَ يختلف جدار الخلية عن غشاء الخلية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92" name="Oval 1">
            <a:extLst>
              <a:ext uri="{FF2B5EF4-FFF2-40B4-BE49-F238E27FC236}">
                <a16:creationId xmlns="" xmlns:a16="http://schemas.microsoft.com/office/drawing/2014/main" id="{E0A9D3B9-D19C-4D77-BE45-8396FA7F0A76}"/>
              </a:ext>
            </a:extLst>
          </p:cNvPr>
          <p:cNvSpPr/>
          <p:nvPr/>
        </p:nvSpPr>
        <p:spPr>
          <a:xfrm>
            <a:off x="9069318" y="5193506"/>
            <a:ext cx="1334348" cy="1334348"/>
          </a:xfrm>
          <a:prstGeom prst="ellipse">
            <a:avLst/>
          </a:prstGeom>
          <a:solidFill>
            <a:srgbClr val="3399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41">
            <a:extLst>
              <a:ext uri="{FF2B5EF4-FFF2-40B4-BE49-F238E27FC236}">
                <a16:creationId xmlns="" xmlns:a16="http://schemas.microsoft.com/office/drawing/2014/main" id="{40DB2622-4735-429C-BE12-45C4958F470B}"/>
              </a:ext>
            </a:extLst>
          </p:cNvPr>
          <p:cNvSpPr/>
          <p:nvPr/>
        </p:nvSpPr>
        <p:spPr>
          <a:xfrm rot="16200000">
            <a:off x="10401670" y="5543190"/>
            <a:ext cx="772191" cy="606183"/>
          </a:xfrm>
          <a:custGeom>
            <a:avLst/>
            <a:gdLst>
              <a:gd name="connsiteX0" fmla="*/ 772191 w 772191"/>
              <a:gd name="connsiteY0" fmla="*/ 0 h 606183"/>
              <a:gd name="connsiteX1" fmla="*/ 772191 w 772191"/>
              <a:gd name="connsiteY1" fmla="*/ 606183 h 606183"/>
              <a:gd name="connsiteX2" fmla="*/ 0 w 772191"/>
              <a:gd name="connsiteY2" fmla="*/ 606183 h 606183"/>
              <a:gd name="connsiteX3" fmla="*/ 0 w 772191"/>
              <a:gd name="connsiteY3" fmla="*/ 0 h 60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06183">
                <a:moveTo>
                  <a:pt x="772191" y="0"/>
                </a:moveTo>
                <a:lnTo>
                  <a:pt x="772191" y="606183"/>
                </a:lnTo>
                <a:lnTo>
                  <a:pt x="0" y="60618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Freeform: Shape 5">
            <a:extLst>
              <a:ext uri="{FF2B5EF4-FFF2-40B4-BE49-F238E27FC236}">
                <a16:creationId xmlns="" xmlns:a16="http://schemas.microsoft.com/office/drawing/2014/main" id="{049511B1-DC3C-4B35-A0CF-7525EADC4F01}"/>
              </a:ext>
            </a:extLst>
          </p:cNvPr>
          <p:cNvSpPr/>
          <p:nvPr/>
        </p:nvSpPr>
        <p:spPr>
          <a:xfrm>
            <a:off x="8897447" y="4971638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18">
            <a:extLst>
              <a:ext uri="{FF2B5EF4-FFF2-40B4-BE49-F238E27FC236}">
                <a16:creationId xmlns="" xmlns:a16="http://schemas.microsoft.com/office/drawing/2014/main" id="{3CEDBE68-C6A7-4DF4-B273-43FFBC1F949E}"/>
              </a:ext>
            </a:extLst>
          </p:cNvPr>
          <p:cNvSpPr/>
          <p:nvPr/>
        </p:nvSpPr>
        <p:spPr>
          <a:xfrm>
            <a:off x="6446035" y="5923070"/>
            <a:ext cx="3676926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12">
            <a:extLst>
              <a:ext uri="{FF2B5EF4-FFF2-40B4-BE49-F238E27FC236}">
                <a16:creationId xmlns="" xmlns:a16="http://schemas.microsoft.com/office/drawing/2014/main" id="{67FE157B-A4C0-4600-B7F8-384B92C35CA9}"/>
              </a:ext>
            </a:extLst>
          </p:cNvPr>
          <p:cNvSpPr/>
          <p:nvPr/>
        </p:nvSpPr>
        <p:spPr>
          <a:xfrm rot="16200000">
            <a:off x="7993835" y="4012815"/>
            <a:ext cx="1188720" cy="368489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5730">
                <a:srgbClr val="000099"/>
              </a:gs>
              <a:gs pos="91000">
                <a:srgbClr val="000054"/>
              </a:gs>
              <a:gs pos="0">
                <a:srgbClr val="000099"/>
              </a:gs>
              <a:gs pos="31000">
                <a:srgbClr val="000099"/>
              </a:gs>
              <a:gs pos="15000">
                <a:srgbClr val="000099"/>
              </a:gs>
              <a:gs pos="55000">
                <a:srgbClr val="0000FF"/>
              </a:gs>
              <a:gs pos="81000">
                <a:srgbClr val="000099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: Shape 4">
            <a:extLst>
              <a:ext uri="{FF2B5EF4-FFF2-40B4-BE49-F238E27FC236}">
                <a16:creationId xmlns="" xmlns:a16="http://schemas.microsoft.com/office/drawing/2014/main" id="{F89C7CE7-39FD-4175-8D50-43F0C7B9BCC4}"/>
              </a:ext>
            </a:extLst>
          </p:cNvPr>
          <p:cNvSpPr/>
          <p:nvPr/>
        </p:nvSpPr>
        <p:spPr>
          <a:xfrm flipH="1">
            <a:off x="9758837" y="4971638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8" name="Group 37">
            <a:extLst>
              <a:ext uri="{FF2B5EF4-FFF2-40B4-BE49-F238E27FC236}">
                <a16:creationId xmlns="" xmlns:a16="http://schemas.microsoft.com/office/drawing/2014/main" id="{522ED098-4839-4FD8-A4AC-0319ED373BF2}"/>
              </a:ext>
            </a:extLst>
          </p:cNvPr>
          <p:cNvGrpSpPr/>
          <p:nvPr/>
        </p:nvGrpSpPr>
        <p:grpSpPr>
          <a:xfrm>
            <a:off x="6991758" y="5709649"/>
            <a:ext cx="3156467" cy="338554"/>
            <a:chOff x="3328920" y="5677758"/>
            <a:chExt cx="3156467" cy="338554"/>
          </a:xfrm>
        </p:grpSpPr>
        <p:pic>
          <p:nvPicPr>
            <p:cNvPr id="116" name="Picture 23">
              <a:extLst>
                <a:ext uri="{FF2B5EF4-FFF2-40B4-BE49-F238E27FC236}">
                  <a16:creationId xmlns="" xmlns:a16="http://schemas.microsoft.com/office/drawing/2014/main" id="{3AFC8113-7883-459E-A34E-48F0BC857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 t="12368" r="16111" b="23188"/>
            <a:stretch/>
          </p:blipFill>
          <p:spPr>
            <a:xfrm>
              <a:off x="6178410" y="5677758"/>
              <a:ext cx="306977" cy="299238"/>
            </a:xfrm>
            <a:prstGeom prst="rect">
              <a:avLst/>
            </a:prstGeom>
          </p:spPr>
        </p:pic>
        <p:sp>
          <p:nvSpPr>
            <p:cNvPr id="117" name="TextBox 24">
              <a:extLst>
                <a:ext uri="{FF2B5EF4-FFF2-40B4-BE49-F238E27FC236}">
                  <a16:creationId xmlns="" xmlns:a16="http://schemas.microsoft.com/office/drawing/2014/main" id="{1D84C14B-A5FD-4816-A647-624B86B1FC97}"/>
                </a:ext>
              </a:extLst>
            </p:cNvPr>
            <p:cNvSpPr txBox="1"/>
            <p:nvPr/>
          </p:nvSpPr>
          <p:spPr>
            <a:xfrm>
              <a:off x="3328920" y="5677758"/>
              <a:ext cx="28494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1600" b="1" dirty="0" smtClean="0">
                  <a:solidFill>
                    <a:schemeClr val="bg1">
                      <a:lumMod val="95000"/>
                    </a:schemeClr>
                  </a:solidFill>
                </a:rPr>
                <a:t>يختلفان في :الشكل </a:t>
              </a:r>
              <a:r>
                <a:rPr lang="ar-SY" sz="1600" b="1" dirty="0">
                  <a:solidFill>
                    <a:schemeClr val="bg1">
                      <a:lumMod val="95000"/>
                    </a:schemeClr>
                  </a:solidFill>
                </a:rPr>
                <a:t>و التركيب و الوظيفة</a:t>
              </a:r>
            </a:p>
          </p:txBody>
        </p:sp>
      </p:grpSp>
      <p:sp>
        <p:nvSpPr>
          <p:cNvPr id="118" name="Rectangle 49">
            <a:extLst>
              <a:ext uri="{FF2B5EF4-FFF2-40B4-BE49-F238E27FC236}">
                <a16:creationId xmlns="" xmlns:a16="http://schemas.microsoft.com/office/drawing/2014/main" id="{FFD93F59-0858-49A2-A62D-5F3823B795A0}"/>
              </a:ext>
            </a:extLst>
          </p:cNvPr>
          <p:cNvSpPr/>
          <p:nvPr/>
        </p:nvSpPr>
        <p:spPr>
          <a:xfrm>
            <a:off x="11000550" y="5357134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50">
            <a:extLst>
              <a:ext uri="{FF2B5EF4-FFF2-40B4-BE49-F238E27FC236}">
                <a16:creationId xmlns="" xmlns:a16="http://schemas.microsoft.com/office/drawing/2014/main" id="{C4153C20-FACD-4E01-9054-3A60A835C2DB}"/>
              </a:ext>
            </a:extLst>
          </p:cNvPr>
          <p:cNvSpPr/>
          <p:nvPr/>
        </p:nvSpPr>
        <p:spPr>
          <a:xfrm>
            <a:off x="10994458" y="5164537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5" grpId="0" animBg="1"/>
          <p:bldP spid="66" grpId="0"/>
          <p:bldP spid="67" grpId="0"/>
          <p:bldP spid="71" grpId="0" animBg="1"/>
          <p:bldP spid="72" grpId="0"/>
          <p:bldP spid="74" grpId="0"/>
          <p:bldP spid="93" grpId="0" animBg="1"/>
          <p:bldP spid="95" grpId="0" animBg="1"/>
          <p:bldP spid="9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7" fill="hold">
                          <p:stCondLst>
                            <p:cond delay="indefinite"/>
                          </p:stCondLst>
                          <p:childTnLst>
                            <p:par>
                              <p:cTn id="7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5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5" grpId="0" animBg="1"/>
          <p:bldP spid="66" grpId="0"/>
          <p:bldP spid="67" grpId="0"/>
          <p:bldP spid="71" grpId="0" animBg="1"/>
          <p:bldP spid="72" grpId="0"/>
          <p:bldP spid="74" grpId="0"/>
          <p:bldP spid="93" grpId="0" animBg="1"/>
          <p:bldP spid="95" grpId="0" animBg="1"/>
          <p:bldP spid="96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18833"/>
            <a:ext cx="5147197" cy="972772"/>
            <a:chOff x="742949" y="1272891"/>
            <a:chExt cx="5147197" cy="972772"/>
          </a:xfrm>
        </p:grpSpPr>
        <p:grpSp>
          <p:nvGrpSpPr>
            <p:cNvPr id="73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7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6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FF0000"/>
                  </a:solidFill>
                </a:rPr>
                <a:t>كيف تنتظم الخلايا ؟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9" name="مجموعة 88"/>
          <p:cNvGrpSpPr/>
          <p:nvPr/>
        </p:nvGrpSpPr>
        <p:grpSpPr>
          <a:xfrm>
            <a:off x="8616414" y="1242562"/>
            <a:ext cx="3351749" cy="547299"/>
            <a:chOff x="7596983" y="1381123"/>
            <a:chExt cx="4267472" cy="748429"/>
          </a:xfrm>
        </p:grpSpPr>
        <p:sp>
          <p:nvSpPr>
            <p:cNvPr id="90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033370" y="1514885"/>
              <a:ext cx="3094109" cy="547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sz="2000" b="1" noProof="0" dirty="0" smtClean="0">
                  <a:latin typeface="Oswald" panose="02000503000000000000" pitchFamily="2" charset="0"/>
                </a:rPr>
                <a:t>مستويات التنظيم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grpSp>
        <p:nvGrpSpPr>
          <p:cNvPr id="103" name="مجموعة 102"/>
          <p:cNvGrpSpPr/>
          <p:nvPr/>
        </p:nvGrpSpPr>
        <p:grpSpPr>
          <a:xfrm>
            <a:off x="5485052" y="2072198"/>
            <a:ext cx="4886380" cy="4386490"/>
            <a:chOff x="7434794" y="2538295"/>
            <a:chExt cx="2246320" cy="2016515"/>
          </a:xfrm>
        </p:grpSpPr>
        <p:sp>
          <p:nvSpPr>
            <p:cNvPr id="104" name="Rectangle: Rounded Corners 12">
              <a:extLst>
                <a:ext uri="{FF2B5EF4-FFF2-40B4-BE49-F238E27FC236}">
                  <a16:creationId xmlns="" xmlns:a16="http://schemas.microsoft.com/office/drawing/2014/main" id="{D60A34A8-1075-4DAE-9820-929158E23515}"/>
                </a:ext>
              </a:extLst>
            </p:cNvPr>
            <p:cNvSpPr/>
            <p:nvPr/>
          </p:nvSpPr>
          <p:spPr>
            <a:xfrm flipH="1">
              <a:off x="7434794" y="2538295"/>
              <a:ext cx="2246320" cy="2016515"/>
            </a:xfrm>
            <a:prstGeom prst="roundRect">
              <a:avLst>
                <a:gd name="adj" fmla="val 6416"/>
              </a:avLst>
            </a:prstGeom>
            <a:solidFill>
              <a:srgbClr val="7030A0">
                <a:alpha val="12000"/>
              </a:srgbClr>
            </a:solidFill>
            <a:ln w="22225">
              <a:gradFill flip="none" rotWithShape="1">
                <a:gsLst>
                  <a:gs pos="11000">
                    <a:schemeClr val="bg1"/>
                  </a:gs>
                  <a:gs pos="35000">
                    <a:schemeClr val="bg1"/>
                  </a:gs>
                  <a:gs pos="61000">
                    <a:schemeClr val="tx1">
                      <a:lumMod val="65000"/>
                      <a:lumOff val="35000"/>
                    </a:schemeClr>
                  </a:gs>
                  <a:gs pos="83000">
                    <a:schemeClr val="bg1"/>
                  </a:gs>
                </a:gsLst>
                <a:lin ang="18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7">
              <a:extLst>
                <a:ext uri="{FF2B5EF4-FFF2-40B4-BE49-F238E27FC236}">
                  <a16:creationId xmlns="" xmlns:a16="http://schemas.microsoft.com/office/drawing/2014/main" id="{7A8C9549-3AEA-4D20-B0D9-729760669CB3}"/>
                </a:ext>
              </a:extLst>
            </p:cNvPr>
            <p:cNvSpPr txBox="1"/>
            <p:nvPr/>
          </p:nvSpPr>
          <p:spPr>
            <a:xfrm>
              <a:off x="7904173" y="2610095"/>
              <a:ext cx="1081148" cy="284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مستويات التنظيم</a:t>
              </a:r>
            </a:p>
          </p:txBody>
        </p:sp>
        <p:pic>
          <p:nvPicPr>
            <p:cNvPr id="10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1636" y="2910343"/>
              <a:ext cx="1997552" cy="13378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7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7213224" y="1001"/>
            <a:ext cx="5147197" cy="972772"/>
            <a:chOff x="742949" y="1272891"/>
            <a:chExt cx="5147197" cy="972772"/>
          </a:xfrm>
        </p:grpSpPr>
        <p:grpSp>
          <p:nvGrpSpPr>
            <p:cNvPr id="52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5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FF0000"/>
                  </a:solidFill>
                </a:rPr>
                <a:t>كيف تنتظم الخلايا ؟</a:t>
              </a:r>
              <a:endParaRPr lang="ar-SY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2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833017" y="1314441"/>
            <a:ext cx="5640720" cy="1330422"/>
            <a:chOff x="742949" y="1272891"/>
            <a:chExt cx="5147197" cy="1330422"/>
          </a:xfrm>
        </p:grpSpPr>
        <p:grpSp>
          <p:nvGrpSpPr>
            <p:cNvPr id="63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66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4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5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742949" y="1280498"/>
              <a:ext cx="38382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</a:rPr>
                <a:t>الخلايا التي لها الوظيفة نفسها تنتظم لتُشكِّل نسيجاً</a:t>
              </a:r>
            </a:p>
            <a:p>
              <a:pPr algn="ctr"/>
              <a:r>
                <a:rPr lang="ar-SY" b="1" dirty="0" smtClean="0">
                  <a:solidFill>
                    <a:srgbClr val="FF0000"/>
                  </a:solidFill>
                </a:rPr>
                <a:t>النسيج</a:t>
              </a:r>
              <a:r>
                <a:rPr lang="ar-SY" b="1" dirty="0" smtClean="0"/>
                <a:t> : مجموعة من الخلايا المتماثلة تجتمع و تتعاون معاً لتؤدي وظيفة محدّدة</a:t>
              </a:r>
              <a:endParaRPr lang="ar-SY" b="1" dirty="0"/>
            </a:p>
          </p:txBody>
        </p:sp>
      </p:grpSp>
      <p:grpSp>
        <p:nvGrpSpPr>
          <p:cNvPr id="72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673484" y="2645792"/>
            <a:ext cx="5800254" cy="1330422"/>
            <a:chOff x="597373" y="1272891"/>
            <a:chExt cx="5292773" cy="1330422"/>
          </a:xfrm>
        </p:grpSpPr>
        <p:grpSp>
          <p:nvGrpSpPr>
            <p:cNvPr id="74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3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2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597373" y="1337365"/>
              <a:ext cx="39466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>
                  <a:solidFill>
                    <a:srgbClr val="FF0000"/>
                  </a:solidFill>
                </a:rPr>
                <a:t>الأنسجة</a:t>
              </a:r>
              <a:r>
                <a:rPr lang="ar-SY" b="1" dirty="0" smtClean="0">
                  <a:solidFill>
                    <a:srgbClr val="0070C0"/>
                  </a:solidFill>
                </a:rPr>
                <a:t> تجتمع معاً لتكوّن </a:t>
              </a:r>
              <a:r>
                <a:rPr lang="ar-SY" b="1" dirty="0" smtClean="0">
                  <a:solidFill>
                    <a:srgbClr val="FF0000"/>
                  </a:solidFill>
                </a:rPr>
                <a:t>عضواً</a:t>
              </a:r>
              <a:r>
                <a:rPr lang="ar-SY" b="1" dirty="0" smtClean="0">
                  <a:solidFill>
                    <a:srgbClr val="0070C0"/>
                  </a:solidFill>
                </a:rPr>
                <a:t> يقوم </a:t>
              </a:r>
              <a:r>
                <a:rPr lang="ar-SY" b="1" dirty="0" smtClean="0">
                  <a:solidFill>
                    <a:srgbClr val="FF0000"/>
                  </a:solidFill>
                </a:rPr>
                <a:t>بوظيفة محددة</a:t>
              </a:r>
            </a:p>
            <a:p>
              <a:pPr algn="r" rtl="1"/>
              <a:r>
                <a:rPr lang="ar-SY" b="1" dirty="0" smtClean="0"/>
                <a:t> </a:t>
              </a:r>
              <a:r>
                <a:rPr lang="ar-SY" b="1" dirty="0" smtClean="0">
                  <a:solidFill>
                    <a:srgbClr val="FF0000"/>
                  </a:solidFill>
                </a:rPr>
                <a:t>فالقلب</a:t>
              </a:r>
              <a:r>
                <a:rPr lang="ar-SY" b="1" dirty="0" smtClean="0"/>
                <a:t> مثلاً يقوم بضخ الدم , و </a:t>
              </a:r>
              <a:r>
                <a:rPr lang="ar-SY" b="1" dirty="0" smtClean="0">
                  <a:solidFill>
                    <a:srgbClr val="FF0000"/>
                  </a:solidFill>
                </a:rPr>
                <a:t>يتكون</a:t>
              </a:r>
              <a:r>
                <a:rPr lang="ar-SY" b="1" dirty="0" smtClean="0"/>
                <a:t> من أنسجة مختلفة</a:t>
              </a:r>
              <a:endParaRPr lang="ar-SY" b="1" dirty="0"/>
            </a:p>
          </p:txBody>
        </p:sp>
      </p:grpSp>
      <p:grpSp>
        <p:nvGrpSpPr>
          <p:cNvPr id="93" name="Group 95">
            <a:extLst>
              <a:ext uri="{FF2B5EF4-FFF2-40B4-BE49-F238E27FC236}">
                <a16:creationId xmlns="" xmlns:a16="http://schemas.microsoft.com/office/drawing/2014/main" id="{91D6E91E-A7D7-4204-B03E-A2C2F6F54BB4}"/>
              </a:ext>
            </a:extLst>
          </p:cNvPr>
          <p:cNvGrpSpPr/>
          <p:nvPr/>
        </p:nvGrpSpPr>
        <p:grpSpPr>
          <a:xfrm>
            <a:off x="6802402" y="3924503"/>
            <a:ext cx="5744289" cy="1330422"/>
            <a:chOff x="648441" y="1272891"/>
            <a:chExt cx="5241705" cy="1330422"/>
          </a:xfrm>
        </p:grpSpPr>
        <p:grpSp>
          <p:nvGrpSpPr>
            <p:cNvPr id="94" name="Group 96">
              <a:extLst>
                <a:ext uri="{FF2B5EF4-FFF2-40B4-BE49-F238E27FC236}">
                  <a16:creationId xmlns="" xmlns:a16="http://schemas.microsoft.com/office/drawing/2014/main" id="{EFF2C10A-53EC-4839-BBCF-E3DD2E82B227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97" name="Rectangle 99">
                <a:extLst>
                  <a:ext uri="{FF2B5EF4-FFF2-40B4-BE49-F238E27FC236}">
                    <a16:creationId xmlns="" xmlns:a16="http://schemas.microsoft.com/office/drawing/2014/main" id="{A04B1D49-26AC-4DD2-AF59-85926C1148C7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Freeform: Shape 100">
                <a:extLst>
                  <a:ext uri="{FF2B5EF4-FFF2-40B4-BE49-F238E27FC236}">
                    <a16:creationId xmlns="" xmlns:a16="http://schemas.microsoft.com/office/drawing/2014/main" id="{F7C62808-8CCB-4D07-A188-B52DD8D79C50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: Rounded Corners 101">
                <a:extLst>
                  <a:ext uri="{FF2B5EF4-FFF2-40B4-BE49-F238E27FC236}">
                    <a16:creationId xmlns="" xmlns:a16="http://schemas.microsoft.com/office/drawing/2014/main" id="{4035C593-D0EF-495C-A86E-C73BBBC8593E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: Rounded Corners 102">
                <a:extLst>
                  <a:ext uri="{FF2B5EF4-FFF2-40B4-BE49-F238E27FC236}">
                    <a16:creationId xmlns="" xmlns:a16="http://schemas.microsoft.com/office/drawing/2014/main" id="{0E8C9BEC-191E-46CD-9141-4CCAA180DADE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: Rounded Corners 103">
                <a:extLst>
                  <a:ext uri="{FF2B5EF4-FFF2-40B4-BE49-F238E27FC236}">
                    <a16:creationId xmlns="" xmlns:a16="http://schemas.microsoft.com/office/drawing/2014/main" id="{80ADC24A-32A2-41F2-BEFB-ADBD8C2D2944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: Rounded Corners 104">
                <a:extLst>
                  <a:ext uri="{FF2B5EF4-FFF2-40B4-BE49-F238E27FC236}">
                    <a16:creationId xmlns="" xmlns:a16="http://schemas.microsoft.com/office/drawing/2014/main" id="{A852446A-CFB5-44B3-95CD-6CE88A33BEBB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5" name="TextBox 97">
              <a:extLst>
                <a:ext uri="{FF2B5EF4-FFF2-40B4-BE49-F238E27FC236}">
                  <a16:creationId xmlns="" xmlns:a16="http://schemas.microsoft.com/office/drawing/2014/main" id="{B2F6CE01-F120-4C52-AAAE-52CDF4EF31AB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96" name="TextBox 98">
              <a:extLst>
                <a:ext uri="{FF2B5EF4-FFF2-40B4-BE49-F238E27FC236}">
                  <a16:creationId xmlns="" xmlns:a16="http://schemas.microsoft.com/office/drawing/2014/main" id="{33DFA384-4280-4C35-BD9B-BEE3583F7365}"/>
                </a:ext>
              </a:extLst>
            </p:cNvPr>
            <p:cNvSpPr txBox="1"/>
            <p:nvPr/>
          </p:nvSpPr>
          <p:spPr>
            <a:xfrm>
              <a:off x="648441" y="1394980"/>
              <a:ext cx="4102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>
                  <a:solidFill>
                    <a:srgbClr val="FF0000"/>
                  </a:solidFill>
                </a:rPr>
                <a:t>تعمل</a:t>
              </a:r>
              <a:r>
                <a:rPr lang="ar-SY" b="1" dirty="0" smtClean="0"/>
                <a:t> الأعضاء و </a:t>
              </a:r>
              <a:r>
                <a:rPr lang="ar-SY" b="1" dirty="0" smtClean="0">
                  <a:solidFill>
                    <a:srgbClr val="FF0000"/>
                  </a:solidFill>
                </a:rPr>
                <a:t>تتآزر</a:t>
              </a:r>
              <a:r>
                <a:rPr lang="ar-SY" b="1" dirty="0" smtClean="0"/>
                <a:t> </a:t>
              </a:r>
              <a:r>
                <a:rPr lang="ar-SY" b="1" dirty="0" smtClean="0">
                  <a:solidFill>
                    <a:srgbClr val="FF0000"/>
                  </a:solidFill>
                </a:rPr>
                <a:t>معاً</a:t>
              </a:r>
              <a:r>
                <a:rPr lang="ar-SY" b="1" dirty="0" smtClean="0"/>
                <a:t> لتكوّن </a:t>
              </a:r>
              <a:r>
                <a:rPr lang="ar-SY" b="1" dirty="0" smtClean="0">
                  <a:solidFill>
                    <a:srgbClr val="FF0000"/>
                  </a:solidFill>
                </a:rPr>
                <a:t>جهازاً</a:t>
              </a:r>
              <a:r>
                <a:rPr lang="ar-SY" b="1" dirty="0" smtClean="0"/>
                <a:t> يقوم بوظائف محدّدة من وظائف الحياة و يُسمى </a:t>
              </a:r>
              <a:r>
                <a:rPr lang="ar-SY" b="1" dirty="0" smtClean="0">
                  <a:solidFill>
                    <a:srgbClr val="FF0000"/>
                  </a:solidFill>
                </a:rPr>
                <a:t>الجهاز الحيوي</a:t>
              </a:r>
              <a:endParaRPr lang="ar-SY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1" name="Picture 33">
            <a:extLst>
              <a:ext uri="{FF2B5EF4-FFF2-40B4-BE49-F238E27FC236}">
                <a16:creationId xmlns="" xmlns:a16="http://schemas.microsoft.com/office/drawing/2014/main" id="{70C3CCB9-82CF-4F80-BCB3-BFB6B38B2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4927" r="13146" b="20549"/>
          <a:stretch/>
        </p:blipFill>
        <p:spPr>
          <a:xfrm>
            <a:off x="4434340" y="3027995"/>
            <a:ext cx="306893" cy="309651"/>
          </a:xfrm>
          <a:prstGeom prst="rect">
            <a:avLst/>
          </a:prstGeom>
        </p:spPr>
      </p:pic>
      <p:sp>
        <p:nvSpPr>
          <p:cNvPr id="112" name="Oval 44">
            <a:extLst>
              <a:ext uri="{FF2B5EF4-FFF2-40B4-BE49-F238E27FC236}">
                <a16:creationId xmlns="" xmlns:a16="http://schemas.microsoft.com/office/drawing/2014/main" id="{087DE7DB-70EA-4521-BD33-1ACCDE37B341}"/>
              </a:ext>
            </a:extLst>
          </p:cNvPr>
          <p:cNvSpPr/>
          <p:nvPr/>
        </p:nvSpPr>
        <p:spPr>
          <a:xfrm>
            <a:off x="8365416" y="5177222"/>
            <a:ext cx="1334348" cy="1334348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innerShdw blurRad="114300" dist="139700" dir="21000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Freeform: Shape 43">
            <a:extLst>
              <a:ext uri="{FF2B5EF4-FFF2-40B4-BE49-F238E27FC236}">
                <a16:creationId xmlns="" xmlns:a16="http://schemas.microsoft.com/office/drawing/2014/main" id="{8B6BD157-1E67-41BC-873C-CD22A373A0A7}"/>
              </a:ext>
            </a:extLst>
          </p:cNvPr>
          <p:cNvSpPr/>
          <p:nvPr/>
        </p:nvSpPr>
        <p:spPr>
          <a:xfrm rot="16200000">
            <a:off x="9706804" y="5480456"/>
            <a:ext cx="772191" cy="688087"/>
          </a:xfrm>
          <a:custGeom>
            <a:avLst/>
            <a:gdLst>
              <a:gd name="connsiteX0" fmla="*/ 772191 w 772191"/>
              <a:gd name="connsiteY0" fmla="*/ 0 h 688087"/>
              <a:gd name="connsiteX1" fmla="*/ 772191 w 772191"/>
              <a:gd name="connsiteY1" fmla="*/ 688087 h 688087"/>
              <a:gd name="connsiteX2" fmla="*/ 0 w 772191"/>
              <a:gd name="connsiteY2" fmla="*/ 688087 h 688087"/>
              <a:gd name="connsiteX3" fmla="*/ 1 w 772191"/>
              <a:gd name="connsiteY3" fmla="*/ 0 h 68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191" h="688087">
                <a:moveTo>
                  <a:pt x="772191" y="0"/>
                </a:moveTo>
                <a:lnTo>
                  <a:pt x="772191" y="688087"/>
                </a:lnTo>
                <a:lnTo>
                  <a:pt x="0" y="688087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Freeform: Shape 3">
            <a:extLst>
              <a:ext uri="{FF2B5EF4-FFF2-40B4-BE49-F238E27FC236}">
                <a16:creationId xmlns="" xmlns:a16="http://schemas.microsoft.com/office/drawing/2014/main" id="{42A36290-8596-46C3-AD7F-F8FC0B881EE2}"/>
              </a:ext>
            </a:extLst>
          </p:cNvPr>
          <p:cNvSpPr/>
          <p:nvPr/>
        </p:nvSpPr>
        <p:spPr>
          <a:xfrm>
            <a:off x="8202582" y="4989348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>
            <a:outerShdw blurRad="127000" dist="635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Oval 19">
            <a:extLst>
              <a:ext uri="{FF2B5EF4-FFF2-40B4-BE49-F238E27FC236}">
                <a16:creationId xmlns="" xmlns:a16="http://schemas.microsoft.com/office/drawing/2014/main" id="{FE2399D0-9160-44E1-A61C-C7038F0598AC}"/>
              </a:ext>
            </a:extLst>
          </p:cNvPr>
          <p:cNvSpPr/>
          <p:nvPr/>
        </p:nvSpPr>
        <p:spPr>
          <a:xfrm>
            <a:off x="6050882" y="5921464"/>
            <a:ext cx="3248989" cy="389965"/>
          </a:xfrm>
          <a:prstGeom prst="ellipse">
            <a:avLst/>
          </a:prstGeom>
          <a:gradFill flip="none" rotWithShape="1">
            <a:gsLst>
              <a:gs pos="58000">
                <a:schemeClr val="tx1">
                  <a:lumMod val="65000"/>
                  <a:lumOff val="35000"/>
                  <a:alpha val="52000"/>
                </a:schemeClr>
              </a:gs>
              <a:gs pos="99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: Shape 15">
            <a:extLst>
              <a:ext uri="{FF2B5EF4-FFF2-40B4-BE49-F238E27FC236}">
                <a16:creationId xmlns="" xmlns:a16="http://schemas.microsoft.com/office/drawing/2014/main" id="{DA3553C4-465B-4DA0-95C9-15728B236E6F}"/>
              </a:ext>
            </a:extLst>
          </p:cNvPr>
          <p:cNvSpPr/>
          <p:nvPr/>
        </p:nvSpPr>
        <p:spPr>
          <a:xfrm rot="16200000">
            <a:off x="7298971" y="4006837"/>
            <a:ext cx="1188720" cy="3684896"/>
          </a:xfrm>
          <a:custGeom>
            <a:avLst/>
            <a:gdLst>
              <a:gd name="connsiteX0" fmla="*/ 710475 w 861391"/>
              <a:gd name="connsiteY0" fmla="*/ 559559 h 3684896"/>
              <a:gd name="connsiteX1" fmla="*/ 710475 w 861391"/>
              <a:gd name="connsiteY1" fmla="*/ 3684896 h 3684896"/>
              <a:gd name="connsiteX2" fmla="*/ 150917 w 861391"/>
              <a:gd name="connsiteY2" fmla="*/ 3684896 h 3684896"/>
              <a:gd name="connsiteX3" fmla="*/ 150917 w 861391"/>
              <a:gd name="connsiteY3" fmla="*/ 559559 h 3684896"/>
              <a:gd name="connsiteX4" fmla="*/ 861391 w 861391"/>
              <a:gd name="connsiteY4" fmla="*/ 559558 h 3684896"/>
              <a:gd name="connsiteX5" fmla="*/ 0 w 861391"/>
              <a:gd name="connsiteY5" fmla="*/ 559558 h 3684896"/>
              <a:gd name="connsiteX6" fmla="*/ 430696 w 861391"/>
              <a:gd name="connsiteY6" fmla="*/ 0 h 368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391" h="3684896">
                <a:moveTo>
                  <a:pt x="710475" y="559559"/>
                </a:moveTo>
                <a:lnTo>
                  <a:pt x="710475" y="3684896"/>
                </a:lnTo>
                <a:lnTo>
                  <a:pt x="150917" y="3684896"/>
                </a:lnTo>
                <a:lnTo>
                  <a:pt x="150917" y="559559"/>
                </a:lnTo>
                <a:close/>
                <a:moveTo>
                  <a:pt x="861391" y="559558"/>
                </a:moveTo>
                <a:lnTo>
                  <a:pt x="0" y="559558"/>
                </a:lnTo>
                <a:lnTo>
                  <a:pt x="430696" y="0"/>
                </a:lnTo>
                <a:close/>
              </a:path>
            </a:pathLst>
          </a:custGeom>
          <a:gradFill>
            <a:gsLst>
              <a:gs pos="92000">
                <a:srgbClr val="580058"/>
              </a:gs>
              <a:gs pos="0">
                <a:srgbClr val="800080"/>
              </a:gs>
              <a:gs pos="31000">
                <a:srgbClr val="800080"/>
              </a:gs>
              <a:gs pos="15000">
                <a:srgbClr val="800080"/>
              </a:gs>
              <a:gs pos="55000">
                <a:srgbClr val="CC00CC"/>
              </a:gs>
              <a:gs pos="83000">
                <a:srgbClr val="80008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: Shape 8">
            <a:extLst>
              <a:ext uri="{FF2B5EF4-FFF2-40B4-BE49-F238E27FC236}">
                <a16:creationId xmlns="" xmlns:a16="http://schemas.microsoft.com/office/drawing/2014/main" id="{CA50E77D-3D43-4EE1-98F4-8C9CA68DEAA5}"/>
              </a:ext>
            </a:extLst>
          </p:cNvPr>
          <p:cNvSpPr/>
          <p:nvPr/>
        </p:nvSpPr>
        <p:spPr>
          <a:xfrm flipH="1">
            <a:off x="9063971" y="4989348"/>
            <a:ext cx="861391" cy="1722784"/>
          </a:xfrm>
          <a:custGeom>
            <a:avLst/>
            <a:gdLst>
              <a:gd name="connsiteX0" fmla="*/ 1020417 w 1020417"/>
              <a:gd name="connsiteY0" fmla="*/ 0 h 2040836"/>
              <a:gd name="connsiteX1" fmla="*/ 1020417 w 1020417"/>
              <a:gd name="connsiteY1" fmla="*/ 324677 h 2040836"/>
              <a:gd name="connsiteX2" fmla="*/ 324676 w 1020417"/>
              <a:gd name="connsiteY2" fmla="*/ 1020418 h 2040836"/>
              <a:gd name="connsiteX3" fmla="*/ 1020417 w 1020417"/>
              <a:gd name="connsiteY3" fmla="*/ 1716159 h 2040836"/>
              <a:gd name="connsiteX4" fmla="*/ 1020417 w 1020417"/>
              <a:gd name="connsiteY4" fmla="*/ 2040836 h 2040836"/>
              <a:gd name="connsiteX5" fmla="*/ 916087 w 1020417"/>
              <a:gd name="connsiteY5" fmla="*/ 2035568 h 2040836"/>
              <a:gd name="connsiteX6" fmla="*/ 0 w 1020417"/>
              <a:gd name="connsiteY6" fmla="*/ 1020418 h 2040836"/>
              <a:gd name="connsiteX7" fmla="*/ 916087 w 1020417"/>
              <a:gd name="connsiteY7" fmla="*/ 5268 h 2040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0417" h="2040836">
                <a:moveTo>
                  <a:pt x="1020417" y="0"/>
                </a:moveTo>
                <a:lnTo>
                  <a:pt x="1020417" y="324677"/>
                </a:lnTo>
                <a:cubicBezTo>
                  <a:pt x="636170" y="324677"/>
                  <a:pt x="324676" y="636171"/>
                  <a:pt x="324676" y="1020418"/>
                </a:cubicBezTo>
                <a:cubicBezTo>
                  <a:pt x="324676" y="1404665"/>
                  <a:pt x="636170" y="1716159"/>
                  <a:pt x="1020417" y="1716159"/>
                </a:cubicBezTo>
                <a:lnTo>
                  <a:pt x="1020417" y="2040836"/>
                </a:lnTo>
                <a:lnTo>
                  <a:pt x="916087" y="2035568"/>
                </a:lnTo>
                <a:cubicBezTo>
                  <a:pt x="401535" y="1983312"/>
                  <a:pt x="0" y="1548757"/>
                  <a:pt x="0" y="1020418"/>
                </a:cubicBezTo>
                <a:cubicBezTo>
                  <a:pt x="0" y="492080"/>
                  <a:pt x="401535" y="57524"/>
                  <a:pt x="916087" y="5268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8" name="Group 39">
            <a:extLst>
              <a:ext uri="{FF2B5EF4-FFF2-40B4-BE49-F238E27FC236}">
                <a16:creationId xmlns="" xmlns:a16="http://schemas.microsoft.com/office/drawing/2014/main" id="{E841A3D7-B37B-4929-8B01-DC267C49B5FD}"/>
              </a:ext>
            </a:extLst>
          </p:cNvPr>
          <p:cNvGrpSpPr/>
          <p:nvPr/>
        </p:nvGrpSpPr>
        <p:grpSpPr>
          <a:xfrm>
            <a:off x="6407164" y="5480432"/>
            <a:ext cx="3087502" cy="584775"/>
            <a:chOff x="3439191" y="2522237"/>
            <a:chExt cx="3087502" cy="584775"/>
          </a:xfrm>
        </p:grpSpPr>
        <p:pic>
          <p:nvPicPr>
            <p:cNvPr id="119" name="Picture 33">
              <a:extLst>
                <a:ext uri="{FF2B5EF4-FFF2-40B4-BE49-F238E27FC236}">
                  <a16:creationId xmlns="" xmlns:a16="http://schemas.microsoft.com/office/drawing/2014/main" id="{70C3CCB9-82CF-4F80-BCB3-BFB6B38B29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t="4927" r="13146" b="20549"/>
            <a:stretch/>
          </p:blipFill>
          <p:spPr>
            <a:xfrm>
              <a:off x="6219800" y="2711480"/>
              <a:ext cx="306893" cy="309651"/>
            </a:xfrm>
            <a:prstGeom prst="rect">
              <a:avLst/>
            </a:prstGeom>
          </p:spPr>
        </p:pic>
        <p:sp>
          <p:nvSpPr>
            <p:cNvPr id="120" name="TextBox 35">
              <a:extLst>
                <a:ext uri="{FF2B5EF4-FFF2-40B4-BE49-F238E27FC236}">
                  <a16:creationId xmlns="" xmlns:a16="http://schemas.microsoft.com/office/drawing/2014/main" id="{28A39D9D-E4AF-49C9-A9A4-2499ADB8E17B}"/>
                </a:ext>
              </a:extLst>
            </p:cNvPr>
            <p:cNvSpPr txBox="1"/>
            <p:nvPr/>
          </p:nvSpPr>
          <p:spPr>
            <a:xfrm>
              <a:off x="3439191" y="2522237"/>
              <a:ext cx="287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1600" b="1" dirty="0">
                  <a:solidFill>
                    <a:srgbClr val="FFFF00"/>
                  </a:solidFill>
                </a:rPr>
                <a:t>القلب عضو من أعضاء الجهاز الدوراني الذي ينقل الدم إلى جميع أجزاء الجسم</a:t>
              </a:r>
            </a:p>
          </p:txBody>
        </p:sp>
      </p:grpSp>
      <p:sp>
        <p:nvSpPr>
          <p:cNvPr id="121" name="Rectangle 51">
            <a:extLst>
              <a:ext uri="{FF2B5EF4-FFF2-40B4-BE49-F238E27FC236}">
                <a16:creationId xmlns="" xmlns:a16="http://schemas.microsoft.com/office/drawing/2014/main" id="{4A28220C-3B24-4782-960B-4431BD99D49C}"/>
              </a:ext>
            </a:extLst>
          </p:cNvPr>
          <p:cNvSpPr/>
          <p:nvPr/>
        </p:nvSpPr>
        <p:spPr>
          <a:xfrm>
            <a:off x="10429660" y="5347801"/>
            <a:ext cx="288675" cy="9517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88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52">
            <a:extLst>
              <a:ext uri="{FF2B5EF4-FFF2-40B4-BE49-F238E27FC236}">
                <a16:creationId xmlns="" xmlns:a16="http://schemas.microsoft.com/office/drawing/2014/main" id="{237965BB-EEC7-4A99-905D-040B9C2F4B23}"/>
              </a:ext>
            </a:extLst>
          </p:cNvPr>
          <p:cNvSpPr/>
          <p:nvPr/>
        </p:nvSpPr>
        <p:spPr>
          <a:xfrm>
            <a:off x="10423568" y="5155204"/>
            <a:ext cx="403678" cy="1285086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113" grpId="0" animBg="1"/>
          <p:bldP spid="115" grpId="0" animBg="1"/>
          <p:bldP spid="1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8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113" grpId="0" animBg="1"/>
          <p:bldP spid="115" grpId="0" animBg="1"/>
          <p:bldP spid="11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89476"/>
            <a:ext cx="5147197" cy="972772"/>
            <a:chOff x="742949" y="1272891"/>
            <a:chExt cx="5147197" cy="972772"/>
          </a:xfrm>
        </p:grpSpPr>
        <p:grpSp>
          <p:nvGrpSpPr>
            <p:cNvPr id="76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79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8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أختبر نفسي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9" name="Oval 2">
            <a:extLst>
              <a:ext uri="{FF2B5EF4-FFF2-40B4-BE49-F238E27FC236}">
                <a16:creationId xmlns="" xmlns:a16="http://schemas.microsoft.com/office/drawing/2014/main" id="{52B3996B-6B3F-4294-9170-3F41A7B56B95}"/>
              </a:ext>
            </a:extLst>
          </p:cNvPr>
          <p:cNvSpPr/>
          <p:nvPr/>
        </p:nvSpPr>
        <p:spPr>
          <a:xfrm>
            <a:off x="6298876" y="2473230"/>
            <a:ext cx="537028" cy="5370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12">
            <a:extLst>
              <a:ext uri="{FF2B5EF4-FFF2-40B4-BE49-F238E27FC236}">
                <a16:creationId xmlns="" xmlns:a16="http://schemas.microsoft.com/office/drawing/2014/main" id="{D60A34A8-1075-4DAE-9820-929158E23515}"/>
              </a:ext>
            </a:extLst>
          </p:cNvPr>
          <p:cNvSpPr/>
          <p:nvPr/>
        </p:nvSpPr>
        <p:spPr>
          <a:xfrm flipH="1">
            <a:off x="5796323" y="3182969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7">
            <a:extLst>
              <a:ext uri="{FF2B5EF4-FFF2-40B4-BE49-F238E27FC236}">
                <a16:creationId xmlns="" xmlns:a16="http://schemas.microsoft.com/office/drawing/2014/main" id="{7A8C9549-3AEA-4D20-B0D9-729760669CB3}"/>
              </a:ext>
            </a:extLst>
          </p:cNvPr>
          <p:cNvSpPr txBox="1"/>
          <p:nvPr/>
        </p:nvSpPr>
        <p:spPr>
          <a:xfrm>
            <a:off x="5831199" y="3372899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الأنسجة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TextBox 9">
            <a:extLst>
              <a:ext uri="{FF2B5EF4-FFF2-40B4-BE49-F238E27FC236}">
                <a16:creationId xmlns="" xmlns:a16="http://schemas.microsoft.com/office/drawing/2014/main" id="{9633F274-1BC8-425B-AF80-C5AD0F29BDD7}"/>
              </a:ext>
            </a:extLst>
          </p:cNvPr>
          <p:cNvSpPr txBox="1"/>
          <p:nvPr/>
        </p:nvSpPr>
        <p:spPr>
          <a:xfrm>
            <a:off x="5800892" y="3897432"/>
            <a:ext cx="14642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الأنسجة تتكون من </a:t>
            </a:r>
          </a:p>
          <a:p>
            <a:pPr algn="ctr"/>
            <a:r>
              <a:rPr lang="ar-SY" sz="1600" b="1" dirty="0" smtClean="0"/>
              <a:t>خلايا متشابهة</a:t>
            </a:r>
            <a:endParaRPr lang="en-US" sz="1600" b="1" dirty="0"/>
          </a:p>
          <a:p>
            <a:pPr algn="ctr"/>
            <a:endParaRPr lang="en-US" sz="700" dirty="0"/>
          </a:p>
        </p:txBody>
      </p:sp>
      <p:pic>
        <p:nvPicPr>
          <p:cNvPr id="103" name="Graphic 13">
            <a:extLst>
              <a:ext uri="{FF2B5EF4-FFF2-40B4-BE49-F238E27FC236}">
                <a16:creationId xmlns="" xmlns:a16="http://schemas.microsoft.com/office/drawing/2014/main" id="{3F363EE7-1058-4123-BC31-8EEEDDEED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5" b="89474" l="9804" r="97549">
                        <a14:foregroundMark x1="90196" y1="66507" x2="63235" y2="66507"/>
                        <a14:foregroundMark x1="90196" y1="66507" x2="64706" y2="66507"/>
                        <a14:foregroundMark x1="80882" y1="69378" x2="97549" y2="69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77" t="18253" b="18253"/>
          <a:stretch/>
        </p:blipFill>
        <p:spPr>
          <a:xfrm>
            <a:off x="6070600" y="4751047"/>
            <a:ext cx="1194537" cy="988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Oval 27">
            <a:extLst>
              <a:ext uri="{FF2B5EF4-FFF2-40B4-BE49-F238E27FC236}">
                <a16:creationId xmlns="" xmlns:a16="http://schemas.microsoft.com/office/drawing/2014/main" id="{CB04B799-8091-43D4-9DCE-4ADE49322450}"/>
              </a:ext>
            </a:extLst>
          </p:cNvPr>
          <p:cNvSpPr/>
          <p:nvPr/>
        </p:nvSpPr>
        <p:spPr>
          <a:xfrm>
            <a:off x="8146498" y="2473230"/>
            <a:ext cx="537028" cy="537028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28">
            <a:extLst>
              <a:ext uri="{FF2B5EF4-FFF2-40B4-BE49-F238E27FC236}">
                <a16:creationId xmlns="" xmlns:a16="http://schemas.microsoft.com/office/drawing/2014/main" id="{F77D2AE3-AD05-42B5-9CE3-2D16346DDA6D}"/>
              </a:ext>
            </a:extLst>
          </p:cNvPr>
          <p:cNvSpPr/>
          <p:nvPr/>
        </p:nvSpPr>
        <p:spPr>
          <a:xfrm>
            <a:off x="8144713" y="2473230"/>
            <a:ext cx="382842" cy="405382"/>
          </a:xfrm>
          <a:custGeom>
            <a:avLst/>
            <a:gdLst>
              <a:gd name="connsiteX0" fmla="*/ 268514 w 382842"/>
              <a:gd name="connsiteY0" fmla="*/ 0 h 405382"/>
              <a:gd name="connsiteX1" fmla="*/ 373032 w 382842"/>
              <a:gd name="connsiteY1" fmla="*/ 21101 h 405382"/>
              <a:gd name="connsiteX2" fmla="*/ 381239 w 382842"/>
              <a:gd name="connsiteY2" fmla="*/ 25556 h 405382"/>
              <a:gd name="connsiteX3" fmla="*/ 382842 w 382842"/>
              <a:gd name="connsiteY3" fmla="*/ 40333 h 405382"/>
              <a:gd name="connsiteX4" fmla="*/ 64853 w 382842"/>
              <a:gd name="connsiteY4" fmla="*/ 402928 h 405382"/>
              <a:gd name="connsiteX5" fmla="*/ 38660 w 382842"/>
              <a:gd name="connsiteY5" fmla="*/ 405382 h 405382"/>
              <a:gd name="connsiteX6" fmla="*/ 21101 w 382842"/>
              <a:gd name="connsiteY6" fmla="*/ 373032 h 405382"/>
              <a:gd name="connsiteX7" fmla="*/ 0 w 382842"/>
              <a:gd name="connsiteY7" fmla="*/ 268514 h 405382"/>
              <a:gd name="connsiteX8" fmla="*/ 268514 w 382842"/>
              <a:gd name="connsiteY8" fmla="*/ 0 h 4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2" h="405382">
                <a:moveTo>
                  <a:pt x="268514" y="0"/>
                </a:moveTo>
                <a:cubicBezTo>
                  <a:pt x="305588" y="0"/>
                  <a:pt x="340907" y="7514"/>
                  <a:pt x="373032" y="21101"/>
                </a:cubicBezTo>
                <a:lnTo>
                  <a:pt x="381239" y="25556"/>
                </a:lnTo>
                <a:lnTo>
                  <a:pt x="382842" y="40333"/>
                </a:lnTo>
                <a:cubicBezTo>
                  <a:pt x="382842" y="219190"/>
                  <a:pt x="246329" y="368416"/>
                  <a:pt x="64853" y="402928"/>
                </a:cubicBezTo>
                <a:lnTo>
                  <a:pt x="38660" y="405382"/>
                </a:lnTo>
                <a:lnTo>
                  <a:pt x="21101" y="373032"/>
                </a:lnTo>
                <a:cubicBezTo>
                  <a:pt x="7514" y="340907"/>
                  <a:pt x="0" y="305588"/>
                  <a:pt x="0" y="268514"/>
                </a:cubicBezTo>
                <a:cubicBezTo>
                  <a:pt x="0" y="120218"/>
                  <a:pt x="120218" y="0"/>
                  <a:pt x="268514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23">
            <a:extLst>
              <a:ext uri="{FF2B5EF4-FFF2-40B4-BE49-F238E27FC236}">
                <a16:creationId xmlns="" xmlns:a16="http://schemas.microsoft.com/office/drawing/2014/main" id="{1A730064-E798-49D8-B90B-57F981369EBB}"/>
              </a:ext>
            </a:extLst>
          </p:cNvPr>
          <p:cNvSpPr/>
          <p:nvPr/>
        </p:nvSpPr>
        <p:spPr>
          <a:xfrm flipH="1">
            <a:off x="7678820" y="3182971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24">
            <a:extLst>
              <a:ext uri="{FF2B5EF4-FFF2-40B4-BE49-F238E27FC236}">
                <a16:creationId xmlns="" xmlns:a16="http://schemas.microsoft.com/office/drawing/2014/main" id="{8905A273-5878-416B-B49E-878EBDE9CA7F}"/>
              </a:ext>
            </a:extLst>
          </p:cNvPr>
          <p:cNvSpPr txBox="1"/>
          <p:nvPr/>
        </p:nvSpPr>
        <p:spPr>
          <a:xfrm>
            <a:off x="7678821" y="3372899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الأعضاء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TextBox 25">
            <a:extLst>
              <a:ext uri="{FF2B5EF4-FFF2-40B4-BE49-F238E27FC236}">
                <a16:creationId xmlns="" xmlns:a16="http://schemas.microsoft.com/office/drawing/2014/main" id="{33BDC29E-66B0-418A-BC92-667BA3FD304E}"/>
              </a:ext>
            </a:extLst>
          </p:cNvPr>
          <p:cNvSpPr txBox="1"/>
          <p:nvPr/>
        </p:nvSpPr>
        <p:spPr>
          <a:xfrm>
            <a:off x="7530444" y="3897432"/>
            <a:ext cx="17398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الأعضاء تتكون من أنسجة عديدة مختلفة</a:t>
            </a:r>
            <a:endParaRPr lang="en-US" sz="1600" b="1" dirty="0"/>
          </a:p>
          <a:p>
            <a:pPr algn="ctr"/>
            <a:endParaRPr lang="en-US" sz="700" dirty="0"/>
          </a:p>
        </p:txBody>
      </p:sp>
      <p:pic>
        <p:nvPicPr>
          <p:cNvPr id="125" name="Graphic 26">
            <a:extLst>
              <a:ext uri="{FF2B5EF4-FFF2-40B4-BE49-F238E27FC236}">
                <a16:creationId xmlns="" xmlns:a16="http://schemas.microsoft.com/office/drawing/2014/main" id="{6617CAF2-DD9E-4337-872A-8ED0F9FEC0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65" r="81570">
                        <a14:foregroundMark x1="62799" y1="64286" x2="16724" y2="65546"/>
                        <a14:foregroundMark x1="69283" y1="64286" x2="40956" y2="64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897"/>
          <a:stretch/>
        </p:blipFill>
        <p:spPr>
          <a:xfrm>
            <a:off x="7922710" y="4589929"/>
            <a:ext cx="1118461" cy="1149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6" name="مجموعة 125"/>
          <p:cNvGrpSpPr/>
          <p:nvPr/>
        </p:nvGrpSpPr>
        <p:grpSpPr>
          <a:xfrm>
            <a:off x="8215849" y="1337114"/>
            <a:ext cx="3790209" cy="736518"/>
            <a:chOff x="8335579" y="1381123"/>
            <a:chExt cx="3528876" cy="736518"/>
          </a:xfrm>
        </p:grpSpPr>
        <p:sp>
          <p:nvSpPr>
            <p:cNvPr id="127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أُقارن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8335579" y="1381124"/>
              <a:ext cx="2890050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8342097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710356" y="1627302"/>
              <a:ext cx="2543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تختلف العضو عن النسيج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0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9" grpId="0" animBg="1"/>
          <p:bldP spid="100" grpId="0" animBg="1"/>
          <p:bldP spid="101" grpId="0"/>
          <p:bldP spid="102" grpId="0"/>
          <p:bldP spid="104" grpId="0" animBg="1"/>
          <p:bldP spid="105" grpId="0" animBg="1"/>
          <p:bldP spid="106" grpId="0" animBg="1"/>
          <p:bldP spid="123" grpId="0"/>
          <p:bldP spid="1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99" grpId="0" animBg="1"/>
          <p:bldP spid="100" grpId="0" animBg="1"/>
          <p:bldP spid="101" grpId="0"/>
          <p:bldP spid="102" grpId="0"/>
          <p:bldP spid="104" grpId="0" animBg="1"/>
          <p:bldP spid="105" grpId="0" animBg="1"/>
          <p:bldP spid="106" grpId="0" animBg="1"/>
          <p:bldP spid="123" grpId="0"/>
          <p:bldP spid="124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6896101" y="738641"/>
            <a:ext cx="4763148" cy="736518"/>
            <a:chOff x="7728435" y="1381123"/>
            <a:chExt cx="4434729" cy="736518"/>
          </a:xfrm>
        </p:grpSpPr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096693" y="1466647"/>
              <a:ext cx="3092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لماذا تحتاج المخلوقات الحيّة المختلفة إلى أعضاء مختلفة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cxnSp>
        <p:nvCxnSpPr>
          <p:cNvPr id="55" name="Straight Connector 39">
            <a:extLst>
              <a:ext uri="{FF2B5EF4-FFF2-40B4-BE49-F238E27FC236}">
                <a16:creationId xmlns:a16="http://schemas.microsoft.com/office/drawing/2014/main" xmlns="" id="{F85BF606-00B6-473A-B1CE-BDA4BB4F7C9A}"/>
              </a:ext>
            </a:extLst>
          </p:cNvPr>
          <p:cNvCxnSpPr>
            <a:cxnSpLocks/>
            <a:stCxn id="58" idx="0"/>
          </p:cNvCxnSpPr>
          <p:nvPr/>
        </p:nvCxnSpPr>
        <p:spPr>
          <a:xfrm flipH="1">
            <a:off x="9081673" y="4244843"/>
            <a:ext cx="14068" cy="90031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24">
            <a:extLst>
              <a:ext uri="{FF2B5EF4-FFF2-40B4-BE49-F238E27FC236}">
                <a16:creationId xmlns:a16="http://schemas.microsoft.com/office/drawing/2014/main" xmlns="" id="{7572AADC-31E9-4120-98BC-3495874D4393}"/>
              </a:ext>
            </a:extLst>
          </p:cNvPr>
          <p:cNvGrpSpPr/>
          <p:nvPr/>
        </p:nvGrpSpPr>
        <p:grpSpPr>
          <a:xfrm>
            <a:off x="6598631" y="2380105"/>
            <a:ext cx="2874806" cy="1864738"/>
            <a:chOff x="4604825" y="1937826"/>
            <a:chExt cx="3123027" cy="2025746"/>
          </a:xfrm>
          <a:solidFill>
            <a:srgbClr val="3CAEA3"/>
          </a:solidFill>
        </p:grpSpPr>
        <p:sp>
          <p:nvSpPr>
            <p:cNvPr id="57" name="Freeform: Shape 25">
              <a:extLst>
                <a:ext uri="{FF2B5EF4-FFF2-40B4-BE49-F238E27FC236}">
                  <a16:creationId xmlns:a16="http://schemas.microsoft.com/office/drawing/2014/main" xmlns="" id="{458F8A58-5D50-4EAB-B2B1-D90AA6F5C29D}"/>
                </a:ext>
              </a:extLst>
            </p:cNvPr>
            <p:cNvSpPr/>
            <p:nvPr/>
          </p:nvSpPr>
          <p:spPr>
            <a:xfrm>
              <a:off x="4604825" y="1937826"/>
              <a:ext cx="2982350" cy="1491175"/>
            </a:xfrm>
            <a:custGeom>
              <a:avLst/>
              <a:gdLst>
                <a:gd name="connsiteX0" fmla="*/ 1491175 w 2982350"/>
                <a:gd name="connsiteY0" fmla="*/ 0 h 1491175"/>
                <a:gd name="connsiteX1" fmla="*/ 2982350 w 2982350"/>
                <a:gd name="connsiteY1" fmla="*/ 1491175 h 1491175"/>
                <a:gd name="connsiteX2" fmla="*/ 2447883 w 2982350"/>
                <a:gd name="connsiteY2" fmla="*/ 1491175 h 1491175"/>
                <a:gd name="connsiteX3" fmla="*/ 1491175 w 2982350"/>
                <a:gd name="connsiteY3" fmla="*/ 534467 h 1491175"/>
                <a:gd name="connsiteX4" fmla="*/ 534467 w 2982350"/>
                <a:gd name="connsiteY4" fmla="*/ 1491175 h 1491175"/>
                <a:gd name="connsiteX5" fmla="*/ 0 w 2982350"/>
                <a:gd name="connsiteY5" fmla="*/ 1491175 h 1491175"/>
                <a:gd name="connsiteX6" fmla="*/ 1491175 w 2982350"/>
                <a:gd name="connsiteY6" fmla="*/ 0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350" h="1491175">
                  <a:moveTo>
                    <a:pt x="1491175" y="0"/>
                  </a:moveTo>
                  <a:cubicBezTo>
                    <a:pt x="2314728" y="0"/>
                    <a:pt x="2982350" y="667622"/>
                    <a:pt x="2982350" y="1491175"/>
                  </a:cubicBezTo>
                  <a:lnTo>
                    <a:pt x="2447883" y="1491175"/>
                  </a:lnTo>
                  <a:cubicBezTo>
                    <a:pt x="2447883" y="962800"/>
                    <a:pt x="2019550" y="534467"/>
                    <a:pt x="1491175" y="534467"/>
                  </a:cubicBezTo>
                  <a:cubicBezTo>
                    <a:pt x="962800" y="534467"/>
                    <a:pt x="534467" y="962800"/>
                    <a:pt x="534467" y="1491175"/>
                  </a:cubicBezTo>
                  <a:lnTo>
                    <a:pt x="0" y="1491175"/>
                  </a:lnTo>
                  <a:cubicBezTo>
                    <a:pt x="0" y="667622"/>
                    <a:pt x="667622" y="0"/>
                    <a:pt x="1491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Isosceles Triangle 26">
              <a:extLst>
                <a:ext uri="{FF2B5EF4-FFF2-40B4-BE49-F238E27FC236}">
                  <a16:creationId xmlns:a16="http://schemas.microsoft.com/office/drawing/2014/main" xmlns="" id="{6DF79DFE-E909-4FCA-BF25-5B86AF201163}"/>
                </a:ext>
              </a:extLst>
            </p:cNvPr>
            <p:cNvSpPr/>
            <p:nvPr/>
          </p:nvSpPr>
          <p:spPr>
            <a:xfrm flipV="1">
              <a:off x="6907237" y="3429000"/>
              <a:ext cx="820615" cy="5345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81">
            <a:extLst>
              <a:ext uri="{FF2B5EF4-FFF2-40B4-BE49-F238E27FC236}">
                <a16:creationId xmlns:a16="http://schemas.microsoft.com/office/drawing/2014/main" xmlns="" id="{3A93D519-B880-4D5B-900C-19640777468D}"/>
              </a:ext>
            </a:extLst>
          </p:cNvPr>
          <p:cNvGrpSpPr/>
          <p:nvPr/>
        </p:nvGrpSpPr>
        <p:grpSpPr>
          <a:xfrm>
            <a:off x="7386004" y="2129306"/>
            <a:ext cx="1209704" cy="1209704"/>
            <a:chOff x="5491148" y="1259844"/>
            <a:chExt cx="1209704" cy="1209704"/>
          </a:xfrm>
        </p:grpSpPr>
        <p:sp>
          <p:nvSpPr>
            <p:cNvPr id="60" name="Oval 43">
              <a:extLst>
                <a:ext uri="{FF2B5EF4-FFF2-40B4-BE49-F238E27FC236}">
                  <a16:creationId xmlns:a16="http://schemas.microsoft.com/office/drawing/2014/main" xmlns="" id="{E16B5F0D-1A36-43FA-8045-910A87B476FA}"/>
                </a:ext>
              </a:extLst>
            </p:cNvPr>
            <p:cNvSpPr/>
            <p:nvPr/>
          </p:nvSpPr>
          <p:spPr>
            <a:xfrm>
              <a:off x="5491148" y="1259844"/>
              <a:ext cx="1209704" cy="12097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65100" dist="279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51">
              <a:extLst>
                <a:ext uri="{FF2B5EF4-FFF2-40B4-BE49-F238E27FC236}">
                  <a16:creationId xmlns:a16="http://schemas.microsoft.com/office/drawing/2014/main" xmlns="" id="{462C482B-2694-40B3-8588-9A8E8AA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901" y="1490184"/>
              <a:ext cx="1169057" cy="7884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2" name="TextBox 58">
            <a:extLst>
              <a:ext uri="{FF2B5EF4-FFF2-40B4-BE49-F238E27FC236}">
                <a16:creationId xmlns:a16="http://schemas.microsoft.com/office/drawing/2014/main" xmlns="" id="{EBECD678-9E30-4B39-BA20-F558E7A538FE}"/>
              </a:ext>
            </a:extLst>
          </p:cNvPr>
          <p:cNvSpPr txBox="1"/>
          <p:nvPr/>
        </p:nvSpPr>
        <p:spPr>
          <a:xfrm>
            <a:off x="6855132" y="3814135"/>
            <a:ext cx="207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3CAEA3"/>
                </a:solidFill>
                <a:latin typeface="Century Gothic" panose="020B0502020202020204" pitchFamily="34" charset="0"/>
              </a:rPr>
              <a:t>المخلوقات الحيّة المختلفة </a:t>
            </a:r>
          </a:p>
        </p:txBody>
      </p:sp>
      <p:sp>
        <p:nvSpPr>
          <p:cNvPr id="63" name="TextBox 63">
            <a:extLst>
              <a:ext uri="{FF2B5EF4-FFF2-40B4-BE49-F238E27FC236}">
                <a16:creationId xmlns:a16="http://schemas.microsoft.com/office/drawing/2014/main" xmlns="" id="{B04251D9-4771-492F-A70F-A681B35B0526}"/>
              </a:ext>
            </a:extLst>
          </p:cNvPr>
          <p:cNvSpPr txBox="1"/>
          <p:nvPr/>
        </p:nvSpPr>
        <p:spPr>
          <a:xfrm>
            <a:off x="6561914" y="4244843"/>
            <a:ext cx="2492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 smtClean="0"/>
              <a:t>لها حاجات و أعضاء مختلفة للحصول على حاجاتها المختلفة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6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2" grpId="0"/>
          <p:bldP spid="6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2" grpId="0"/>
          <p:bldP spid="63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65408" y="1037740"/>
            <a:ext cx="5147197" cy="972772"/>
            <a:chOff x="742949" y="1272891"/>
            <a:chExt cx="5147197" cy="972772"/>
          </a:xfrm>
        </p:grpSpPr>
        <p:grpSp>
          <p:nvGrpSpPr>
            <p:cNvPr id="38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65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64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423056" y="1551955"/>
              <a:ext cx="3105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>
                  <a:solidFill>
                    <a:srgbClr val="C00000"/>
                  </a:solidFill>
                </a:rPr>
                <a:t>كيف يمكن مشاهدة الخلايا ؟</a:t>
              </a:r>
              <a:endParaRPr lang="ar-SY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1" name="Group 83">
            <a:extLst>
              <a:ext uri="{FF2B5EF4-FFF2-40B4-BE49-F238E27FC236}">
                <a16:creationId xmlns="" xmlns:a16="http://schemas.microsoft.com/office/drawing/2014/main" id="{6B7D2C13-D8A5-4729-911F-FAA40944D145}"/>
              </a:ext>
            </a:extLst>
          </p:cNvPr>
          <p:cNvGrpSpPr/>
          <p:nvPr/>
        </p:nvGrpSpPr>
        <p:grpSpPr>
          <a:xfrm>
            <a:off x="6585201" y="2351180"/>
            <a:ext cx="5640720" cy="1330422"/>
            <a:chOff x="742949" y="1272891"/>
            <a:chExt cx="5147197" cy="1330422"/>
          </a:xfrm>
        </p:grpSpPr>
        <p:grpSp>
          <p:nvGrpSpPr>
            <p:cNvPr id="72" name="Group 84">
              <a:extLst>
                <a:ext uri="{FF2B5EF4-FFF2-40B4-BE49-F238E27FC236}">
                  <a16:creationId xmlns="" xmlns:a16="http://schemas.microsoft.com/office/drawing/2014/main" id="{AC2D0F79-7DBA-41A3-B770-DADB872DC25D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75" name="Rectangle 88">
                <a:extLst>
                  <a:ext uri="{FF2B5EF4-FFF2-40B4-BE49-F238E27FC236}">
                    <a16:creationId xmlns="" xmlns:a16="http://schemas.microsoft.com/office/drawing/2014/main" id="{0F5B3A6A-B6AF-4F50-B031-8A4CF7BF0641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: Shape 89">
                <a:extLst>
                  <a:ext uri="{FF2B5EF4-FFF2-40B4-BE49-F238E27FC236}">
                    <a16:creationId xmlns="" xmlns:a16="http://schemas.microsoft.com/office/drawing/2014/main" id="{1AE8986C-424B-49A4-AF89-9DFC7B21DFC1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90">
                <a:extLst>
                  <a:ext uri="{FF2B5EF4-FFF2-40B4-BE49-F238E27FC236}">
                    <a16:creationId xmlns="" xmlns:a16="http://schemas.microsoft.com/office/drawing/2014/main" id="{7770200A-87F6-4CEA-899E-681F6D98CA5A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91">
                <a:extLst>
                  <a:ext uri="{FF2B5EF4-FFF2-40B4-BE49-F238E27FC236}">
                    <a16:creationId xmlns="" xmlns:a16="http://schemas.microsoft.com/office/drawing/2014/main" id="{2A149975-CA3E-4FD6-B615-8D4C39F381CF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92">
                <a:extLst>
                  <a:ext uri="{FF2B5EF4-FFF2-40B4-BE49-F238E27FC236}">
                    <a16:creationId xmlns="" xmlns:a16="http://schemas.microsoft.com/office/drawing/2014/main" id="{EF6587D5-405E-4E93-8172-1ED97207E978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93">
                <a:extLst>
                  <a:ext uri="{FF2B5EF4-FFF2-40B4-BE49-F238E27FC236}">
                    <a16:creationId xmlns="" xmlns:a16="http://schemas.microsoft.com/office/drawing/2014/main" id="{9A7B9950-27E3-4556-BB9A-6F08A68E0B6F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85">
              <a:extLst>
                <a:ext uri="{FF2B5EF4-FFF2-40B4-BE49-F238E27FC236}">
                  <a16:creationId xmlns="" xmlns:a16="http://schemas.microsoft.com/office/drawing/2014/main" id="{F64B71BE-870C-4371-BCFD-C59D5CF38B45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4" name="TextBox 87">
              <a:extLst>
                <a:ext uri="{FF2B5EF4-FFF2-40B4-BE49-F238E27FC236}">
                  <a16:creationId xmlns="" xmlns:a16="http://schemas.microsoft.com/office/drawing/2014/main" id="{97E4F224-BC71-467D-8264-4A3692098A9F}"/>
                </a:ext>
              </a:extLst>
            </p:cNvPr>
            <p:cNvSpPr txBox="1"/>
            <p:nvPr/>
          </p:nvSpPr>
          <p:spPr>
            <a:xfrm>
              <a:off x="742949" y="1324180"/>
              <a:ext cx="3838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</a:rPr>
                <a:t>معظم الخلايا صغيرة جداً </a:t>
              </a:r>
              <a:r>
                <a:rPr lang="ar-SY" b="1" dirty="0" smtClean="0">
                  <a:solidFill>
                    <a:srgbClr val="C00000"/>
                  </a:solidFill>
                </a:rPr>
                <a:t>لا تُرى </a:t>
              </a:r>
              <a:r>
                <a:rPr lang="ar-SY" b="1" dirty="0" smtClean="0">
                  <a:solidFill>
                    <a:srgbClr val="0070C0"/>
                  </a:solidFill>
                </a:rPr>
                <a:t>بالعين المجرّدة </a:t>
              </a:r>
            </a:p>
            <a:p>
              <a:pPr algn="ctr"/>
              <a:r>
                <a:rPr lang="ar-SY" b="1" dirty="0">
                  <a:solidFill>
                    <a:srgbClr val="0070C0"/>
                  </a:solidFill>
                </a:rPr>
                <a:t>لذلك تُستخدم </a:t>
              </a:r>
              <a:r>
                <a:rPr lang="ar-SY" b="1" dirty="0">
                  <a:solidFill>
                    <a:srgbClr val="C00000"/>
                  </a:solidFill>
                </a:rPr>
                <a:t>المجاهر </a:t>
              </a:r>
              <a:r>
                <a:rPr lang="ar-SY" b="1" dirty="0" smtClean="0">
                  <a:solidFill>
                    <a:srgbClr val="0070C0"/>
                  </a:solidFill>
                </a:rPr>
                <a:t>التي تتميز </a:t>
              </a:r>
              <a:r>
                <a:rPr lang="ar-SY" b="1" dirty="0" smtClean="0">
                  <a:solidFill>
                    <a:srgbClr val="C00000"/>
                  </a:solidFill>
                </a:rPr>
                <a:t>بقوة تكبير عالية</a:t>
              </a:r>
              <a:endParaRPr lang="ar-SY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1" name="Group 67">
            <a:extLst>
              <a:ext uri="{FF2B5EF4-FFF2-40B4-BE49-F238E27FC236}">
                <a16:creationId xmlns="" xmlns:a16="http://schemas.microsoft.com/office/drawing/2014/main" id="{1B365870-74D8-456D-9EC5-E94800DC4C3E}"/>
              </a:ext>
            </a:extLst>
          </p:cNvPr>
          <p:cNvGrpSpPr/>
          <p:nvPr/>
        </p:nvGrpSpPr>
        <p:grpSpPr>
          <a:xfrm>
            <a:off x="6585201" y="3682531"/>
            <a:ext cx="5640721" cy="1330422"/>
            <a:chOff x="742949" y="1272891"/>
            <a:chExt cx="5147197" cy="1330422"/>
          </a:xfrm>
        </p:grpSpPr>
        <p:grpSp>
          <p:nvGrpSpPr>
            <p:cNvPr id="82" name="Group 71">
              <a:extLst>
                <a:ext uri="{FF2B5EF4-FFF2-40B4-BE49-F238E27FC236}">
                  <a16:creationId xmlns="" xmlns:a16="http://schemas.microsoft.com/office/drawing/2014/main" id="{60C86412-5D62-4CC2-83FF-0A40C98B064C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1330422"/>
              <a:chOff x="1508077" y="1995984"/>
              <a:chExt cx="7582470" cy="1959879"/>
            </a:xfrm>
          </p:grpSpPr>
          <p:sp>
            <p:nvSpPr>
              <p:cNvPr id="85" name="Rectangle 75">
                <a:extLst>
                  <a:ext uri="{FF2B5EF4-FFF2-40B4-BE49-F238E27FC236}">
                    <a16:creationId xmlns="" xmlns:a16="http://schemas.microsoft.com/office/drawing/2014/main" id="{62AB4B5D-4A1B-4BF6-B811-46CE67B4EA5A}"/>
                  </a:ext>
                </a:extLst>
              </p:cNvPr>
              <p:cNvSpPr/>
              <p:nvPr/>
            </p:nvSpPr>
            <p:spPr>
              <a:xfrm rot="463348">
                <a:off x="1800043" y="2686621"/>
                <a:ext cx="6318913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: Shape 76">
                <a:extLst>
                  <a:ext uri="{FF2B5EF4-FFF2-40B4-BE49-F238E27FC236}">
                    <a16:creationId xmlns="" xmlns:a16="http://schemas.microsoft.com/office/drawing/2014/main" id="{9AAB6B2F-0381-478D-BBA1-3E8B8EB77892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: Rounded Corners 81">
                <a:extLst>
                  <a:ext uri="{FF2B5EF4-FFF2-40B4-BE49-F238E27FC236}">
                    <a16:creationId xmlns="" xmlns:a16="http://schemas.microsoft.com/office/drawing/2014/main" id="{FF323D60-5429-44F6-BE84-D32F3EE05DBD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: Rounded Corners 82">
                <a:extLst>
                  <a:ext uri="{FF2B5EF4-FFF2-40B4-BE49-F238E27FC236}">
                    <a16:creationId xmlns="" xmlns:a16="http://schemas.microsoft.com/office/drawing/2014/main" id="{7C6637D6-90ED-4353-AB8D-0F048C256BA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: Rounded Corners 86">
                <a:extLst>
                  <a:ext uri="{FF2B5EF4-FFF2-40B4-BE49-F238E27FC236}">
                    <a16:creationId xmlns="" xmlns:a16="http://schemas.microsoft.com/office/drawing/2014/main" id="{2BC22274-5A80-40BE-883E-451F3F7031E6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: Rounded Corners 94">
                <a:extLst>
                  <a:ext uri="{FF2B5EF4-FFF2-40B4-BE49-F238E27FC236}">
                    <a16:creationId xmlns="" xmlns:a16="http://schemas.microsoft.com/office/drawing/2014/main" id="{9F3CD9CA-F46E-4449-AD24-6BE65968FC38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73">
              <a:extLst>
                <a:ext uri="{FF2B5EF4-FFF2-40B4-BE49-F238E27FC236}">
                  <a16:creationId xmlns="" xmlns:a16="http://schemas.microsoft.com/office/drawing/2014/main" id="{1069D5BF-B41F-4365-936D-3DC879164412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84" name="TextBox 74">
              <a:extLst>
                <a:ext uri="{FF2B5EF4-FFF2-40B4-BE49-F238E27FC236}">
                  <a16:creationId xmlns="" xmlns:a16="http://schemas.microsoft.com/office/drawing/2014/main" id="{E5CB20D0-2C9C-4EAC-AF4D-0E1C204C976B}"/>
                </a:ext>
              </a:extLst>
            </p:cNvPr>
            <p:cNvSpPr txBox="1"/>
            <p:nvPr/>
          </p:nvSpPr>
          <p:spPr>
            <a:xfrm>
              <a:off x="757117" y="1337365"/>
              <a:ext cx="3546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b="1" dirty="0" smtClean="0"/>
                <a:t>يستخدم العلماء </a:t>
              </a:r>
              <a:r>
                <a:rPr lang="ar-SY" b="1" dirty="0" smtClean="0">
                  <a:solidFill>
                    <a:srgbClr val="C00000"/>
                  </a:solidFill>
                </a:rPr>
                <a:t>المجاهر</a:t>
              </a:r>
              <a:r>
                <a:rPr lang="ar-SY" b="1" dirty="0" smtClean="0"/>
                <a:t> للكشف عن المخلوقات الصغيرة التي لا ترة </a:t>
              </a:r>
              <a:r>
                <a:rPr lang="ar-SY" b="1" dirty="0"/>
                <a:t>بالعين المجردة  كالبكتريا و الفيروسات المسببة </a:t>
              </a:r>
              <a:r>
                <a:rPr lang="ar-SY" b="1" dirty="0" smtClean="0"/>
                <a:t>للأمراض</a:t>
              </a:r>
            </a:p>
          </p:txBody>
        </p:sp>
      </p:grpSp>
      <p:pic>
        <p:nvPicPr>
          <p:cNvPr id="9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2" r="5103"/>
          <a:stretch/>
        </p:blipFill>
        <p:spPr bwMode="auto">
          <a:xfrm>
            <a:off x="4191000" y="2441583"/>
            <a:ext cx="1752600" cy="2910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3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89476"/>
            <a:ext cx="5147197" cy="972772"/>
            <a:chOff x="742949" y="1272891"/>
            <a:chExt cx="5147197" cy="972772"/>
          </a:xfrm>
        </p:grpSpPr>
        <p:grpSp>
          <p:nvGrpSpPr>
            <p:cNvPr id="53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6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أختبر نفسي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Oval 2">
            <a:extLst>
              <a:ext uri="{FF2B5EF4-FFF2-40B4-BE49-F238E27FC236}">
                <a16:creationId xmlns="" xmlns:a16="http://schemas.microsoft.com/office/drawing/2014/main" id="{52B3996B-6B3F-4294-9170-3F41A7B56B95}"/>
              </a:ext>
            </a:extLst>
          </p:cNvPr>
          <p:cNvSpPr/>
          <p:nvPr/>
        </p:nvSpPr>
        <p:spPr>
          <a:xfrm>
            <a:off x="6298876" y="2473230"/>
            <a:ext cx="537028" cy="5370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: Rounded Corners 12">
            <a:extLst>
              <a:ext uri="{FF2B5EF4-FFF2-40B4-BE49-F238E27FC236}">
                <a16:creationId xmlns="" xmlns:a16="http://schemas.microsoft.com/office/drawing/2014/main" id="{D60A34A8-1075-4DAE-9820-929158E23515}"/>
              </a:ext>
            </a:extLst>
          </p:cNvPr>
          <p:cNvSpPr/>
          <p:nvPr/>
        </p:nvSpPr>
        <p:spPr>
          <a:xfrm flipH="1">
            <a:off x="5796323" y="3182969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7">
            <a:extLst>
              <a:ext uri="{FF2B5EF4-FFF2-40B4-BE49-F238E27FC236}">
                <a16:creationId xmlns="" xmlns:a16="http://schemas.microsoft.com/office/drawing/2014/main" id="{7A8C9549-3AEA-4D20-B0D9-729760669CB3}"/>
              </a:ext>
            </a:extLst>
          </p:cNvPr>
          <p:cNvSpPr txBox="1"/>
          <p:nvPr/>
        </p:nvSpPr>
        <p:spPr>
          <a:xfrm>
            <a:off x="5831199" y="3372899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الاختلاف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TextBox 9">
            <a:extLst>
              <a:ext uri="{FF2B5EF4-FFF2-40B4-BE49-F238E27FC236}">
                <a16:creationId xmlns="" xmlns:a16="http://schemas.microsoft.com/office/drawing/2014/main" id="{9633F274-1BC8-425B-AF80-C5AD0F29BDD7}"/>
              </a:ext>
            </a:extLst>
          </p:cNvPr>
          <p:cNvSpPr txBox="1"/>
          <p:nvPr/>
        </p:nvSpPr>
        <p:spPr>
          <a:xfrm>
            <a:off x="5800892" y="3897432"/>
            <a:ext cx="14642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قوة تكبير المجهر أكبر بكثير من العدسة المكبرة اليدوية</a:t>
            </a:r>
            <a:endParaRPr lang="en-US" sz="700" dirty="0"/>
          </a:p>
        </p:txBody>
      </p:sp>
      <p:pic>
        <p:nvPicPr>
          <p:cNvPr id="93" name="Graphic 13">
            <a:extLst>
              <a:ext uri="{FF2B5EF4-FFF2-40B4-BE49-F238E27FC236}">
                <a16:creationId xmlns="" xmlns:a16="http://schemas.microsoft.com/office/drawing/2014/main" id="{3F363EE7-1058-4123-BC31-8EEEDDEED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11" y="5115200"/>
            <a:ext cx="1144837" cy="48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4" name="Oval 27">
            <a:extLst>
              <a:ext uri="{FF2B5EF4-FFF2-40B4-BE49-F238E27FC236}">
                <a16:creationId xmlns="" xmlns:a16="http://schemas.microsoft.com/office/drawing/2014/main" id="{CB04B799-8091-43D4-9DCE-4ADE49322450}"/>
              </a:ext>
            </a:extLst>
          </p:cNvPr>
          <p:cNvSpPr/>
          <p:nvPr/>
        </p:nvSpPr>
        <p:spPr>
          <a:xfrm>
            <a:off x="8146498" y="2473230"/>
            <a:ext cx="537028" cy="537028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: Shape 28">
            <a:extLst>
              <a:ext uri="{FF2B5EF4-FFF2-40B4-BE49-F238E27FC236}">
                <a16:creationId xmlns="" xmlns:a16="http://schemas.microsoft.com/office/drawing/2014/main" id="{F77D2AE3-AD05-42B5-9CE3-2D16346DDA6D}"/>
              </a:ext>
            </a:extLst>
          </p:cNvPr>
          <p:cNvSpPr/>
          <p:nvPr/>
        </p:nvSpPr>
        <p:spPr>
          <a:xfrm>
            <a:off x="8144713" y="2473230"/>
            <a:ext cx="382842" cy="405382"/>
          </a:xfrm>
          <a:custGeom>
            <a:avLst/>
            <a:gdLst>
              <a:gd name="connsiteX0" fmla="*/ 268514 w 382842"/>
              <a:gd name="connsiteY0" fmla="*/ 0 h 405382"/>
              <a:gd name="connsiteX1" fmla="*/ 373032 w 382842"/>
              <a:gd name="connsiteY1" fmla="*/ 21101 h 405382"/>
              <a:gd name="connsiteX2" fmla="*/ 381239 w 382842"/>
              <a:gd name="connsiteY2" fmla="*/ 25556 h 405382"/>
              <a:gd name="connsiteX3" fmla="*/ 382842 w 382842"/>
              <a:gd name="connsiteY3" fmla="*/ 40333 h 405382"/>
              <a:gd name="connsiteX4" fmla="*/ 64853 w 382842"/>
              <a:gd name="connsiteY4" fmla="*/ 402928 h 405382"/>
              <a:gd name="connsiteX5" fmla="*/ 38660 w 382842"/>
              <a:gd name="connsiteY5" fmla="*/ 405382 h 405382"/>
              <a:gd name="connsiteX6" fmla="*/ 21101 w 382842"/>
              <a:gd name="connsiteY6" fmla="*/ 373032 h 405382"/>
              <a:gd name="connsiteX7" fmla="*/ 0 w 382842"/>
              <a:gd name="connsiteY7" fmla="*/ 268514 h 405382"/>
              <a:gd name="connsiteX8" fmla="*/ 268514 w 382842"/>
              <a:gd name="connsiteY8" fmla="*/ 0 h 4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2" h="405382">
                <a:moveTo>
                  <a:pt x="268514" y="0"/>
                </a:moveTo>
                <a:cubicBezTo>
                  <a:pt x="305588" y="0"/>
                  <a:pt x="340907" y="7514"/>
                  <a:pt x="373032" y="21101"/>
                </a:cubicBezTo>
                <a:lnTo>
                  <a:pt x="381239" y="25556"/>
                </a:lnTo>
                <a:lnTo>
                  <a:pt x="382842" y="40333"/>
                </a:lnTo>
                <a:cubicBezTo>
                  <a:pt x="382842" y="219190"/>
                  <a:pt x="246329" y="368416"/>
                  <a:pt x="64853" y="402928"/>
                </a:cubicBezTo>
                <a:lnTo>
                  <a:pt x="38660" y="405382"/>
                </a:lnTo>
                <a:lnTo>
                  <a:pt x="21101" y="373032"/>
                </a:lnTo>
                <a:cubicBezTo>
                  <a:pt x="7514" y="340907"/>
                  <a:pt x="0" y="305588"/>
                  <a:pt x="0" y="268514"/>
                </a:cubicBezTo>
                <a:cubicBezTo>
                  <a:pt x="0" y="120218"/>
                  <a:pt x="120218" y="0"/>
                  <a:pt x="268514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23">
            <a:extLst>
              <a:ext uri="{FF2B5EF4-FFF2-40B4-BE49-F238E27FC236}">
                <a16:creationId xmlns="" xmlns:a16="http://schemas.microsoft.com/office/drawing/2014/main" id="{1A730064-E798-49D8-B90B-57F981369EBB}"/>
              </a:ext>
            </a:extLst>
          </p:cNvPr>
          <p:cNvSpPr/>
          <p:nvPr/>
        </p:nvSpPr>
        <p:spPr>
          <a:xfrm flipH="1">
            <a:off x="7678820" y="3182971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24">
            <a:extLst>
              <a:ext uri="{FF2B5EF4-FFF2-40B4-BE49-F238E27FC236}">
                <a16:creationId xmlns="" xmlns:a16="http://schemas.microsoft.com/office/drawing/2014/main" id="{8905A273-5878-416B-B49E-878EBDE9CA7F}"/>
              </a:ext>
            </a:extLst>
          </p:cNvPr>
          <p:cNvSpPr txBox="1"/>
          <p:nvPr/>
        </p:nvSpPr>
        <p:spPr>
          <a:xfrm>
            <a:off x="7678821" y="3372899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التشابه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25">
            <a:extLst>
              <a:ext uri="{FF2B5EF4-FFF2-40B4-BE49-F238E27FC236}">
                <a16:creationId xmlns="" xmlns:a16="http://schemas.microsoft.com/office/drawing/2014/main" id="{33BDC29E-66B0-418A-BC92-667BA3FD304E}"/>
              </a:ext>
            </a:extLst>
          </p:cNvPr>
          <p:cNvSpPr txBox="1"/>
          <p:nvPr/>
        </p:nvSpPr>
        <p:spPr>
          <a:xfrm>
            <a:off x="7603685" y="3897432"/>
            <a:ext cx="1591475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/>
              <a:t>كلاهما يُستخدمان لتكبير الأشياء لنراها أكبر من حجمها الحقيقي </a:t>
            </a:r>
            <a:endParaRPr lang="en-US" sz="1600" b="1" dirty="0"/>
          </a:p>
          <a:p>
            <a:pPr algn="ctr"/>
            <a:endParaRPr lang="en-US" sz="700" dirty="0"/>
          </a:p>
        </p:txBody>
      </p:sp>
      <p:pic>
        <p:nvPicPr>
          <p:cNvPr id="99" name="Graphic 26">
            <a:extLst>
              <a:ext uri="{FF2B5EF4-FFF2-40B4-BE49-F238E27FC236}">
                <a16:creationId xmlns="" xmlns:a16="http://schemas.microsoft.com/office/drawing/2014/main" id="{6617CAF2-DD9E-4337-872A-8ED0F9FEC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71" y="4907933"/>
            <a:ext cx="584829" cy="83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0" name="مجموعة 99"/>
          <p:cNvGrpSpPr/>
          <p:nvPr/>
        </p:nvGrpSpPr>
        <p:grpSpPr>
          <a:xfrm>
            <a:off x="6904484" y="1337114"/>
            <a:ext cx="5101575" cy="736518"/>
            <a:chOff x="7114631" y="1381123"/>
            <a:chExt cx="4749824" cy="736518"/>
          </a:xfrm>
        </p:grpSpPr>
        <p:sp>
          <p:nvSpPr>
            <p:cNvPr id="101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أُقارن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122566" y="1381124"/>
              <a:ext cx="4103061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114631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7842046" y="1450828"/>
              <a:ext cx="3185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فيمَ تتشابه العدسة المكبرة اليدوية مع المجهر و فيم يختلفان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02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2" grpId="0" animBg="1"/>
          <p:bldP spid="63" grpId="0" animBg="1"/>
          <p:bldP spid="91" grpId="0"/>
          <p:bldP spid="92" grpId="0"/>
          <p:bldP spid="94" grpId="0" animBg="1"/>
          <p:bldP spid="95" grpId="0" animBg="1"/>
          <p:bldP spid="96" grpId="0" animBg="1"/>
          <p:bldP spid="97" grpId="0"/>
          <p:bldP spid="9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2" grpId="0" animBg="1"/>
          <p:bldP spid="63" grpId="0" animBg="1"/>
          <p:bldP spid="91" grpId="0"/>
          <p:bldP spid="92" grpId="0"/>
          <p:bldP spid="94" grpId="0" animBg="1"/>
          <p:bldP spid="95" grpId="0" animBg="1"/>
          <p:bldP spid="96" grpId="0" animBg="1"/>
          <p:bldP spid="97" grpId="0"/>
          <p:bldP spid="98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6896101" y="738641"/>
            <a:ext cx="4763148" cy="736518"/>
            <a:chOff x="7728435" y="1381123"/>
            <a:chExt cx="4434729" cy="736518"/>
          </a:xfrm>
        </p:grpSpPr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728435" y="1381124"/>
              <a:ext cx="3461722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728435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074413" y="1615905"/>
              <a:ext cx="3092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لماذا تُستخدم المجاهر في المستشفيات؟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cxnSp>
        <p:nvCxnSpPr>
          <p:cNvPr id="67" name="Straight Connector 39">
            <a:extLst>
              <a:ext uri="{FF2B5EF4-FFF2-40B4-BE49-F238E27FC236}">
                <a16:creationId xmlns:a16="http://schemas.microsoft.com/office/drawing/2014/main" xmlns="" id="{F85BF606-00B6-473A-B1CE-BDA4BB4F7C9A}"/>
              </a:ext>
            </a:extLst>
          </p:cNvPr>
          <p:cNvCxnSpPr>
            <a:cxnSpLocks/>
            <a:stCxn id="70" idx="0"/>
          </p:cNvCxnSpPr>
          <p:nvPr/>
        </p:nvCxnSpPr>
        <p:spPr>
          <a:xfrm flipH="1">
            <a:off x="9081673" y="4244843"/>
            <a:ext cx="14068" cy="90031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24">
            <a:extLst>
              <a:ext uri="{FF2B5EF4-FFF2-40B4-BE49-F238E27FC236}">
                <a16:creationId xmlns:a16="http://schemas.microsoft.com/office/drawing/2014/main" xmlns="" id="{7572AADC-31E9-4120-98BC-3495874D4393}"/>
              </a:ext>
            </a:extLst>
          </p:cNvPr>
          <p:cNvGrpSpPr/>
          <p:nvPr/>
        </p:nvGrpSpPr>
        <p:grpSpPr>
          <a:xfrm>
            <a:off x="6598631" y="2380105"/>
            <a:ext cx="2874806" cy="1864738"/>
            <a:chOff x="4604825" y="1937826"/>
            <a:chExt cx="3123027" cy="2025746"/>
          </a:xfrm>
          <a:solidFill>
            <a:srgbClr val="3CAEA3"/>
          </a:solidFill>
        </p:grpSpPr>
        <p:sp>
          <p:nvSpPr>
            <p:cNvPr id="69" name="Freeform: Shape 25">
              <a:extLst>
                <a:ext uri="{FF2B5EF4-FFF2-40B4-BE49-F238E27FC236}">
                  <a16:creationId xmlns:a16="http://schemas.microsoft.com/office/drawing/2014/main" xmlns="" id="{458F8A58-5D50-4EAB-B2B1-D90AA6F5C29D}"/>
                </a:ext>
              </a:extLst>
            </p:cNvPr>
            <p:cNvSpPr/>
            <p:nvPr/>
          </p:nvSpPr>
          <p:spPr>
            <a:xfrm>
              <a:off x="4604825" y="1937826"/>
              <a:ext cx="2982350" cy="1491175"/>
            </a:xfrm>
            <a:custGeom>
              <a:avLst/>
              <a:gdLst>
                <a:gd name="connsiteX0" fmla="*/ 1491175 w 2982350"/>
                <a:gd name="connsiteY0" fmla="*/ 0 h 1491175"/>
                <a:gd name="connsiteX1" fmla="*/ 2982350 w 2982350"/>
                <a:gd name="connsiteY1" fmla="*/ 1491175 h 1491175"/>
                <a:gd name="connsiteX2" fmla="*/ 2447883 w 2982350"/>
                <a:gd name="connsiteY2" fmla="*/ 1491175 h 1491175"/>
                <a:gd name="connsiteX3" fmla="*/ 1491175 w 2982350"/>
                <a:gd name="connsiteY3" fmla="*/ 534467 h 1491175"/>
                <a:gd name="connsiteX4" fmla="*/ 534467 w 2982350"/>
                <a:gd name="connsiteY4" fmla="*/ 1491175 h 1491175"/>
                <a:gd name="connsiteX5" fmla="*/ 0 w 2982350"/>
                <a:gd name="connsiteY5" fmla="*/ 1491175 h 1491175"/>
                <a:gd name="connsiteX6" fmla="*/ 1491175 w 2982350"/>
                <a:gd name="connsiteY6" fmla="*/ 0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350" h="1491175">
                  <a:moveTo>
                    <a:pt x="1491175" y="0"/>
                  </a:moveTo>
                  <a:cubicBezTo>
                    <a:pt x="2314728" y="0"/>
                    <a:pt x="2982350" y="667622"/>
                    <a:pt x="2982350" y="1491175"/>
                  </a:cubicBezTo>
                  <a:lnTo>
                    <a:pt x="2447883" y="1491175"/>
                  </a:lnTo>
                  <a:cubicBezTo>
                    <a:pt x="2447883" y="962800"/>
                    <a:pt x="2019550" y="534467"/>
                    <a:pt x="1491175" y="534467"/>
                  </a:cubicBezTo>
                  <a:cubicBezTo>
                    <a:pt x="962800" y="534467"/>
                    <a:pt x="534467" y="962800"/>
                    <a:pt x="534467" y="1491175"/>
                  </a:cubicBezTo>
                  <a:lnTo>
                    <a:pt x="0" y="1491175"/>
                  </a:lnTo>
                  <a:cubicBezTo>
                    <a:pt x="0" y="667622"/>
                    <a:pt x="667622" y="0"/>
                    <a:pt x="1491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Isosceles Triangle 26">
              <a:extLst>
                <a:ext uri="{FF2B5EF4-FFF2-40B4-BE49-F238E27FC236}">
                  <a16:creationId xmlns:a16="http://schemas.microsoft.com/office/drawing/2014/main" xmlns="" id="{6DF79DFE-E909-4FCA-BF25-5B86AF201163}"/>
                </a:ext>
              </a:extLst>
            </p:cNvPr>
            <p:cNvSpPr/>
            <p:nvPr/>
          </p:nvSpPr>
          <p:spPr>
            <a:xfrm flipV="1">
              <a:off x="6907237" y="3429000"/>
              <a:ext cx="820615" cy="5345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81">
            <a:extLst>
              <a:ext uri="{FF2B5EF4-FFF2-40B4-BE49-F238E27FC236}">
                <a16:creationId xmlns:a16="http://schemas.microsoft.com/office/drawing/2014/main" xmlns="" id="{3A93D519-B880-4D5B-900C-19640777468D}"/>
              </a:ext>
            </a:extLst>
          </p:cNvPr>
          <p:cNvGrpSpPr/>
          <p:nvPr/>
        </p:nvGrpSpPr>
        <p:grpSpPr>
          <a:xfrm>
            <a:off x="7386004" y="2129306"/>
            <a:ext cx="1209704" cy="1209704"/>
            <a:chOff x="5491148" y="1259844"/>
            <a:chExt cx="1209704" cy="1209704"/>
          </a:xfrm>
        </p:grpSpPr>
        <p:sp>
          <p:nvSpPr>
            <p:cNvPr id="72" name="Oval 43">
              <a:extLst>
                <a:ext uri="{FF2B5EF4-FFF2-40B4-BE49-F238E27FC236}">
                  <a16:creationId xmlns:a16="http://schemas.microsoft.com/office/drawing/2014/main" xmlns="" id="{E16B5F0D-1A36-43FA-8045-910A87B476FA}"/>
                </a:ext>
              </a:extLst>
            </p:cNvPr>
            <p:cNvSpPr/>
            <p:nvPr/>
          </p:nvSpPr>
          <p:spPr>
            <a:xfrm>
              <a:off x="5491148" y="1259844"/>
              <a:ext cx="1209704" cy="12097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65100" dist="279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Graphic 51">
              <a:extLst>
                <a:ext uri="{FF2B5EF4-FFF2-40B4-BE49-F238E27FC236}">
                  <a16:creationId xmlns:a16="http://schemas.microsoft.com/office/drawing/2014/main" xmlns="" id="{462C482B-2694-40B3-8588-9A8E8AA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8806" y="1345491"/>
              <a:ext cx="685352" cy="98376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4" name="TextBox 58">
            <a:extLst>
              <a:ext uri="{FF2B5EF4-FFF2-40B4-BE49-F238E27FC236}">
                <a16:creationId xmlns:a16="http://schemas.microsoft.com/office/drawing/2014/main" xmlns="" id="{EBECD678-9E30-4B39-BA20-F558E7A538FE}"/>
              </a:ext>
            </a:extLst>
          </p:cNvPr>
          <p:cNvSpPr txBox="1"/>
          <p:nvPr/>
        </p:nvSpPr>
        <p:spPr>
          <a:xfrm>
            <a:off x="6855132" y="3814135"/>
            <a:ext cx="207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3CAEA3"/>
                </a:solidFill>
                <a:latin typeface="Century Gothic" panose="020B0502020202020204" pitchFamily="34" charset="0"/>
              </a:rPr>
              <a:t>تُستخدم المجاهر في </a:t>
            </a:r>
            <a:r>
              <a:rPr lang="ar-SY" b="1" dirty="0" smtClean="0">
                <a:solidFill>
                  <a:srgbClr val="3CAEA3"/>
                </a:solidFill>
                <a:latin typeface="Century Gothic" panose="020B0502020202020204" pitchFamily="34" charset="0"/>
              </a:rPr>
              <a:t>المستشفيات للكشف عن مسبّبات الأمراض المعدية كالبكتيريا و الفيروسات</a:t>
            </a:r>
            <a:endParaRPr lang="ar-SY" b="1" dirty="0">
              <a:solidFill>
                <a:srgbClr val="3CAEA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0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7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74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=""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=""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=""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=""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=""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=""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=""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=""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=""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=""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=""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=""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=""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=""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=""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=""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=""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=""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=""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=""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=""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=""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=""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=""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=""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=""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=""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=""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=""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=""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=""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=""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=""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=""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=""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=""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=""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=""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=""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=""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=""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=""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=""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=""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=""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=""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=""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=""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=""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=""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=""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=""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=""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=""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=""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=""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=""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=""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=""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=""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=""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=""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=""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=""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=""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=""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=""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=""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=""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=""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=""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=""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=""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=""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=""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=""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=""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=""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=""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=""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=""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=""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=""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=""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=""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=""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=""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=""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=""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=""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=""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=""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=""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=""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=""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=""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=""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=""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=""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=""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=""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=""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=""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=""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=""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=""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=""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=""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=""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=""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=""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=""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=""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=""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=""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=""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=""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=""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=""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=""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=""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=""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=""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=""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=""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=""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=""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=""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=""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=""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=""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=""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=""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=""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=""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=""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=""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=""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=""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=""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=""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=""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=""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=""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=""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=""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=""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=""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=""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=""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=""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=""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=""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=""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=""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=""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=""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=""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=""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=""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=""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=""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=""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=""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=""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=""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=""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=""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=""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=""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=""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=""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=""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=""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=""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=""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=""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=""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=""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=""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=""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=""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=""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=""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=""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=""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=""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=""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=""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=""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=""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=""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=""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=""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=""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=""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=""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=""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=""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=""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=""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=""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=""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=""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=""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=""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=""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=""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=""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=""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=""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=""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=""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=""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=""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=""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=""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=""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=""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=""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=""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=""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=""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=""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=""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=""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=""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=""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=""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=""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=""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=""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=""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=""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=""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=""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=""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=""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=""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=""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=""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=""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=""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=""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=""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=""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=""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=""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=""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=""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=""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=""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=""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=""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=""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=""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=""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=""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=""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=""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=""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=""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=""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=""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=""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=""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=""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=""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=""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=""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=""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=""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=""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=""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=""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=""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=""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=""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=""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8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Box 37">
            <a:extLst>
              <a:ext uri="{FF2B5EF4-FFF2-40B4-BE49-F238E27FC236}">
                <a16:creationId xmlns="" xmlns:a16="http://schemas.microsoft.com/office/drawing/2014/main" id="{E0673B62-28E7-435F-81AC-2973E74EB7D7}"/>
              </a:ext>
            </a:extLst>
          </p:cNvPr>
          <p:cNvSpPr txBox="1"/>
          <p:nvPr/>
        </p:nvSpPr>
        <p:spPr>
          <a:xfrm>
            <a:off x="5785248" y="0"/>
            <a:ext cx="252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 smtClean="0">
                <a:latin typeface="Century Gothic" panose="020B0502020202020204" pitchFamily="34" charset="0"/>
              </a:rPr>
              <a:t>الخلايا</a:t>
            </a:r>
            <a:endParaRPr lang="ar-SY" sz="2800" b="1" dirty="0">
              <a:latin typeface="Century Gothic" panose="020B0502020202020204" pitchFamily="34" charset="0"/>
            </a:endParaRPr>
          </a:p>
        </p:txBody>
      </p:sp>
      <p:sp>
        <p:nvSpPr>
          <p:cNvPr id="58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60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148" y="2180468"/>
            <a:ext cx="7585171" cy="4771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Oval 57">
            <a:extLst>
              <a:ext uri="{FF2B5EF4-FFF2-40B4-BE49-F238E27FC236}">
                <a16:creationId xmlns="" xmlns:a16="http://schemas.microsoft.com/office/drawing/2014/main" id="{11E9813F-2B66-4B5A-B2E9-1C9416EDC214}"/>
              </a:ext>
            </a:extLst>
          </p:cNvPr>
          <p:cNvSpPr/>
          <p:nvPr/>
        </p:nvSpPr>
        <p:spPr>
          <a:xfrm>
            <a:off x="5499725" y="1778981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0">
            <a:extLst>
              <a:ext uri="{FF2B5EF4-FFF2-40B4-BE49-F238E27FC236}">
                <a16:creationId xmlns="" xmlns:a16="http://schemas.microsoft.com/office/drawing/2014/main" id="{5F7B3816-1D69-477C-9DAF-00BCE44E3C79}"/>
              </a:ext>
            </a:extLst>
          </p:cNvPr>
          <p:cNvSpPr/>
          <p:nvPr/>
        </p:nvSpPr>
        <p:spPr>
          <a:xfrm rot="408333">
            <a:off x="7650125" y="2872178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4" name="Rectangle 20">
            <a:extLst>
              <a:ext uri="{FF2B5EF4-FFF2-40B4-BE49-F238E27FC236}">
                <a16:creationId xmlns="" xmlns:a16="http://schemas.microsoft.com/office/drawing/2014/main" id="{2A7CA28B-30AC-48BD-9035-C6F2456E07F5}"/>
              </a:ext>
            </a:extLst>
          </p:cNvPr>
          <p:cNvSpPr/>
          <p:nvPr/>
        </p:nvSpPr>
        <p:spPr>
          <a:xfrm>
            <a:off x="6202720" y="2334032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70">
            <a:extLst>
              <a:ext uri="{FF2B5EF4-FFF2-40B4-BE49-F238E27FC236}">
                <a16:creationId xmlns="" xmlns:a16="http://schemas.microsoft.com/office/drawing/2014/main" id="{2B8FE6BF-71B4-41E6-835F-8CDE718AB120}"/>
              </a:ext>
            </a:extLst>
          </p:cNvPr>
          <p:cNvSpPr/>
          <p:nvPr/>
        </p:nvSpPr>
        <p:spPr>
          <a:xfrm rot="253844">
            <a:off x="6378675" y="240267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="" xmlns:a16="http://schemas.microsoft.com/office/drawing/2014/main" id="{B263280B-19ED-4391-A474-461399145E35}"/>
              </a:ext>
            </a:extLst>
          </p:cNvPr>
          <p:cNvSpPr/>
          <p:nvPr/>
        </p:nvSpPr>
        <p:spPr>
          <a:xfrm rot="253844">
            <a:off x="6271629" y="238803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74">
            <a:extLst>
              <a:ext uri="{FF2B5EF4-FFF2-40B4-BE49-F238E27FC236}">
                <a16:creationId xmlns="" xmlns:a16="http://schemas.microsoft.com/office/drawing/2014/main" id="{635EEB73-03CC-48C3-BC7E-F6C38D23F367}"/>
              </a:ext>
            </a:extLst>
          </p:cNvPr>
          <p:cNvSpPr/>
          <p:nvPr/>
        </p:nvSpPr>
        <p:spPr>
          <a:xfrm>
            <a:off x="4768282" y="290176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: Shape 21">
            <a:extLst>
              <a:ext uri="{FF2B5EF4-FFF2-40B4-BE49-F238E27FC236}">
                <a16:creationId xmlns="" xmlns:a16="http://schemas.microsoft.com/office/drawing/2014/main" id="{D1745ABD-21CA-4A85-8E4A-35BB7B1E1CCF}"/>
              </a:ext>
            </a:extLst>
          </p:cNvPr>
          <p:cNvSpPr/>
          <p:nvPr/>
        </p:nvSpPr>
        <p:spPr>
          <a:xfrm>
            <a:off x="6202721" y="233403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22">
            <a:extLst>
              <a:ext uri="{FF2B5EF4-FFF2-40B4-BE49-F238E27FC236}">
                <a16:creationId xmlns="" xmlns:a16="http://schemas.microsoft.com/office/drawing/2014/main" id="{AB7ABED1-F973-4CB9-83D3-537C959EB189}"/>
              </a:ext>
            </a:extLst>
          </p:cNvPr>
          <p:cNvSpPr/>
          <p:nvPr/>
        </p:nvSpPr>
        <p:spPr>
          <a:xfrm flipH="1" flipV="1">
            <a:off x="5001340" y="2334032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23">
            <a:extLst>
              <a:ext uri="{FF2B5EF4-FFF2-40B4-BE49-F238E27FC236}">
                <a16:creationId xmlns="" xmlns:a16="http://schemas.microsoft.com/office/drawing/2014/main" id="{93C4D3A5-C5C5-4363-A2BF-7A038A694E83}"/>
              </a:ext>
            </a:extLst>
          </p:cNvPr>
          <p:cNvSpPr/>
          <p:nvPr/>
        </p:nvSpPr>
        <p:spPr>
          <a:xfrm>
            <a:off x="11598759" y="2346428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61">
            <a:extLst>
              <a:ext uri="{FF2B5EF4-FFF2-40B4-BE49-F238E27FC236}">
                <a16:creationId xmlns="" xmlns:a16="http://schemas.microsoft.com/office/drawing/2014/main" id="{3EDBE1B6-E091-433F-BF06-029B3AA047A4}"/>
              </a:ext>
            </a:extLst>
          </p:cNvPr>
          <p:cNvSpPr/>
          <p:nvPr/>
        </p:nvSpPr>
        <p:spPr>
          <a:xfrm rot="408333">
            <a:off x="8898344" y="90175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" name="Rectangle 25">
            <a:extLst>
              <a:ext uri="{FF2B5EF4-FFF2-40B4-BE49-F238E27FC236}">
                <a16:creationId xmlns="" xmlns:a16="http://schemas.microsoft.com/office/drawing/2014/main" id="{28D92954-3908-4D5A-A653-0C064E57969B}"/>
              </a:ext>
            </a:extLst>
          </p:cNvPr>
          <p:cNvSpPr/>
          <p:nvPr/>
        </p:nvSpPr>
        <p:spPr>
          <a:xfrm>
            <a:off x="7404101" y="1132651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Freeform: Shape 71">
            <a:extLst>
              <a:ext uri="{FF2B5EF4-FFF2-40B4-BE49-F238E27FC236}">
                <a16:creationId xmlns="" xmlns:a16="http://schemas.microsoft.com/office/drawing/2014/main" id="{C6926E70-F343-4F82-B447-0FAAB36CB9F6}"/>
              </a:ext>
            </a:extLst>
          </p:cNvPr>
          <p:cNvSpPr/>
          <p:nvPr/>
        </p:nvSpPr>
        <p:spPr>
          <a:xfrm rot="253844">
            <a:off x="7591920" y="117437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75">
            <a:extLst>
              <a:ext uri="{FF2B5EF4-FFF2-40B4-BE49-F238E27FC236}">
                <a16:creationId xmlns="" xmlns:a16="http://schemas.microsoft.com/office/drawing/2014/main" id="{3577FE1B-285D-47D0-97DD-F37DC0E566D0}"/>
              </a:ext>
            </a:extLst>
          </p:cNvPr>
          <p:cNvSpPr/>
          <p:nvPr/>
        </p:nvSpPr>
        <p:spPr>
          <a:xfrm>
            <a:off x="5957094" y="1687839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: Shape 66">
            <a:extLst>
              <a:ext uri="{FF2B5EF4-FFF2-40B4-BE49-F238E27FC236}">
                <a16:creationId xmlns="" xmlns:a16="http://schemas.microsoft.com/office/drawing/2014/main" id="{A203A58C-543E-40A5-850D-D22A588D24F6}"/>
              </a:ext>
            </a:extLst>
          </p:cNvPr>
          <p:cNvSpPr/>
          <p:nvPr/>
        </p:nvSpPr>
        <p:spPr>
          <a:xfrm rot="253844">
            <a:off x="7485534" y="1172881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Freeform: Shape 26">
            <a:extLst>
              <a:ext uri="{FF2B5EF4-FFF2-40B4-BE49-F238E27FC236}">
                <a16:creationId xmlns="" xmlns:a16="http://schemas.microsoft.com/office/drawing/2014/main" id="{ECE09BEB-DEF7-4261-B670-B9A37247BF60}"/>
              </a:ext>
            </a:extLst>
          </p:cNvPr>
          <p:cNvSpPr/>
          <p:nvPr/>
        </p:nvSpPr>
        <p:spPr>
          <a:xfrm>
            <a:off x="7404101" y="1132651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Freeform: Shape 27">
            <a:extLst>
              <a:ext uri="{FF2B5EF4-FFF2-40B4-BE49-F238E27FC236}">
                <a16:creationId xmlns="" xmlns:a16="http://schemas.microsoft.com/office/drawing/2014/main" id="{AB9D1A03-A331-4591-8DE4-0DF498EED676}"/>
              </a:ext>
            </a:extLst>
          </p:cNvPr>
          <p:cNvSpPr/>
          <p:nvPr/>
        </p:nvSpPr>
        <p:spPr>
          <a:xfrm flipH="1" flipV="1">
            <a:off x="6202720" y="1132651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28">
            <a:extLst>
              <a:ext uri="{FF2B5EF4-FFF2-40B4-BE49-F238E27FC236}">
                <a16:creationId xmlns="" xmlns:a16="http://schemas.microsoft.com/office/drawing/2014/main" id="{BEE924DA-B36C-4679-A5BC-C6EE2DD7F502}"/>
              </a:ext>
            </a:extLst>
          </p:cNvPr>
          <p:cNvSpPr/>
          <p:nvPr/>
        </p:nvSpPr>
        <p:spPr>
          <a:xfrm>
            <a:off x="12000689" y="1132651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2" name="Picture 36">
            <a:extLst>
              <a:ext uri="{FF2B5EF4-FFF2-40B4-BE49-F238E27FC236}">
                <a16:creationId xmlns="" xmlns:a16="http://schemas.microsoft.com/office/drawing/2014/main" id="{AC5111C1-ED89-48ED-9FD3-DB38212AD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598" y="2835644"/>
            <a:ext cx="678391" cy="4649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3" name="Picture 39">
            <a:extLst>
              <a:ext uri="{FF2B5EF4-FFF2-40B4-BE49-F238E27FC236}">
                <a16:creationId xmlns="" xmlns:a16="http://schemas.microsoft.com/office/drawing/2014/main" id="{AB1469CA-BDF3-4C13-973A-16F0906D18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397" y="1629463"/>
            <a:ext cx="611769" cy="4298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4" name="TextBox 51">
            <a:extLst>
              <a:ext uri="{FF2B5EF4-FFF2-40B4-BE49-F238E27FC236}">
                <a16:creationId xmlns="" xmlns:a16="http://schemas.microsoft.com/office/drawing/2014/main" id="{15ADE817-36F8-4A64-99D1-42FF21F1A073}"/>
              </a:ext>
            </a:extLst>
          </p:cNvPr>
          <p:cNvSpPr txBox="1"/>
          <p:nvPr/>
        </p:nvSpPr>
        <p:spPr>
          <a:xfrm>
            <a:off x="7949293" y="2648152"/>
            <a:ext cx="293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ar-SY" sz="2000" b="1" dirty="0" smtClean="0">
                <a:latin typeface="Oswald" panose="02000503000000000000" pitchFamily="2" charset="0"/>
              </a:rPr>
              <a:t>خلايا نباتية مكبَّرة</a:t>
            </a:r>
            <a:endParaRPr lang="ar-SY" sz="2000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sp>
        <p:nvSpPr>
          <p:cNvPr id="125" name="TextBox 52">
            <a:extLst>
              <a:ext uri="{FF2B5EF4-FFF2-40B4-BE49-F238E27FC236}">
                <a16:creationId xmlns="" xmlns:a16="http://schemas.microsoft.com/office/drawing/2014/main" id="{5F6D5D44-557F-408D-8495-0ACAC249DEC4}"/>
              </a:ext>
            </a:extLst>
          </p:cNvPr>
          <p:cNvSpPr txBox="1"/>
          <p:nvPr/>
        </p:nvSpPr>
        <p:spPr>
          <a:xfrm>
            <a:off x="8258394" y="1291623"/>
            <a:ext cx="3606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ماذا أرى في الصورة ؟ هل سبق أن شاهدته من قبل ؟ كل واحد من هذه الصناديق صغيرة جداً و لا أستطيع رؤيته إلا بالمجهر</a:t>
            </a:r>
            <a:endParaRPr lang="ar-SY" b="1" dirty="0">
              <a:solidFill>
                <a:srgbClr val="C00000"/>
              </a:solidFill>
              <a:latin typeface="Oswald" panose="02000503000000000000" pitchFamily="2" charset="0"/>
            </a:endParaRPr>
          </a:p>
        </p:txBody>
      </p:sp>
      <p:grpSp>
        <p:nvGrpSpPr>
          <p:cNvPr id="126" name="Group 129">
            <a:extLst>
              <a:ext uri="{FF2B5EF4-FFF2-40B4-BE49-F238E27FC236}">
                <a16:creationId xmlns:a16="http://schemas.microsoft.com/office/drawing/2014/main" xmlns="" id="{43EFE677-0F60-481F-9BB9-BCFFEB866FAA}"/>
              </a:ext>
            </a:extLst>
          </p:cNvPr>
          <p:cNvGrpSpPr/>
          <p:nvPr/>
        </p:nvGrpSpPr>
        <p:grpSpPr>
          <a:xfrm>
            <a:off x="8828068" y="36859"/>
            <a:ext cx="3363932" cy="635752"/>
            <a:chOff x="742949" y="1272891"/>
            <a:chExt cx="5147197" cy="972772"/>
          </a:xfrm>
        </p:grpSpPr>
        <p:grpSp>
          <p:nvGrpSpPr>
            <p:cNvPr id="127" name="Group 130">
              <a:extLst>
                <a:ext uri="{FF2B5EF4-FFF2-40B4-BE49-F238E27FC236}">
                  <a16:creationId xmlns:a16="http://schemas.microsoft.com/office/drawing/2014/main" xmlns="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130" name="Freeform: Shape 135">
                <a:extLst>
                  <a:ext uri="{FF2B5EF4-FFF2-40B4-BE49-F238E27FC236}">
                    <a16:creationId xmlns:a16="http://schemas.microsoft.com/office/drawing/2014/main" xmlns="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: Rounded Corners 136">
                <a:extLst>
                  <a:ext uri="{FF2B5EF4-FFF2-40B4-BE49-F238E27FC236}">
                    <a16:creationId xmlns:a16="http://schemas.microsoft.com/office/drawing/2014/main" xmlns="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: Rounded Corners 137">
                <a:extLst>
                  <a:ext uri="{FF2B5EF4-FFF2-40B4-BE49-F238E27FC236}">
                    <a16:creationId xmlns:a16="http://schemas.microsoft.com/office/drawing/2014/main" xmlns="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: Rounded Corners 138">
                <a:extLst>
                  <a:ext uri="{FF2B5EF4-FFF2-40B4-BE49-F238E27FC236}">
                    <a16:creationId xmlns:a16="http://schemas.microsoft.com/office/drawing/2014/main" xmlns="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: Rounded Corners 139">
                <a:extLst>
                  <a:ext uri="{FF2B5EF4-FFF2-40B4-BE49-F238E27FC236}">
                    <a16:creationId xmlns:a16="http://schemas.microsoft.com/office/drawing/2014/main" xmlns="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Oval 140">
                <a:extLst>
                  <a:ext uri="{FF2B5EF4-FFF2-40B4-BE49-F238E27FC236}">
                    <a16:creationId xmlns:a16="http://schemas.microsoft.com/office/drawing/2014/main" xmlns="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8" name="TextBox 131">
              <a:extLst>
                <a:ext uri="{FF2B5EF4-FFF2-40B4-BE49-F238E27FC236}">
                  <a16:creationId xmlns:a16="http://schemas.microsoft.com/office/drawing/2014/main" xmlns="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29" name="TextBox 132">
              <a:extLst>
                <a:ext uri="{FF2B5EF4-FFF2-40B4-BE49-F238E27FC236}">
                  <a16:creationId xmlns:a16="http://schemas.microsoft.com/office/drawing/2014/main" xmlns="" id="{1072384A-51CA-4A89-9447-CD0AD14DD477}"/>
                </a:ext>
              </a:extLst>
            </p:cNvPr>
            <p:cNvSpPr txBox="1"/>
            <p:nvPr/>
          </p:nvSpPr>
          <p:spPr>
            <a:xfrm>
              <a:off x="1971553" y="1500339"/>
              <a:ext cx="2162295" cy="61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rgbClr val="FF0000"/>
                  </a:solidFill>
                </a:rPr>
                <a:t>أنظر و أتساءل</a:t>
              </a:r>
              <a:endParaRPr lang="ar-SY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67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116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4" grpId="0"/>
          <p:bldP spid="1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10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10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10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4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10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9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10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9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3" dur="10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4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5" dur="1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10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1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3" dur="10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4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1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0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2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8" grpId="0" animBg="1"/>
          <p:bldP spid="58" grpId="1" animBg="1"/>
          <p:bldP spid="62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116" grpId="0" animBg="1"/>
          <p:bldP spid="117" grpId="0" animBg="1"/>
          <p:bldP spid="118" grpId="0" animBg="1"/>
          <p:bldP spid="119" grpId="0" animBg="1"/>
          <p:bldP spid="120" grpId="0" animBg="1"/>
          <p:bldP spid="121" grpId="0" animBg="1"/>
          <p:bldP spid="124" grpId="0"/>
          <p:bldP spid="12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1947452"/>
              <a:ext cx="2143232" cy="593959"/>
              <a:chOff x="3299468" y="5405243"/>
              <a:chExt cx="2143232" cy="593959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05243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60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7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79" name="Oval 57">
            <a:extLst>
              <a:ext uri="{FF2B5EF4-FFF2-40B4-BE49-F238E27FC236}">
                <a16:creationId xmlns:a16="http://schemas.microsoft.com/office/drawing/2014/main" xmlns="" id="{11E9813F-2B66-4B5A-B2E9-1C9416EDC214}"/>
              </a:ext>
            </a:extLst>
          </p:cNvPr>
          <p:cNvSpPr/>
          <p:nvPr/>
        </p:nvSpPr>
        <p:spPr>
          <a:xfrm>
            <a:off x="5468126" y="1385994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56">
            <a:extLst>
              <a:ext uri="{FF2B5EF4-FFF2-40B4-BE49-F238E27FC236}">
                <a16:creationId xmlns:a16="http://schemas.microsoft.com/office/drawing/2014/main" xmlns="" id="{0269C378-00C0-4B01-93D0-5884DDCDE72F}"/>
              </a:ext>
            </a:extLst>
          </p:cNvPr>
          <p:cNvSpPr/>
          <p:nvPr/>
        </p:nvSpPr>
        <p:spPr>
          <a:xfrm>
            <a:off x="4302563" y="2535135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59">
            <a:extLst>
              <a:ext uri="{FF2B5EF4-FFF2-40B4-BE49-F238E27FC236}">
                <a16:creationId xmlns:a16="http://schemas.microsoft.com/office/drawing/2014/main" xmlns="" id="{CE45E013-3ED2-4BF3-9EDE-2D16A612E269}"/>
              </a:ext>
            </a:extLst>
          </p:cNvPr>
          <p:cNvSpPr/>
          <p:nvPr/>
        </p:nvSpPr>
        <p:spPr>
          <a:xfrm rot="408333">
            <a:off x="6274032" y="368624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Rectangle 15">
            <a:extLst>
              <a:ext uri="{FF2B5EF4-FFF2-40B4-BE49-F238E27FC236}">
                <a16:creationId xmlns:a16="http://schemas.microsoft.com/office/drawing/2014/main" xmlns="" id="{134344D1-27B6-4C75-B6B2-6BE368AF946F}"/>
              </a:ext>
            </a:extLst>
          </p:cNvPr>
          <p:cNvSpPr/>
          <p:nvPr/>
        </p:nvSpPr>
        <p:spPr>
          <a:xfrm>
            <a:off x="4969740" y="3142426"/>
            <a:ext cx="638912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69">
            <a:extLst>
              <a:ext uri="{FF2B5EF4-FFF2-40B4-BE49-F238E27FC236}">
                <a16:creationId xmlns:a16="http://schemas.microsoft.com/office/drawing/2014/main" xmlns="" id="{581BC844-58B6-42A8-9EC3-F9445BD6CD10}"/>
              </a:ext>
            </a:extLst>
          </p:cNvPr>
          <p:cNvSpPr/>
          <p:nvPr/>
        </p:nvSpPr>
        <p:spPr>
          <a:xfrm rot="253844">
            <a:off x="5163912" y="32072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64">
            <a:extLst>
              <a:ext uri="{FF2B5EF4-FFF2-40B4-BE49-F238E27FC236}">
                <a16:creationId xmlns:a16="http://schemas.microsoft.com/office/drawing/2014/main" xmlns="" id="{DC44A452-7662-4041-993F-835F431489F0}"/>
              </a:ext>
            </a:extLst>
          </p:cNvPr>
          <p:cNvSpPr/>
          <p:nvPr/>
        </p:nvSpPr>
        <p:spPr>
          <a:xfrm rot="253844">
            <a:off x="5026125" y="321020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16">
            <a:extLst>
              <a:ext uri="{FF2B5EF4-FFF2-40B4-BE49-F238E27FC236}">
                <a16:creationId xmlns:a16="http://schemas.microsoft.com/office/drawing/2014/main" xmlns="" id="{B7AAF74A-DC2E-4682-B248-E22DC32FFD80}"/>
              </a:ext>
            </a:extLst>
          </p:cNvPr>
          <p:cNvSpPr/>
          <p:nvPr/>
        </p:nvSpPr>
        <p:spPr>
          <a:xfrm>
            <a:off x="4969741" y="314242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17">
            <a:extLst>
              <a:ext uri="{FF2B5EF4-FFF2-40B4-BE49-F238E27FC236}">
                <a16:creationId xmlns:a16="http://schemas.microsoft.com/office/drawing/2014/main" xmlns="" id="{02A0FF32-AD48-4775-A26F-4291B4640C4A}"/>
              </a:ext>
            </a:extLst>
          </p:cNvPr>
          <p:cNvSpPr/>
          <p:nvPr/>
        </p:nvSpPr>
        <p:spPr>
          <a:xfrm flipH="1" flipV="1">
            <a:off x="3768360" y="314242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18">
            <a:extLst>
              <a:ext uri="{FF2B5EF4-FFF2-40B4-BE49-F238E27FC236}">
                <a16:creationId xmlns:a16="http://schemas.microsoft.com/office/drawing/2014/main" xmlns="" id="{E4666DC6-D479-4056-A5E9-716D0B9AD94C}"/>
              </a:ext>
            </a:extLst>
          </p:cNvPr>
          <p:cNvSpPr/>
          <p:nvPr/>
        </p:nvSpPr>
        <p:spPr>
          <a:xfrm>
            <a:off x="11279497" y="3135824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0">
            <a:extLst>
              <a:ext uri="{FF2B5EF4-FFF2-40B4-BE49-F238E27FC236}">
                <a16:creationId xmlns:a16="http://schemas.microsoft.com/office/drawing/2014/main" xmlns="" id="{5F7B3816-1D69-477C-9DAF-00BCE44E3C79}"/>
              </a:ext>
            </a:extLst>
          </p:cNvPr>
          <p:cNvSpPr/>
          <p:nvPr/>
        </p:nvSpPr>
        <p:spPr>
          <a:xfrm rot="408333">
            <a:off x="7618526" y="247919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20">
            <a:extLst>
              <a:ext uri="{FF2B5EF4-FFF2-40B4-BE49-F238E27FC236}">
                <a16:creationId xmlns:a16="http://schemas.microsoft.com/office/drawing/2014/main" xmlns="" id="{2A7CA28B-30AC-48BD-9035-C6F2456E07F5}"/>
              </a:ext>
            </a:extLst>
          </p:cNvPr>
          <p:cNvSpPr/>
          <p:nvPr/>
        </p:nvSpPr>
        <p:spPr>
          <a:xfrm>
            <a:off x="6171121" y="1941045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70">
            <a:extLst>
              <a:ext uri="{FF2B5EF4-FFF2-40B4-BE49-F238E27FC236}">
                <a16:creationId xmlns:a16="http://schemas.microsoft.com/office/drawing/2014/main" xmlns="" id="{2B8FE6BF-71B4-41E6-835F-8CDE718AB120}"/>
              </a:ext>
            </a:extLst>
          </p:cNvPr>
          <p:cNvSpPr/>
          <p:nvPr/>
        </p:nvSpPr>
        <p:spPr>
          <a:xfrm rot="253844">
            <a:off x="6347076" y="200968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65">
            <a:extLst>
              <a:ext uri="{FF2B5EF4-FFF2-40B4-BE49-F238E27FC236}">
                <a16:creationId xmlns:a16="http://schemas.microsoft.com/office/drawing/2014/main" xmlns="" id="{B263280B-19ED-4391-A474-461399145E35}"/>
              </a:ext>
            </a:extLst>
          </p:cNvPr>
          <p:cNvSpPr/>
          <p:nvPr/>
        </p:nvSpPr>
        <p:spPr>
          <a:xfrm rot="253844">
            <a:off x="6240030" y="199504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74">
            <a:extLst>
              <a:ext uri="{FF2B5EF4-FFF2-40B4-BE49-F238E27FC236}">
                <a16:creationId xmlns:a16="http://schemas.microsoft.com/office/drawing/2014/main" xmlns="" id="{635EEB73-03CC-48C3-BC7E-F6C38D23F367}"/>
              </a:ext>
            </a:extLst>
          </p:cNvPr>
          <p:cNvSpPr/>
          <p:nvPr/>
        </p:nvSpPr>
        <p:spPr>
          <a:xfrm>
            <a:off x="4736683" y="250877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: Shape 21">
            <a:extLst>
              <a:ext uri="{FF2B5EF4-FFF2-40B4-BE49-F238E27FC236}">
                <a16:creationId xmlns:a16="http://schemas.microsoft.com/office/drawing/2014/main" xmlns="" id="{D1745ABD-21CA-4A85-8E4A-35BB7B1E1CCF}"/>
              </a:ext>
            </a:extLst>
          </p:cNvPr>
          <p:cNvSpPr/>
          <p:nvPr/>
        </p:nvSpPr>
        <p:spPr>
          <a:xfrm>
            <a:off x="6171122" y="194104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22">
            <a:extLst>
              <a:ext uri="{FF2B5EF4-FFF2-40B4-BE49-F238E27FC236}">
                <a16:creationId xmlns:a16="http://schemas.microsoft.com/office/drawing/2014/main" xmlns="" id="{AB7ABED1-F973-4CB9-83D3-537C959EB189}"/>
              </a:ext>
            </a:extLst>
          </p:cNvPr>
          <p:cNvSpPr/>
          <p:nvPr/>
        </p:nvSpPr>
        <p:spPr>
          <a:xfrm flipH="1" flipV="1">
            <a:off x="4969741" y="194104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23">
            <a:extLst>
              <a:ext uri="{FF2B5EF4-FFF2-40B4-BE49-F238E27FC236}">
                <a16:creationId xmlns:a16="http://schemas.microsoft.com/office/drawing/2014/main" xmlns="" id="{93C4D3A5-C5C5-4363-A2BF-7A038A694E83}"/>
              </a:ext>
            </a:extLst>
          </p:cNvPr>
          <p:cNvSpPr/>
          <p:nvPr/>
        </p:nvSpPr>
        <p:spPr>
          <a:xfrm>
            <a:off x="11567160" y="1953441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61">
            <a:extLst>
              <a:ext uri="{FF2B5EF4-FFF2-40B4-BE49-F238E27FC236}">
                <a16:creationId xmlns:a16="http://schemas.microsoft.com/office/drawing/2014/main" xmlns="" id="{3EDBE1B6-E091-433F-BF06-029B3AA047A4}"/>
              </a:ext>
            </a:extLst>
          </p:cNvPr>
          <p:cNvSpPr/>
          <p:nvPr/>
        </p:nvSpPr>
        <p:spPr>
          <a:xfrm rot="408333">
            <a:off x="8863452" y="125698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25">
            <a:extLst>
              <a:ext uri="{FF2B5EF4-FFF2-40B4-BE49-F238E27FC236}">
                <a16:creationId xmlns:a16="http://schemas.microsoft.com/office/drawing/2014/main" xmlns="" id="{28D92954-3908-4D5A-A653-0C064E57969B}"/>
              </a:ext>
            </a:extLst>
          </p:cNvPr>
          <p:cNvSpPr/>
          <p:nvPr/>
        </p:nvSpPr>
        <p:spPr>
          <a:xfrm>
            <a:off x="7372502" y="739664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: Shape 71">
            <a:extLst>
              <a:ext uri="{FF2B5EF4-FFF2-40B4-BE49-F238E27FC236}">
                <a16:creationId xmlns:a16="http://schemas.microsoft.com/office/drawing/2014/main" xmlns="" id="{C6926E70-F343-4F82-B447-0FAAB36CB9F6}"/>
              </a:ext>
            </a:extLst>
          </p:cNvPr>
          <p:cNvSpPr/>
          <p:nvPr/>
        </p:nvSpPr>
        <p:spPr>
          <a:xfrm rot="253844">
            <a:off x="7560321" y="78138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75">
            <a:extLst>
              <a:ext uri="{FF2B5EF4-FFF2-40B4-BE49-F238E27FC236}">
                <a16:creationId xmlns:a16="http://schemas.microsoft.com/office/drawing/2014/main" xmlns="" id="{3577FE1B-285D-47D0-97DD-F37DC0E566D0}"/>
              </a:ext>
            </a:extLst>
          </p:cNvPr>
          <p:cNvSpPr/>
          <p:nvPr/>
        </p:nvSpPr>
        <p:spPr>
          <a:xfrm>
            <a:off x="5925495" y="129485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66">
            <a:extLst>
              <a:ext uri="{FF2B5EF4-FFF2-40B4-BE49-F238E27FC236}">
                <a16:creationId xmlns:a16="http://schemas.microsoft.com/office/drawing/2014/main" xmlns="" id="{A203A58C-543E-40A5-850D-D22A588D24F6}"/>
              </a:ext>
            </a:extLst>
          </p:cNvPr>
          <p:cNvSpPr/>
          <p:nvPr/>
        </p:nvSpPr>
        <p:spPr>
          <a:xfrm rot="253844">
            <a:off x="7453935" y="77989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: Shape 26">
            <a:extLst>
              <a:ext uri="{FF2B5EF4-FFF2-40B4-BE49-F238E27FC236}">
                <a16:creationId xmlns:a16="http://schemas.microsoft.com/office/drawing/2014/main" xmlns="" id="{ECE09BEB-DEF7-4261-B670-B9A37247BF60}"/>
              </a:ext>
            </a:extLst>
          </p:cNvPr>
          <p:cNvSpPr/>
          <p:nvPr/>
        </p:nvSpPr>
        <p:spPr>
          <a:xfrm>
            <a:off x="7372502" y="73966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: Shape 27">
            <a:extLst>
              <a:ext uri="{FF2B5EF4-FFF2-40B4-BE49-F238E27FC236}">
                <a16:creationId xmlns:a16="http://schemas.microsoft.com/office/drawing/2014/main" xmlns="" id="{AB9D1A03-A331-4591-8DE4-0DF498EED676}"/>
              </a:ext>
            </a:extLst>
          </p:cNvPr>
          <p:cNvSpPr/>
          <p:nvPr/>
        </p:nvSpPr>
        <p:spPr>
          <a:xfrm flipH="1" flipV="1">
            <a:off x="6171121" y="73966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28">
            <a:extLst>
              <a:ext uri="{FF2B5EF4-FFF2-40B4-BE49-F238E27FC236}">
                <a16:creationId xmlns:a16="http://schemas.microsoft.com/office/drawing/2014/main" xmlns="" id="{BEE924DA-B36C-4679-A5BC-C6EE2DD7F502}"/>
              </a:ext>
            </a:extLst>
          </p:cNvPr>
          <p:cNvSpPr/>
          <p:nvPr/>
        </p:nvSpPr>
        <p:spPr>
          <a:xfrm>
            <a:off x="11969090" y="739664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35">
            <a:extLst>
              <a:ext uri="{FF2B5EF4-FFF2-40B4-BE49-F238E27FC236}">
                <a16:creationId xmlns:a16="http://schemas.microsoft.com/office/drawing/2014/main" xmlns="" id="{C6BB9C75-B17B-4EFD-A51A-BC19A725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4195698" y="3522817"/>
            <a:ext cx="686719" cy="589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5" name="Picture 36">
            <a:extLst>
              <a:ext uri="{FF2B5EF4-FFF2-40B4-BE49-F238E27FC236}">
                <a16:creationId xmlns:a16="http://schemas.microsoft.com/office/drawing/2014/main" xmlns="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/>
        </p:blipFill>
        <p:spPr>
          <a:xfrm>
            <a:off x="5341999" y="2390352"/>
            <a:ext cx="678391" cy="5695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39">
            <a:extLst>
              <a:ext uri="{FF2B5EF4-FFF2-40B4-BE49-F238E27FC236}">
                <a16:creationId xmlns:a16="http://schemas.microsoft.com/office/drawing/2014/main" xmlns="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6551798" y="1193683"/>
            <a:ext cx="611769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7" name="TextBox 48">
            <a:extLst>
              <a:ext uri="{FF2B5EF4-FFF2-40B4-BE49-F238E27FC236}">
                <a16:creationId xmlns:a16="http://schemas.microsoft.com/office/drawing/2014/main" xmlns="" id="{DFF1104E-0994-4563-B950-18A0EAFC2F14}"/>
              </a:ext>
            </a:extLst>
          </p:cNvPr>
          <p:cNvSpPr txBox="1"/>
          <p:nvPr/>
        </p:nvSpPr>
        <p:spPr>
          <a:xfrm>
            <a:off x="6151128" y="3572012"/>
            <a:ext cx="512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التكاثر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: هو إنتاج مخلوقات حية جديدة من النوع نفسه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108" name="TextBox 49">
            <a:extLst>
              <a:ext uri="{FF2B5EF4-FFF2-40B4-BE49-F238E27FC236}">
                <a16:creationId xmlns:a16="http://schemas.microsoft.com/office/drawing/2014/main" xmlns="" id="{3BC3F107-E536-4968-B783-44DDACF22075}"/>
              </a:ext>
            </a:extLst>
          </p:cNvPr>
          <p:cNvSpPr txBox="1"/>
          <p:nvPr/>
        </p:nvSpPr>
        <p:spPr>
          <a:xfrm>
            <a:off x="5764603" y="3188225"/>
            <a:ext cx="55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solidFill>
                  <a:srgbClr val="9900CC"/>
                </a:solidFill>
                <a:latin typeface="Oswald" panose="02000503000000000000" pitchFamily="2" charset="0"/>
              </a:rPr>
              <a:t>المخلوقات </a:t>
            </a:r>
            <a:r>
              <a:rPr lang="ar-SY" b="1" dirty="0" smtClean="0">
                <a:solidFill>
                  <a:srgbClr val="9900CC"/>
                </a:solidFill>
                <a:latin typeface="Oswald" panose="02000503000000000000" pitchFamily="2" charset="0"/>
              </a:rPr>
              <a:t>الحيّة تتكاثر: تقوم بخمس وظائف أساسية للحياة و منها: 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09" name="TextBox 50">
            <a:extLst>
              <a:ext uri="{FF2B5EF4-FFF2-40B4-BE49-F238E27FC236}">
                <a16:creationId xmlns:a16="http://schemas.microsoft.com/office/drawing/2014/main" xmlns="" id="{5602BA7C-A69E-4E38-AEE5-B3B7C3857A56}"/>
              </a:ext>
            </a:extLst>
          </p:cNvPr>
          <p:cNvSpPr txBox="1"/>
          <p:nvPr/>
        </p:nvSpPr>
        <p:spPr>
          <a:xfrm>
            <a:off x="7001046" y="2496232"/>
            <a:ext cx="45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latin typeface="Oswald" panose="02000503000000000000" pitchFamily="2" charset="0"/>
              </a:rPr>
              <a:t>تحتاج إلى الماء </a:t>
            </a:r>
            <a:r>
              <a:rPr lang="ar-SY" b="1" dirty="0" smtClean="0">
                <a:latin typeface="Oswald" panose="02000503000000000000" pitchFamily="2" charset="0"/>
              </a:rPr>
              <a:t>و </a:t>
            </a:r>
            <a:r>
              <a:rPr lang="ar-SY" b="1" dirty="0">
                <a:latin typeface="Oswald" panose="02000503000000000000" pitchFamily="2" charset="0"/>
              </a:rPr>
              <a:t>الغذاء و المكان المناسب </a:t>
            </a:r>
            <a:r>
              <a:rPr lang="ar-SY" b="1" dirty="0" smtClean="0">
                <a:latin typeface="Oswald" panose="02000503000000000000" pitchFamily="2" charset="0"/>
              </a:rPr>
              <a:t>للعيش كما أنها تحتاج إلى الأكسجين و هو غاز موجود في الهواء و الماء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10" name="TextBox 51">
            <a:extLst>
              <a:ext uri="{FF2B5EF4-FFF2-40B4-BE49-F238E27FC236}">
                <a16:creationId xmlns:a16="http://schemas.microsoft.com/office/drawing/2014/main" xmlns="" id="{15ADE817-36F8-4A64-99D1-42FF21F1A073}"/>
              </a:ext>
            </a:extLst>
          </p:cNvPr>
          <p:cNvSpPr txBox="1"/>
          <p:nvPr/>
        </p:nvSpPr>
        <p:spPr>
          <a:xfrm>
            <a:off x="7484089" y="2113622"/>
            <a:ext cx="3874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ar-SY" sz="2000" b="1" dirty="0">
                <a:solidFill>
                  <a:srgbClr val="0099FF"/>
                </a:solidFill>
                <a:latin typeface="Oswald" panose="02000503000000000000" pitchFamily="2" charset="0"/>
              </a:rPr>
              <a:t>الخلية :أصغر وحدة في بناء المخلوقات الحيّة</a:t>
            </a:r>
          </a:p>
        </p:txBody>
      </p:sp>
      <p:sp>
        <p:nvSpPr>
          <p:cNvPr id="111" name="TextBox 52">
            <a:extLst>
              <a:ext uri="{FF2B5EF4-FFF2-40B4-BE49-F238E27FC236}">
                <a16:creationId xmlns:a16="http://schemas.microsoft.com/office/drawing/2014/main" xmlns="" id="{5F6D5D44-557F-408D-8495-0ACAC249DEC4}"/>
              </a:ext>
            </a:extLst>
          </p:cNvPr>
          <p:cNvSpPr txBox="1"/>
          <p:nvPr/>
        </p:nvSpPr>
        <p:spPr>
          <a:xfrm>
            <a:off x="8161011" y="1276740"/>
            <a:ext cx="380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>
                <a:latin typeface="Oswald" panose="02000503000000000000" pitchFamily="2" charset="0"/>
              </a:rPr>
              <a:t>الحيوانات و النباتات هم مخلوقات حيّة </a:t>
            </a:r>
            <a:r>
              <a:rPr lang="ar-SY" b="1" dirty="0" smtClean="0">
                <a:latin typeface="Oswald" panose="02000503000000000000" pitchFamily="2" charset="0"/>
              </a:rPr>
              <a:t>خلقها       الله تعالى من خلايا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112" name="TextBox 53">
            <a:extLst>
              <a:ext uri="{FF2B5EF4-FFF2-40B4-BE49-F238E27FC236}">
                <a16:creationId xmlns:a16="http://schemas.microsoft.com/office/drawing/2014/main" xmlns="" id="{E1ED38C1-3EB0-47D6-B4F1-8D225FF32CDC}"/>
              </a:ext>
            </a:extLst>
          </p:cNvPr>
          <p:cNvSpPr txBox="1"/>
          <p:nvPr/>
        </p:nvSpPr>
        <p:spPr>
          <a:xfrm>
            <a:off x="9667999" y="942603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ar-SY" sz="2000" b="1" dirty="0" smtClean="0">
                <a:solidFill>
                  <a:schemeClr val="accent2"/>
                </a:solidFill>
                <a:latin typeface="Oswald" panose="02000503000000000000" pitchFamily="2" charset="0"/>
              </a:rPr>
              <a:t>ما المخلوقات الحيّة  </a:t>
            </a:r>
            <a:endParaRPr lang="ar-SY" sz="2000" b="1" dirty="0">
              <a:solidFill>
                <a:schemeClr val="accent2"/>
              </a:solidFill>
              <a:latin typeface="Oswald" panose="02000503000000000000" pitchFamily="2" charset="0"/>
            </a:endParaRPr>
          </a:p>
        </p:txBody>
      </p:sp>
      <p:sp>
        <p:nvSpPr>
          <p:cNvPr id="113" name="TextBox 48">
            <a:extLst>
              <a:ext uri="{FF2B5EF4-FFF2-40B4-BE49-F238E27FC236}">
                <a16:creationId xmlns:a16="http://schemas.microsoft.com/office/drawing/2014/main" xmlns="" id="{DFF1104E-0994-4563-B950-18A0EAFC2F14}"/>
              </a:ext>
            </a:extLst>
          </p:cNvPr>
          <p:cNvSpPr txBox="1"/>
          <p:nvPr/>
        </p:nvSpPr>
        <p:spPr>
          <a:xfrm>
            <a:off x="5582426" y="3949075"/>
            <a:ext cx="5699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rPr>
              <a:t>النّسل: تعني الأفراد الجديدة التي تنتج عن تكاثر </a:t>
            </a:r>
            <a:r>
              <a:rPr lang="ar-SY" b="1" dirty="0">
                <a:solidFill>
                  <a:srgbClr val="0099FF"/>
                </a:solidFill>
                <a:latin typeface="Oswald" panose="02000503000000000000" pitchFamily="2" charset="0"/>
              </a:rPr>
              <a:t>المخلوقات الحيّة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pic>
        <p:nvPicPr>
          <p:cNvPr id="114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95" y="4644619"/>
            <a:ext cx="1652916" cy="150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5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84" y="4644619"/>
            <a:ext cx="1733222" cy="150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40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8" grpId="1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89476"/>
            <a:ext cx="5147197" cy="972772"/>
            <a:chOff x="742949" y="1272891"/>
            <a:chExt cx="5147197" cy="972772"/>
          </a:xfrm>
        </p:grpSpPr>
        <p:grpSp>
          <p:nvGrpSpPr>
            <p:cNvPr id="5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3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2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أختبر نفسي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Oval 2">
            <a:extLst>
              <a:ext uri="{FF2B5EF4-FFF2-40B4-BE49-F238E27FC236}">
                <a16:creationId xmlns="" xmlns:a16="http://schemas.microsoft.com/office/drawing/2014/main" id="{52B3996B-6B3F-4294-9170-3F41A7B56B95}"/>
              </a:ext>
            </a:extLst>
          </p:cNvPr>
          <p:cNvSpPr/>
          <p:nvPr/>
        </p:nvSpPr>
        <p:spPr>
          <a:xfrm>
            <a:off x="5831199" y="2574464"/>
            <a:ext cx="537028" cy="53702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12">
            <a:extLst>
              <a:ext uri="{FF2B5EF4-FFF2-40B4-BE49-F238E27FC236}">
                <a16:creationId xmlns="" xmlns:a16="http://schemas.microsoft.com/office/drawing/2014/main" id="{D60A34A8-1075-4DAE-9820-929158E23515}"/>
              </a:ext>
            </a:extLst>
          </p:cNvPr>
          <p:cNvSpPr/>
          <p:nvPr/>
        </p:nvSpPr>
        <p:spPr>
          <a:xfrm flipH="1">
            <a:off x="5328646" y="3284203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7">
            <a:extLst>
              <a:ext uri="{FF2B5EF4-FFF2-40B4-BE49-F238E27FC236}">
                <a16:creationId xmlns="" xmlns:a16="http://schemas.microsoft.com/office/drawing/2014/main" id="{7A8C9549-3AEA-4D20-B0D9-729760669CB3}"/>
              </a:ext>
            </a:extLst>
          </p:cNvPr>
          <p:cNvSpPr txBox="1"/>
          <p:nvPr/>
        </p:nvSpPr>
        <p:spPr>
          <a:xfrm>
            <a:off x="5363522" y="3474133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الحواسيب</a:t>
            </a:r>
            <a:endParaRPr lang="en-US" sz="14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="" xmlns:a16="http://schemas.microsoft.com/office/drawing/2014/main" id="{9633F274-1BC8-425B-AF80-C5AD0F29BDD7}"/>
              </a:ext>
            </a:extLst>
          </p:cNvPr>
          <p:cNvSpPr txBox="1"/>
          <p:nvPr/>
        </p:nvSpPr>
        <p:spPr>
          <a:xfrm>
            <a:off x="5363522" y="3998666"/>
            <a:ext cx="133312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ليست مخلوقات حية لأنها لا نمو و لا تتكاثر و لا تستجيب للتغيرات</a:t>
            </a:r>
            <a:endParaRPr lang="en-US" sz="1600" b="1" dirty="0"/>
          </a:p>
          <a:p>
            <a:pPr algn="just"/>
            <a:endParaRPr lang="en-US" sz="700" dirty="0"/>
          </a:p>
        </p:txBody>
      </p:sp>
      <p:pic>
        <p:nvPicPr>
          <p:cNvPr id="67" name="Graphic 13">
            <a:extLst>
              <a:ext uri="{FF2B5EF4-FFF2-40B4-BE49-F238E27FC236}">
                <a16:creationId xmlns="" xmlns:a16="http://schemas.microsoft.com/office/drawing/2014/main" id="{3F363EE7-1058-4123-BC31-8EEEDDEED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64" y="5196878"/>
            <a:ext cx="1144837" cy="643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" name="Oval 27">
            <a:extLst>
              <a:ext uri="{FF2B5EF4-FFF2-40B4-BE49-F238E27FC236}">
                <a16:creationId xmlns="" xmlns:a16="http://schemas.microsoft.com/office/drawing/2014/main" id="{CB04B799-8091-43D4-9DCE-4ADE49322450}"/>
              </a:ext>
            </a:extLst>
          </p:cNvPr>
          <p:cNvSpPr/>
          <p:nvPr/>
        </p:nvSpPr>
        <p:spPr>
          <a:xfrm>
            <a:off x="7678821" y="2574464"/>
            <a:ext cx="537028" cy="537028"/>
          </a:xfrm>
          <a:prstGeom prst="ellipse">
            <a:avLst/>
          </a:prstGeom>
          <a:solidFill>
            <a:srgbClr val="00CC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28">
            <a:extLst>
              <a:ext uri="{FF2B5EF4-FFF2-40B4-BE49-F238E27FC236}">
                <a16:creationId xmlns="" xmlns:a16="http://schemas.microsoft.com/office/drawing/2014/main" id="{F77D2AE3-AD05-42B5-9CE3-2D16346DDA6D}"/>
              </a:ext>
            </a:extLst>
          </p:cNvPr>
          <p:cNvSpPr/>
          <p:nvPr/>
        </p:nvSpPr>
        <p:spPr>
          <a:xfrm>
            <a:off x="7677036" y="2574464"/>
            <a:ext cx="382842" cy="405382"/>
          </a:xfrm>
          <a:custGeom>
            <a:avLst/>
            <a:gdLst>
              <a:gd name="connsiteX0" fmla="*/ 268514 w 382842"/>
              <a:gd name="connsiteY0" fmla="*/ 0 h 405382"/>
              <a:gd name="connsiteX1" fmla="*/ 373032 w 382842"/>
              <a:gd name="connsiteY1" fmla="*/ 21101 h 405382"/>
              <a:gd name="connsiteX2" fmla="*/ 381239 w 382842"/>
              <a:gd name="connsiteY2" fmla="*/ 25556 h 405382"/>
              <a:gd name="connsiteX3" fmla="*/ 382842 w 382842"/>
              <a:gd name="connsiteY3" fmla="*/ 40333 h 405382"/>
              <a:gd name="connsiteX4" fmla="*/ 64853 w 382842"/>
              <a:gd name="connsiteY4" fmla="*/ 402928 h 405382"/>
              <a:gd name="connsiteX5" fmla="*/ 38660 w 382842"/>
              <a:gd name="connsiteY5" fmla="*/ 405382 h 405382"/>
              <a:gd name="connsiteX6" fmla="*/ 21101 w 382842"/>
              <a:gd name="connsiteY6" fmla="*/ 373032 h 405382"/>
              <a:gd name="connsiteX7" fmla="*/ 0 w 382842"/>
              <a:gd name="connsiteY7" fmla="*/ 268514 h 405382"/>
              <a:gd name="connsiteX8" fmla="*/ 268514 w 382842"/>
              <a:gd name="connsiteY8" fmla="*/ 0 h 4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42" h="405382">
                <a:moveTo>
                  <a:pt x="268514" y="0"/>
                </a:moveTo>
                <a:cubicBezTo>
                  <a:pt x="305588" y="0"/>
                  <a:pt x="340907" y="7514"/>
                  <a:pt x="373032" y="21101"/>
                </a:cubicBezTo>
                <a:lnTo>
                  <a:pt x="381239" y="25556"/>
                </a:lnTo>
                <a:lnTo>
                  <a:pt x="382842" y="40333"/>
                </a:lnTo>
                <a:cubicBezTo>
                  <a:pt x="382842" y="219190"/>
                  <a:pt x="246329" y="368416"/>
                  <a:pt x="64853" y="402928"/>
                </a:cubicBezTo>
                <a:lnTo>
                  <a:pt x="38660" y="405382"/>
                </a:lnTo>
                <a:lnTo>
                  <a:pt x="21101" y="373032"/>
                </a:lnTo>
                <a:cubicBezTo>
                  <a:pt x="7514" y="340907"/>
                  <a:pt x="0" y="305588"/>
                  <a:pt x="0" y="268514"/>
                </a:cubicBezTo>
                <a:cubicBezTo>
                  <a:pt x="0" y="120218"/>
                  <a:pt x="120218" y="0"/>
                  <a:pt x="268514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23">
            <a:extLst>
              <a:ext uri="{FF2B5EF4-FFF2-40B4-BE49-F238E27FC236}">
                <a16:creationId xmlns="" xmlns:a16="http://schemas.microsoft.com/office/drawing/2014/main" id="{1A730064-E798-49D8-B90B-57F981369EBB}"/>
              </a:ext>
            </a:extLst>
          </p:cNvPr>
          <p:cNvSpPr/>
          <p:nvPr/>
        </p:nvSpPr>
        <p:spPr>
          <a:xfrm flipH="1">
            <a:off x="7211143" y="3284205"/>
            <a:ext cx="1468814" cy="2598475"/>
          </a:xfrm>
          <a:prstGeom prst="roundRect">
            <a:avLst>
              <a:gd name="adj" fmla="val 6416"/>
            </a:avLst>
          </a:prstGeom>
          <a:solidFill>
            <a:srgbClr val="7030A0">
              <a:alpha val="12000"/>
            </a:srgbClr>
          </a:solidFill>
          <a:ln w="22225">
            <a:gradFill flip="none" rotWithShape="1">
              <a:gsLst>
                <a:gs pos="11000">
                  <a:schemeClr val="bg1"/>
                </a:gs>
                <a:gs pos="35000">
                  <a:schemeClr val="bg1"/>
                </a:gs>
                <a:gs pos="61000">
                  <a:schemeClr val="tx1">
                    <a:lumMod val="65000"/>
                    <a:lumOff val="35000"/>
                  </a:schemeClr>
                </a:gs>
                <a:gs pos="83000">
                  <a:schemeClr val="bg1"/>
                </a:gs>
              </a:gsLst>
              <a:lin ang="1860000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24">
            <a:extLst>
              <a:ext uri="{FF2B5EF4-FFF2-40B4-BE49-F238E27FC236}">
                <a16:creationId xmlns="" xmlns:a16="http://schemas.microsoft.com/office/drawing/2014/main" id="{8905A273-5878-416B-B49E-878EBDE9CA7F}"/>
              </a:ext>
            </a:extLst>
          </p:cNvPr>
          <p:cNvSpPr txBox="1"/>
          <p:nvPr/>
        </p:nvSpPr>
        <p:spPr>
          <a:xfrm>
            <a:off x="7211144" y="3474133"/>
            <a:ext cx="1468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600" b="1" dirty="0" smtClean="0">
                <a:solidFill>
                  <a:srgbClr val="00CC99"/>
                </a:solidFill>
                <a:latin typeface="Century Gothic" panose="020B0502020202020204" pitchFamily="34" charset="0"/>
              </a:rPr>
              <a:t>النباتات</a:t>
            </a:r>
            <a:endParaRPr lang="en-US" sz="1400" b="1" dirty="0">
              <a:solidFill>
                <a:srgbClr val="00CC99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25">
            <a:extLst>
              <a:ext uri="{FF2B5EF4-FFF2-40B4-BE49-F238E27FC236}">
                <a16:creationId xmlns="" xmlns:a16="http://schemas.microsoft.com/office/drawing/2014/main" id="{33BDC29E-66B0-418A-BC92-667BA3FD304E}"/>
              </a:ext>
            </a:extLst>
          </p:cNvPr>
          <p:cNvSpPr txBox="1"/>
          <p:nvPr/>
        </p:nvSpPr>
        <p:spPr>
          <a:xfrm>
            <a:off x="7211144" y="4062166"/>
            <a:ext cx="14688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1600" b="1" dirty="0" smtClean="0"/>
              <a:t>مخلوقات حيّة لأنها تقوم  بالوظائف الخمس للحياة</a:t>
            </a:r>
            <a:endParaRPr lang="en-US" sz="1600" b="1" dirty="0"/>
          </a:p>
          <a:p>
            <a:pPr algn="just"/>
            <a:endParaRPr lang="en-US" sz="700" dirty="0"/>
          </a:p>
        </p:txBody>
      </p:sp>
      <p:pic>
        <p:nvPicPr>
          <p:cNvPr id="74" name="Graphic 26">
            <a:extLst>
              <a:ext uri="{FF2B5EF4-FFF2-40B4-BE49-F238E27FC236}">
                <a16:creationId xmlns="" xmlns:a16="http://schemas.microsoft.com/office/drawing/2014/main" id="{6617CAF2-DD9E-4337-872A-8ED0F9FEC0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08" y="5153295"/>
            <a:ext cx="890612" cy="59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1" name="مجموعة 80"/>
          <p:cNvGrpSpPr/>
          <p:nvPr/>
        </p:nvGrpSpPr>
        <p:grpSpPr>
          <a:xfrm>
            <a:off x="8215849" y="1337114"/>
            <a:ext cx="3790209" cy="736518"/>
            <a:chOff x="8335579" y="1381123"/>
            <a:chExt cx="3528876" cy="736518"/>
          </a:xfrm>
        </p:grpSpPr>
        <p:sp>
          <p:nvSpPr>
            <p:cNvPr id="82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أُقارن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8335579" y="1381124"/>
              <a:ext cx="2890050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8342097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472230" y="1635495"/>
              <a:ext cx="283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كيف تختلف النباتات عن الحاسوب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3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3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3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3" grpId="0" animBg="1"/>
          <p:bldP spid="64" grpId="0" animBg="1"/>
          <p:bldP spid="65" grpId="0"/>
          <p:bldP spid="66" grpId="0"/>
          <p:bldP spid="68" grpId="0" animBg="1"/>
          <p:bldP spid="69" grpId="0" animBg="1"/>
          <p:bldP spid="70" grpId="0" animBg="1"/>
          <p:bldP spid="71" grpId="0"/>
          <p:bldP spid="7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0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10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10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63" grpId="0" animBg="1"/>
          <p:bldP spid="64" grpId="0" animBg="1"/>
          <p:bldP spid="65" grpId="0"/>
          <p:bldP spid="66" grpId="0"/>
          <p:bldP spid="68" grpId="0" animBg="1"/>
          <p:bldP spid="69" grpId="0" animBg="1"/>
          <p:bldP spid="70" grpId="0" animBg="1"/>
          <p:bldP spid="71" grpId="0"/>
          <p:bldP spid="7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مجموعة 56"/>
          <p:cNvGrpSpPr/>
          <p:nvPr/>
        </p:nvGrpSpPr>
        <p:grpSpPr>
          <a:xfrm>
            <a:off x="7510108" y="738641"/>
            <a:ext cx="4149140" cy="736518"/>
            <a:chOff x="8300107" y="1381123"/>
            <a:chExt cx="3863057" cy="736518"/>
          </a:xfrm>
        </p:grpSpPr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8" y="1381123"/>
              <a:ext cx="1029408" cy="736517"/>
            </a:xfrm>
            <a:prstGeom prst="rect">
              <a:avLst/>
            </a:prstGeom>
            <a:solidFill>
              <a:srgbClr val="FFCC00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51127" y="1492795"/>
              <a:ext cx="101203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تفكير ناقد</a:t>
              </a:r>
            </a:p>
            <a:p>
              <a:pPr algn="ctr"/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0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8300107" y="1381124"/>
              <a:ext cx="2890050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8306624" y="1381124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312269" y="1659831"/>
              <a:ext cx="28388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هل أنا مخلوقٌ حيّ ؟ لماذا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cxnSp>
        <p:nvCxnSpPr>
          <p:cNvPr id="76" name="Straight Connector 39">
            <a:extLst>
              <a:ext uri="{FF2B5EF4-FFF2-40B4-BE49-F238E27FC236}">
                <a16:creationId xmlns:a16="http://schemas.microsoft.com/office/drawing/2014/main" xmlns="" id="{F85BF606-00B6-473A-B1CE-BDA4BB4F7C9A}"/>
              </a:ext>
            </a:extLst>
          </p:cNvPr>
          <p:cNvCxnSpPr>
            <a:cxnSpLocks/>
            <a:stCxn id="79" idx="0"/>
          </p:cNvCxnSpPr>
          <p:nvPr/>
        </p:nvCxnSpPr>
        <p:spPr>
          <a:xfrm flipH="1">
            <a:off x="9081673" y="4244843"/>
            <a:ext cx="14068" cy="90031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4">
            <a:extLst>
              <a:ext uri="{FF2B5EF4-FFF2-40B4-BE49-F238E27FC236}">
                <a16:creationId xmlns:a16="http://schemas.microsoft.com/office/drawing/2014/main" xmlns="" id="{7572AADC-31E9-4120-98BC-3495874D4393}"/>
              </a:ext>
            </a:extLst>
          </p:cNvPr>
          <p:cNvGrpSpPr/>
          <p:nvPr/>
        </p:nvGrpSpPr>
        <p:grpSpPr>
          <a:xfrm>
            <a:off x="6598631" y="2380105"/>
            <a:ext cx="2874806" cy="1864738"/>
            <a:chOff x="4604825" y="1937826"/>
            <a:chExt cx="3123027" cy="2025746"/>
          </a:xfrm>
          <a:solidFill>
            <a:srgbClr val="3CAEA3"/>
          </a:solidFill>
        </p:grpSpPr>
        <p:sp>
          <p:nvSpPr>
            <p:cNvPr id="78" name="Freeform: Shape 25">
              <a:extLst>
                <a:ext uri="{FF2B5EF4-FFF2-40B4-BE49-F238E27FC236}">
                  <a16:creationId xmlns:a16="http://schemas.microsoft.com/office/drawing/2014/main" xmlns="" id="{458F8A58-5D50-4EAB-B2B1-D90AA6F5C29D}"/>
                </a:ext>
              </a:extLst>
            </p:cNvPr>
            <p:cNvSpPr/>
            <p:nvPr/>
          </p:nvSpPr>
          <p:spPr>
            <a:xfrm>
              <a:off x="4604825" y="1937826"/>
              <a:ext cx="2982350" cy="1491175"/>
            </a:xfrm>
            <a:custGeom>
              <a:avLst/>
              <a:gdLst>
                <a:gd name="connsiteX0" fmla="*/ 1491175 w 2982350"/>
                <a:gd name="connsiteY0" fmla="*/ 0 h 1491175"/>
                <a:gd name="connsiteX1" fmla="*/ 2982350 w 2982350"/>
                <a:gd name="connsiteY1" fmla="*/ 1491175 h 1491175"/>
                <a:gd name="connsiteX2" fmla="*/ 2447883 w 2982350"/>
                <a:gd name="connsiteY2" fmla="*/ 1491175 h 1491175"/>
                <a:gd name="connsiteX3" fmla="*/ 1491175 w 2982350"/>
                <a:gd name="connsiteY3" fmla="*/ 534467 h 1491175"/>
                <a:gd name="connsiteX4" fmla="*/ 534467 w 2982350"/>
                <a:gd name="connsiteY4" fmla="*/ 1491175 h 1491175"/>
                <a:gd name="connsiteX5" fmla="*/ 0 w 2982350"/>
                <a:gd name="connsiteY5" fmla="*/ 1491175 h 1491175"/>
                <a:gd name="connsiteX6" fmla="*/ 1491175 w 2982350"/>
                <a:gd name="connsiteY6" fmla="*/ 0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350" h="1491175">
                  <a:moveTo>
                    <a:pt x="1491175" y="0"/>
                  </a:moveTo>
                  <a:cubicBezTo>
                    <a:pt x="2314728" y="0"/>
                    <a:pt x="2982350" y="667622"/>
                    <a:pt x="2982350" y="1491175"/>
                  </a:cubicBezTo>
                  <a:lnTo>
                    <a:pt x="2447883" y="1491175"/>
                  </a:lnTo>
                  <a:cubicBezTo>
                    <a:pt x="2447883" y="962800"/>
                    <a:pt x="2019550" y="534467"/>
                    <a:pt x="1491175" y="534467"/>
                  </a:cubicBezTo>
                  <a:cubicBezTo>
                    <a:pt x="962800" y="534467"/>
                    <a:pt x="534467" y="962800"/>
                    <a:pt x="534467" y="1491175"/>
                  </a:cubicBezTo>
                  <a:lnTo>
                    <a:pt x="0" y="1491175"/>
                  </a:lnTo>
                  <a:cubicBezTo>
                    <a:pt x="0" y="667622"/>
                    <a:pt x="667622" y="0"/>
                    <a:pt x="1491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Isosceles Triangle 26">
              <a:extLst>
                <a:ext uri="{FF2B5EF4-FFF2-40B4-BE49-F238E27FC236}">
                  <a16:creationId xmlns:a16="http://schemas.microsoft.com/office/drawing/2014/main" xmlns="" id="{6DF79DFE-E909-4FCA-BF25-5B86AF201163}"/>
                </a:ext>
              </a:extLst>
            </p:cNvPr>
            <p:cNvSpPr/>
            <p:nvPr/>
          </p:nvSpPr>
          <p:spPr>
            <a:xfrm flipV="1">
              <a:off x="6907237" y="3429000"/>
              <a:ext cx="820615" cy="5345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81">
            <a:extLst>
              <a:ext uri="{FF2B5EF4-FFF2-40B4-BE49-F238E27FC236}">
                <a16:creationId xmlns:a16="http://schemas.microsoft.com/office/drawing/2014/main" xmlns="" id="{3A93D519-B880-4D5B-900C-19640777468D}"/>
              </a:ext>
            </a:extLst>
          </p:cNvPr>
          <p:cNvGrpSpPr/>
          <p:nvPr/>
        </p:nvGrpSpPr>
        <p:grpSpPr>
          <a:xfrm>
            <a:off x="7386004" y="2129306"/>
            <a:ext cx="1209704" cy="1209704"/>
            <a:chOff x="5491148" y="1259844"/>
            <a:chExt cx="1209704" cy="1209704"/>
          </a:xfrm>
        </p:grpSpPr>
        <p:sp>
          <p:nvSpPr>
            <p:cNvPr id="87" name="Oval 43">
              <a:extLst>
                <a:ext uri="{FF2B5EF4-FFF2-40B4-BE49-F238E27FC236}">
                  <a16:creationId xmlns:a16="http://schemas.microsoft.com/office/drawing/2014/main" xmlns="" id="{E16B5F0D-1A36-43FA-8045-910A87B476FA}"/>
                </a:ext>
              </a:extLst>
            </p:cNvPr>
            <p:cNvSpPr/>
            <p:nvPr/>
          </p:nvSpPr>
          <p:spPr>
            <a:xfrm>
              <a:off x="5491148" y="1259844"/>
              <a:ext cx="1209704" cy="12097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65100" dist="279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51">
              <a:extLst>
                <a:ext uri="{FF2B5EF4-FFF2-40B4-BE49-F238E27FC236}">
                  <a16:creationId xmlns:a16="http://schemas.microsoft.com/office/drawing/2014/main" xmlns="" id="{462C482B-2694-40B3-8588-9A8E8AA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901" y="1490184"/>
              <a:ext cx="1169057" cy="7884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9" name="TextBox 58">
            <a:extLst>
              <a:ext uri="{FF2B5EF4-FFF2-40B4-BE49-F238E27FC236}">
                <a16:creationId xmlns:a16="http://schemas.microsoft.com/office/drawing/2014/main" xmlns="" id="{EBECD678-9E30-4B39-BA20-F558E7A538FE}"/>
              </a:ext>
            </a:extLst>
          </p:cNvPr>
          <p:cNvSpPr txBox="1"/>
          <p:nvPr/>
        </p:nvSpPr>
        <p:spPr>
          <a:xfrm>
            <a:off x="7006086" y="3654033"/>
            <a:ext cx="1777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solidFill>
                  <a:srgbClr val="3CAEA3"/>
                </a:solidFill>
                <a:latin typeface="Century Gothic" panose="020B0502020202020204" pitchFamily="34" charset="0"/>
              </a:rPr>
              <a:t>نعم , أنا مخلوق حيّ</a:t>
            </a:r>
          </a:p>
        </p:txBody>
      </p:sp>
      <p:sp>
        <p:nvSpPr>
          <p:cNvPr id="90" name="TextBox 63">
            <a:extLst>
              <a:ext uri="{FF2B5EF4-FFF2-40B4-BE49-F238E27FC236}">
                <a16:creationId xmlns:a16="http://schemas.microsoft.com/office/drawing/2014/main" xmlns="" id="{B04251D9-4771-492F-A70F-A681B35B0526}"/>
              </a:ext>
            </a:extLst>
          </p:cNvPr>
          <p:cNvSpPr txBox="1"/>
          <p:nvPr/>
        </p:nvSpPr>
        <p:spPr>
          <a:xfrm>
            <a:off x="6224171" y="4059800"/>
            <a:ext cx="2745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b="1" dirty="0"/>
              <a:t>لأنّي أقوم بوظائف الحياة الخمسة: </a:t>
            </a:r>
          </a:p>
          <a:p>
            <a:pPr algn="r"/>
            <a:r>
              <a:rPr lang="ar-SY" b="1" dirty="0"/>
              <a:t>فأنا أنمو و أتغذّى للحصول على الطاقة و أتخلّصُ من الفضلات و </a:t>
            </a:r>
            <a:r>
              <a:rPr lang="ar-SY" b="1" dirty="0" smtClean="0"/>
              <a:t>أستجيبُ </a:t>
            </a:r>
            <a:r>
              <a:rPr lang="ar-SY" b="1" dirty="0"/>
              <a:t> لمتغيرات البيئة و </a:t>
            </a:r>
            <a:r>
              <a:rPr lang="ar-SY" b="1" dirty="0" smtClean="0"/>
              <a:t>أتكاثرُ</a:t>
            </a:r>
            <a:endParaRPr lang="ar-SY" b="1" dirty="0"/>
          </a:p>
          <a:p>
            <a:pPr algn="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01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17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  <p:bldP spid="90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76" name="Straight Connector 39">
            <a:extLst>
              <a:ext uri="{FF2B5EF4-FFF2-40B4-BE49-F238E27FC236}">
                <a16:creationId xmlns:a16="http://schemas.microsoft.com/office/drawing/2014/main" xmlns="" id="{F85BF606-00B6-473A-B1CE-BDA4BB4F7C9A}"/>
              </a:ext>
            </a:extLst>
          </p:cNvPr>
          <p:cNvCxnSpPr>
            <a:cxnSpLocks/>
            <a:stCxn id="79" idx="0"/>
          </p:cNvCxnSpPr>
          <p:nvPr/>
        </p:nvCxnSpPr>
        <p:spPr>
          <a:xfrm flipH="1">
            <a:off x="10454327" y="4244843"/>
            <a:ext cx="14068" cy="90031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24">
            <a:extLst>
              <a:ext uri="{FF2B5EF4-FFF2-40B4-BE49-F238E27FC236}">
                <a16:creationId xmlns:a16="http://schemas.microsoft.com/office/drawing/2014/main" xmlns="" id="{7572AADC-31E9-4120-98BC-3495874D4393}"/>
              </a:ext>
            </a:extLst>
          </p:cNvPr>
          <p:cNvGrpSpPr/>
          <p:nvPr/>
        </p:nvGrpSpPr>
        <p:grpSpPr>
          <a:xfrm>
            <a:off x="7971285" y="2380105"/>
            <a:ext cx="2874806" cy="1864738"/>
            <a:chOff x="4604825" y="1937826"/>
            <a:chExt cx="3123027" cy="2025746"/>
          </a:xfrm>
          <a:solidFill>
            <a:srgbClr val="3CAEA3"/>
          </a:solidFill>
        </p:grpSpPr>
        <p:sp>
          <p:nvSpPr>
            <p:cNvPr id="78" name="Freeform: Shape 25">
              <a:extLst>
                <a:ext uri="{FF2B5EF4-FFF2-40B4-BE49-F238E27FC236}">
                  <a16:creationId xmlns:a16="http://schemas.microsoft.com/office/drawing/2014/main" xmlns="" id="{458F8A58-5D50-4EAB-B2B1-D90AA6F5C29D}"/>
                </a:ext>
              </a:extLst>
            </p:cNvPr>
            <p:cNvSpPr/>
            <p:nvPr/>
          </p:nvSpPr>
          <p:spPr>
            <a:xfrm>
              <a:off x="4604825" y="1937826"/>
              <a:ext cx="2982350" cy="1491175"/>
            </a:xfrm>
            <a:custGeom>
              <a:avLst/>
              <a:gdLst>
                <a:gd name="connsiteX0" fmla="*/ 1491175 w 2982350"/>
                <a:gd name="connsiteY0" fmla="*/ 0 h 1491175"/>
                <a:gd name="connsiteX1" fmla="*/ 2982350 w 2982350"/>
                <a:gd name="connsiteY1" fmla="*/ 1491175 h 1491175"/>
                <a:gd name="connsiteX2" fmla="*/ 2447883 w 2982350"/>
                <a:gd name="connsiteY2" fmla="*/ 1491175 h 1491175"/>
                <a:gd name="connsiteX3" fmla="*/ 1491175 w 2982350"/>
                <a:gd name="connsiteY3" fmla="*/ 534467 h 1491175"/>
                <a:gd name="connsiteX4" fmla="*/ 534467 w 2982350"/>
                <a:gd name="connsiteY4" fmla="*/ 1491175 h 1491175"/>
                <a:gd name="connsiteX5" fmla="*/ 0 w 2982350"/>
                <a:gd name="connsiteY5" fmla="*/ 1491175 h 1491175"/>
                <a:gd name="connsiteX6" fmla="*/ 1491175 w 2982350"/>
                <a:gd name="connsiteY6" fmla="*/ 0 h 149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2350" h="1491175">
                  <a:moveTo>
                    <a:pt x="1491175" y="0"/>
                  </a:moveTo>
                  <a:cubicBezTo>
                    <a:pt x="2314728" y="0"/>
                    <a:pt x="2982350" y="667622"/>
                    <a:pt x="2982350" y="1491175"/>
                  </a:cubicBezTo>
                  <a:lnTo>
                    <a:pt x="2447883" y="1491175"/>
                  </a:lnTo>
                  <a:cubicBezTo>
                    <a:pt x="2447883" y="962800"/>
                    <a:pt x="2019550" y="534467"/>
                    <a:pt x="1491175" y="534467"/>
                  </a:cubicBezTo>
                  <a:cubicBezTo>
                    <a:pt x="962800" y="534467"/>
                    <a:pt x="534467" y="962800"/>
                    <a:pt x="534467" y="1491175"/>
                  </a:cubicBezTo>
                  <a:lnTo>
                    <a:pt x="0" y="1491175"/>
                  </a:lnTo>
                  <a:cubicBezTo>
                    <a:pt x="0" y="667622"/>
                    <a:pt x="667622" y="0"/>
                    <a:pt x="14911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Isosceles Triangle 26">
              <a:extLst>
                <a:ext uri="{FF2B5EF4-FFF2-40B4-BE49-F238E27FC236}">
                  <a16:creationId xmlns:a16="http://schemas.microsoft.com/office/drawing/2014/main" xmlns="" id="{6DF79DFE-E909-4FCA-BF25-5B86AF201163}"/>
                </a:ext>
              </a:extLst>
            </p:cNvPr>
            <p:cNvSpPr/>
            <p:nvPr/>
          </p:nvSpPr>
          <p:spPr>
            <a:xfrm flipV="1">
              <a:off x="6907237" y="3429000"/>
              <a:ext cx="820615" cy="5345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81">
            <a:extLst>
              <a:ext uri="{FF2B5EF4-FFF2-40B4-BE49-F238E27FC236}">
                <a16:creationId xmlns:a16="http://schemas.microsoft.com/office/drawing/2014/main" xmlns="" id="{3A93D519-B880-4D5B-900C-19640777468D}"/>
              </a:ext>
            </a:extLst>
          </p:cNvPr>
          <p:cNvGrpSpPr/>
          <p:nvPr/>
        </p:nvGrpSpPr>
        <p:grpSpPr>
          <a:xfrm>
            <a:off x="8758658" y="2129306"/>
            <a:ext cx="1209704" cy="1209704"/>
            <a:chOff x="5491148" y="1259844"/>
            <a:chExt cx="1209704" cy="1209704"/>
          </a:xfrm>
        </p:grpSpPr>
        <p:sp>
          <p:nvSpPr>
            <p:cNvPr id="87" name="Oval 43">
              <a:extLst>
                <a:ext uri="{FF2B5EF4-FFF2-40B4-BE49-F238E27FC236}">
                  <a16:creationId xmlns:a16="http://schemas.microsoft.com/office/drawing/2014/main" xmlns="" id="{E16B5F0D-1A36-43FA-8045-910A87B476FA}"/>
                </a:ext>
              </a:extLst>
            </p:cNvPr>
            <p:cNvSpPr/>
            <p:nvPr/>
          </p:nvSpPr>
          <p:spPr>
            <a:xfrm>
              <a:off x="5491148" y="1259844"/>
              <a:ext cx="1209704" cy="120970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165100" dist="2794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8" name="Graphic 51">
              <a:extLst>
                <a:ext uri="{FF2B5EF4-FFF2-40B4-BE49-F238E27FC236}">
                  <a16:creationId xmlns:a16="http://schemas.microsoft.com/office/drawing/2014/main" xmlns="" id="{462C482B-2694-40B3-8588-9A8E8AA3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901" y="1490184"/>
              <a:ext cx="1169057" cy="78843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9" name="TextBox 58">
            <a:extLst>
              <a:ext uri="{FF2B5EF4-FFF2-40B4-BE49-F238E27FC236}">
                <a16:creationId xmlns:a16="http://schemas.microsoft.com/office/drawing/2014/main" xmlns="" id="{EBECD678-9E30-4B39-BA20-F558E7A538FE}"/>
              </a:ext>
            </a:extLst>
          </p:cNvPr>
          <p:cNvSpPr txBox="1"/>
          <p:nvPr/>
        </p:nvSpPr>
        <p:spPr>
          <a:xfrm>
            <a:off x="8218516" y="3905955"/>
            <a:ext cx="2014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3CAEA3"/>
                </a:solidFill>
                <a:latin typeface="Century Gothic" panose="020B0502020202020204" pitchFamily="34" charset="0"/>
              </a:rPr>
              <a:t>التكاثر </a:t>
            </a:r>
            <a:r>
              <a:rPr lang="ar-SY" b="1" dirty="0">
                <a:solidFill>
                  <a:srgbClr val="3CAEA3"/>
                </a:solidFill>
                <a:latin typeface="Century Gothic" panose="020B0502020202020204" pitchFamily="34" charset="0"/>
              </a:rPr>
              <a:t>, النمو , الغذاء , التخلص من الفضلات , استجابتها للتغيرات </a:t>
            </a:r>
          </a:p>
        </p:txBody>
      </p:sp>
      <p:grpSp>
        <p:nvGrpSpPr>
          <p:cNvPr id="37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289476"/>
            <a:ext cx="5147197" cy="972772"/>
            <a:chOff x="742949" y="1272891"/>
            <a:chExt cx="5147197" cy="972772"/>
          </a:xfrm>
        </p:grpSpPr>
        <p:grpSp>
          <p:nvGrpSpPr>
            <p:cNvPr id="38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72772"/>
              <a:chOff x="1508077" y="1995984"/>
              <a:chExt cx="7582470" cy="1433016"/>
            </a:xfrm>
          </p:grpSpPr>
          <p:sp>
            <p:nvSpPr>
              <p:cNvPr id="50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5" cy="1433016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9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215945" y="1690140"/>
              <a:ext cx="3813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</a:rPr>
                <a:t>وظائف المخلوقات الحية الأساسية للحياة </a:t>
              </a:r>
            </a:p>
          </p:txBody>
        </p:sp>
      </p:grpSp>
      <p:grpSp>
        <p:nvGrpSpPr>
          <p:cNvPr id="56" name="Group 139">
            <a:extLst>
              <a:ext uri="{FF2B5EF4-FFF2-40B4-BE49-F238E27FC236}">
                <a16:creationId xmlns="" xmlns:a16="http://schemas.microsoft.com/office/drawing/2014/main" id="{8D792A9E-C7DE-4C0D-8C7B-E34BD6EBE4BC}"/>
              </a:ext>
            </a:extLst>
          </p:cNvPr>
          <p:cNvGrpSpPr/>
          <p:nvPr/>
        </p:nvGrpSpPr>
        <p:grpSpPr>
          <a:xfrm>
            <a:off x="2945449" y="-54106"/>
            <a:ext cx="2182881" cy="6630706"/>
            <a:chOff x="3228999" y="-652907"/>
            <a:chExt cx="2182881" cy="6630706"/>
          </a:xfrm>
        </p:grpSpPr>
        <p:cxnSp>
          <p:nvCxnSpPr>
            <p:cNvPr id="61" name="Straight Connector 140">
              <a:extLst>
                <a:ext uri="{FF2B5EF4-FFF2-40B4-BE49-F238E27FC236}">
                  <a16:creationId xmlns="" xmlns:a16="http://schemas.microsoft.com/office/drawing/2014/main" id="{9C479DBC-D02C-4DBC-940B-5CBBC992C15F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-652907"/>
              <a:ext cx="0" cy="417798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141">
              <a:extLst>
                <a:ext uri="{FF2B5EF4-FFF2-40B4-BE49-F238E27FC236}">
                  <a16:creationId xmlns="" xmlns:a16="http://schemas.microsoft.com/office/drawing/2014/main" id="{A5E73C9E-887C-4C60-9DCE-8428873D19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5" y="3517452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Freeform: Shape 142">
              <a:extLst>
                <a:ext uri="{FF2B5EF4-FFF2-40B4-BE49-F238E27FC236}">
                  <a16:creationId xmlns="" xmlns:a16="http://schemas.microsoft.com/office/drawing/2014/main" id="{C38949C8-FBD0-417A-BCB8-C84B74F85B77}"/>
                </a:ext>
              </a:extLst>
            </p:cNvPr>
            <p:cNvSpPr/>
            <p:nvPr/>
          </p:nvSpPr>
          <p:spPr>
            <a:xfrm rot="5400000">
              <a:off x="3164922" y="3730840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49" t="7789" r="1649" b="-7789"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64" name="Straight Connector 143">
              <a:extLst>
                <a:ext uri="{FF2B5EF4-FFF2-40B4-BE49-F238E27FC236}">
                  <a16:creationId xmlns="" xmlns:a16="http://schemas.microsoft.com/office/drawing/2014/main" id="{C682BCBE-4A6B-4BE6-80B6-B6E56BED3007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3517453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44">
              <a:extLst>
                <a:ext uri="{FF2B5EF4-FFF2-40B4-BE49-F238E27FC236}">
                  <a16:creationId xmlns="" xmlns:a16="http://schemas.microsoft.com/office/drawing/2014/main" id="{CC3A400C-FF96-4C1E-A863-CCB07A54B961}"/>
                </a:ext>
              </a:extLst>
            </p:cNvPr>
            <p:cNvCxnSpPr>
              <a:cxnSpLocks/>
            </p:cNvCxnSpPr>
            <p:nvPr/>
          </p:nvCxnSpPr>
          <p:spPr>
            <a:xfrm>
              <a:off x="4269504" y="3856543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45">
              <a:extLst>
                <a:ext uri="{FF2B5EF4-FFF2-40B4-BE49-F238E27FC236}">
                  <a16:creationId xmlns="" xmlns:a16="http://schemas.microsoft.com/office/drawing/2014/main" id="{5FAE7F68-B8F2-4138-A477-4F266EA42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4" y="3517452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Arc 146">
              <a:extLst>
                <a:ext uri="{FF2B5EF4-FFF2-40B4-BE49-F238E27FC236}">
                  <a16:creationId xmlns="" xmlns:a16="http://schemas.microsoft.com/office/drawing/2014/main" id="{150FD296-0983-4444-BCE9-112318ADFD29}"/>
                </a:ext>
              </a:extLst>
            </p:cNvPr>
            <p:cNvSpPr/>
            <p:nvPr/>
          </p:nvSpPr>
          <p:spPr>
            <a:xfrm>
              <a:off x="4189107" y="3457258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3" name="Group 131">
            <a:extLst>
              <a:ext uri="{FF2B5EF4-FFF2-40B4-BE49-F238E27FC236}">
                <a16:creationId xmlns="" xmlns:a16="http://schemas.microsoft.com/office/drawing/2014/main" id="{B5B55A4D-E5D8-4D53-9C61-814B7BF8B26E}"/>
              </a:ext>
            </a:extLst>
          </p:cNvPr>
          <p:cNvGrpSpPr/>
          <p:nvPr/>
        </p:nvGrpSpPr>
        <p:grpSpPr>
          <a:xfrm>
            <a:off x="4213381" y="-54106"/>
            <a:ext cx="2182881" cy="4716945"/>
            <a:chOff x="3228999" y="1260854"/>
            <a:chExt cx="2182881" cy="4716945"/>
          </a:xfrm>
        </p:grpSpPr>
        <p:cxnSp>
          <p:nvCxnSpPr>
            <p:cNvPr id="84" name="Straight Connector 132">
              <a:extLst>
                <a:ext uri="{FF2B5EF4-FFF2-40B4-BE49-F238E27FC236}">
                  <a16:creationId xmlns="" xmlns:a16="http://schemas.microsoft.com/office/drawing/2014/main" id="{D9B82426-5999-4C1D-9FBC-041BAAF2ED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5" y="3517452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reeform: Shape 133">
              <a:extLst>
                <a:ext uri="{FF2B5EF4-FFF2-40B4-BE49-F238E27FC236}">
                  <a16:creationId xmlns="" xmlns:a16="http://schemas.microsoft.com/office/drawing/2014/main" id="{A773A147-035E-44A9-B337-53DB0040FEC8}"/>
                </a:ext>
              </a:extLst>
            </p:cNvPr>
            <p:cNvSpPr/>
            <p:nvPr/>
          </p:nvSpPr>
          <p:spPr>
            <a:xfrm rot="5400000">
              <a:off x="3164922" y="3730840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86" name="Straight Connector 134">
              <a:extLst>
                <a:ext uri="{FF2B5EF4-FFF2-40B4-BE49-F238E27FC236}">
                  <a16:creationId xmlns="" xmlns:a16="http://schemas.microsoft.com/office/drawing/2014/main" id="{F935DA28-58E0-4B06-9C01-E20E2D344FBA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1260854"/>
              <a:ext cx="0" cy="226421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35">
              <a:extLst>
                <a:ext uri="{FF2B5EF4-FFF2-40B4-BE49-F238E27FC236}">
                  <a16:creationId xmlns="" xmlns:a16="http://schemas.microsoft.com/office/drawing/2014/main" id="{7DC4BAAE-09A0-46F1-BCB5-B78273A809DC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3517453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36">
              <a:extLst>
                <a:ext uri="{FF2B5EF4-FFF2-40B4-BE49-F238E27FC236}">
                  <a16:creationId xmlns="" xmlns:a16="http://schemas.microsoft.com/office/drawing/2014/main" id="{6DE7F6F9-3667-4212-A599-317907A9C4C3}"/>
                </a:ext>
              </a:extLst>
            </p:cNvPr>
            <p:cNvCxnSpPr>
              <a:cxnSpLocks/>
            </p:cNvCxnSpPr>
            <p:nvPr/>
          </p:nvCxnSpPr>
          <p:spPr>
            <a:xfrm>
              <a:off x="4269504" y="3856543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37">
              <a:extLst>
                <a:ext uri="{FF2B5EF4-FFF2-40B4-BE49-F238E27FC236}">
                  <a16:creationId xmlns="" xmlns:a16="http://schemas.microsoft.com/office/drawing/2014/main" id="{17BD8589-A880-4437-AA5E-0061CD433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4" y="3517452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138">
              <a:extLst>
                <a:ext uri="{FF2B5EF4-FFF2-40B4-BE49-F238E27FC236}">
                  <a16:creationId xmlns="" xmlns:a16="http://schemas.microsoft.com/office/drawing/2014/main" id="{CC2BD837-87DC-4315-BA4B-700AAF9D9A54}"/>
                </a:ext>
              </a:extLst>
            </p:cNvPr>
            <p:cNvSpPr/>
            <p:nvPr/>
          </p:nvSpPr>
          <p:spPr>
            <a:xfrm>
              <a:off x="4189107" y="3457258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95" name="Group 147">
            <a:extLst>
              <a:ext uri="{FF2B5EF4-FFF2-40B4-BE49-F238E27FC236}">
                <a16:creationId xmlns="" xmlns:a16="http://schemas.microsoft.com/office/drawing/2014/main" id="{2D8D3B2D-32C6-4718-A603-C9728E162954}"/>
              </a:ext>
            </a:extLst>
          </p:cNvPr>
          <p:cNvGrpSpPr/>
          <p:nvPr/>
        </p:nvGrpSpPr>
        <p:grpSpPr>
          <a:xfrm>
            <a:off x="5631100" y="-183385"/>
            <a:ext cx="2182881" cy="6630706"/>
            <a:chOff x="3228999" y="-652907"/>
            <a:chExt cx="2182881" cy="6630706"/>
          </a:xfrm>
        </p:grpSpPr>
        <p:cxnSp>
          <p:nvCxnSpPr>
            <p:cNvPr id="96" name="Straight Connector 148">
              <a:extLst>
                <a:ext uri="{FF2B5EF4-FFF2-40B4-BE49-F238E27FC236}">
                  <a16:creationId xmlns="" xmlns:a16="http://schemas.microsoft.com/office/drawing/2014/main" id="{4276A57B-71D0-4571-B963-C15184A64BFE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-652907"/>
              <a:ext cx="0" cy="417798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149">
              <a:extLst>
                <a:ext uri="{FF2B5EF4-FFF2-40B4-BE49-F238E27FC236}">
                  <a16:creationId xmlns="" xmlns:a16="http://schemas.microsoft.com/office/drawing/2014/main" id="{14E30B30-AA8B-4EBF-8BCC-8D503C919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5" y="3517452"/>
              <a:ext cx="50935" cy="351791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Freeform: Shape 150">
              <a:extLst>
                <a:ext uri="{FF2B5EF4-FFF2-40B4-BE49-F238E27FC236}">
                  <a16:creationId xmlns="" xmlns:a16="http://schemas.microsoft.com/office/drawing/2014/main" id="{D8A48BD1-0ABB-4598-8AB9-230FB61E56FD}"/>
                </a:ext>
              </a:extLst>
            </p:cNvPr>
            <p:cNvSpPr/>
            <p:nvPr/>
          </p:nvSpPr>
          <p:spPr>
            <a:xfrm rot="5400000">
              <a:off x="3164922" y="3730840"/>
              <a:ext cx="2311036" cy="2182881"/>
            </a:xfrm>
            <a:custGeom>
              <a:avLst/>
              <a:gdLst>
                <a:gd name="connsiteX0" fmla="*/ 152484 w 2311036"/>
                <a:gd name="connsiteY0" fmla="*/ 1091439 h 2182881"/>
                <a:gd name="connsiteX1" fmla="*/ 339228 w 2311036"/>
                <a:gd name="connsiteY1" fmla="*/ 1278183 h 2182881"/>
                <a:gd name="connsiteX2" fmla="*/ 525972 w 2311036"/>
                <a:gd name="connsiteY2" fmla="*/ 1091439 h 2182881"/>
                <a:gd name="connsiteX3" fmla="*/ 339228 w 2311036"/>
                <a:gd name="connsiteY3" fmla="*/ 904695 h 2182881"/>
                <a:gd name="connsiteX4" fmla="*/ 152484 w 2311036"/>
                <a:gd name="connsiteY4" fmla="*/ 1091439 h 2182881"/>
                <a:gd name="connsiteX5" fmla="*/ 0 w 2311036"/>
                <a:gd name="connsiteY5" fmla="*/ 1091441 h 2182881"/>
                <a:gd name="connsiteX6" fmla="*/ 545721 w 2311036"/>
                <a:gd name="connsiteY6" fmla="*/ 0 h 2182881"/>
                <a:gd name="connsiteX7" fmla="*/ 1765315 w 2311036"/>
                <a:gd name="connsiteY7" fmla="*/ 0 h 2182881"/>
                <a:gd name="connsiteX8" fmla="*/ 2311036 w 2311036"/>
                <a:gd name="connsiteY8" fmla="*/ 1091441 h 2182881"/>
                <a:gd name="connsiteX9" fmla="*/ 1765315 w 2311036"/>
                <a:gd name="connsiteY9" fmla="*/ 2182881 h 2182881"/>
                <a:gd name="connsiteX10" fmla="*/ 545721 w 2311036"/>
                <a:gd name="connsiteY10" fmla="*/ 2182881 h 218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1036" h="2182881">
                  <a:moveTo>
                    <a:pt x="152484" y="1091439"/>
                  </a:moveTo>
                  <a:cubicBezTo>
                    <a:pt x="152484" y="1194575"/>
                    <a:pt x="236092" y="1278183"/>
                    <a:pt x="339228" y="1278183"/>
                  </a:cubicBezTo>
                  <a:cubicBezTo>
                    <a:pt x="442364" y="1278183"/>
                    <a:pt x="525972" y="1194575"/>
                    <a:pt x="525972" y="1091439"/>
                  </a:cubicBezTo>
                  <a:cubicBezTo>
                    <a:pt x="525972" y="988303"/>
                    <a:pt x="442364" y="904695"/>
                    <a:pt x="339228" y="904695"/>
                  </a:cubicBezTo>
                  <a:cubicBezTo>
                    <a:pt x="236092" y="904695"/>
                    <a:pt x="152484" y="988303"/>
                    <a:pt x="152484" y="1091439"/>
                  </a:cubicBezTo>
                  <a:close/>
                  <a:moveTo>
                    <a:pt x="0" y="1091441"/>
                  </a:moveTo>
                  <a:lnTo>
                    <a:pt x="545721" y="0"/>
                  </a:lnTo>
                  <a:lnTo>
                    <a:pt x="1765315" y="0"/>
                  </a:lnTo>
                  <a:lnTo>
                    <a:pt x="2311036" y="1091441"/>
                  </a:lnTo>
                  <a:lnTo>
                    <a:pt x="1765315" y="2182881"/>
                  </a:lnTo>
                  <a:lnTo>
                    <a:pt x="545721" y="2182881"/>
                  </a:lnTo>
                  <a:close/>
                </a:path>
              </a:pathLst>
            </a:custGeom>
            <a:blipFill dpi="0" rotWithShape="0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chemeClr val="bg1"/>
              </a:solidFill>
            </a:ln>
            <a:effectLst>
              <a:outerShdw blurRad="152400" dist="63500" dir="2700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cxnSp>
          <p:nvCxnSpPr>
            <p:cNvPr id="99" name="Straight Connector 151">
              <a:extLst>
                <a:ext uri="{FF2B5EF4-FFF2-40B4-BE49-F238E27FC236}">
                  <a16:creationId xmlns="" xmlns:a16="http://schemas.microsoft.com/office/drawing/2014/main" id="{9C7A2E00-C316-4E6D-922C-E510A56BFF7E}"/>
                </a:ext>
              </a:extLst>
            </p:cNvPr>
            <p:cNvCxnSpPr>
              <a:cxnSpLocks/>
            </p:cNvCxnSpPr>
            <p:nvPr/>
          </p:nvCxnSpPr>
          <p:spPr>
            <a:xfrm>
              <a:off x="4320440" y="3517453"/>
              <a:ext cx="55991" cy="38671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152">
              <a:extLst>
                <a:ext uri="{FF2B5EF4-FFF2-40B4-BE49-F238E27FC236}">
                  <a16:creationId xmlns="" xmlns:a16="http://schemas.microsoft.com/office/drawing/2014/main" id="{B03CE8EE-7FCC-4732-839F-38ED518DC1BC}"/>
                </a:ext>
              </a:extLst>
            </p:cNvPr>
            <p:cNvCxnSpPr>
              <a:cxnSpLocks/>
            </p:cNvCxnSpPr>
            <p:nvPr/>
          </p:nvCxnSpPr>
          <p:spPr>
            <a:xfrm>
              <a:off x="4269504" y="3856543"/>
              <a:ext cx="106927" cy="3492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53">
              <a:extLst>
                <a:ext uri="{FF2B5EF4-FFF2-40B4-BE49-F238E27FC236}">
                  <a16:creationId xmlns="" xmlns:a16="http://schemas.microsoft.com/office/drawing/2014/main" id="{F97E1A42-9B17-4D47-9F36-F6DB744348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69504" y="3517452"/>
              <a:ext cx="101600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Arc 154">
              <a:extLst>
                <a:ext uri="{FF2B5EF4-FFF2-40B4-BE49-F238E27FC236}">
                  <a16:creationId xmlns="" xmlns:a16="http://schemas.microsoft.com/office/drawing/2014/main" id="{2BBFAE33-DAE3-4ED8-96AA-3CE8D050E68D}"/>
                </a:ext>
              </a:extLst>
            </p:cNvPr>
            <p:cNvSpPr/>
            <p:nvPr/>
          </p:nvSpPr>
          <p:spPr>
            <a:xfrm>
              <a:off x="4189107" y="3457258"/>
              <a:ext cx="105865" cy="114613"/>
            </a:xfrm>
            <a:prstGeom prst="arc">
              <a:avLst>
                <a:gd name="adj1" fmla="val 16200000"/>
                <a:gd name="adj2" fmla="val 5398701"/>
              </a:avLst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6253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9" presetID="17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2" fill="hold">
                          <p:stCondLst>
                            <p:cond delay="indefinite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8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38" name="Oval 57">
            <a:extLst>
              <a:ext uri="{FF2B5EF4-FFF2-40B4-BE49-F238E27FC236}">
                <a16:creationId xmlns:a16="http://schemas.microsoft.com/office/drawing/2014/main" xmlns="" id="{11E9813F-2B66-4B5A-B2E9-1C9416EDC214}"/>
              </a:ext>
            </a:extLst>
          </p:cNvPr>
          <p:cNvSpPr/>
          <p:nvPr/>
        </p:nvSpPr>
        <p:spPr>
          <a:xfrm>
            <a:off x="5468126" y="1385994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56">
            <a:extLst>
              <a:ext uri="{FF2B5EF4-FFF2-40B4-BE49-F238E27FC236}">
                <a16:creationId xmlns:a16="http://schemas.microsoft.com/office/drawing/2014/main" xmlns="" id="{0269C378-00C0-4B01-93D0-5884DDCDE72F}"/>
              </a:ext>
            </a:extLst>
          </p:cNvPr>
          <p:cNvSpPr/>
          <p:nvPr/>
        </p:nvSpPr>
        <p:spPr>
          <a:xfrm>
            <a:off x="4302563" y="2535135"/>
            <a:ext cx="1400374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9">
            <a:extLst>
              <a:ext uri="{FF2B5EF4-FFF2-40B4-BE49-F238E27FC236}">
                <a16:creationId xmlns:a16="http://schemas.microsoft.com/office/drawing/2014/main" xmlns="" id="{CE45E013-3ED2-4BF3-9EDE-2D16A612E269}"/>
              </a:ext>
            </a:extLst>
          </p:cNvPr>
          <p:cNvSpPr/>
          <p:nvPr/>
        </p:nvSpPr>
        <p:spPr>
          <a:xfrm rot="408333">
            <a:off x="6274032" y="3686243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15">
            <a:extLst>
              <a:ext uri="{FF2B5EF4-FFF2-40B4-BE49-F238E27FC236}">
                <a16:creationId xmlns:a16="http://schemas.microsoft.com/office/drawing/2014/main" xmlns="" id="{134344D1-27B6-4C75-B6B2-6BE368AF946F}"/>
              </a:ext>
            </a:extLst>
          </p:cNvPr>
          <p:cNvSpPr/>
          <p:nvPr/>
        </p:nvSpPr>
        <p:spPr>
          <a:xfrm>
            <a:off x="4969739" y="3142426"/>
            <a:ext cx="6371361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69">
            <a:extLst>
              <a:ext uri="{FF2B5EF4-FFF2-40B4-BE49-F238E27FC236}">
                <a16:creationId xmlns:a16="http://schemas.microsoft.com/office/drawing/2014/main" xmlns="" id="{581BC844-58B6-42A8-9EC3-F9445BD6CD10}"/>
              </a:ext>
            </a:extLst>
          </p:cNvPr>
          <p:cNvSpPr/>
          <p:nvPr/>
        </p:nvSpPr>
        <p:spPr>
          <a:xfrm rot="253844">
            <a:off x="5163912" y="3207249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64">
            <a:extLst>
              <a:ext uri="{FF2B5EF4-FFF2-40B4-BE49-F238E27FC236}">
                <a16:creationId xmlns:a16="http://schemas.microsoft.com/office/drawing/2014/main" xmlns="" id="{DC44A452-7662-4041-993F-835F431489F0}"/>
              </a:ext>
            </a:extLst>
          </p:cNvPr>
          <p:cNvSpPr/>
          <p:nvPr/>
        </p:nvSpPr>
        <p:spPr>
          <a:xfrm rot="253844">
            <a:off x="5026125" y="3210200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16">
            <a:extLst>
              <a:ext uri="{FF2B5EF4-FFF2-40B4-BE49-F238E27FC236}">
                <a16:creationId xmlns:a16="http://schemas.microsoft.com/office/drawing/2014/main" xmlns="" id="{B7AAF74A-DC2E-4682-B248-E22DC32FFD80}"/>
              </a:ext>
            </a:extLst>
          </p:cNvPr>
          <p:cNvSpPr/>
          <p:nvPr/>
        </p:nvSpPr>
        <p:spPr>
          <a:xfrm>
            <a:off x="4969741" y="314242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CC00FF"/>
              </a:gs>
              <a:gs pos="100000">
                <a:srgbClr val="CC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17">
            <a:extLst>
              <a:ext uri="{FF2B5EF4-FFF2-40B4-BE49-F238E27FC236}">
                <a16:creationId xmlns:a16="http://schemas.microsoft.com/office/drawing/2014/main" xmlns="" id="{02A0FF32-AD48-4775-A26F-4291B4640C4A}"/>
              </a:ext>
            </a:extLst>
          </p:cNvPr>
          <p:cNvSpPr/>
          <p:nvPr/>
        </p:nvSpPr>
        <p:spPr>
          <a:xfrm flipH="1" flipV="1">
            <a:off x="3768360" y="3142426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CC00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8">
            <a:extLst>
              <a:ext uri="{FF2B5EF4-FFF2-40B4-BE49-F238E27FC236}">
                <a16:creationId xmlns:a16="http://schemas.microsoft.com/office/drawing/2014/main" xmlns="" id="{E4666DC6-D479-4056-A5E9-716D0B9AD94C}"/>
              </a:ext>
            </a:extLst>
          </p:cNvPr>
          <p:cNvSpPr/>
          <p:nvPr/>
        </p:nvSpPr>
        <p:spPr>
          <a:xfrm>
            <a:off x="11283449" y="3148524"/>
            <a:ext cx="91440" cy="1201381"/>
          </a:xfrm>
          <a:prstGeom prst="rect">
            <a:avLst/>
          </a:prstGeom>
          <a:solidFill>
            <a:srgbClr val="9900C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60">
            <a:extLst>
              <a:ext uri="{FF2B5EF4-FFF2-40B4-BE49-F238E27FC236}">
                <a16:creationId xmlns:a16="http://schemas.microsoft.com/office/drawing/2014/main" xmlns="" id="{5F7B3816-1D69-477C-9DAF-00BCE44E3C79}"/>
              </a:ext>
            </a:extLst>
          </p:cNvPr>
          <p:cNvSpPr/>
          <p:nvPr/>
        </p:nvSpPr>
        <p:spPr>
          <a:xfrm rot="408333">
            <a:off x="7618526" y="2479191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20">
            <a:extLst>
              <a:ext uri="{FF2B5EF4-FFF2-40B4-BE49-F238E27FC236}">
                <a16:creationId xmlns:a16="http://schemas.microsoft.com/office/drawing/2014/main" xmlns="" id="{2A7CA28B-30AC-48BD-9035-C6F2456E07F5}"/>
              </a:ext>
            </a:extLst>
          </p:cNvPr>
          <p:cNvSpPr/>
          <p:nvPr/>
        </p:nvSpPr>
        <p:spPr>
          <a:xfrm>
            <a:off x="6171121" y="1941045"/>
            <a:ext cx="5462079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70">
            <a:extLst>
              <a:ext uri="{FF2B5EF4-FFF2-40B4-BE49-F238E27FC236}">
                <a16:creationId xmlns:a16="http://schemas.microsoft.com/office/drawing/2014/main" xmlns="" id="{2B8FE6BF-71B4-41E6-835F-8CDE718AB120}"/>
              </a:ext>
            </a:extLst>
          </p:cNvPr>
          <p:cNvSpPr/>
          <p:nvPr/>
        </p:nvSpPr>
        <p:spPr>
          <a:xfrm rot="253844">
            <a:off x="6347076" y="200968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5">
            <a:extLst>
              <a:ext uri="{FF2B5EF4-FFF2-40B4-BE49-F238E27FC236}">
                <a16:creationId xmlns:a16="http://schemas.microsoft.com/office/drawing/2014/main" xmlns="" id="{B263280B-19ED-4391-A474-461399145E35}"/>
              </a:ext>
            </a:extLst>
          </p:cNvPr>
          <p:cNvSpPr/>
          <p:nvPr/>
        </p:nvSpPr>
        <p:spPr>
          <a:xfrm rot="253844">
            <a:off x="6240030" y="199504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74">
            <a:extLst>
              <a:ext uri="{FF2B5EF4-FFF2-40B4-BE49-F238E27FC236}">
                <a16:creationId xmlns:a16="http://schemas.microsoft.com/office/drawing/2014/main" xmlns="" id="{635EEB73-03CC-48C3-BC7E-F6C38D23F367}"/>
              </a:ext>
            </a:extLst>
          </p:cNvPr>
          <p:cNvSpPr/>
          <p:nvPr/>
        </p:nvSpPr>
        <p:spPr>
          <a:xfrm>
            <a:off x="4736683" y="2508775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21">
            <a:extLst>
              <a:ext uri="{FF2B5EF4-FFF2-40B4-BE49-F238E27FC236}">
                <a16:creationId xmlns:a16="http://schemas.microsoft.com/office/drawing/2014/main" xmlns="" id="{D1745ABD-21CA-4A85-8E4A-35BB7B1E1CCF}"/>
              </a:ext>
            </a:extLst>
          </p:cNvPr>
          <p:cNvSpPr/>
          <p:nvPr/>
        </p:nvSpPr>
        <p:spPr>
          <a:xfrm>
            <a:off x="6171122" y="194104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33CCFF"/>
              </a:gs>
              <a:gs pos="100000">
                <a:srgbClr val="0099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22">
            <a:extLst>
              <a:ext uri="{FF2B5EF4-FFF2-40B4-BE49-F238E27FC236}">
                <a16:creationId xmlns:a16="http://schemas.microsoft.com/office/drawing/2014/main" xmlns="" id="{AB7ABED1-F973-4CB9-83D3-537C959EB189}"/>
              </a:ext>
            </a:extLst>
          </p:cNvPr>
          <p:cNvSpPr/>
          <p:nvPr/>
        </p:nvSpPr>
        <p:spPr>
          <a:xfrm flipH="1" flipV="1">
            <a:off x="4969741" y="1941045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33CCFF"/>
              </a:gs>
              <a:gs pos="100000">
                <a:srgbClr val="0099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23">
            <a:extLst>
              <a:ext uri="{FF2B5EF4-FFF2-40B4-BE49-F238E27FC236}">
                <a16:creationId xmlns:a16="http://schemas.microsoft.com/office/drawing/2014/main" xmlns="" id="{93C4D3A5-C5C5-4363-A2BF-7A038A694E83}"/>
              </a:ext>
            </a:extLst>
          </p:cNvPr>
          <p:cNvSpPr/>
          <p:nvPr/>
        </p:nvSpPr>
        <p:spPr>
          <a:xfrm>
            <a:off x="11567160" y="1953441"/>
            <a:ext cx="91440" cy="1201381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1">
            <a:extLst>
              <a:ext uri="{FF2B5EF4-FFF2-40B4-BE49-F238E27FC236}">
                <a16:creationId xmlns:a16="http://schemas.microsoft.com/office/drawing/2014/main" xmlns="" id="{3EDBE1B6-E091-433F-BF06-029B3AA047A4}"/>
              </a:ext>
            </a:extLst>
          </p:cNvPr>
          <p:cNvSpPr/>
          <p:nvPr/>
        </p:nvSpPr>
        <p:spPr>
          <a:xfrm rot="408333">
            <a:off x="8863452" y="1256980"/>
            <a:ext cx="3437916" cy="1201382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25">
            <a:extLst>
              <a:ext uri="{FF2B5EF4-FFF2-40B4-BE49-F238E27FC236}">
                <a16:creationId xmlns:a16="http://schemas.microsoft.com/office/drawing/2014/main" xmlns="" id="{28D92954-3908-4D5A-A653-0C064E57969B}"/>
              </a:ext>
            </a:extLst>
          </p:cNvPr>
          <p:cNvSpPr/>
          <p:nvPr/>
        </p:nvSpPr>
        <p:spPr>
          <a:xfrm>
            <a:off x="7372502" y="739664"/>
            <a:ext cx="4596588" cy="1201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71">
            <a:extLst>
              <a:ext uri="{FF2B5EF4-FFF2-40B4-BE49-F238E27FC236}">
                <a16:creationId xmlns:a16="http://schemas.microsoft.com/office/drawing/2014/main" xmlns="" id="{C6926E70-F343-4F82-B447-0FAAB36CB9F6}"/>
              </a:ext>
            </a:extLst>
          </p:cNvPr>
          <p:cNvSpPr/>
          <p:nvPr/>
        </p:nvSpPr>
        <p:spPr>
          <a:xfrm rot="253844">
            <a:off x="7560321" y="781387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5">
            <a:extLst>
              <a:ext uri="{FF2B5EF4-FFF2-40B4-BE49-F238E27FC236}">
                <a16:creationId xmlns:a16="http://schemas.microsoft.com/office/drawing/2014/main" xmlns="" id="{3577FE1B-285D-47D0-97DD-F37DC0E566D0}"/>
              </a:ext>
            </a:extLst>
          </p:cNvPr>
          <p:cNvSpPr/>
          <p:nvPr/>
        </p:nvSpPr>
        <p:spPr>
          <a:xfrm>
            <a:off x="5925495" y="1294852"/>
            <a:ext cx="1652302" cy="1201380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softEdge rad="355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66">
            <a:extLst>
              <a:ext uri="{FF2B5EF4-FFF2-40B4-BE49-F238E27FC236}">
                <a16:creationId xmlns:a16="http://schemas.microsoft.com/office/drawing/2014/main" xmlns="" id="{A203A58C-543E-40A5-850D-D22A588D24F6}"/>
              </a:ext>
            </a:extLst>
          </p:cNvPr>
          <p:cNvSpPr/>
          <p:nvPr/>
        </p:nvSpPr>
        <p:spPr>
          <a:xfrm rot="253844">
            <a:off x="7453935" y="779894"/>
            <a:ext cx="1201381" cy="120138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26">
            <a:extLst>
              <a:ext uri="{FF2B5EF4-FFF2-40B4-BE49-F238E27FC236}">
                <a16:creationId xmlns:a16="http://schemas.microsoft.com/office/drawing/2014/main" xmlns="" id="{ECE09BEB-DEF7-4261-B670-B9A37247BF60}"/>
              </a:ext>
            </a:extLst>
          </p:cNvPr>
          <p:cNvSpPr/>
          <p:nvPr/>
        </p:nvSpPr>
        <p:spPr>
          <a:xfrm>
            <a:off x="7372502" y="73966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>
            <a:gsLst>
              <a:gs pos="0">
                <a:srgbClr val="FFCC00"/>
              </a:gs>
              <a:gs pos="100000">
                <a:srgbClr val="FF99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27">
            <a:extLst>
              <a:ext uri="{FF2B5EF4-FFF2-40B4-BE49-F238E27FC236}">
                <a16:creationId xmlns:a16="http://schemas.microsoft.com/office/drawing/2014/main" xmlns="" id="{AB9D1A03-A331-4591-8DE4-0DF498EED676}"/>
              </a:ext>
            </a:extLst>
          </p:cNvPr>
          <p:cNvSpPr/>
          <p:nvPr/>
        </p:nvSpPr>
        <p:spPr>
          <a:xfrm flipH="1" flipV="1">
            <a:off x="6171121" y="739664"/>
            <a:ext cx="1201381" cy="120138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cubicBezTo>
                  <a:pt x="914400" y="505009"/>
                  <a:pt x="505009" y="914400"/>
                  <a:pt x="0" y="914400"/>
                </a:cubicBezTo>
                <a:close/>
              </a:path>
            </a:pathLst>
          </a:custGeom>
          <a:gradFill flip="none" rotWithShape="1">
            <a:gsLst>
              <a:gs pos="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28">
            <a:extLst>
              <a:ext uri="{FF2B5EF4-FFF2-40B4-BE49-F238E27FC236}">
                <a16:creationId xmlns:a16="http://schemas.microsoft.com/office/drawing/2014/main" xmlns="" id="{BEE924DA-B36C-4679-A5BC-C6EE2DD7F502}"/>
              </a:ext>
            </a:extLst>
          </p:cNvPr>
          <p:cNvSpPr/>
          <p:nvPr/>
        </p:nvSpPr>
        <p:spPr>
          <a:xfrm>
            <a:off x="11969090" y="739664"/>
            <a:ext cx="91440" cy="1201381"/>
          </a:xfrm>
          <a:prstGeom prst="rec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35">
            <a:extLst>
              <a:ext uri="{FF2B5EF4-FFF2-40B4-BE49-F238E27FC236}">
                <a16:creationId xmlns:a16="http://schemas.microsoft.com/office/drawing/2014/main" xmlns="" id="{C6BB9C75-B17B-4EFD-A51A-BC19A725FE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15"/>
          <a:stretch/>
        </p:blipFill>
        <p:spPr>
          <a:xfrm>
            <a:off x="4195698" y="3522817"/>
            <a:ext cx="686719" cy="58910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36">
            <a:extLst>
              <a:ext uri="{FF2B5EF4-FFF2-40B4-BE49-F238E27FC236}">
                <a16:creationId xmlns:a16="http://schemas.microsoft.com/office/drawing/2014/main" xmlns="" id="{AC5111C1-ED89-48ED-9FD3-DB38212ADB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037"/>
          <a:stretch/>
        </p:blipFill>
        <p:spPr>
          <a:xfrm>
            <a:off x="5341999" y="2390352"/>
            <a:ext cx="678391" cy="5695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39">
            <a:extLst>
              <a:ext uri="{FF2B5EF4-FFF2-40B4-BE49-F238E27FC236}">
                <a16:creationId xmlns:a16="http://schemas.microsoft.com/office/drawing/2014/main" xmlns="" id="{AB1469CA-BDF3-4C13-973A-16F0906D18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40"/>
          <a:stretch/>
        </p:blipFill>
        <p:spPr>
          <a:xfrm>
            <a:off x="6551798" y="1193683"/>
            <a:ext cx="611769" cy="5154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6" name="TextBox 48">
            <a:extLst>
              <a:ext uri="{FF2B5EF4-FFF2-40B4-BE49-F238E27FC236}">
                <a16:creationId xmlns:a16="http://schemas.microsoft.com/office/drawing/2014/main" xmlns="" id="{DFF1104E-0994-4563-B950-18A0EAFC2F14}"/>
              </a:ext>
            </a:extLst>
          </p:cNvPr>
          <p:cNvSpPr txBox="1"/>
          <p:nvPr/>
        </p:nvSpPr>
        <p:spPr>
          <a:xfrm>
            <a:off x="6020391" y="3476241"/>
            <a:ext cx="5263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من الوظائف التي تميّز المخلوقات الحية أنها تستجيبُ لتغيرات البيئة من حولها . نبات تبَّاع الشمس مثله مثل سائر النباتات ينمو باتجاه الضوء, و يُسمى ذلك بـ </a:t>
            </a:r>
            <a:r>
              <a:rPr kumimoji="0" lang="ar-SY" b="1" i="0" u="none" strike="noStrike" kern="120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Oswald" panose="02000503000000000000" pitchFamily="2" charset="0"/>
                <a:ea typeface="+mn-ea"/>
                <a:cs typeface="+mn-cs"/>
              </a:rPr>
              <a:t>الانتحاء الضوئي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Oswald" panose="02000503000000000000" pitchFamily="2" charset="0"/>
              <a:ea typeface="+mn-ea"/>
              <a:cs typeface="+mn-cs"/>
            </a:endParaRPr>
          </a:p>
        </p:txBody>
      </p:sp>
      <p:sp>
        <p:nvSpPr>
          <p:cNvPr id="91" name="TextBox 49">
            <a:extLst>
              <a:ext uri="{FF2B5EF4-FFF2-40B4-BE49-F238E27FC236}">
                <a16:creationId xmlns:a16="http://schemas.microsoft.com/office/drawing/2014/main" xmlns="" id="{3BC3F107-E536-4968-B783-44DDACF22075}"/>
              </a:ext>
            </a:extLst>
          </p:cNvPr>
          <p:cNvSpPr txBox="1"/>
          <p:nvPr/>
        </p:nvSpPr>
        <p:spPr>
          <a:xfrm>
            <a:off x="5915162" y="3235284"/>
            <a:ext cx="541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9900CC"/>
                </a:solidFill>
                <a:latin typeface="Oswald" panose="02000503000000000000" pitchFamily="2" charset="0"/>
              </a:rPr>
              <a:t>بعد أن تتناول المخلوقات الحيّة غذاءها لا بد أن تتخلص من الفضلات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2" name="TextBox 50">
            <a:extLst>
              <a:ext uri="{FF2B5EF4-FFF2-40B4-BE49-F238E27FC236}">
                <a16:creationId xmlns:a16="http://schemas.microsoft.com/office/drawing/2014/main" xmlns="" id="{5602BA7C-A69E-4E38-AEE5-B3B7C3857A56}"/>
              </a:ext>
            </a:extLst>
          </p:cNvPr>
          <p:cNvSpPr txBox="1"/>
          <p:nvPr/>
        </p:nvSpPr>
        <p:spPr>
          <a:xfrm>
            <a:off x="7277100" y="2496232"/>
            <a:ext cx="4290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فالماعز يتغذى على الحشائش و بعض </a:t>
            </a:r>
            <a:r>
              <a:rPr lang="ar-SY" b="1" dirty="0">
                <a:latin typeface="Oswald" panose="02000503000000000000" pitchFamily="2" charset="0"/>
              </a:rPr>
              <a:t>المخلوقات الحيّة </a:t>
            </a:r>
            <a:r>
              <a:rPr lang="ar-SY" b="1" dirty="0" smtClean="0">
                <a:latin typeface="Oswald" panose="02000503000000000000" pitchFamily="2" charset="0"/>
              </a:rPr>
              <a:t>و منها النباتات تصنع غذاءها بنفسها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3" name="TextBox 51">
            <a:extLst>
              <a:ext uri="{FF2B5EF4-FFF2-40B4-BE49-F238E27FC236}">
                <a16:creationId xmlns:a16="http://schemas.microsoft.com/office/drawing/2014/main" xmlns="" id="{15ADE817-36F8-4A64-99D1-42FF21F1A073}"/>
              </a:ext>
            </a:extLst>
          </p:cNvPr>
          <p:cNvSpPr txBox="1"/>
          <p:nvPr/>
        </p:nvSpPr>
        <p:spPr>
          <a:xfrm>
            <a:off x="7163567" y="2113622"/>
            <a:ext cx="440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solidFill>
                  <a:srgbClr val="0099FF"/>
                </a:solidFill>
                <a:latin typeface="Oswald" panose="02000503000000000000" pitchFamily="2" charset="0"/>
              </a:rPr>
              <a:t>تحصل المخلوقات الحيّة على الطاقة من الغذاء الذي تأكله   </a:t>
            </a:r>
            <a:endParaRPr lang="ar-SY" b="1" dirty="0">
              <a:solidFill>
                <a:srgbClr val="0099FF"/>
              </a:solidFill>
              <a:latin typeface="Oswald" panose="02000503000000000000" pitchFamily="2" charset="0"/>
            </a:endParaRPr>
          </a:p>
        </p:txBody>
      </p:sp>
      <p:sp>
        <p:nvSpPr>
          <p:cNvPr id="94" name="TextBox 52">
            <a:extLst>
              <a:ext uri="{FF2B5EF4-FFF2-40B4-BE49-F238E27FC236}">
                <a16:creationId xmlns:a16="http://schemas.microsoft.com/office/drawing/2014/main" xmlns="" id="{5F6D5D44-557F-408D-8495-0ACAC249DEC4}"/>
              </a:ext>
            </a:extLst>
          </p:cNvPr>
          <p:cNvSpPr txBox="1"/>
          <p:nvPr/>
        </p:nvSpPr>
        <p:spPr>
          <a:xfrm>
            <a:off x="8161011" y="1276740"/>
            <a:ext cx="380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ar-SY" b="1" dirty="0" smtClean="0">
                <a:latin typeface="Oswald" panose="02000503000000000000" pitchFamily="2" charset="0"/>
              </a:rPr>
              <a:t>جميع المخلوقات الحيّة تنمو و تكبر, لذلك فهي تحتاج إلى الطّاقة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swald" panose="02000503000000000000" pitchFamily="2" charset="0"/>
            </a:endParaRPr>
          </a:p>
        </p:txBody>
      </p:sp>
      <p:sp>
        <p:nvSpPr>
          <p:cNvPr id="95" name="TextBox 53">
            <a:extLst>
              <a:ext uri="{FF2B5EF4-FFF2-40B4-BE49-F238E27FC236}">
                <a16:creationId xmlns:a16="http://schemas.microsoft.com/office/drawing/2014/main" xmlns="" id="{E1ED38C1-3EB0-47D6-B4F1-8D225FF32CDC}"/>
              </a:ext>
            </a:extLst>
          </p:cNvPr>
          <p:cNvSpPr txBox="1"/>
          <p:nvPr/>
        </p:nvSpPr>
        <p:spPr>
          <a:xfrm>
            <a:off x="9071684" y="737216"/>
            <a:ext cx="2725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ar-SY" sz="2000" b="1" dirty="0" smtClean="0">
                <a:solidFill>
                  <a:srgbClr val="FFC000"/>
                </a:solidFill>
                <a:latin typeface="Oswald" panose="02000503000000000000" pitchFamily="2" charset="0"/>
              </a:rPr>
              <a:t>وظائف أخرى للمخلوقات </a:t>
            </a:r>
            <a:r>
              <a:rPr lang="ar-SY" sz="2000" b="1" dirty="0">
                <a:solidFill>
                  <a:srgbClr val="FFC000"/>
                </a:solidFill>
                <a:latin typeface="Oswald" panose="02000503000000000000" pitchFamily="2" charset="0"/>
              </a:rPr>
              <a:t>حيّة </a:t>
            </a:r>
          </a:p>
        </p:txBody>
      </p:sp>
      <p:pic>
        <p:nvPicPr>
          <p:cNvPr id="96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231" b="100000" l="0" r="97838">
                        <a14:foregroundMark x1="52973" y1="52308" x2="20000" y2="69231"/>
                        <a14:foregroundMark x1="47568" y1="66154" x2="22162" y2="81538"/>
                        <a14:foregroundMark x1="38378" y1="49231" x2="16757" y2="50769"/>
                        <a14:foregroundMark x1="29189" y1="81538" x2="11892" y2="8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04" t="10229" r="4627"/>
          <a:stretch/>
        </p:blipFill>
        <p:spPr>
          <a:xfrm>
            <a:off x="8902160" y="4802450"/>
            <a:ext cx="1975947" cy="72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559" r="100000">
                        <a14:foregroundMark x1="87151" y1="16049" x2="50838" y2="17284"/>
                        <a14:foregroundMark x1="91061" y1="19753" x2="17318" y2="24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865" y="4661124"/>
            <a:ext cx="1906537" cy="1725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8" name="Graphic 206">
            <a:extLst>
              <a:ext uri="{FF2B5EF4-FFF2-40B4-BE49-F238E27FC236}">
                <a16:creationId xmlns="" xmlns:a16="http://schemas.microsoft.com/office/drawing/2014/main" id="{6E006741-4755-427C-898D-9339BED681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33" y="4934288"/>
            <a:ext cx="2090031" cy="1503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210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8" grpId="0" animBg="1"/>
      <p:bldP spid="39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4" grpId="0" animBg="1"/>
      <p:bldP spid="81" grpId="0" animBg="1"/>
      <p:bldP spid="82" grpId="0" animBg="1"/>
      <p:bldP spid="86" grpId="0"/>
      <p:bldP spid="91" grpId="0"/>
      <p:bldP spid="92" grpId="0"/>
      <p:bldP spid="93" grpId="0"/>
      <p:bldP spid="94" grpId="0"/>
      <p:bldP spid="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F13DF3-0C46-43FB-B6D0-AA7FC09C53CD}"/>
              </a:ext>
            </a:extLst>
          </p:cNvPr>
          <p:cNvSpPr txBox="1"/>
          <p:nvPr/>
        </p:nvSpPr>
        <p:spPr>
          <a:xfrm>
            <a:off x="6466912" y="2266198"/>
            <a:ext cx="258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Oswald" panose="02000503000000000000" pitchFamily="2" charset="0"/>
              </a:rPr>
              <a:t>CHOICE 02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C7DC8F2C-5992-4167-9F64-CC1219B399F9}"/>
              </a:ext>
            </a:extLst>
          </p:cNvPr>
          <p:cNvSpPr/>
          <p:nvPr/>
        </p:nvSpPr>
        <p:spPr>
          <a:xfrm>
            <a:off x="7713988" y="2589364"/>
            <a:ext cx="2976812" cy="3784925"/>
          </a:xfrm>
          <a:custGeom>
            <a:avLst/>
            <a:gdLst>
              <a:gd name="connsiteX0" fmla="*/ 1243512 w 3800987"/>
              <a:gd name="connsiteY0" fmla="*/ 0 h 4832838"/>
              <a:gd name="connsiteX1" fmla="*/ 3800987 w 3800987"/>
              <a:gd name="connsiteY1" fmla="*/ 2416419 h 4832838"/>
              <a:gd name="connsiteX2" fmla="*/ 1243512 w 3800987"/>
              <a:gd name="connsiteY2" fmla="*/ 4832838 h 4832838"/>
              <a:gd name="connsiteX3" fmla="*/ 24468 w 3800987"/>
              <a:gd name="connsiteY3" fmla="*/ 4541189 h 4832838"/>
              <a:gd name="connsiteX4" fmla="*/ 0 w 3800987"/>
              <a:gd name="connsiteY4" fmla="*/ 4527144 h 4832838"/>
              <a:gd name="connsiteX5" fmla="*/ 45604 w 3800987"/>
              <a:gd name="connsiteY5" fmla="*/ 4506387 h 4832838"/>
              <a:gd name="connsiteX6" fmla="*/ 1384034 w 3800987"/>
              <a:gd name="connsiteY6" fmla="*/ 2381617 h 4832838"/>
              <a:gd name="connsiteX7" fmla="*/ 256468 w 3800987"/>
              <a:gd name="connsiteY7" fmla="*/ 377885 h 4832838"/>
              <a:gd name="connsiteX8" fmla="*/ 70072 w 3800987"/>
              <a:gd name="connsiteY8" fmla="*/ 270892 h 4832838"/>
              <a:gd name="connsiteX9" fmla="*/ 248028 w 3800987"/>
              <a:gd name="connsiteY9" fmla="*/ 189894 h 4832838"/>
              <a:gd name="connsiteX10" fmla="*/ 1243512 w 3800987"/>
              <a:gd name="connsiteY10" fmla="*/ 0 h 483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0987" h="4832838">
                <a:moveTo>
                  <a:pt x="1243512" y="0"/>
                </a:moveTo>
                <a:cubicBezTo>
                  <a:pt x="2655966" y="0"/>
                  <a:pt x="3800987" y="1081868"/>
                  <a:pt x="3800987" y="2416419"/>
                </a:cubicBezTo>
                <a:cubicBezTo>
                  <a:pt x="3800987" y="3750970"/>
                  <a:pt x="2655966" y="4832838"/>
                  <a:pt x="1243512" y="4832838"/>
                </a:cubicBezTo>
                <a:cubicBezTo>
                  <a:pt x="802120" y="4832838"/>
                  <a:pt x="386845" y="4727187"/>
                  <a:pt x="24468" y="4541189"/>
                </a:cubicBezTo>
                <a:lnTo>
                  <a:pt x="0" y="4527144"/>
                </a:lnTo>
                <a:lnTo>
                  <a:pt x="45604" y="4506387"/>
                </a:lnTo>
                <a:cubicBezTo>
                  <a:pt x="842833" y="4097193"/>
                  <a:pt x="1384034" y="3299121"/>
                  <a:pt x="1384034" y="2381617"/>
                </a:cubicBezTo>
                <a:cubicBezTo>
                  <a:pt x="1384034" y="1547523"/>
                  <a:pt x="936760" y="812133"/>
                  <a:pt x="256468" y="377885"/>
                </a:cubicBezTo>
                <a:lnTo>
                  <a:pt x="70072" y="270892"/>
                </a:lnTo>
                <a:lnTo>
                  <a:pt x="248028" y="189894"/>
                </a:lnTo>
                <a:cubicBezTo>
                  <a:pt x="554000" y="67617"/>
                  <a:pt x="890399" y="0"/>
                  <a:pt x="1243512" y="0"/>
                </a:cubicBezTo>
                <a:close/>
              </a:path>
            </a:pathLst>
          </a:custGeom>
          <a:gradFill>
            <a:gsLst>
              <a:gs pos="67000">
                <a:schemeClr val="accent5">
                  <a:lumMod val="75000"/>
                </a:schemeClr>
              </a:gs>
              <a:gs pos="100000">
                <a:schemeClr val="bg1"/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39700" dist="1270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r" rtl="1"/>
            <a:r>
              <a:rPr lang="ar-SY" sz="1600" b="1" dirty="0">
                <a:solidFill>
                  <a:schemeClr val="tx1"/>
                </a:solidFill>
              </a:rPr>
              <a:t>          الخلية النباتية </a:t>
            </a:r>
          </a:p>
          <a:p>
            <a:pPr algn="r" rtl="1"/>
            <a:r>
              <a:rPr lang="ar-SY" sz="1600" dirty="0">
                <a:solidFill>
                  <a:schemeClr val="tx1"/>
                </a:solidFill>
              </a:rPr>
              <a:t>   </a:t>
            </a: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الجدار الخلوي</a:t>
            </a:r>
          </a:p>
          <a:p>
            <a:pPr algn="r" rtl="1"/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endParaRPr lang="ar-SY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الفجوة العصارية كبيرة</a:t>
            </a: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البلاستيدات</a:t>
            </a: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</a:t>
            </a:r>
          </a:p>
          <a:p>
            <a:pPr algn="r" rtl="1"/>
            <a:r>
              <a:rPr lang="ar-SY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تحتوي على كلوروفيل</a:t>
            </a:r>
          </a:p>
          <a:p>
            <a:pPr algn="r" rtl="1"/>
            <a:endParaRPr lang="ar-SY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r"/>
            <a:endParaRPr lang="ar-SY" sz="160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xmlns="" id="{4F4BB05B-64E4-40E9-B976-66D9F308B777}"/>
              </a:ext>
            </a:extLst>
          </p:cNvPr>
          <p:cNvSpPr/>
          <p:nvPr/>
        </p:nvSpPr>
        <p:spPr>
          <a:xfrm flipH="1">
            <a:off x="4768560" y="2589364"/>
            <a:ext cx="2992338" cy="3784925"/>
          </a:xfrm>
          <a:custGeom>
            <a:avLst/>
            <a:gdLst>
              <a:gd name="connsiteX0" fmla="*/ 1243512 w 3800987"/>
              <a:gd name="connsiteY0" fmla="*/ 0 h 4832838"/>
              <a:gd name="connsiteX1" fmla="*/ 3800987 w 3800987"/>
              <a:gd name="connsiteY1" fmla="*/ 2416419 h 4832838"/>
              <a:gd name="connsiteX2" fmla="*/ 1243512 w 3800987"/>
              <a:gd name="connsiteY2" fmla="*/ 4832838 h 4832838"/>
              <a:gd name="connsiteX3" fmla="*/ 24468 w 3800987"/>
              <a:gd name="connsiteY3" fmla="*/ 4541189 h 4832838"/>
              <a:gd name="connsiteX4" fmla="*/ 0 w 3800987"/>
              <a:gd name="connsiteY4" fmla="*/ 4527144 h 4832838"/>
              <a:gd name="connsiteX5" fmla="*/ 45604 w 3800987"/>
              <a:gd name="connsiteY5" fmla="*/ 4506387 h 4832838"/>
              <a:gd name="connsiteX6" fmla="*/ 1384034 w 3800987"/>
              <a:gd name="connsiteY6" fmla="*/ 2381617 h 4832838"/>
              <a:gd name="connsiteX7" fmla="*/ 256468 w 3800987"/>
              <a:gd name="connsiteY7" fmla="*/ 377885 h 4832838"/>
              <a:gd name="connsiteX8" fmla="*/ 70072 w 3800987"/>
              <a:gd name="connsiteY8" fmla="*/ 270892 h 4832838"/>
              <a:gd name="connsiteX9" fmla="*/ 248028 w 3800987"/>
              <a:gd name="connsiteY9" fmla="*/ 189894 h 4832838"/>
              <a:gd name="connsiteX10" fmla="*/ 1243512 w 3800987"/>
              <a:gd name="connsiteY10" fmla="*/ 0 h 4832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00987" h="4832838">
                <a:moveTo>
                  <a:pt x="1243512" y="0"/>
                </a:moveTo>
                <a:cubicBezTo>
                  <a:pt x="2655966" y="0"/>
                  <a:pt x="3800987" y="1081868"/>
                  <a:pt x="3800987" y="2416419"/>
                </a:cubicBezTo>
                <a:cubicBezTo>
                  <a:pt x="3800987" y="3750970"/>
                  <a:pt x="2655966" y="4832838"/>
                  <a:pt x="1243512" y="4832838"/>
                </a:cubicBezTo>
                <a:cubicBezTo>
                  <a:pt x="802120" y="4832838"/>
                  <a:pt x="386845" y="4727187"/>
                  <a:pt x="24468" y="4541189"/>
                </a:cubicBezTo>
                <a:lnTo>
                  <a:pt x="0" y="4527144"/>
                </a:lnTo>
                <a:lnTo>
                  <a:pt x="45604" y="4506387"/>
                </a:lnTo>
                <a:cubicBezTo>
                  <a:pt x="842833" y="4097193"/>
                  <a:pt x="1384034" y="3299121"/>
                  <a:pt x="1384034" y="2381617"/>
                </a:cubicBezTo>
                <a:cubicBezTo>
                  <a:pt x="1384034" y="1547523"/>
                  <a:pt x="936760" y="812133"/>
                  <a:pt x="256468" y="377885"/>
                </a:cubicBezTo>
                <a:lnTo>
                  <a:pt x="70072" y="270892"/>
                </a:lnTo>
                <a:lnTo>
                  <a:pt x="248028" y="189894"/>
                </a:lnTo>
                <a:cubicBezTo>
                  <a:pt x="554000" y="67617"/>
                  <a:pt x="890399" y="0"/>
                  <a:pt x="1243512" y="0"/>
                </a:cubicBezTo>
                <a:close/>
              </a:path>
            </a:pathLst>
          </a:custGeom>
          <a:gradFill>
            <a:gsLst>
              <a:gs pos="71000">
                <a:srgbClr val="FFFF00"/>
              </a:gs>
              <a:gs pos="100000">
                <a:schemeClr val="bg1"/>
              </a:gs>
            </a:gsLst>
            <a:lin ang="16200000" scaled="1"/>
          </a:gradFill>
          <a:ln w="38100">
            <a:solidFill>
              <a:schemeClr val="tx1"/>
            </a:solidFill>
          </a:ln>
          <a:effectLst>
            <a:outerShdw blurRad="139700" dist="139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</a:t>
            </a:r>
          </a:p>
          <a:p>
            <a:pPr algn="r" rtl="1"/>
            <a:r>
              <a:rPr lang="ar-SY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الخلية الحيوانية </a:t>
            </a:r>
            <a:endParaRPr lang="ar-SY" sz="1600" dirty="0">
              <a:solidFill>
                <a:srgbClr val="7030A0"/>
              </a:solidFill>
            </a:endParaRPr>
          </a:p>
          <a:p>
            <a:pPr algn="r" rtl="1"/>
            <a:endParaRPr lang="ar-SY" sz="1600" dirty="0">
              <a:solidFill>
                <a:srgbClr val="7030A0"/>
              </a:solidFill>
            </a:endParaRP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 لا يوجد جدار</a:t>
            </a:r>
          </a:p>
          <a:p>
            <a:pPr algn="r" rtl="1"/>
            <a:r>
              <a:rPr lang="en-US" sz="1600" dirty="0">
                <a:solidFill>
                  <a:srgbClr val="7030A0"/>
                </a:solidFill>
              </a:rPr>
              <a:t>  </a:t>
            </a:r>
            <a:endParaRPr lang="ar-SY" sz="1600" dirty="0">
              <a:solidFill>
                <a:srgbClr val="7030A0"/>
              </a:solidFill>
            </a:endParaRP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  الفجوة العصارية</a:t>
            </a: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       صغيرة</a:t>
            </a:r>
          </a:p>
          <a:p>
            <a:pPr algn="r" rtl="1"/>
            <a:endParaRPr lang="ar-SY" sz="1600" dirty="0">
              <a:solidFill>
                <a:srgbClr val="7030A0"/>
              </a:solidFill>
            </a:endParaRP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 لا يوجد بلاستيدات</a:t>
            </a:r>
          </a:p>
          <a:p>
            <a:pPr algn="r" rtl="1"/>
            <a:endParaRPr lang="ar-SY" sz="1600" dirty="0">
              <a:solidFill>
                <a:srgbClr val="7030A0"/>
              </a:solidFill>
            </a:endParaRP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لا تحتوي على</a:t>
            </a:r>
          </a:p>
          <a:p>
            <a:pPr algn="r" rtl="1"/>
            <a:r>
              <a:rPr lang="ar-SY" sz="1600" dirty="0">
                <a:solidFill>
                  <a:srgbClr val="7030A0"/>
                </a:solidFill>
              </a:rPr>
              <a:t>                      كلوروفيل</a:t>
            </a:r>
          </a:p>
          <a:p>
            <a:pPr algn="r" rtl="1"/>
            <a:endParaRPr lang="ar-SY" sz="1600" dirty="0">
              <a:solidFill>
                <a:srgbClr val="7030A0"/>
              </a:solidFill>
            </a:endParaRPr>
          </a:p>
          <a:p>
            <a:pPr algn="r"/>
            <a:endParaRPr lang="ar-SY" sz="1600" dirty="0">
              <a:solidFill>
                <a:srgbClr val="7030A0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0187C44E-3D8A-4154-8021-FA7EB12D4DC4}"/>
              </a:ext>
            </a:extLst>
          </p:cNvPr>
          <p:cNvSpPr/>
          <p:nvPr/>
        </p:nvSpPr>
        <p:spPr>
          <a:xfrm>
            <a:off x="6633314" y="2792481"/>
            <a:ext cx="2161347" cy="3381720"/>
          </a:xfrm>
          <a:custGeom>
            <a:avLst/>
            <a:gdLst>
              <a:gd name="connsiteX0" fmla="*/ 1408321 w 2741540"/>
              <a:gd name="connsiteY0" fmla="*/ 0 h 4278360"/>
              <a:gd name="connsiteX1" fmla="*/ 1613974 w 2741540"/>
              <a:gd name="connsiteY1" fmla="*/ 118047 h 4278360"/>
              <a:gd name="connsiteX2" fmla="*/ 2741540 w 2741540"/>
              <a:gd name="connsiteY2" fmla="*/ 2121779 h 4278360"/>
              <a:gd name="connsiteX3" fmla="*/ 1403110 w 2741540"/>
              <a:gd name="connsiteY3" fmla="*/ 4246549 h 4278360"/>
              <a:gd name="connsiteX4" fmla="*/ 1333220 w 2741540"/>
              <a:gd name="connsiteY4" fmla="*/ 4278360 h 4278360"/>
              <a:gd name="connsiteX5" fmla="*/ 1127567 w 2741540"/>
              <a:gd name="connsiteY5" fmla="*/ 4160314 h 4278360"/>
              <a:gd name="connsiteX6" fmla="*/ 0 w 2741540"/>
              <a:gd name="connsiteY6" fmla="*/ 2156581 h 4278360"/>
              <a:gd name="connsiteX7" fmla="*/ 1338431 w 2741540"/>
              <a:gd name="connsiteY7" fmla="*/ 31811 h 427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1540" h="4278360">
                <a:moveTo>
                  <a:pt x="1408321" y="0"/>
                </a:moveTo>
                <a:lnTo>
                  <a:pt x="1613974" y="118047"/>
                </a:lnTo>
                <a:cubicBezTo>
                  <a:pt x="2294266" y="552295"/>
                  <a:pt x="2741540" y="1287685"/>
                  <a:pt x="2741540" y="2121779"/>
                </a:cubicBezTo>
                <a:cubicBezTo>
                  <a:pt x="2741540" y="3039283"/>
                  <a:pt x="2200339" y="3837355"/>
                  <a:pt x="1403110" y="4246549"/>
                </a:cubicBezTo>
                <a:lnTo>
                  <a:pt x="1333220" y="4278360"/>
                </a:lnTo>
                <a:lnTo>
                  <a:pt x="1127567" y="4160314"/>
                </a:lnTo>
                <a:cubicBezTo>
                  <a:pt x="447274" y="3726066"/>
                  <a:pt x="0" y="2990676"/>
                  <a:pt x="0" y="2156581"/>
                </a:cubicBezTo>
                <a:cubicBezTo>
                  <a:pt x="0" y="1239077"/>
                  <a:pt x="541202" y="441006"/>
                  <a:pt x="1338431" y="3181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139700" dist="139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r>
              <a:rPr lang="ar-SY" sz="1600" b="1" dirty="0">
                <a:solidFill>
                  <a:srgbClr val="FF0000"/>
                </a:solidFill>
              </a:rPr>
              <a:t>أوجه التشابه </a:t>
            </a:r>
            <a:endParaRPr lang="ar-SY" dirty="0">
              <a:solidFill>
                <a:schemeClr val="tx1"/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النواة </a:t>
            </a:r>
          </a:p>
          <a:p>
            <a:pPr algn="ctr"/>
            <a:endParaRPr lang="ar-SY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سيتوبلازم</a:t>
            </a:r>
          </a:p>
          <a:p>
            <a:pPr algn="ctr"/>
            <a:endParaRPr lang="ar-SY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الغشاء البلازمي </a:t>
            </a:r>
          </a:p>
          <a:p>
            <a:pPr algn="ctr"/>
            <a:endParaRPr lang="ar-SY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الميتوكندريا</a:t>
            </a:r>
          </a:p>
          <a:p>
            <a:pPr algn="ctr"/>
            <a:endParaRPr lang="ar-SY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رايبوسومات</a:t>
            </a:r>
          </a:p>
          <a:p>
            <a:pPr algn="ctr"/>
            <a:endParaRPr lang="ar-SY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ar-SY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جولجي</a:t>
            </a:r>
            <a:endParaRPr lang="ar-SY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1924946A-D4C9-4108-A2C2-09BBBA537D6F}"/>
              </a:ext>
            </a:extLst>
          </p:cNvPr>
          <p:cNvGrpSpPr/>
          <p:nvPr/>
        </p:nvGrpSpPr>
        <p:grpSpPr>
          <a:xfrm>
            <a:off x="6891140" y="199342"/>
            <a:ext cx="5147197" cy="2247414"/>
            <a:chOff x="742949" y="1272891"/>
            <a:chExt cx="5147197" cy="2247414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99E6BB18-F11C-4E9E-8329-8A5A193F8A18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2247414"/>
              <a:chOff x="1508077" y="1995982"/>
              <a:chExt cx="7582470" cy="331072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xmlns="" id="{4E01DB7D-39FB-41DE-81E7-76D8717F7AB2}"/>
                  </a:ext>
                </a:extLst>
              </p:cNvPr>
              <p:cNvSpPr/>
              <p:nvPr/>
            </p:nvSpPr>
            <p:spPr>
              <a:xfrm rot="463348">
                <a:off x="1922103" y="4037462"/>
                <a:ext cx="6318912" cy="1269242"/>
              </a:xfrm>
              <a:prstGeom prst="rect">
                <a:avLst/>
              </a:prstGeom>
              <a:gradFill>
                <a:gsLst>
                  <a:gs pos="26000">
                    <a:schemeClr val="tx1">
                      <a:alpha val="66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17400000" scaled="0"/>
              </a:gra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78F5C21B-0C49-4728-9341-DAE70176E1C0}"/>
                  </a:ext>
                </a:extLst>
              </p:cNvPr>
              <p:cNvSpPr/>
              <p:nvPr/>
            </p:nvSpPr>
            <p:spPr>
              <a:xfrm>
                <a:off x="1508077" y="1995982"/>
                <a:ext cx="6353034" cy="2649158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xmlns="" id="{B9DB8F93-04FE-4117-87B6-93C198C9395C}"/>
                  </a:ext>
                </a:extLst>
              </p:cNvPr>
              <p:cNvSpPr/>
              <p:nvPr/>
            </p:nvSpPr>
            <p:spPr>
              <a:xfrm>
                <a:off x="8132927" y="2146961"/>
                <a:ext cx="875733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xmlns="" id="{C9CCE425-211B-41F0-AD79-040BFE32A993}"/>
                  </a:ext>
                </a:extLst>
              </p:cNvPr>
              <p:cNvSpPr/>
              <p:nvPr/>
            </p:nvSpPr>
            <p:spPr>
              <a:xfrm>
                <a:off x="7971429" y="2514030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xmlns="" id="{95E72AC8-B662-4FBB-9F2D-FFA3D98200DA}"/>
                  </a:ext>
                </a:extLst>
              </p:cNvPr>
              <p:cNvSpPr/>
              <p:nvPr/>
            </p:nvSpPr>
            <p:spPr>
              <a:xfrm>
                <a:off x="8093122" y="2957015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xmlns="" id="{7AB514DC-3E8E-48B4-804F-1F52E622F311}"/>
                  </a:ext>
                </a:extLst>
              </p:cNvPr>
              <p:cNvSpPr/>
              <p:nvPr/>
            </p:nvSpPr>
            <p:spPr>
              <a:xfrm>
                <a:off x="8490045" y="3211206"/>
                <a:ext cx="518615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CD674C7-4172-4988-BB98-B162DA46E95F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53365592-0E96-4D31-9304-F9209A862DA5}"/>
                </a:ext>
              </a:extLst>
            </p:cNvPr>
            <p:cNvSpPr txBox="1"/>
            <p:nvPr/>
          </p:nvSpPr>
          <p:spPr>
            <a:xfrm>
              <a:off x="760427" y="1434928"/>
              <a:ext cx="378218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</a:rPr>
                <a:t>تتكون</a:t>
              </a:r>
              <a:r>
                <a:rPr lang="ar-SY" sz="2000" b="1" dirty="0"/>
                <a:t> كل </a:t>
              </a:r>
              <a:r>
                <a:rPr lang="ar-SY" sz="2000" b="1" dirty="0">
                  <a:solidFill>
                    <a:srgbClr val="C00000"/>
                  </a:solidFill>
                </a:rPr>
                <a:t>خلية</a:t>
              </a:r>
              <a:r>
                <a:rPr lang="ar-SY" sz="2000" b="1" dirty="0"/>
                <a:t> من مجموعة </a:t>
              </a:r>
              <a:r>
                <a:rPr lang="ar-SY" sz="2000" b="1" dirty="0">
                  <a:solidFill>
                    <a:srgbClr val="C00000"/>
                  </a:solidFill>
                </a:rPr>
                <a:t>من</a:t>
              </a:r>
              <a:r>
                <a:rPr lang="ar-SY" sz="2000" b="1" dirty="0"/>
                <a:t> الأجزاء</a:t>
              </a:r>
            </a:p>
            <a:p>
              <a:pPr algn="r"/>
              <a:r>
                <a:rPr lang="ar-SY" sz="2000" b="1" dirty="0"/>
                <a:t> ورغم أنه </a:t>
              </a:r>
              <a:r>
                <a:rPr lang="ar-SY" sz="2000" b="1" dirty="0">
                  <a:solidFill>
                    <a:srgbClr val="C00000"/>
                  </a:solidFill>
                </a:rPr>
                <a:t>يوجد</a:t>
              </a:r>
              <a:r>
                <a:rPr lang="ar-SY" sz="2000" b="1" dirty="0"/>
                <a:t> مجموعة </a:t>
              </a:r>
              <a:r>
                <a:rPr lang="ar-SY" sz="2000" b="1" dirty="0">
                  <a:solidFill>
                    <a:srgbClr val="C00000"/>
                  </a:solidFill>
                </a:rPr>
                <a:t>مشتركة</a:t>
              </a:r>
              <a:r>
                <a:rPr lang="ar-SY" sz="2000" b="1" dirty="0"/>
                <a:t> بين</a:t>
              </a:r>
            </a:p>
            <a:p>
              <a:pPr algn="r"/>
              <a:r>
                <a:rPr lang="ar-SY" sz="2000" b="1" dirty="0"/>
                <a:t> </a:t>
              </a:r>
              <a:r>
                <a:rPr lang="ar-SY" sz="2000" b="1" dirty="0">
                  <a:solidFill>
                    <a:srgbClr val="C00000"/>
                  </a:solidFill>
                </a:rPr>
                <a:t>الخلية النباتية والحيوانية </a:t>
              </a:r>
              <a:r>
                <a:rPr lang="ar-SY" sz="2000" b="1" dirty="0"/>
                <a:t>ألا أنه هناك</a:t>
              </a:r>
            </a:p>
            <a:p>
              <a:pPr algn="r"/>
              <a:r>
                <a:rPr lang="ar-SY" sz="2000" b="1" dirty="0">
                  <a:solidFill>
                    <a:srgbClr val="C00000"/>
                  </a:solidFill>
                </a:rPr>
                <a:t> بعض الاختلافات </a:t>
              </a:r>
              <a:r>
                <a:rPr lang="ar-SY" sz="2000" b="1" dirty="0" smtClean="0"/>
                <a:t>بينهما.</a:t>
              </a:r>
              <a:endParaRPr lang="ar-SY" sz="2000" b="1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8FB807C9-3B3E-4831-B896-4FF65E9F8D4F}"/>
              </a:ext>
            </a:extLst>
          </p:cNvPr>
          <p:cNvSpPr/>
          <p:nvPr/>
        </p:nvSpPr>
        <p:spPr>
          <a:xfrm rot="739597">
            <a:off x="298387" y="721554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4582BCB-F2FC-4936-ACC9-80A58D10A737}"/>
              </a:ext>
            </a:extLst>
          </p:cNvPr>
          <p:cNvSpPr/>
          <p:nvPr/>
        </p:nvSpPr>
        <p:spPr>
          <a:xfrm rot="739597">
            <a:off x="552139" y="952870"/>
            <a:ext cx="2286000" cy="20503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3B9AC067-4738-4D85-8166-B7AA57C7AAE2}"/>
              </a:ext>
            </a:extLst>
          </p:cNvPr>
          <p:cNvSpPr/>
          <p:nvPr/>
        </p:nvSpPr>
        <p:spPr>
          <a:xfrm rot="739597">
            <a:off x="552139" y="951884"/>
            <a:ext cx="2286000" cy="20503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xmlns="" id="{A2F43501-6AB4-4083-8FCD-4D9BC7D4C7CF}"/>
              </a:ext>
            </a:extLst>
          </p:cNvPr>
          <p:cNvSpPr/>
          <p:nvPr/>
        </p:nvSpPr>
        <p:spPr>
          <a:xfrm rot="21304880">
            <a:off x="1820901" y="188230"/>
            <a:ext cx="575879" cy="1193713"/>
          </a:xfrm>
          <a:custGeom>
            <a:avLst/>
            <a:gdLst>
              <a:gd name="connsiteX0" fmla="*/ 0 w 829994"/>
              <a:gd name="connsiteY0" fmla="*/ 126609 h 2335237"/>
              <a:gd name="connsiteX1" fmla="*/ 0 w 829994"/>
              <a:gd name="connsiteY1" fmla="*/ 2321169 h 2335237"/>
              <a:gd name="connsiteX2" fmla="*/ 70339 w 829994"/>
              <a:gd name="connsiteY2" fmla="*/ 2110154 h 2335237"/>
              <a:gd name="connsiteX3" fmla="*/ 154745 w 829994"/>
              <a:gd name="connsiteY3" fmla="*/ 2236763 h 2335237"/>
              <a:gd name="connsiteX4" fmla="*/ 253219 w 829994"/>
              <a:gd name="connsiteY4" fmla="*/ 2110154 h 2335237"/>
              <a:gd name="connsiteX5" fmla="*/ 323557 w 829994"/>
              <a:gd name="connsiteY5" fmla="*/ 2335237 h 2335237"/>
              <a:gd name="connsiteX6" fmla="*/ 436099 w 829994"/>
              <a:gd name="connsiteY6" fmla="*/ 2110154 h 2335237"/>
              <a:gd name="connsiteX7" fmla="*/ 548640 w 829994"/>
              <a:gd name="connsiteY7" fmla="*/ 2278966 h 2335237"/>
              <a:gd name="connsiteX8" fmla="*/ 689317 w 829994"/>
              <a:gd name="connsiteY8" fmla="*/ 2124221 h 2335237"/>
              <a:gd name="connsiteX9" fmla="*/ 829994 w 829994"/>
              <a:gd name="connsiteY9" fmla="*/ 2222695 h 2335237"/>
              <a:gd name="connsiteX10" fmla="*/ 815926 w 829994"/>
              <a:gd name="connsiteY10" fmla="*/ 98474 h 2335237"/>
              <a:gd name="connsiteX11" fmla="*/ 661182 w 829994"/>
              <a:gd name="connsiteY11" fmla="*/ 168812 h 2335237"/>
              <a:gd name="connsiteX12" fmla="*/ 618979 w 829994"/>
              <a:gd name="connsiteY12" fmla="*/ 98474 h 2335237"/>
              <a:gd name="connsiteX13" fmla="*/ 534572 w 829994"/>
              <a:gd name="connsiteY13" fmla="*/ 239150 h 2335237"/>
              <a:gd name="connsiteX14" fmla="*/ 407963 w 829994"/>
              <a:gd name="connsiteY14" fmla="*/ 112541 h 2335237"/>
              <a:gd name="connsiteX15" fmla="*/ 323557 w 829994"/>
              <a:gd name="connsiteY15" fmla="*/ 211015 h 2335237"/>
              <a:gd name="connsiteX16" fmla="*/ 239151 w 829994"/>
              <a:gd name="connsiteY16" fmla="*/ 126609 h 2335237"/>
              <a:gd name="connsiteX17" fmla="*/ 140677 w 829994"/>
              <a:gd name="connsiteY17" fmla="*/ 182880 h 2335237"/>
              <a:gd name="connsiteX18" fmla="*/ 70339 w 829994"/>
              <a:gd name="connsiteY18" fmla="*/ 0 h 2335237"/>
              <a:gd name="connsiteX19" fmla="*/ 0 w 829994"/>
              <a:gd name="connsiteY19" fmla="*/ 126609 h 23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9994" h="2335237">
                <a:moveTo>
                  <a:pt x="0" y="126609"/>
                </a:moveTo>
                <a:lnTo>
                  <a:pt x="0" y="2321169"/>
                </a:lnTo>
                <a:lnTo>
                  <a:pt x="70339" y="2110154"/>
                </a:lnTo>
                <a:lnTo>
                  <a:pt x="154745" y="2236763"/>
                </a:lnTo>
                <a:lnTo>
                  <a:pt x="253219" y="2110154"/>
                </a:lnTo>
                <a:lnTo>
                  <a:pt x="323557" y="2335237"/>
                </a:lnTo>
                <a:lnTo>
                  <a:pt x="436099" y="2110154"/>
                </a:lnTo>
                <a:lnTo>
                  <a:pt x="548640" y="2278966"/>
                </a:lnTo>
                <a:lnTo>
                  <a:pt x="689317" y="2124221"/>
                </a:lnTo>
                <a:lnTo>
                  <a:pt x="829994" y="2222695"/>
                </a:lnTo>
                <a:cubicBezTo>
                  <a:pt x="825305" y="1514621"/>
                  <a:pt x="820615" y="806548"/>
                  <a:pt x="815926" y="98474"/>
                </a:cubicBezTo>
                <a:lnTo>
                  <a:pt x="661182" y="168812"/>
                </a:lnTo>
                <a:lnTo>
                  <a:pt x="618979" y="98474"/>
                </a:lnTo>
                <a:lnTo>
                  <a:pt x="534572" y="239150"/>
                </a:lnTo>
                <a:lnTo>
                  <a:pt x="407963" y="112541"/>
                </a:lnTo>
                <a:lnTo>
                  <a:pt x="323557" y="211015"/>
                </a:lnTo>
                <a:lnTo>
                  <a:pt x="239151" y="126609"/>
                </a:lnTo>
                <a:lnTo>
                  <a:pt x="140677" y="182880"/>
                </a:lnTo>
                <a:lnTo>
                  <a:pt x="70339" y="0"/>
                </a:lnTo>
                <a:lnTo>
                  <a:pt x="0" y="126609"/>
                </a:lnTo>
                <a:close/>
              </a:path>
            </a:pathLst>
          </a:custGeom>
          <a:solidFill>
            <a:srgbClr val="0070C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616E0304-80C4-45FE-A7F7-1AB4E3147046}"/>
              </a:ext>
            </a:extLst>
          </p:cNvPr>
          <p:cNvSpPr/>
          <p:nvPr/>
        </p:nvSpPr>
        <p:spPr>
          <a:xfrm rot="759937">
            <a:off x="1581690" y="3133355"/>
            <a:ext cx="2746409" cy="2743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46A66FAE-43E2-4E30-ACB7-5C02DA97314F}"/>
              </a:ext>
            </a:extLst>
          </p:cNvPr>
          <p:cNvSpPr/>
          <p:nvPr/>
        </p:nvSpPr>
        <p:spPr>
          <a:xfrm rot="759937">
            <a:off x="1836390" y="3364822"/>
            <a:ext cx="2288674" cy="20503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D41D6D42-6CF9-4A72-BD07-342FFBE98970}"/>
              </a:ext>
            </a:extLst>
          </p:cNvPr>
          <p:cNvSpPr/>
          <p:nvPr/>
        </p:nvSpPr>
        <p:spPr>
          <a:xfrm rot="759937">
            <a:off x="1835977" y="3364822"/>
            <a:ext cx="2288674" cy="205036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F425795E-FE91-4579-AE17-1DA4DC6BCEF9}"/>
              </a:ext>
            </a:extLst>
          </p:cNvPr>
          <p:cNvSpPr/>
          <p:nvPr/>
        </p:nvSpPr>
        <p:spPr>
          <a:xfrm rot="21325220">
            <a:off x="3086914" y="2500235"/>
            <a:ext cx="576553" cy="1193713"/>
          </a:xfrm>
          <a:custGeom>
            <a:avLst/>
            <a:gdLst>
              <a:gd name="connsiteX0" fmla="*/ 0 w 829994"/>
              <a:gd name="connsiteY0" fmla="*/ 126609 h 2335237"/>
              <a:gd name="connsiteX1" fmla="*/ 0 w 829994"/>
              <a:gd name="connsiteY1" fmla="*/ 2321169 h 2335237"/>
              <a:gd name="connsiteX2" fmla="*/ 70339 w 829994"/>
              <a:gd name="connsiteY2" fmla="*/ 2110154 h 2335237"/>
              <a:gd name="connsiteX3" fmla="*/ 154745 w 829994"/>
              <a:gd name="connsiteY3" fmla="*/ 2236763 h 2335237"/>
              <a:gd name="connsiteX4" fmla="*/ 253219 w 829994"/>
              <a:gd name="connsiteY4" fmla="*/ 2110154 h 2335237"/>
              <a:gd name="connsiteX5" fmla="*/ 323557 w 829994"/>
              <a:gd name="connsiteY5" fmla="*/ 2335237 h 2335237"/>
              <a:gd name="connsiteX6" fmla="*/ 436099 w 829994"/>
              <a:gd name="connsiteY6" fmla="*/ 2110154 h 2335237"/>
              <a:gd name="connsiteX7" fmla="*/ 548640 w 829994"/>
              <a:gd name="connsiteY7" fmla="*/ 2278966 h 2335237"/>
              <a:gd name="connsiteX8" fmla="*/ 689317 w 829994"/>
              <a:gd name="connsiteY8" fmla="*/ 2124221 h 2335237"/>
              <a:gd name="connsiteX9" fmla="*/ 829994 w 829994"/>
              <a:gd name="connsiteY9" fmla="*/ 2222695 h 2335237"/>
              <a:gd name="connsiteX10" fmla="*/ 815926 w 829994"/>
              <a:gd name="connsiteY10" fmla="*/ 98474 h 2335237"/>
              <a:gd name="connsiteX11" fmla="*/ 661182 w 829994"/>
              <a:gd name="connsiteY11" fmla="*/ 168812 h 2335237"/>
              <a:gd name="connsiteX12" fmla="*/ 618979 w 829994"/>
              <a:gd name="connsiteY12" fmla="*/ 98474 h 2335237"/>
              <a:gd name="connsiteX13" fmla="*/ 534572 w 829994"/>
              <a:gd name="connsiteY13" fmla="*/ 239150 h 2335237"/>
              <a:gd name="connsiteX14" fmla="*/ 407963 w 829994"/>
              <a:gd name="connsiteY14" fmla="*/ 112541 h 2335237"/>
              <a:gd name="connsiteX15" fmla="*/ 323557 w 829994"/>
              <a:gd name="connsiteY15" fmla="*/ 211015 h 2335237"/>
              <a:gd name="connsiteX16" fmla="*/ 239151 w 829994"/>
              <a:gd name="connsiteY16" fmla="*/ 126609 h 2335237"/>
              <a:gd name="connsiteX17" fmla="*/ 140677 w 829994"/>
              <a:gd name="connsiteY17" fmla="*/ 182880 h 2335237"/>
              <a:gd name="connsiteX18" fmla="*/ 70339 w 829994"/>
              <a:gd name="connsiteY18" fmla="*/ 0 h 2335237"/>
              <a:gd name="connsiteX19" fmla="*/ 0 w 829994"/>
              <a:gd name="connsiteY19" fmla="*/ 126609 h 23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9994" h="2335237">
                <a:moveTo>
                  <a:pt x="0" y="126609"/>
                </a:moveTo>
                <a:lnTo>
                  <a:pt x="0" y="2321169"/>
                </a:lnTo>
                <a:lnTo>
                  <a:pt x="70339" y="2110154"/>
                </a:lnTo>
                <a:lnTo>
                  <a:pt x="154745" y="2236763"/>
                </a:lnTo>
                <a:lnTo>
                  <a:pt x="253219" y="2110154"/>
                </a:lnTo>
                <a:lnTo>
                  <a:pt x="323557" y="2335237"/>
                </a:lnTo>
                <a:lnTo>
                  <a:pt x="436099" y="2110154"/>
                </a:lnTo>
                <a:lnTo>
                  <a:pt x="548640" y="2278966"/>
                </a:lnTo>
                <a:lnTo>
                  <a:pt x="689317" y="2124221"/>
                </a:lnTo>
                <a:lnTo>
                  <a:pt x="829994" y="2222695"/>
                </a:lnTo>
                <a:cubicBezTo>
                  <a:pt x="825305" y="1514621"/>
                  <a:pt x="820615" y="806548"/>
                  <a:pt x="815926" y="98474"/>
                </a:cubicBezTo>
                <a:lnTo>
                  <a:pt x="661182" y="168812"/>
                </a:lnTo>
                <a:lnTo>
                  <a:pt x="618979" y="98474"/>
                </a:lnTo>
                <a:lnTo>
                  <a:pt x="534572" y="239150"/>
                </a:lnTo>
                <a:lnTo>
                  <a:pt x="407963" y="112541"/>
                </a:lnTo>
                <a:lnTo>
                  <a:pt x="323557" y="211015"/>
                </a:lnTo>
                <a:lnTo>
                  <a:pt x="239151" y="126609"/>
                </a:lnTo>
                <a:lnTo>
                  <a:pt x="140677" y="182880"/>
                </a:lnTo>
                <a:lnTo>
                  <a:pt x="70339" y="0"/>
                </a:lnTo>
                <a:lnTo>
                  <a:pt x="0" y="126609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C06D9F-8DD9-44E8-A561-0E1CF06798AB}"/>
              </a:ext>
            </a:extLst>
          </p:cNvPr>
          <p:cNvSpPr txBox="1"/>
          <p:nvPr/>
        </p:nvSpPr>
        <p:spPr>
          <a:xfrm rot="899319">
            <a:off x="317980" y="2936971"/>
            <a:ext cx="1968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 الخلية الحيوانية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3CB01239-EDB8-4869-BEEB-E7181D2E3745}"/>
              </a:ext>
            </a:extLst>
          </p:cNvPr>
          <p:cNvSpPr txBox="1"/>
          <p:nvPr/>
        </p:nvSpPr>
        <p:spPr>
          <a:xfrm rot="667687">
            <a:off x="1717673" y="5456485"/>
            <a:ext cx="1968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 الخلية النباتية </a:t>
            </a:r>
          </a:p>
        </p:txBody>
      </p:sp>
    </p:spTree>
    <p:extLst>
      <p:ext uri="{BB962C8B-B14F-4D97-AF65-F5344CB8AC3E}">
        <p14:creationId xmlns:p14="http://schemas.microsoft.com/office/powerpoint/2010/main" val="25422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64" grpId="0" animBg="1"/>
          <p:bldP spid="8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41" grpId="0" animBg="1"/>
          <p:bldP spid="64" grpId="0" animBg="1"/>
          <p:bldP spid="83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apezoid 48">
            <a:extLst>
              <a:ext uri="{FF2B5EF4-FFF2-40B4-BE49-F238E27FC236}">
                <a16:creationId xmlns:a16="http://schemas.microsoft.com/office/drawing/2014/main" xmlns="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Block Arc 50">
            <a:extLst>
              <a:ext uri="{FF2B5EF4-FFF2-40B4-BE49-F238E27FC236}">
                <a16:creationId xmlns:a16="http://schemas.microsoft.com/office/drawing/2014/main" xmlns="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: Shape 58">
            <a:extLst>
              <a:ext uri="{FF2B5EF4-FFF2-40B4-BE49-F238E27FC236}">
                <a16:creationId xmlns:a16="http://schemas.microsoft.com/office/drawing/2014/main" xmlns="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rapezoid 59">
            <a:extLst>
              <a:ext uri="{FF2B5EF4-FFF2-40B4-BE49-F238E27FC236}">
                <a16:creationId xmlns:a16="http://schemas.microsoft.com/office/drawing/2014/main" xmlns="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69">
            <a:extLst>
              <a:ext uri="{FF2B5EF4-FFF2-40B4-BE49-F238E27FC236}">
                <a16:creationId xmlns:a16="http://schemas.microsoft.com/office/drawing/2014/main" xmlns="" id="{A8E33203-93C6-4D80-9254-88389AFA5750}"/>
              </a:ext>
            </a:extLst>
          </p:cNvPr>
          <p:cNvGrpSpPr/>
          <p:nvPr/>
        </p:nvGrpSpPr>
        <p:grpSpPr>
          <a:xfrm>
            <a:off x="422485" y="1471309"/>
            <a:ext cx="2786743" cy="1429232"/>
            <a:chOff x="538318" y="1482904"/>
            <a:chExt cx="2658769" cy="114377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9" name="Trapezoid 57">
              <a:extLst>
                <a:ext uri="{FF2B5EF4-FFF2-40B4-BE49-F238E27FC236}">
                  <a16:creationId xmlns:a16="http://schemas.microsoft.com/office/drawing/2014/main" xmlns="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61">
              <a:extLst>
                <a:ext uri="{FF2B5EF4-FFF2-40B4-BE49-F238E27FC236}">
                  <a16:creationId xmlns:a16="http://schemas.microsoft.com/office/drawing/2014/main" xmlns="" id="{CE7AAA2E-2BD1-4E18-950F-A1CC8554B8E0}"/>
                </a:ext>
              </a:extLst>
            </p:cNvPr>
            <p:cNvSpPr txBox="1"/>
            <p:nvPr/>
          </p:nvSpPr>
          <p:spPr>
            <a:xfrm>
              <a:off x="1054255" y="1482904"/>
              <a:ext cx="1569008" cy="517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</a:t>
              </a:r>
            </a:p>
          </p:txBody>
        </p:sp>
        <p:grpSp>
          <p:nvGrpSpPr>
            <p:cNvPr id="21" name="Group 65">
              <a:extLst>
                <a:ext uri="{FF2B5EF4-FFF2-40B4-BE49-F238E27FC236}">
                  <a16:creationId xmlns:a16="http://schemas.microsoft.com/office/drawing/2014/main" xmlns="" id="{B39E187D-3086-4571-A297-3EEBD2781B44}"/>
                </a:ext>
              </a:extLst>
            </p:cNvPr>
            <p:cNvGrpSpPr/>
            <p:nvPr/>
          </p:nvGrpSpPr>
          <p:grpSpPr>
            <a:xfrm>
              <a:off x="787829" y="2000144"/>
              <a:ext cx="2143232" cy="541267"/>
              <a:chOff x="3299468" y="5457935"/>
              <a:chExt cx="2143232" cy="541267"/>
            </a:xfrm>
            <a:grpFill/>
          </p:grpSpPr>
          <p:sp>
            <p:nvSpPr>
              <p:cNvPr id="22" name="TextBox 66">
                <a:extLst>
                  <a:ext uri="{FF2B5EF4-FFF2-40B4-BE49-F238E27FC236}">
                    <a16:creationId xmlns:a16="http://schemas.microsoft.com/office/drawing/2014/main" xmlns="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67466" y="5457935"/>
                <a:ext cx="1365861" cy="27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المخلوقات الحية</a:t>
                </a:r>
              </a:p>
            </p:txBody>
          </p:sp>
          <p:sp>
            <p:nvSpPr>
              <p:cNvPr id="23" name="TextBox 67">
                <a:extLst>
                  <a:ext uri="{FF2B5EF4-FFF2-40B4-BE49-F238E27FC236}">
                    <a16:creationId xmlns:a16="http://schemas.microsoft.com/office/drawing/2014/main" xmlns="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299468" y="5703637"/>
                <a:ext cx="2143232" cy="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الخلايا</a:t>
                </a:r>
              </a:p>
            </p:txBody>
          </p:sp>
        </p:grpSp>
      </p:grpSp>
      <p:sp>
        <p:nvSpPr>
          <p:cNvPr id="24" name="Rectangle 49">
            <a:extLst>
              <a:ext uri="{FF2B5EF4-FFF2-40B4-BE49-F238E27FC236}">
                <a16:creationId xmlns:a16="http://schemas.microsoft.com/office/drawing/2014/main" xmlns="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xmlns="" id="{379DF894-4543-4E2A-A932-45D8D5155E4D}"/>
              </a:ext>
            </a:extLst>
          </p:cNvPr>
          <p:cNvSpPr/>
          <p:nvPr/>
        </p:nvSpPr>
        <p:spPr>
          <a:xfrm>
            <a:off x="862460" y="3010628"/>
            <a:ext cx="1613481" cy="1613481"/>
          </a:xfrm>
          <a:custGeom>
            <a:avLst/>
            <a:gdLst>
              <a:gd name="connsiteX0" fmla="*/ 1226115 w 3038621"/>
              <a:gd name="connsiteY0" fmla="*/ 0 h 3038621"/>
              <a:gd name="connsiteX1" fmla="*/ 1812506 w 3038621"/>
              <a:gd name="connsiteY1" fmla="*/ 0 h 3038621"/>
              <a:gd name="connsiteX2" fmla="*/ 1890271 w 3038621"/>
              <a:gd name="connsiteY2" fmla="*/ 259462 h 3038621"/>
              <a:gd name="connsiteX3" fmla="*/ 1895833 w 3038621"/>
              <a:gd name="connsiteY3" fmla="*/ 304887 h 3038621"/>
              <a:gd name="connsiteX4" fmla="*/ 1897323 w 3038621"/>
              <a:gd name="connsiteY4" fmla="*/ 305270 h 3038621"/>
              <a:gd name="connsiteX5" fmla="*/ 2084270 w 3038621"/>
              <a:gd name="connsiteY5" fmla="*/ 380249 h 3038621"/>
              <a:gd name="connsiteX6" fmla="*/ 2110556 w 3038621"/>
              <a:gd name="connsiteY6" fmla="*/ 395998 h 3038621"/>
              <a:gd name="connsiteX7" fmla="*/ 2147849 w 3038621"/>
              <a:gd name="connsiteY7" fmla="*/ 366155 h 3038621"/>
              <a:gd name="connsiteX8" fmla="*/ 2386305 w 3038621"/>
              <a:gd name="connsiteY8" fmla="*/ 237675 h 3038621"/>
              <a:gd name="connsiteX9" fmla="*/ 2800946 w 3038621"/>
              <a:gd name="connsiteY9" fmla="*/ 652317 h 3038621"/>
              <a:gd name="connsiteX10" fmla="*/ 2672467 w 3038621"/>
              <a:gd name="connsiteY10" fmla="*/ 890772 h 3038621"/>
              <a:gd name="connsiteX11" fmla="*/ 2644268 w 3038621"/>
              <a:gd name="connsiteY11" fmla="*/ 926839 h 3038621"/>
              <a:gd name="connsiteX12" fmla="*/ 2644334 w 3038621"/>
              <a:gd name="connsiteY12" fmla="*/ 926943 h 3038621"/>
              <a:gd name="connsiteX13" fmla="*/ 2706547 w 3038621"/>
              <a:gd name="connsiteY13" fmla="*/ 1064045 h 3038621"/>
              <a:gd name="connsiteX14" fmla="*/ 2731329 w 3038621"/>
              <a:gd name="connsiteY14" fmla="*/ 1142494 h 3038621"/>
              <a:gd name="connsiteX15" fmla="*/ 2779159 w 3038621"/>
              <a:gd name="connsiteY15" fmla="*/ 1148350 h 3038621"/>
              <a:gd name="connsiteX16" fmla="*/ 3038621 w 3038621"/>
              <a:gd name="connsiteY16" fmla="*/ 1226115 h 3038621"/>
              <a:gd name="connsiteX17" fmla="*/ 3038621 w 3038621"/>
              <a:gd name="connsiteY17" fmla="*/ 1812506 h 3038621"/>
              <a:gd name="connsiteX18" fmla="*/ 2779159 w 3038621"/>
              <a:gd name="connsiteY18" fmla="*/ 1890271 h 3038621"/>
              <a:gd name="connsiteX19" fmla="*/ 2732846 w 3038621"/>
              <a:gd name="connsiteY19" fmla="*/ 1895941 h 3038621"/>
              <a:gd name="connsiteX20" fmla="*/ 2723709 w 3038621"/>
              <a:gd name="connsiteY20" fmla="*/ 1927018 h 3038621"/>
              <a:gd name="connsiteX21" fmla="*/ 2666815 w 3038621"/>
              <a:gd name="connsiteY21" fmla="*/ 2066947 h 3038621"/>
              <a:gd name="connsiteX22" fmla="*/ 2642954 w 3038621"/>
              <a:gd name="connsiteY22" fmla="*/ 2110102 h 3038621"/>
              <a:gd name="connsiteX23" fmla="*/ 2672467 w 3038621"/>
              <a:gd name="connsiteY23" fmla="*/ 2147849 h 3038621"/>
              <a:gd name="connsiteX24" fmla="*/ 2800946 w 3038621"/>
              <a:gd name="connsiteY24" fmla="*/ 2386305 h 3038621"/>
              <a:gd name="connsiteX25" fmla="*/ 2386305 w 3038621"/>
              <a:gd name="connsiteY25" fmla="*/ 2800946 h 3038621"/>
              <a:gd name="connsiteX26" fmla="*/ 2147849 w 3038621"/>
              <a:gd name="connsiteY26" fmla="*/ 2672467 h 3038621"/>
              <a:gd name="connsiteX27" fmla="*/ 2109881 w 3038621"/>
              <a:gd name="connsiteY27" fmla="*/ 2642782 h 3038621"/>
              <a:gd name="connsiteX28" fmla="*/ 2038929 w 3038621"/>
              <a:gd name="connsiteY28" fmla="*/ 2679794 h 3038621"/>
              <a:gd name="connsiteX29" fmla="*/ 1897323 w 3038621"/>
              <a:gd name="connsiteY29" fmla="*/ 2733350 h 3038621"/>
              <a:gd name="connsiteX30" fmla="*/ 1895833 w 3038621"/>
              <a:gd name="connsiteY30" fmla="*/ 2733733 h 3038621"/>
              <a:gd name="connsiteX31" fmla="*/ 1890271 w 3038621"/>
              <a:gd name="connsiteY31" fmla="*/ 2779159 h 3038621"/>
              <a:gd name="connsiteX32" fmla="*/ 1812506 w 3038621"/>
              <a:gd name="connsiteY32" fmla="*/ 3038621 h 3038621"/>
              <a:gd name="connsiteX33" fmla="*/ 1226115 w 3038621"/>
              <a:gd name="connsiteY33" fmla="*/ 3038621 h 3038621"/>
              <a:gd name="connsiteX34" fmla="*/ 1148350 w 3038621"/>
              <a:gd name="connsiteY34" fmla="*/ 2779159 h 3038621"/>
              <a:gd name="connsiteX35" fmla="*/ 1142789 w 3038621"/>
              <a:gd name="connsiteY35" fmla="*/ 2733734 h 3038621"/>
              <a:gd name="connsiteX36" fmla="*/ 1141297 w 3038621"/>
              <a:gd name="connsiteY36" fmla="*/ 2733350 h 3038621"/>
              <a:gd name="connsiteX37" fmla="*/ 954351 w 3038621"/>
              <a:gd name="connsiteY37" fmla="*/ 2658371 h 3038621"/>
              <a:gd name="connsiteX38" fmla="*/ 928065 w 3038621"/>
              <a:gd name="connsiteY38" fmla="*/ 2642623 h 3038621"/>
              <a:gd name="connsiteX39" fmla="*/ 890772 w 3038621"/>
              <a:gd name="connsiteY39" fmla="*/ 2672467 h 3038621"/>
              <a:gd name="connsiteX40" fmla="*/ 652317 w 3038621"/>
              <a:gd name="connsiteY40" fmla="*/ 2800946 h 3038621"/>
              <a:gd name="connsiteX41" fmla="*/ 237675 w 3038621"/>
              <a:gd name="connsiteY41" fmla="*/ 2386305 h 3038621"/>
              <a:gd name="connsiteX42" fmla="*/ 366155 w 3038621"/>
              <a:gd name="connsiteY42" fmla="*/ 2147849 h 3038621"/>
              <a:gd name="connsiteX43" fmla="*/ 394354 w 3038621"/>
              <a:gd name="connsiteY43" fmla="*/ 2111782 h 3038621"/>
              <a:gd name="connsiteX44" fmla="*/ 394287 w 3038621"/>
              <a:gd name="connsiteY44" fmla="*/ 2111677 h 3038621"/>
              <a:gd name="connsiteX45" fmla="*/ 332074 w 3038621"/>
              <a:gd name="connsiteY45" fmla="*/ 1974575 h 3038621"/>
              <a:gd name="connsiteX46" fmla="*/ 307292 w 3038621"/>
              <a:gd name="connsiteY46" fmla="*/ 1896127 h 3038621"/>
              <a:gd name="connsiteX47" fmla="*/ 259463 w 3038621"/>
              <a:gd name="connsiteY47" fmla="*/ 1890271 h 3038621"/>
              <a:gd name="connsiteX48" fmla="*/ 0 w 3038621"/>
              <a:gd name="connsiteY48" fmla="*/ 1812506 h 3038621"/>
              <a:gd name="connsiteX49" fmla="*/ 0 w 3038621"/>
              <a:gd name="connsiteY49" fmla="*/ 1226115 h 3038621"/>
              <a:gd name="connsiteX50" fmla="*/ 259463 w 3038621"/>
              <a:gd name="connsiteY50" fmla="*/ 1148350 h 3038621"/>
              <a:gd name="connsiteX51" fmla="*/ 305774 w 3038621"/>
              <a:gd name="connsiteY51" fmla="*/ 1142680 h 3038621"/>
              <a:gd name="connsiteX52" fmla="*/ 314911 w 3038621"/>
              <a:gd name="connsiteY52" fmla="*/ 1111602 h 3038621"/>
              <a:gd name="connsiteX53" fmla="*/ 371805 w 3038621"/>
              <a:gd name="connsiteY53" fmla="*/ 971673 h 3038621"/>
              <a:gd name="connsiteX54" fmla="*/ 395666 w 3038621"/>
              <a:gd name="connsiteY54" fmla="*/ 928518 h 3038621"/>
              <a:gd name="connsiteX55" fmla="*/ 366155 w 3038621"/>
              <a:gd name="connsiteY55" fmla="*/ 890772 h 3038621"/>
              <a:gd name="connsiteX56" fmla="*/ 237675 w 3038621"/>
              <a:gd name="connsiteY56" fmla="*/ 652317 h 3038621"/>
              <a:gd name="connsiteX57" fmla="*/ 652317 w 3038621"/>
              <a:gd name="connsiteY57" fmla="*/ 237675 h 3038621"/>
              <a:gd name="connsiteX58" fmla="*/ 890772 w 3038621"/>
              <a:gd name="connsiteY58" fmla="*/ 366155 h 3038621"/>
              <a:gd name="connsiteX59" fmla="*/ 928739 w 3038621"/>
              <a:gd name="connsiteY59" fmla="*/ 395839 h 3038621"/>
              <a:gd name="connsiteX60" fmla="*/ 999692 w 3038621"/>
              <a:gd name="connsiteY60" fmla="*/ 358827 h 3038621"/>
              <a:gd name="connsiteX61" fmla="*/ 1141297 w 3038621"/>
              <a:gd name="connsiteY61" fmla="*/ 305270 h 3038621"/>
              <a:gd name="connsiteX62" fmla="*/ 1142789 w 3038621"/>
              <a:gd name="connsiteY62" fmla="*/ 304887 h 3038621"/>
              <a:gd name="connsiteX63" fmla="*/ 1148350 w 3038621"/>
              <a:gd name="connsiteY63" fmla="*/ 259462 h 3038621"/>
              <a:gd name="connsiteX64" fmla="*/ 1226115 w 3038621"/>
              <a:gd name="connsiteY64" fmla="*/ 0 h 303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038621" h="3038621">
                <a:moveTo>
                  <a:pt x="1226115" y="0"/>
                </a:moveTo>
                <a:lnTo>
                  <a:pt x="1812506" y="0"/>
                </a:lnTo>
                <a:cubicBezTo>
                  <a:pt x="1841311" y="0"/>
                  <a:pt x="1868072" y="95649"/>
                  <a:pt x="1890271" y="259462"/>
                </a:cubicBezTo>
                <a:lnTo>
                  <a:pt x="1895833" y="304887"/>
                </a:lnTo>
                <a:lnTo>
                  <a:pt x="1897323" y="305270"/>
                </a:lnTo>
                <a:cubicBezTo>
                  <a:pt x="1962006" y="325389"/>
                  <a:pt x="2024474" y="350534"/>
                  <a:pt x="2084270" y="380249"/>
                </a:cubicBezTo>
                <a:lnTo>
                  <a:pt x="2110556" y="395998"/>
                </a:lnTo>
                <a:lnTo>
                  <a:pt x="2147849" y="366155"/>
                </a:lnTo>
                <a:cubicBezTo>
                  <a:pt x="2279380" y="266019"/>
                  <a:pt x="2365937" y="217307"/>
                  <a:pt x="2386305" y="237675"/>
                </a:cubicBezTo>
                <a:lnTo>
                  <a:pt x="2800946" y="652317"/>
                </a:lnTo>
                <a:cubicBezTo>
                  <a:pt x="2821314" y="672684"/>
                  <a:pt x="2772602" y="759241"/>
                  <a:pt x="2672467" y="890772"/>
                </a:cubicBezTo>
                <a:lnTo>
                  <a:pt x="2644268" y="926839"/>
                </a:lnTo>
                <a:lnTo>
                  <a:pt x="2644334" y="926943"/>
                </a:lnTo>
                <a:cubicBezTo>
                  <a:pt x="2667667" y="971166"/>
                  <a:pt x="2688468" y="1016931"/>
                  <a:pt x="2706547" y="1064045"/>
                </a:cubicBezTo>
                <a:lnTo>
                  <a:pt x="2731329" y="1142494"/>
                </a:lnTo>
                <a:lnTo>
                  <a:pt x="2779159" y="1148350"/>
                </a:lnTo>
                <a:cubicBezTo>
                  <a:pt x="2942972" y="1170550"/>
                  <a:pt x="3038621" y="1197311"/>
                  <a:pt x="3038621" y="1226115"/>
                </a:cubicBezTo>
                <a:lnTo>
                  <a:pt x="3038621" y="1812506"/>
                </a:lnTo>
                <a:cubicBezTo>
                  <a:pt x="3038621" y="1841311"/>
                  <a:pt x="2942972" y="1868072"/>
                  <a:pt x="2779159" y="1890271"/>
                </a:cubicBezTo>
                <a:lnTo>
                  <a:pt x="2732846" y="1895941"/>
                </a:lnTo>
                <a:lnTo>
                  <a:pt x="2723709" y="1927018"/>
                </a:lnTo>
                <a:cubicBezTo>
                  <a:pt x="2707468" y="1975011"/>
                  <a:pt x="2688440" y="2021718"/>
                  <a:pt x="2666815" y="2066947"/>
                </a:cubicBezTo>
                <a:lnTo>
                  <a:pt x="2642954" y="2110102"/>
                </a:lnTo>
                <a:lnTo>
                  <a:pt x="2672467" y="2147849"/>
                </a:lnTo>
                <a:cubicBezTo>
                  <a:pt x="2772602" y="2279380"/>
                  <a:pt x="2821314" y="2365937"/>
                  <a:pt x="2800946" y="2386305"/>
                </a:cubicBezTo>
                <a:lnTo>
                  <a:pt x="2386305" y="2800946"/>
                </a:lnTo>
                <a:cubicBezTo>
                  <a:pt x="2365937" y="2821314"/>
                  <a:pt x="2279380" y="2772602"/>
                  <a:pt x="2147849" y="2672467"/>
                </a:cubicBezTo>
                <a:lnTo>
                  <a:pt x="2109881" y="2642782"/>
                </a:lnTo>
                <a:lnTo>
                  <a:pt x="2038929" y="2679794"/>
                </a:lnTo>
                <a:cubicBezTo>
                  <a:pt x="1993101" y="2700345"/>
                  <a:pt x="1945835" y="2718261"/>
                  <a:pt x="1897323" y="2733350"/>
                </a:cubicBezTo>
                <a:lnTo>
                  <a:pt x="1895833" y="2733733"/>
                </a:lnTo>
                <a:lnTo>
                  <a:pt x="1890271" y="2779159"/>
                </a:lnTo>
                <a:cubicBezTo>
                  <a:pt x="1868072" y="2942972"/>
                  <a:pt x="1841311" y="3038621"/>
                  <a:pt x="1812506" y="3038621"/>
                </a:cubicBezTo>
                <a:lnTo>
                  <a:pt x="1226115" y="3038621"/>
                </a:lnTo>
                <a:cubicBezTo>
                  <a:pt x="1197311" y="3038621"/>
                  <a:pt x="1170550" y="2942972"/>
                  <a:pt x="1148350" y="2779159"/>
                </a:cubicBezTo>
                <a:lnTo>
                  <a:pt x="1142789" y="2733734"/>
                </a:lnTo>
                <a:lnTo>
                  <a:pt x="1141297" y="2733350"/>
                </a:lnTo>
                <a:cubicBezTo>
                  <a:pt x="1076615" y="2713232"/>
                  <a:pt x="1014147" y="2688086"/>
                  <a:pt x="954351" y="2658371"/>
                </a:cubicBezTo>
                <a:lnTo>
                  <a:pt x="928065" y="2642623"/>
                </a:lnTo>
                <a:lnTo>
                  <a:pt x="890772" y="2672467"/>
                </a:lnTo>
                <a:cubicBezTo>
                  <a:pt x="759241" y="2772602"/>
                  <a:pt x="672684" y="2821314"/>
                  <a:pt x="652317" y="2800946"/>
                </a:cubicBezTo>
                <a:lnTo>
                  <a:pt x="237675" y="2386305"/>
                </a:lnTo>
                <a:cubicBezTo>
                  <a:pt x="217307" y="2365937"/>
                  <a:pt x="266019" y="2279380"/>
                  <a:pt x="366155" y="2147849"/>
                </a:cubicBezTo>
                <a:lnTo>
                  <a:pt x="394354" y="2111782"/>
                </a:lnTo>
                <a:lnTo>
                  <a:pt x="394287" y="2111677"/>
                </a:lnTo>
                <a:cubicBezTo>
                  <a:pt x="370954" y="2067454"/>
                  <a:pt x="350152" y="2021690"/>
                  <a:pt x="332074" y="1974575"/>
                </a:cubicBezTo>
                <a:lnTo>
                  <a:pt x="307292" y="1896127"/>
                </a:lnTo>
                <a:lnTo>
                  <a:pt x="259463" y="1890271"/>
                </a:lnTo>
                <a:cubicBezTo>
                  <a:pt x="95649" y="1868072"/>
                  <a:pt x="0" y="1841311"/>
                  <a:pt x="0" y="1812506"/>
                </a:cubicBezTo>
                <a:lnTo>
                  <a:pt x="0" y="1226115"/>
                </a:lnTo>
                <a:cubicBezTo>
                  <a:pt x="0" y="1197311"/>
                  <a:pt x="95649" y="1170550"/>
                  <a:pt x="259463" y="1148350"/>
                </a:cubicBezTo>
                <a:lnTo>
                  <a:pt x="305774" y="1142680"/>
                </a:lnTo>
                <a:lnTo>
                  <a:pt x="314911" y="1111602"/>
                </a:lnTo>
                <a:cubicBezTo>
                  <a:pt x="331152" y="1063610"/>
                  <a:pt x="350181" y="1016902"/>
                  <a:pt x="371805" y="971673"/>
                </a:cubicBezTo>
                <a:lnTo>
                  <a:pt x="395666" y="928518"/>
                </a:lnTo>
                <a:lnTo>
                  <a:pt x="366155" y="890772"/>
                </a:lnTo>
                <a:cubicBezTo>
                  <a:pt x="266019" y="759241"/>
                  <a:pt x="217307" y="672684"/>
                  <a:pt x="237675" y="652317"/>
                </a:cubicBezTo>
                <a:lnTo>
                  <a:pt x="652317" y="237675"/>
                </a:lnTo>
                <a:cubicBezTo>
                  <a:pt x="672684" y="217307"/>
                  <a:pt x="759241" y="266019"/>
                  <a:pt x="890772" y="366155"/>
                </a:cubicBezTo>
                <a:lnTo>
                  <a:pt x="928739" y="395839"/>
                </a:lnTo>
                <a:lnTo>
                  <a:pt x="999692" y="358827"/>
                </a:lnTo>
                <a:cubicBezTo>
                  <a:pt x="1045519" y="338276"/>
                  <a:pt x="1092785" y="320359"/>
                  <a:pt x="1141297" y="305270"/>
                </a:cubicBezTo>
                <a:lnTo>
                  <a:pt x="1142789" y="304887"/>
                </a:lnTo>
                <a:lnTo>
                  <a:pt x="1148350" y="259462"/>
                </a:lnTo>
                <a:cubicBezTo>
                  <a:pt x="1170550" y="95649"/>
                  <a:pt x="1197311" y="0"/>
                  <a:pt x="1226115" y="0"/>
                </a:cubicBezTo>
                <a:close/>
              </a:path>
            </a:pathLst>
          </a:custGeom>
          <a:noFill/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7">
            <a:extLst>
              <a:ext uri="{FF2B5EF4-FFF2-40B4-BE49-F238E27FC236}">
                <a16:creationId xmlns:a16="http://schemas.microsoft.com/office/drawing/2014/main" xmlns="" id="{73D98638-B1DB-49A0-9E62-B407497411A7}"/>
              </a:ext>
            </a:extLst>
          </p:cNvPr>
          <p:cNvGrpSpPr/>
          <p:nvPr/>
        </p:nvGrpSpPr>
        <p:grpSpPr>
          <a:xfrm>
            <a:off x="1114923" y="3374409"/>
            <a:ext cx="1075587" cy="911319"/>
            <a:chOff x="1154961" y="2528270"/>
            <a:chExt cx="1440955" cy="1220887"/>
          </a:xfrm>
          <a:solidFill>
            <a:srgbClr val="00CC99"/>
          </a:solidFill>
        </p:grpSpPr>
        <p:sp>
          <p:nvSpPr>
            <p:cNvPr id="42" name="Oval 1">
              <a:extLst>
                <a:ext uri="{FF2B5EF4-FFF2-40B4-BE49-F238E27FC236}">
                  <a16:creationId xmlns:a16="http://schemas.microsoft.com/office/drawing/2014/main" xmlns="" id="{2435EC4E-2E6A-40F9-B35C-2B07C225C234}"/>
                </a:ext>
              </a:extLst>
            </p:cNvPr>
            <p:cNvSpPr/>
            <p:nvPr/>
          </p:nvSpPr>
          <p:spPr>
            <a:xfrm>
              <a:off x="1264998" y="2528271"/>
              <a:ext cx="1220886" cy="12208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ircle: Hollow 11">
              <a:extLst>
                <a:ext uri="{FF2B5EF4-FFF2-40B4-BE49-F238E27FC236}">
                  <a16:creationId xmlns:a16="http://schemas.microsoft.com/office/drawing/2014/main" xmlns="" id="{28C76D5F-8512-4160-BA3A-EFBA690D9ACA}"/>
                </a:ext>
              </a:extLst>
            </p:cNvPr>
            <p:cNvSpPr/>
            <p:nvPr/>
          </p:nvSpPr>
          <p:spPr>
            <a:xfrm>
              <a:off x="1264997" y="2528270"/>
              <a:ext cx="1220887" cy="1220886"/>
            </a:xfrm>
            <a:prstGeom prst="donut">
              <a:avLst>
                <a:gd name="adj" fmla="val 176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26">
              <a:extLst>
                <a:ext uri="{FF2B5EF4-FFF2-40B4-BE49-F238E27FC236}">
                  <a16:creationId xmlns:a16="http://schemas.microsoft.com/office/drawing/2014/main" xmlns="" id="{1F63AD6A-7D8F-417B-AAF3-AF62B3450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961" y="2786907"/>
              <a:ext cx="1440955" cy="83750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34">
            <a:extLst>
              <a:ext uri="{FF2B5EF4-FFF2-40B4-BE49-F238E27FC236}">
                <a16:creationId xmlns:a16="http://schemas.microsoft.com/office/drawing/2014/main" xmlns="" id="{2255C8E2-5D6F-4BAB-B62D-F54C6EA98904}"/>
              </a:ext>
            </a:extLst>
          </p:cNvPr>
          <p:cNvGrpSpPr/>
          <p:nvPr/>
        </p:nvGrpSpPr>
        <p:grpSpPr>
          <a:xfrm>
            <a:off x="604012" y="4644619"/>
            <a:ext cx="2003772" cy="979638"/>
            <a:chOff x="932188" y="4560288"/>
            <a:chExt cx="2003772" cy="979638"/>
          </a:xfrm>
        </p:grpSpPr>
        <p:sp>
          <p:nvSpPr>
            <p:cNvPr id="46" name="TextBox 31">
              <a:extLst>
                <a:ext uri="{FF2B5EF4-FFF2-40B4-BE49-F238E27FC236}">
                  <a16:creationId xmlns:a16="http://schemas.microsoft.com/office/drawing/2014/main" xmlns="" id="{65254C6D-635B-4B58-B3BA-73B5747D9FE2}"/>
                </a:ext>
              </a:extLst>
            </p:cNvPr>
            <p:cNvSpPr txBox="1"/>
            <p:nvPr/>
          </p:nvSpPr>
          <p:spPr>
            <a:xfrm>
              <a:off x="1499460" y="4560288"/>
              <a:ext cx="839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1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32">
              <a:extLst>
                <a:ext uri="{FF2B5EF4-FFF2-40B4-BE49-F238E27FC236}">
                  <a16:creationId xmlns:a16="http://schemas.microsoft.com/office/drawing/2014/main" xmlns="" id="{5F9943C4-31EC-49A9-AD1E-C47462DC9CCA}"/>
                </a:ext>
              </a:extLst>
            </p:cNvPr>
            <p:cNvSpPr txBox="1"/>
            <p:nvPr/>
          </p:nvSpPr>
          <p:spPr>
            <a:xfrm>
              <a:off x="1179880" y="4862817"/>
              <a:ext cx="14782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 smtClean="0">
                  <a:solidFill>
                    <a:srgbClr val="00CC99"/>
                  </a:solidFill>
                  <a:latin typeface="Century Gothic" panose="020B0502020202020204" pitchFamily="34" charset="0"/>
                </a:rPr>
                <a:t>الفصل الأول</a:t>
              </a:r>
              <a:endParaRPr lang="en-US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Box 33">
              <a:extLst>
                <a:ext uri="{FF2B5EF4-FFF2-40B4-BE49-F238E27FC236}">
                  <a16:creationId xmlns:a16="http://schemas.microsoft.com/office/drawing/2014/main" xmlns="" id="{8FDEF957-2B99-4173-BCEF-9B14FF2BE658}"/>
                </a:ext>
              </a:extLst>
            </p:cNvPr>
            <p:cNvSpPr txBox="1"/>
            <p:nvPr/>
          </p:nvSpPr>
          <p:spPr>
            <a:xfrm>
              <a:off x="932188" y="5170594"/>
              <a:ext cx="2003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latin typeface="Century Gothic" panose="020B0502020202020204" pitchFamily="34" charset="0"/>
                </a:rPr>
                <a:t>ممالك  المخلوقات </a:t>
              </a:r>
              <a:r>
                <a:rPr lang="ar-SY" b="1" dirty="0" smtClean="0">
                  <a:latin typeface="Century Gothic" panose="020B0502020202020204" pitchFamily="34" charset="0"/>
                </a:rPr>
                <a:t>الحية</a:t>
              </a:r>
              <a:endParaRPr lang="ar-SY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9" name="Group 129">
            <a:extLst>
              <a:ext uri="{FF2B5EF4-FFF2-40B4-BE49-F238E27FC236}">
                <a16:creationId xmlns="" xmlns:a16="http://schemas.microsoft.com/office/drawing/2014/main" id="{43EFE677-0F60-481F-9BB9-BCFFEB866FAA}"/>
              </a:ext>
            </a:extLst>
          </p:cNvPr>
          <p:cNvGrpSpPr/>
          <p:nvPr/>
        </p:nvGrpSpPr>
        <p:grpSpPr>
          <a:xfrm>
            <a:off x="6913008" y="0"/>
            <a:ext cx="5147197" cy="910622"/>
            <a:chOff x="742949" y="1272891"/>
            <a:chExt cx="5147197" cy="910622"/>
          </a:xfrm>
        </p:grpSpPr>
        <p:grpSp>
          <p:nvGrpSpPr>
            <p:cNvPr id="60" name="Group 130">
              <a:extLst>
                <a:ext uri="{FF2B5EF4-FFF2-40B4-BE49-F238E27FC236}">
                  <a16:creationId xmlns="" xmlns:a16="http://schemas.microsoft.com/office/drawing/2014/main" id="{A6400EFA-A623-4826-B7BE-D8ADFBA494E6}"/>
                </a:ext>
              </a:extLst>
            </p:cNvPr>
            <p:cNvGrpSpPr/>
            <p:nvPr/>
          </p:nvGrpSpPr>
          <p:grpSpPr>
            <a:xfrm>
              <a:off x="742949" y="1272891"/>
              <a:ext cx="5147197" cy="910622"/>
              <a:chOff x="1508077" y="1995984"/>
              <a:chExt cx="7582470" cy="1341461"/>
            </a:xfrm>
          </p:grpSpPr>
          <p:sp>
            <p:nvSpPr>
              <p:cNvPr id="76" name="Freeform: Shape 135">
                <a:extLst>
                  <a:ext uri="{FF2B5EF4-FFF2-40B4-BE49-F238E27FC236}">
                    <a16:creationId xmlns="" xmlns:a16="http://schemas.microsoft.com/office/drawing/2014/main" id="{0DA8193C-66BC-4121-9095-B42708D7CCBE}"/>
                  </a:ext>
                </a:extLst>
              </p:cNvPr>
              <p:cNvSpPr/>
              <p:nvPr/>
            </p:nvSpPr>
            <p:spPr>
              <a:xfrm>
                <a:off x="1508077" y="1995984"/>
                <a:ext cx="6353034" cy="1309618"/>
              </a:xfrm>
              <a:custGeom>
                <a:avLst/>
                <a:gdLst>
                  <a:gd name="connsiteX0" fmla="*/ 716508 w 6353035"/>
                  <a:gd name="connsiteY0" fmla="*/ 0 h 1433016"/>
                  <a:gd name="connsiteX1" fmla="*/ 6353035 w 6353035"/>
                  <a:gd name="connsiteY1" fmla="*/ 1 h 1433016"/>
                  <a:gd name="connsiteX2" fmla="*/ 6353035 w 6353035"/>
                  <a:gd name="connsiteY2" fmla="*/ 146715 h 1433016"/>
                  <a:gd name="connsiteX3" fmla="*/ 5493226 w 6353035"/>
                  <a:gd name="connsiteY3" fmla="*/ 146715 h 1433016"/>
                  <a:gd name="connsiteX4" fmla="*/ 5397691 w 6353035"/>
                  <a:gd name="connsiteY4" fmla="*/ 242250 h 1433016"/>
                  <a:gd name="connsiteX5" fmla="*/ 5493226 w 6353035"/>
                  <a:gd name="connsiteY5" fmla="*/ 337785 h 1433016"/>
                  <a:gd name="connsiteX6" fmla="*/ 6353035 w 6353035"/>
                  <a:gd name="connsiteY6" fmla="*/ 337785 h 1433016"/>
                  <a:gd name="connsiteX7" fmla="*/ 6353035 w 6353035"/>
                  <a:gd name="connsiteY7" fmla="*/ 525439 h 1433016"/>
                  <a:gd name="connsiteX8" fmla="*/ 5127011 w 6353035"/>
                  <a:gd name="connsiteY8" fmla="*/ 525439 h 1433016"/>
                  <a:gd name="connsiteX9" fmla="*/ 5031476 w 6353035"/>
                  <a:gd name="connsiteY9" fmla="*/ 620974 h 1433016"/>
                  <a:gd name="connsiteX10" fmla="*/ 5127011 w 6353035"/>
                  <a:gd name="connsiteY10" fmla="*/ 716509 h 1433016"/>
                  <a:gd name="connsiteX11" fmla="*/ 6353035 w 6353035"/>
                  <a:gd name="connsiteY11" fmla="*/ 716509 h 1433016"/>
                  <a:gd name="connsiteX12" fmla="*/ 6353035 w 6353035"/>
                  <a:gd name="connsiteY12" fmla="*/ 835925 h 1433016"/>
                  <a:gd name="connsiteX13" fmla="*/ 5787791 w 6353035"/>
                  <a:gd name="connsiteY13" fmla="*/ 835925 h 1433016"/>
                  <a:gd name="connsiteX14" fmla="*/ 5692256 w 6353035"/>
                  <a:gd name="connsiteY14" fmla="*/ 931460 h 1433016"/>
                  <a:gd name="connsiteX15" fmla="*/ 5787791 w 6353035"/>
                  <a:gd name="connsiteY15" fmla="*/ 1026995 h 1433016"/>
                  <a:gd name="connsiteX16" fmla="*/ 6353035 w 6353035"/>
                  <a:gd name="connsiteY16" fmla="*/ 1026995 h 1433016"/>
                  <a:gd name="connsiteX17" fmla="*/ 6353035 w 6353035"/>
                  <a:gd name="connsiteY17" fmla="*/ 1146412 h 1433016"/>
                  <a:gd name="connsiteX18" fmla="*/ 5629706 w 6353035"/>
                  <a:gd name="connsiteY18" fmla="*/ 1146412 h 1433016"/>
                  <a:gd name="connsiteX19" fmla="*/ 5534171 w 6353035"/>
                  <a:gd name="connsiteY19" fmla="*/ 1241947 h 1433016"/>
                  <a:gd name="connsiteX20" fmla="*/ 5629706 w 6353035"/>
                  <a:gd name="connsiteY20" fmla="*/ 1337482 h 1433016"/>
                  <a:gd name="connsiteX21" fmla="*/ 6353035 w 6353035"/>
                  <a:gd name="connsiteY21" fmla="*/ 1337482 h 1433016"/>
                  <a:gd name="connsiteX22" fmla="*/ 6353035 w 6353035"/>
                  <a:gd name="connsiteY22" fmla="*/ 1433016 h 1433016"/>
                  <a:gd name="connsiteX23" fmla="*/ 716508 w 6353035"/>
                  <a:gd name="connsiteY23" fmla="*/ 1433016 h 1433016"/>
                  <a:gd name="connsiteX24" fmla="*/ 0 w 6353035"/>
                  <a:gd name="connsiteY24" fmla="*/ 716508 h 1433016"/>
                  <a:gd name="connsiteX25" fmla="*/ 716508 w 6353035"/>
                  <a:gd name="connsiteY25" fmla="*/ 0 h 1433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53035" h="1433016">
                    <a:moveTo>
                      <a:pt x="716508" y="0"/>
                    </a:moveTo>
                    <a:cubicBezTo>
                      <a:pt x="2595350" y="0"/>
                      <a:pt x="4474193" y="1"/>
                      <a:pt x="6353035" y="1"/>
                    </a:cubicBezTo>
                    <a:lnTo>
                      <a:pt x="6353035" y="146715"/>
                    </a:lnTo>
                    <a:lnTo>
                      <a:pt x="5493226" y="146715"/>
                    </a:lnTo>
                    <a:cubicBezTo>
                      <a:pt x="5440463" y="146715"/>
                      <a:pt x="5397691" y="189487"/>
                      <a:pt x="5397691" y="242250"/>
                    </a:cubicBezTo>
                    <a:cubicBezTo>
                      <a:pt x="5397691" y="295013"/>
                      <a:pt x="5440463" y="337785"/>
                      <a:pt x="5493226" y="337785"/>
                    </a:cubicBezTo>
                    <a:lnTo>
                      <a:pt x="6353035" y="337785"/>
                    </a:lnTo>
                    <a:lnTo>
                      <a:pt x="6353035" y="525439"/>
                    </a:lnTo>
                    <a:lnTo>
                      <a:pt x="5127011" y="525439"/>
                    </a:lnTo>
                    <a:cubicBezTo>
                      <a:pt x="5074248" y="525439"/>
                      <a:pt x="5031476" y="568211"/>
                      <a:pt x="5031476" y="620974"/>
                    </a:cubicBezTo>
                    <a:cubicBezTo>
                      <a:pt x="5031476" y="673737"/>
                      <a:pt x="5074248" y="716509"/>
                      <a:pt x="5127011" y="716509"/>
                    </a:cubicBezTo>
                    <a:lnTo>
                      <a:pt x="6353035" y="716509"/>
                    </a:lnTo>
                    <a:lnTo>
                      <a:pt x="6353035" y="835925"/>
                    </a:lnTo>
                    <a:lnTo>
                      <a:pt x="5787791" y="835925"/>
                    </a:lnTo>
                    <a:cubicBezTo>
                      <a:pt x="5735028" y="835925"/>
                      <a:pt x="5692256" y="878697"/>
                      <a:pt x="5692256" y="931460"/>
                    </a:cubicBezTo>
                    <a:cubicBezTo>
                      <a:pt x="5692256" y="984223"/>
                      <a:pt x="5735028" y="1026995"/>
                      <a:pt x="5787791" y="1026995"/>
                    </a:cubicBezTo>
                    <a:lnTo>
                      <a:pt x="6353035" y="1026995"/>
                    </a:lnTo>
                    <a:lnTo>
                      <a:pt x="6353035" y="1146412"/>
                    </a:lnTo>
                    <a:lnTo>
                      <a:pt x="5629706" y="1146412"/>
                    </a:lnTo>
                    <a:cubicBezTo>
                      <a:pt x="5576943" y="1146412"/>
                      <a:pt x="5534171" y="1189184"/>
                      <a:pt x="5534171" y="1241947"/>
                    </a:cubicBezTo>
                    <a:cubicBezTo>
                      <a:pt x="5534171" y="1294710"/>
                      <a:pt x="5576943" y="1337482"/>
                      <a:pt x="5629706" y="1337482"/>
                    </a:cubicBezTo>
                    <a:lnTo>
                      <a:pt x="6353035" y="1337482"/>
                    </a:lnTo>
                    <a:lnTo>
                      <a:pt x="6353035" y="1433016"/>
                    </a:lnTo>
                    <a:lnTo>
                      <a:pt x="716508" y="1433016"/>
                    </a:lnTo>
                    <a:cubicBezTo>
                      <a:pt x="320792" y="1433016"/>
                      <a:pt x="0" y="1112224"/>
                      <a:pt x="0" y="716508"/>
                    </a:cubicBezTo>
                    <a:cubicBezTo>
                      <a:pt x="0" y="320792"/>
                      <a:pt x="320792" y="0"/>
                      <a:pt x="716508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: Rounded Corners 136">
                <a:extLst>
                  <a:ext uri="{FF2B5EF4-FFF2-40B4-BE49-F238E27FC236}">
                    <a16:creationId xmlns="" xmlns:a16="http://schemas.microsoft.com/office/drawing/2014/main" id="{6526BA52-2E62-4587-94EF-4007BFE04A54}"/>
                  </a:ext>
                </a:extLst>
              </p:cNvPr>
              <p:cNvSpPr/>
              <p:nvPr/>
            </p:nvSpPr>
            <p:spPr>
              <a:xfrm>
                <a:off x="8132927" y="2053417"/>
                <a:ext cx="875734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Rounded Corners 137">
                <a:extLst>
                  <a:ext uri="{FF2B5EF4-FFF2-40B4-BE49-F238E27FC236}">
                    <a16:creationId xmlns="" xmlns:a16="http://schemas.microsoft.com/office/drawing/2014/main" id="{7BD8E0CC-0EE9-494D-939F-11B168119B45}"/>
                  </a:ext>
                </a:extLst>
              </p:cNvPr>
              <p:cNvSpPr/>
              <p:nvPr/>
            </p:nvSpPr>
            <p:spPr>
              <a:xfrm>
                <a:off x="7971429" y="2420486"/>
                <a:ext cx="1119118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138">
                <a:extLst>
                  <a:ext uri="{FF2B5EF4-FFF2-40B4-BE49-F238E27FC236}">
                    <a16:creationId xmlns="" xmlns:a16="http://schemas.microsoft.com/office/drawing/2014/main" id="{57DCAED5-A503-486F-9E14-1FD530D167EB}"/>
                  </a:ext>
                </a:extLst>
              </p:cNvPr>
              <p:cNvSpPr/>
              <p:nvPr/>
            </p:nvSpPr>
            <p:spPr>
              <a:xfrm>
                <a:off x="8093121" y="2863471"/>
                <a:ext cx="518616" cy="188794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139">
                <a:extLst>
                  <a:ext uri="{FF2B5EF4-FFF2-40B4-BE49-F238E27FC236}">
                    <a16:creationId xmlns="" xmlns:a16="http://schemas.microsoft.com/office/drawing/2014/main" id="{8CDA4990-C492-4D23-8AD2-BC23F23D1285}"/>
                  </a:ext>
                </a:extLst>
              </p:cNvPr>
              <p:cNvSpPr/>
              <p:nvPr/>
            </p:nvSpPr>
            <p:spPr>
              <a:xfrm>
                <a:off x="8490045" y="3117662"/>
                <a:ext cx="518616" cy="17253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140">
                <a:extLst>
                  <a:ext uri="{FF2B5EF4-FFF2-40B4-BE49-F238E27FC236}">
                    <a16:creationId xmlns="" xmlns:a16="http://schemas.microsoft.com/office/drawing/2014/main" id="{0DBC59E1-9CB7-4C1A-BFB4-C84FD5337B5B}"/>
                  </a:ext>
                </a:extLst>
              </p:cNvPr>
              <p:cNvSpPr/>
              <p:nvPr/>
            </p:nvSpPr>
            <p:spPr>
              <a:xfrm>
                <a:off x="1624084" y="2068203"/>
                <a:ext cx="1269242" cy="1269242"/>
              </a:xfrm>
              <a:prstGeom prst="ellipse">
                <a:avLst/>
              </a:prstGeom>
              <a:solidFill>
                <a:srgbClr val="003CDB"/>
              </a:solidFill>
              <a:ln>
                <a:noFill/>
              </a:ln>
              <a:effectLst>
                <a:innerShdw blurRad="266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3" name="TextBox 131">
              <a:extLst>
                <a:ext uri="{FF2B5EF4-FFF2-40B4-BE49-F238E27FC236}">
                  <a16:creationId xmlns="" xmlns:a16="http://schemas.microsoft.com/office/drawing/2014/main" id="{A3FAC2B0-BB85-4980-B96D-6E1E027A7AB9}"/>
                </a:ext>
              </a:extLst>
            </p:cNvPr>
            <p:cNvSpPr txBox="1"/>
            <p:nvPr/>
          </p:nvSpPr>
          <p:spPr>
            <a:xfrm>
              <a:off x="861072" y="1551956"/>
              <a:ext cx="782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75" name="TextBox 132">
              <a:extLst>
                <a:ext uri="{FF2B5EF4-FFF2-40B4-BE49-F238E27FC236}">
                  <a16:creationId xmlns="" xmlns:a16="http://schemas.microsoft.com/office/drawing/2014/main" id="{1072384A-51CA-4A89-9447-CD0AD14DD477}"/>
                </a:ext>
              </a:extLst>
            </p:cNvPr>
            <p:cNvSpPr txBox="1"/>
            <p:nvPr/>
          </p:nvSpPr>
          <p:spPr>
            <a:xfrm>
              <a:off x="1758183" y="1503538"/>
              <a:ext cx="2162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 smtClean="0">
                  <a:solidFill>
                    <a:srgbClr val="FF0000"/>
                  </a:solidFill>
                </a:rPr>
                <a:t>أختبر نفسي</a:t>
              </a:r>
              <a:endParaRPr lang="ar-SY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7608498" y="849433"/>
            <a:ext cx="4583502" cy="748429"/>
            <a:chOff x="7596983" y="1381123"/>
            <a:chExt cx="4267472" cy="748429"/>
          </a:xfrm>
        </p:grpSpPr>
        <p:sp>
          <p:nvSpPr>
            <p:cNvPr id="89" name="Rectangle 28">
              <a:extLst>
                <a:ext uri="{FF2B5EF4-FFF2-40B4-BE49-F238E27FC236}">
                  <a16:creationId xmlns:a16="http://schemas.microsoft.com/office/drawing/2014/main" xmlns="" id="{BEE924DA-B36C-4679-A5BC-C6EE2DD7F502}"/>
                </a:ext>
              </a:extLst>
            </p:cNvPr>
            <p:cNvSpPr/>
            <p:nvPr/>
          </p:nvSpPr>
          <p:spPr>
            <a:xfrm>
              <a:off x="11110109" y="1381123"/>
              <a:ext cx="754346" cy="736517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24">
              <a:extLst>
                <a:ext uri="{FF2B5EF4-FFF2-40B4-BE49-F238E27FC236}">
                  <a16:creationId xmlns="" xmlns:a16="http://schemas.microsoft.com/office/drawing/2014/main" id="{8905A273-5878-416B-B49E-878EBDE9CA7F}"/>
                </a:ext>
              </a:extLst>
            </p:cNvPr>
            <p:cNvSpPr txBox="1"/>
            <p:nvPr/>
          </p:nvSpPr>
          <p:spPr>
            <a:xfrm>
              <a:off x="11127479" y="1573939"/>
              <a:ext cx="7369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Century Gothic" panose="020B0502020202020204" pitchFamily="34" charset="0"/>
                </a:rPr>
                <a:t>أُقارن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xmlns="" id="{28D92954-3908-4D5A-A653-0C064E57969B}"/>
                </a:ext>
              </a:extLst>
            </p:cNvPr>
            <p:cNvSpPr/>
            <p:nvPr/>
          </p:nvSpPr>
          <p:spPr>
            <a:xfrm>
              <a:off x="7596983" y="1381124"/>
              <a:ext cx="3628646" cy="7365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26">
              <a:extLst>
                <a:ext uri="{FF2B5EF4-FFF2-40B4-BE49-F238E27FC236}">
                  <a16:creationId xmlns:a16="http://schemas.microsoft.com/office/drawing/2014/main" xmlns="" id="{ECE09BEB-DEF7-4261-B670-B9A37247BF60}"/>
                </a:ext>
              </a:extLst>
            </p:cNvPr>
            <p:cNvSpPr/>
            <p:nvPr/>
          </p:nvSpPr>
          <p:spPr>
            <a:xfrm>
              <a:off x="7596983" y="1393035"/>
              <a:ext cx="736517" cy="736517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0 w 914400"/>
                <a:gd name="connsiteY2" fmla="*/ 9144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914400">
                  <a:moveTo>
                    <a:pt x="0" y="0"/>
                  </a:moveTo>
                  <a:lnTo>
                    <a:pt x="914400" y="0"/>
                  </a:lnTo>
                  <a:cubicBezTo>
                    <a:pt x="914400" y="505009"/>
                    <a:pt x="505009" y="914400"/>
                    <a:pt x="0" y="914400"/>
                  </a:cubicBezTo>
                  <a:close/>
                </a:path>
              </a:pathLst>
            </a:custGeom>
            <a:gradFill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52">
              <a:extLst>
                <a:ext uri="{FF2B5EF4-FFF2-40B4-BE49-F238E27FC236}">
                  <a16:creationId xmlns:a16="http://schemas.microsoft.com/office/drawing/2014/main" xmlns="" id="{5F6D5D44-557F-408D-8495-0ACAC249DEC4}"/>
                </a:ext>
              </a:extLst>
            </p:cNvPr>
            <p:cNvSpPr txBox="1"/>
            <p:nvPr/>
          </p:nvSpPr>
          <p:spPr>
            <a:xfrm>
              <a:off x="8166713" y="1589327"/>
              <a:ext cx="30941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ar-SY" b="1" noProof="0" dirty="0" smtClean="0">
                  <a:latin typeface="Oswald" panose="02000503000000000000" pitchFamily="2" charset="0"/>
                </a:rPr>
                <a:t>فيمَ يختلف جدار الخلية عن غشاء الخلية ؟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swald" panose="02000503000000000000" pitchFamily="2" charset="0"/>
              </a:endParaRPr>
            </a:p>
          </p:txBody>
        </p:sp>
      </p:grpSp>
      <p:sp>
        <p:nvSpPr>
          <p:cNvPr id="102" name="Rectangle 61">
            <a:extLst>
              <a:ext uri="{FF2B5EF4-FFF2-40B4-BE49-F238E27FC236}">
                <a16:creationId xmlns:a16="http://schemas.microsoft.com/office/drawing/2014/main" xmlns="" id="{8FB807C9-3B3E-4831-B896-4FF65E9F8D4F}"/>
              </a:ext>
            </a:extLst>
          </p:cNvPr>
          <p:cNvSpPr/>
          <p:nvPr/>
        </p:nvSpPr>
        <p:spPr>
          <a:xfrm rot="739597">
            <a:off x="3514670" y="328549"/>
            <a:ext cx="2743200" cy="2743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62">
            <a:extLst>
              <a:ext uri="{FF2B5EF4-FFF2-40B4-BE49-F238E27FC236}">
                <a16:creationId xmlns:a16="http://schemas.microsoft.com/office/drawing/2014/main" xmlns="" id="{C4582BCB-F2FC-4936-ACC9-80A58D10A737}"/>
              </a:ext>
            </a:extLst>
          </p:cNvPr>
          <p:cNvSpPr/>
          <p:nvPr/>
        </p:nvSpPr>
        <p:spPr>
          <a:xfrm rot="739597">
            <a:off x="3768422" y="559865"/>
            <a:ext cx="2286000" cy="20503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63">
            <a:extLst>
              <a:ext uri="{FF2B5EF4-FFF2-40B4-BE49-F238E27FC236}">
                <a16:creationId xmlns:a16="http://schemas.microsoft.com/office/drawing/2014/main" xmlns="" id="{3B9AC067-4738-4D85-8166-B7AA57C7AAE2}"/>
              </a:ext>
            </a:extLst>
          </p:cNvPr>
          <p:cNvSpPr/>
          <p:nvPr/>
        </p:nvSpPr>
        <p:spPr>
          <a:xfrm rot="739597">
            <a:off x="3768422" y="558879"/>
            <a:ext cx="2286000" cy="205036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: Shape 64">
            <a:extLst>
              <a:ext uri="{FF2B5EF4-FFF2-40B4-BE49-F238E27FC236}">
                <a16:creationId xmlns:a16="http://schemas.microsoft.com/office/drawing/2014/main" xmlns="" id="{A2F43501-6AB4-4083-8FCD-4D9BC7D4C7CF}"/>
              </a:ext>
            </a:extLst>
          </p:cNvPr>
          <p:cNvSpPr/>
          <p:nvPr/>
        </p:nvSpPr>
        <p:spPr>
          <a:xfrm rot="21304880">
            <a:off x="5037184" y="-204775"/>
            <a:ext cx="575879" cy="1193713"/>
          </a:xfrm>
          <a:custGeom>
            <a:avLst/>
            <a:gdLst>
              <a:gd name="connsiteX0" fmla="*/ 0 w 829994"/>
              <a:gd name="connsiteY0" fmla="*/ 126609 h 2335237"/>
              <a:gd name="connsiteX1" fmla="*/ 0 w 829994"/>
              <a:gd name="connsiteY1" fmla="*/ 2321169 h 2335237"/>
              <a:gd name="connsiteX2" fmla="*/ 70339 w 829994"/>
              <a:gd name="connsiteY2" fmla="*/ 2110154 h 2335237"/>
              <a:gd name="connsiteX3" fmla="*/ 154745 w 829994"/>
              <a:gd name="connsiteY3" fmla="*/ 2236763 h 2335237"/>
              <a:gd name="connsiteX4" fmla="*/ 253219 w 829994"/>
              <a:gd name="connsiteY4" fmla="*/ 2110154 h 2335237"/>
              <a:gd name="connsiteX5" fmla="*/ 323557 w 829994"/>
              <a:gd name="connsiteY5" fmla="*/ 2335237 h 2335237"/>
              <a:gd name="connsiteX6" fmla="*/ 436099 w 829994"/>
              <a:gd name="connsiteY6" fmla="*/ 2110154 h 2335237"/>
              <a:gd name="connsiteX7" fmla="*/ 548640 w 829994"/>
              <a:gd name="connsiteY7" fmla="*/ 2278966 h 2335237"/>
              <a:gd name="connsiteX8" fmla="*/ 689317 w 829994"/>
              <a:gd name="connsiteY8" fmla="*/ 2124221 h 2335237"/>
              <a:gd name="connsiteX9" fmla="*/ 829994 w 829994"/>
              <a:gd name="connsiteY9" fmla="*/ 2222695 h 2335237"/>
              <a:gd name="connsiteX10" fmla="*/ 815926 w 829994"/>
              <a:gd name="connsiteY10" fmla="*/ 98474 h 2335237"/>
              <a:gd name="connsiteX11" fmla="*/ 661182 w 829994"/>
              <a:gd name="connsiteY11" fmla="*/ 168812 h 2335237"/>
              <a:gd name="connsiteX12" fmla="*/ 618979 w 829994"/>
              <a:gd name="connsiteY12" fmla="*/ 98474 h 2335237"/>
              <a:gd name="connsiteX13" fmla="*/ 534572 w 829994"/>
              <a:gd name="connsiteY13" fmla="*/ 239150 h 2335237"/>
              <a:gd name="connsiteX14" fmla="*/ 407963 w 829994"/>
              <a:gd name="connsiteY14" fmla="*/ 112541 h 2335237"/>
              <a:gd name="connsiteX15" fmla="*/ 323557 w 829994"/>
              <a:gd name="connsiteY15" fmla="*/ 211015 h 2335237"/>
              <a:gd name="connsiteX16" fmla="*/ 239151 w 829994"/>
              <a:gd name="connsiteY16" fmla="*/ 126609 h 2335237"/>
              <a:gd name="connsiteX17" fmla="*/ 140677 w 829994"/>
              <a:gd name="connsiteY17" fmla="*/ 182880 h 2335237"/>
              <a:gd name="connsiteX18" fmla="*/ 70339 w 829994"/>
              <a:gd name="connsiteY18" fmla="*/ 0 h 2335237"/>
              <a:gd name="connsiteX19" fmla="*/ 0 w 829994"/>
              <a:gd name="connsiteY19" fmla="*/ 126609 h 23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9994" h="2335237">
                <a:moveTo>
                  <a:pt x="0" y="126609"/>
                </a:moveTo>
                <a:lnTo>
                  <a:pt x="0" y="2321169"/>
                </a:lnTo>
                <a:lnTo>
                  <a:pt x="70339" y="2110154"/>
                </a:lnTo>
                <a:lnTo>
                  <a:pt x="154745" y="2236763"/>
                </a:lnTo>
                <a:lnTo>
                  <a:pt x="253219" y="2110154"/>
                </a:lnTo>
                <a:lnTo>
                  <a:pt x="323557" y="2335237"/>
                </a:lnTo>
                <a:lnTo>
                  <a:pt x="436099" y="2110154"/>
                </a:lnTo>
                <a:lnTo>
                  <a:pt x="548640" y="2278966"/>
                </a:lnTo>
                <a:lnTo>
                  <a:pt x="689317" y="2124221"/>
                </a:lnTo>
                <a:lnTo>
                  <a:pt x="829994" y="2222695"/>
                </a:lnTo>
                <a:cubicBezTo>
                  <a:pt x="825305" y="1514621"/>
                  <a:pt x="820615" y="806548"/>
                  <a:pt x="815926" y="98474"/>
                </a:cubicBezTo>
                <a:lnTo>
                  <a:pt x="661182" y="168812"/>
                </a:lnTo>
                <a:lnTo>
                  <a:pt x="618979" y="98474"/>
                </a:lnTo>
                <a:lnTo>
                  <a:pt x="534572" y="239150"/>
                </a:lnTo>
                <a:lnTo>
                  <a:pt x="407963" y="112541"/>
                </a:lnTo>
                <a:lnTo>
                  <a:pt x="323557" y="211015"/>
                </a:lnTo>
                <a:lnTo>
                  <a:pt x="239151" y="126609"/>
                </a:lnTo>
                <a:lnTo>
                  <a:pt x="140677" y="182880"/>
                </a:lnTo>
                <a:lnTo>
                  <a:pt x="70339" y="0"/>
                </a:lnTo>
                <a:lnTo>
                  <a:pt x="0" y="126609"/>
                </a:lnTo>
                <a:close/>
              </a:path>
            </a:pathLst>
          </a:custGeom>
          <a:solidFill>
            <a:srgbClr val="0070C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79">
            <a:extLst>
              <a:ext uri="{FF2B5EF4-FFF2-40B4-BE49-F238E27FC236}">
                <a16:creationId xmlns:a16="http://schemas.microsoft.com/office/drawing/2014/main" xmlns="" id="{616E0304-80C4-45FE-A7F7-1AB4E3147046}"/>
              </a:ext>
            </a:extLst>
          </p:cNvPr>
          <p:cNvSpPr/>
          <p:nvPr/>
        </p:nvSpPr>
        <p:spPr>
          <a:xfrm rot="759937">
            <a:off x="3833038" y="3969530"/>
            <a:ext cx="2746409" cy="2743200"/>
          </a:xfrm>
          <a:prstGeom prst="rect">
            <a:avLst/>
          </a:prstGeom>
          <a:gradFill flip="none" rotWithShape="1">
            <a:gsLst>
              <a:gs pos="53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762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80">
            <a:extLst>
              <a:ext uri="{FF2B5EF4-FFF2-40B4-BE49-F238E27FC236}">
                <a16:creationId xmlns:a16="http://schemas.microsoft.com/office/drawing/2014/main" xmlns="" id="{46A66FAE-43E2-4E30-ACB7-5C02DA97314F}"/>
              </a:ext>
            </a:extLst>
          </p:cNvPr>
          <p:cNvSpPr/>
          <p:nvPr/>
        </p:nvSpPr>
        <p:spPr>
          <a:xfrm rot="759937">
            <a:off x="4087738" y="4200997"/>
            <a:ext cx="2288674" cy="205036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Rectangle 82">
            <a:extLst>
              <a:ext uri="{FF2B5EF4-FFF2-40B4-BE49-F238E27FC236}">
                <a16:creationId xmlns:a16="http://schemas.microsoft.com/office/drawing/2014/main" xmlns="" id="{D41D6D42-6CF9-4A72-BD07-342FFBE98970}"/>
              </a:ext>
            </a:extLst>
          </p:cNvPr>
          <p:cNvSpPr/>
          <p:nvPr/>
        </p:nvSpPr>
        <p:spPr>
          <a:xfrm rot="759937">
            <a:off x="4087325" y="4200997"/>
            <a:ext cx="2288674" cy="205036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: Shape 86">
            <a:extLst>
              <a:ext uri="{FF2B5EF4-FFF2-40B4-BE49-F238E27FC236}">
                <a16:creationId xmlns:a16="http://schemas.microsoft.com/office/drawing/2014/main" xmlns="" id="{F425795E-FE91-4579-AE17-1DA4DC6BCEF9}"/>
              </a:ext>
            </a:extLst>
          </p:cNvPr>
          <p:cNvSpPr/>
          <p:nvPr/>
        </p:nvSpPr>
        <p:spPr>
          <a:xfrm rot="21325220">
            <a:off x="5338262" y="3336410"/>
            <a:ext cx="576553" cy="1193713"/>
          </a:xfrm>
          <a:custGeom>
            <a:avLst/>
            <a:gdLst>
              <a:gd name="connsiteX0" fmla="*/ 0 w 829994"/>
              <a:gd name="connsiteY0" fmla="*/ 126609 h 2335237"/>
              <a:gd name="connsiteX1" fmla="*/ 0 w 829994"/>
              <a:gd name="connsiteY1" fmla="*/ 2321169 h 2335237"/>
              <a:gd name="connsiteX2" fmla="*/ 70339 w 829994"/>
              <a:gd name="connsiteY2" fmla="*/ 2110154 h 2335237"/>
              <a:gd name="connsiteX3" fmla="*/ 154745 w 829994"/>
              <a:gd name="connsiteY3" fmla="*/ 2236763 h 2335237"/>
              <a:gd name="connsiteX4" fmla="*/ 253219 w 829994"/>
              <a:gd name="connsiteY4" fmla="*/ 2110154 h 2335237"/>
              <a:gd name="connsiteX5" fmla="*/ 323557 w 829994"/>
              <a:gd name="connsiteY5" fmla="*/ 2335237 h 2335237"/>
              <a:gd name="connsiteX6" fmla="*/ 436099 w 829994"/>
              <a:gd name="connsiteY6" fmla="*/ 2110154 h 2335237"/>
              <a:gd name="connsiteX7" fmla="*/ 548640 w 829994"/>
              <a:gd name="connsiteY7" fmla="*/ 2278966 h 2335237"/>
              <a:gd name="connsiteX8" fmla="*/ 689317 w 829994"/>
              <a:gd name="connsiteY8" fmla="*/ 2124221 h 2335237"/>
              <a:gd name="connsiteX9" fmla="*/ 829994 w 829994"/>
              <a:gd name="connsiteY9" fmla="*/ 2222695 h 2335237"/>
              <a:gd name="connsiteX10" fmla="*/ 815926 w 829994"/>
              <a:gd name="connsiteY10" fmla="*/ 98474 h 2335237"/>
              <a:gd name="connsiteX11" fmla="*/ 661182 w 829994"/>
              <a:gd name="connsiteY11" fmla="*/ 168812 h 2335237"/>
              <a:gd name="connsiteX12" fmla="*/ 618979 w 829994"/>
              <a:gd name="connsiteY12" fmla="*/ 98474 h 2335237"/>
              <a:gd name="connsiteX13" fmla="*/ 534572 w 829994"/>
              <a:gd name="connsiteY13" fmla="*/ 239150 h 2335237"/>
              <a:gd name="connsiteX14" fmla="*/ 407963 w 829994"/>
              <a:gd name="connsiteY14" fmla="*/ 112541 h 2335237"/>
              <a:gd name="connsiteX15" fmla="*/ 323557 w 829994"/>
              <a:gd name="connsiteY15" fmla="*/ 211015 h 2335237"/>
              <a:gd name="connsiteX16" fmla="*/ 239151 w 829994"/>
              <a:gd name="connsiteY16" fmla="*/ 126609 h 2335237"/>
              <a:gd name="connsiteX17" fmla="*/ 140677 w 829994"/>
              <a:gd name="connsiteY17" fmla="*/ 182880 h 2335237"/>
              <a:gd name="connsiteX18" fmla="*/ 70339 w 829994"/>
              <a:gd name="connsiteY18" fmla="*/ 0 h 2335237"/>
              <a:gd name="connsiteX19" fmla="*/ 0 w 829994"/>
              <a:gd name="connsiteY19" fmla="*/ 126609 h 233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9994" h="2335237">
                <a:moveTo>
                  <a:pt x="0" y="126609"/>
                </a:moveTo>
                <a:lnTo>
                  <a:pt x="0" y="2321169"/>
                </a:lnTo>
                <a:lnTo>
                  <a:pt x="70339" y="2110154"/>
                </a:lnTo>
                <a:lnTo>
                  <a:pt x="154745" y="2236763"/>
                </a:lnTo>
                <a:lnTo>
                  <a:pt x="253219" y="2110154"/>
                </a:lnTo>
                <a:lnTo>
                  <a:pt x="323557" y="2335237"/>
                </a:lnTo>
                <a:lnTo>
                  <a:pt x="436099" y="2110154"/>
                </a:lnTo>
                <a:lnTo>
                  <a:pt x="548640" y="2278966"/>
                </a:lnTo>
                <a:lnTo>
                  <a:pt x="689317" y="2124221"/>
                </a:lnTo>
                <a:lnTo>
                  <a:pt x="829994" y="2222695"/>
                </a:lnTo>
                <a:cubicBezTo>
                  <a:pt x="825305" y="1514621"/>
                  <a:pt x="820615" y="806548"/>
                  <a:pt x="815926" y="98474"/>
                </a:cubicBezTo>
                <a:lnTo>
                  <a:pt x="661182" y="168812"/>
                </a:lnTo>
                <a:lnTo>
                  <a:pt x="618979" y="98474"/>
                </a:lnTo>
                <a:lnTo>
                  <a:pt x="534572" y="239150"/>
                </a:lnTo>
                <a:lnTo>
                  <a:pt x="407963" y="112541"/>
                </a:lnTo>
                <a:lnTo>
                  <a:pt x="323557" y="211015"/>
                </a:lnTo>
                <a:lnTo>
                  <a:pt x="239151" y="126609"/>
                </a:lnTo>
                <a:lnTo>
                  <a:pt x="140677" y="182880"/>
                </a:lnTo>
                <a:lnTo>
                  <a:pt x="70339" y="0"/>
                </a:lnTo>
                <a:lnTo>
                  <a:pt x="0" y="126609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">
            <a:extLst>
              <a:ext uri="{FF2B5EF4-FFF2-40B4-BE49-F238E27FC236}">
                <a16:creationId xmlns:a16="http://schemas.microsoft.com/office/drawing/2014/main" xmlns="" id="{6EC06D9F-8DD9-44E8-A561-0E1CF06798AB}"/>
              </a:ext>
            </a:extLst>
          </p:cNvPr>
          <p:cNvSpPr txBox="1"/>
          <p:nvPr/>
        </p:nvSpPr>
        <p:spPr>
          <a:xfrm rot="899319">
            <a:off x="3534263" y="2543966"/>
            <a:ext cx="1968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 الخلية الحيوانية </a:t>
            </a:r>
          </a:p>
        </p:txBody>
      </p:sp>
      <p:sp>
        <p:nvSpPr>
          <p:cNvPr id="111" name="TextBox 94">
            <a:extLst>
              <a:ext uri="{FF2B5EF4-FFF2-40B4-BE49-F238E27FC236}">
                <a16:creationId xmlns:a16="http://schemas.microsoft.com/office/drawing/2014/main" xmlns="" id="{3CB01239-EDB8-4869-BEEB-E7181D2E3745}"/>
              </a:ext>
            </a:extLst>
          </p:cNvPr>
          <p:cNvSpPr txBox="1"/>
          <p:nvPr/>
        </p:nvSpPr>
        <p:spPr>
          <a:xfrm rot="667687">
            <a:off x="3969021" y="6292660"/>
            <a:ext cx="19689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 الخلية النباتية </a:t>
            </a:r>
          </a:p>
        </p:txBody>
      </p:sp>
      <p:grpSp>
        <p:nvGrpSpPr>
          <p:cNvPr id="112" name="مجموعة 111"/>
          <p:cNvGrpSpPr/>
          <p:nvPr/>
        </p:nvGrpSpPr>
        <p:grpSpPr>
          <a:xfrm>
            <a:off x="8399558" y="1700149"/>
            <a:ext cx="2711634" cy="5102624"/>
            <a:chOff x="7228656" y="2538294"/>
            <a:chExt cx="2276280" cy="4283395"/>
          </a:xfrm>
        </p:grpSpPr>
        <p:sp>
          <p:nvSpPr>
            <p:cNvPr id="113" name="Rectangle: Rounded Corners 12">
              <a:extLst>
                <a:ext uri="{FF2B5EF4-FFF2-40B4-BE49-F238E27FC236}">
                  <a16:creationId xmlns="" xmlns:a16="http://schemas.microsoft.com/office/drawing/2014/main" id="{D60A34A8-1075-4DAE-9820-929158E23515}"/>
                </a:ext>
              </a:extLst>
            </p:cNvPr>
            <p:cNvSpPr/>
            <p:nvPr/>
          </p:nvSpPr>
          <p:spPr>
            <a:xfrm flipH="1">
              <a:off x="7228656" y="2538294"/>
              <a:ext cx="2276280" cy="4283395"/>
            </a:xfrm>
            <a:prstGeom prst="roundRect">
              <a:avLst>
                <a:gd name="adj" fmla="val 6416"/>
              </a:avLst>
            </a:prstGeom>
            <a:solidFill>
              <a:srgbClr val="7030A0">
                <a:alpha val="12000"/>
              </a:srgbClr>
            </a:solidFill>
            <a:ln w="22225">
              <a:gradFill flip="none" rotWithShape="1">
                <a:gsLst>
                  <a:gs pos="11000">
                    <a:schemeClr val="bg1"/>
                  </a:gs>
                  <a:gs pos="35000">
                    <a:schemeClr val="bg1"/>
                  </a:gs>
                  <a:gs pos="61000">
                    <a:schemeClr val="tx1">
                      <a:lumMod val="65000"/>
                      <a:lumOff val="35000"/>
                    </a:schemeClr>
                  </a:gs>
                  <a:gs pos="83000">
                    <a:schemeClr val="bg1"/>
                  </a:gs>
                </a:gsLst>
                <a:lin ang="186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7">
              <a:extLst>
                <a:ext uri="{FF2B5EF4-FFF2-40B4-BE49-F238E27FC236}">
                  <a16:creationId xmlns="" xmlns:a16="http://schemas.microsoft.com/office/drawing/2014/main" id="{7A8C9549-3AEA-4D20-B0D9-729760669CB3}"/>
                </a:ext>
              </a:extLst>
            </p:cNvPr>
            <p:cNvSpPr txBox="1"/>
            <p:nvPr/>
          </p:nvSpPr>
          <p:spPr>
            <a:xfrm>
              <a:off x="7817465" y="2610095"/>
              <a:ext cx="10811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400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أجزاء الخلية</a:t>
              </a:r>
              <a:endParaRPr lang="ar-SY" sz="14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9" t="3962" r="14777" b="8266"/>
            <a:stretch/>
          </p:blipFill>
          <p:spPr bwMode="auto">
            <a:xfrm>
              <a:off x="7459091" y="2850371"/>
              <a:ext cx="1797895" cy="38803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649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accel="28000" fill="hold" nodeType="clickEffect" p14:presetBounceEnd="4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7000">
                                          <p:cBhvr additive="base">
                                            <p:cTn id="4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7000">
                                          <p:cBhvr additive="base">
                                            <p:cTn id="4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104" grpId="0" animBg="1"/>
          <p:bldP spid="10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3" presetClass="entr" presetSubtype="16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5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23" presetClass="entr" presetSubtype="16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2" accel="28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0" grpId="1" animBg="1"/>
          <p:bldP spid="104" grpId="0" animBg="1"/>
          <p:bldP spid="108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8408</TotalTime>
  <Words>825</Words>
  <Application>Microsoft Office PowerPoint</Application>
  <PresentationFormat>مخصص</PresentationFormat>
  <Paragraphs>229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5860</cp:revision>
  <dcterms:created xsi:type="dcterms:W3CDTF">2020-10-10T04:32:51Z</dcterms:created>
  <dcterms:modified xsi:type="dcterms:W3CDTF">2021-08-02T17:48:49Z</dcterms:modified>
</cp:coreProperties>
</file>