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6" r:id="rId2"/>
    <p:sldId id="398" r:id="rId3"/>
    <p:sldId id="388" r:id="rId4"/>
    <p:sldId id="400" r:id="rId5"/>
    <p:sldId id="402" r:id="rId6"/>
    <p:sldId id="403" r:id="rId7"/>
    <p:sldId id="404" r:id="rId8"/>
    <p:sldId id="405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" y="-72"/>
      </p:cViewPr>
      <p:guideLst>
        <p:guide orient="horz" pos="968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0" Type="http://schemas.openxmlformats.org/officeDocument/2006/relationships/image" Target="../media/image6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0.PNG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1.PNG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3911725" y="3137139"/>
            <a:ext cx="4233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200" b="1" dirty="0" smtClean="0">
                <a:latin typeface="Economica" panose="02000506040000020004" pitchFamily="2" charset="0"/>
              </a:rPr>
              <a:t>القَسم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القَسم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53845" y="4738999"/>
            <a:ext cx="1763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الأسلوب</a:t>
            </a:r>
            <a:r>
              <a:rPr lang="ar-SY" sz="2000" b="1" dirty="0">
                <a:latin typeface="Century Gothic" panose="020B0502020202020204" pitchFamily="34" charset="0"/>
              </a:rPr>
              <a:t> اللغويّ</a:t>
            </a:r>
          </a:p>
        </p:txBody>
      </p:sp>
      <p:sp>
        <p:nvSpPr>
          <p:cNvPr id="31" name="TextBox 43">
            <a:extLst>
              <a:ext uri="{FF2B5EF4-FFF2-40B4-BE49-F238E27FC236}">
                <a16:creationId xmlns="" xmlns:a16="http://schemas.microsoft.com/office/drawing/2014/main" id="{C67D3F12-8A46-4C81-AC2A-7F1A8CB4A7A1}"/>
              </a:ext>
            </a:extLst>
          </p:cNvPr>
          <p:cNvSpPr txBox="1"/>
          <p:nvPr/>
        </p:nvSpPr>
        <p:spPr>
          <a:xfrm>
            <a:off x="599634" y="5216779"/>
            <a:ext cx="121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035300" y="1275642"/>
            <a:ext cx="6782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أُكمِلُ الشكلَ </a:t>
            </a:r>
            <a:r>
              <a:rPr lang="ar-SY" sz="2000" b="1" dirty="0">
                <a:latin typeface="Century Gothic" panose="020B0502020202020204" pitchFamily="34" charset="0"/>
              </a:rPr>
              <a:t>الآتي؛ لأُحدِّدَ الكلمات التي </a:t>
            </a:r>
            <a:r>
              <a:rPr lang="ar-SY" sz="2000" b="1" dirty="0" smtClean="0">
                <a:latin typeface="Century Gothic" panose="020B0502020202020204" pitchFamily="34" charset="0"/>
              </a:rPr>
              <a:t>تُستخدمُ </a:t>
            </a:r>
            <a:r>
              <a:rPr lang="ar-SY" sz="2000" b="1" dirty="0">
                <a:latin typeface="Century Gothic" panose="020B0502020202020204" pitchFamily="34" charset="0"/>
              </a:rPr>
              <a:t>في </a:t>
            </a:r>
            <a:r>
              <a:rPr lang="ar-SY" sz="2000" b="1" dirty="0" smtClean="0">
                <a:latin typeface="Century Gothic" panose="020B0502020202020204" pitchFamily="34" charset="0"/>
              </a:rPr>
              <a:t>الأساليب </a:t>
            </a:r>
            <a:r>
              <a:rPr lang="ar-SY" sz="2000" b="1" dirty="0">
                <a:latin typeface="Century Gothic" panose="020B0502020202020204" pitchFamily="34" charset="0"/>
              </a:rPr>
              <a:t>غير الطَّلَبية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077372" y="126389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9904202" y="127465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7924" y="2618270"/>
            <a:ext cx="6754869" cy="3189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197151" y="3914532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لعل</a:t>
            </a:r>
          </a:p>
        </p:txBody>
      </p:sp>
      <p:sp>
        <p:nvSpPr>
          <p:cNvPr id="3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784151" y="3914532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نعم</a:t>
            </a:r>
          </a:p>
        </p:txBody>
      </p:sp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393582" y="3920536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بئس</a:t>
            </a:r>
          </a:p>
        </p:txBody>
      </p:sp>
      <p:sp>
        <p:nvSpPr>
          <p:cNvPr id="3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820290" y="5156480"/>
            <a:ext cx="1573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أسلوب القسم </a:t>
            </a:r>
          </a:p>
        </p:txBody>
      </p:sp>
    </p:spTree>
    <p:extLst>
      <p:ext uri="{BB962C8B-B14F-4D97-AF65-F5344CB8AC3E}">
        <p14:creationId xmlns:p14="http://schemas.microsoft.com/office/powerpoint/2010/main" val="40650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"/>
                            </p:stCondLst>
                            <p:childTnLst>
                              <p:par>
                                <p:cTn id="8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32" grpId="0"/>
      <p:bldP spid="37" grpId="0" animBg="1"/>
      <p:bldP spid="38" grpId="0" animBg="1"/>
      <p:bldP spid="38" grpId="1" animBg="1"/>
      <p:bldP spid="53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القَسم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الأسلوب اللغويّ</a:t>
            </a:r>
          </a:p>
        </p:txBody>
      </p:sp>
      <p:sp>
        <p:nvSpPr>
          <p:cNvPr id="31" name="TextBox 43">
            <a:extLst>
              <a:ext uri="{FF2B5EF4-FFF2-40B4-BE49-F238E27FC236}">
                <a16:creationId xmlns="" xmlns:a16="http://schemas.microsoft.com/office/drawing/2014/main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ولاً- 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783927" y="1275642"/>
            <a:ext cx="647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أُحاكي </a:t>
            </a:r>
            <a:r>
              <a:rPr lang="ar-SY" sz="2400" b="1" dirty="0">
                <a:latin typeface="Century Gothic" panose="020B0502020202020204" pitchFamily="34" charset="0"/>
              </a:rPr>
              <a:t>الجملَ الآتية مع التَّنبه </a:t>
            </a:r>
            <a:r>
              <a:rPr lang="ar-SY" sz="2400" b="1" dirty="0" smtClean="0">
                <a:latin typeface="Century Gothic" panose="020B0502020202020204" pitchFamily="34" charset="0"/>
              </a:rPr>
              <a:t>إلى </a:t>
            </a:r>
            <a:r>
              <a:rPr lang="ar-SY" sz="2400" b="1" dirty="0">
                <a:latin typeface="Century Gothic" panose="020B0502020202020204" pitchFamily="34" charset="0"/>
              </a:rPr>
              <a:t>مفهومِ </a:t>
            </a:r>
            <a:r>
              <a:rPr lang="ar-SY" sz="2400" b="1" dirty="0" smtClean="0">
                <a:latin typeface="Century Gothic" panose="020B0502020202020204" pitchFamily="34" charset="0"/>
              </a:rPr>
              <a:t>القَسَمِ </a:t>
            </a:r>
            <a:r>
              <a:rPr lang="ar-SY" sz="2400" b="1" dirty="0">
                <a:latin typeface="Century Gothic" panose="020B0502020202020204" pitchFamily="34" charset="0"/>
              </a:rPr>
              <a:t>الواردِ فيها: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35181" y="127668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62011" y="128744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3928" y="1905000"/>
            <a:ext cx="6160583" cy="198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882900" y="4095606"/>
            <a:ext cx="676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أُحاكي </a:t>
            </a:r>
            <a:r>
              <a:rPr lang="ar-SY" sz="2400" b="1" dirty="0">
                <a:latin typeface="Century Gothic" panose="020B0502020202020204" pitchFamily="34" charset="0"/>
              </a:rPr>
              <a:t>الجملَ الآتية مع التَّنبه </a:t>
            </a:r>
            <a:r>
              <a:rPr lang="ar-SY" sz="2400" b="1" dirty="0" smtClean="0">
                <a:latin typeface="Century Gothic" panose="020B0502020202020204" pitchFamily="34" charset="0"/>
              </a:rPr>
              <a:t>إلى </a:t>
            </a:r>
            <a:r>
              <a:rPr lang="ar-SY" sz="2400" b="1" dirty="0">
                <a:latin typeface="Century Gothic" panose="020B0502020202020204" pitchFamily="34" charset="0"/>
              </a:rPr>
              <a:t>مفهومِ </a:t>
            </a:r>
            <a:r>
              <a:rPr lang="ar-SY" sz="2400" b="1" dirty="0" smtClean="0">
                <a:latin typeface="Century Gothic" panose="020B0502020202020204" pitchFamily="34" charset="0"/>
              </a:rPr>
              <a:t>القَسَمِ </a:t>
            </a:r>
            <a:r>
              <a:rPr lang="ar-SY" sz="2400" b="1" dirty="0">
                <a:latin typeface="Century Gothic" panose="020B0502020202020204" pitchFamily="34" charset="0"/>
              </a:rPr>
              <a:t>الواردِ فيها:</a:t>
            </a:r>
          </a:p>
        </p:txBody>
      </p:sp>
      <p:sp>
        <p:nvSpPr>
          <p:cNvPr id="7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315557" y="415738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42387" y="416814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6303" y="4766527"/>
            <a:ext cx="6709808" cy="15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809971" y="2279319"/>
            <a:ext cx="97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فو الله</a:t>
            </a:r>
          </a:p>
        </p:txBody>
      </p:sp>
      <p:sp>
        <p:nvSpPr>
          <p:cNvPr id="7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567664" y="2228913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حقوق </a:t>
            </a:r>
          </a:p>
        </p:txBody>
      </p:sp>
      <p:sp>
        <p:nvSpPr>
          <p:cNvPr id="7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550137" y="2287697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تهملها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644299" y="3225963"/>
            <a:ext cx="3307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فو الله لأتفوق بلا جهد.</a:t>
            </a:r>
          </a:p>
        </p:txBody>
      </p:sp>
      <p:sp>
        <p:nvSpPr>
          <p:cNvPr id="8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809971" y="4836442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أقسم بالله </a:t>
            </a:r>
          </a:p>
        </p:txBody>
      </p:sp>
      <p:sp>
        <p:nvSpPr>
          <p:cNvPr id="8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474822" y="4878978"/>
            <a:ext cx="2104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في إعداد الطعام.</a:t>
            </a:r>
          </a:p>
        </p:txBody>
      </p:sp>
      <p:sp>
        <p:nvSpPr>
          <p:cNvPr id="8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921552" y="5660031"/>
            <a:ext cx="3859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أقسم بالله لأذهبنَّ إلى المدرسة. </a:t>
            </a:r>
          </a:p>
        </p:txBody>
      </p:sp>
    </p:spTree>
    <p:extLst>
      <p:ext uri="{BB962C8B-B14F-4D97-AF65-F5344CB8AC3E}">
        <p14:creationId xmlns:p14="http://schemas.microsoft.com/office/powerpoint/2010/main" val="1755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53" dur="200" fill="hold"/>
                                        <p:tgtEl>
                                          <p:spTgt spid="7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"/>
                            </p:stCondLst>
                            <p:childTnLst>
                              <p:par>
                                <p:cTn id="15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  <p:bldP spid="32" grpId="0"/>
      <p:bldP spid="37" grpId="0" animBg="1"/>
      <p:bldP spid="38" grpId="0" animBg="1"/>
      <p:bldP spid="38" grpId="1" animBg="1"/>
      <p:bldP spid="73" grpId="0"/>
      <p:bldP spid="74" grpId="0" animBg="1"/>
      <p:bldP spid="75" grpId="0" animBg="1"/>
      <p:bldP spid="75" grpId="1" animBg="1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القَسم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8" y="4468224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33966" y="4892887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الأسلوب اللغويّ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292599" y="1275642"/>
            <a:ext cx="596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أُحاكي </a:t>
            </a:r>
            <a:r>
              <a:rPr lang="ar-SY" sz="2400" b="1" dirty="0">
                <a:latin typeface="Century Gothic" panose="020B0502020202020204" pitchFamily="34" charset="0"/>
              </a:rPr>
              <a:t>الجملَ الآتية مع التَّنبه </a:t>
            </a:r>
            <a:r>
              <a:rPr lang="ar-SY" sz="2400" b="1" dirty="0" smtClean="0">
                <a:latin typeface="Century Gothic" panose="020B0502020202020204" pitchFamily="34" charset="0"/>
              </a:rPr>
              <a:t>إلى </a:t>
            </a:r>
            <a:r>
              <a:rPr lang="ar-SY" sz="2400" b="1" dirty="0">
                <a:latin typeface="Century Gothic" panose="020B0502020202020204" pitchFamily="34" charset="0"/>
              </a:rPr>
              <a:t>مفهومِ </a:t>
            </a:r>
            <a:r>
              <a:rPr lang="ar-SY" sz="2400" b="1" dirty="0" smtClean="0">
                <a:latin typeface="Century Gothic" panose="020B0502020202020204" pitchFamily="34" charset="0"/>
              </a:rPr>
              <a:t>القَسَمِ </a:t>
            </a:r>
            <a:r>
              <a:rPr lang="ar-SY" sz="2400" b="1" dirty="0">
                <a:latin typeface="Century Gothic" panose="020B0502020202020204" pitchFamily="34" charset="0"/>
              </a:rPr>
              <a:t>الواردِ فيها: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35181" y="127668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62011" y="128744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3</a:t>
            </a:r>
            <a:endParaRPr lang="en-US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7877" y="1925370"/>
            <a:ext cx="5798847" cy="1426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292597" y="3864073"/>
            <a:ext cx="596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أُحاكي </a:t>
            </a:r>
            <a:r>
              <a:rPr lang="ar-SY" sz="2400" b="1" dirty="0">
                <a:latin typeface="Century Gothic" panose="020B0502020202020204" pitchFamily="34" charset="0"/>
              </a:rPr>
              <a:t>الجملَ الآتية مع التَّنبه </a:t>
            </a:r>
            <a:r>
              <a:rPr lang="ar-SY" sz="2400" b="1" dirty="0" smtClean="0">
                <a:latin typeface="Century Gothic" panose="020B0502020202020204" pitchFamily="34" charset="0"/>
              </a:rPr>
              <a:t>إلى </a:t>
            </a:r>
            <a:r>
              <a:rPr lang="ar-SY" sz="2400" b="1" dirty="0">
                <a:latin typeface="Century Gothic" panose="020B0502020202020204" pitchFamily="34" charset="0"/>
              </a:rPr>
              <a:t>مفهومِ </a:t>
            </a:r>
            <a:r>
              <a:rPr lang="ar-SY" sz="2400" b="1" dirty="0" smtClean="0">
                <a:latin typeface="Century Gothic" panose="020B0502020202020204" pitchFamily="34" charset="0"/>
              </a:rPr>
              <a:t>القَسَمِ </a:t>
            </a:r>
            <a:r>
              <a:rPr lang="ar-SY" sz="2400" b="1" dirty="0">
                <a:latin typeface="Century Gothic" panose="020B0502020202020204" pitchFamily="34" charset="0"/>
              </a:rPr>
              <a:t>الواردِ فيها:</a:t>
            </a:r>
          </a:p>
        </p:txBody>
      </p:sp>
      <p:sp>
        <p:nvSpPr>
          <p:cNvPr id="34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35183" y="395717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62013" y="3967929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4</a:t>
            </a:r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5125" y="4765696"/>
            <a:ext cx="5484350" cy="1660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895777" y="2034068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بالله </a:t>
            </a:r>
          </a:p>
        </p:txBody>
      </p:sp>
      <p:sp>
        <p:nvSpPr>
          <p:cNvPr id="4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889500" y="2010407"/>
            <a:ext cx="2629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كحقوق الوالدين </a:t>
            </a:r>
          </a:p>
        </p:txBody>
      </p:sp>
      <p:sp>
        <p:nvSpPr>
          <p:cNvPr id="4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041899" y="2748967"/>
            <a:ext cx="2629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الطبيب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048179" y="2772628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بالله </a:t>
            </a:r>
          </a:p>
        </p:txBody>
      </p:sp>
      <p:sp>
        <p:nvSpPr>
          <p:cNvPr id="4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048179" y="4892887"/>
            <a:ext cx="788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تالله </a:t>
            </a:r>
          </a:p>
        </p:txBody>
      </p:sp>
      <p:sp>
        <p:nvSpPr>
          <p:cNvPr id="4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671210" y="4932076"/>
            <a:ext cx="673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أقرب </a:t>
            </a:r>
          </a:p>
        </p:txBody>
      </p:sp>
      <p:sp>
        <p:nvSpPr>
          <p:cNvPr id="4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501967" y="4821246"/>
            <a:ext cx="673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بالحق </a:t>
            </a:r>
          </a:p>
        </p:txBody>
      </p:sp>
      <p:sp>
        <p:nvSpPr>
          <p:cNvPr id="4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613400" y="5755426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تالله </a:t>
            </a:r>
            <a:r>
              <a:rPr lang="ar-SY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لأناضلَّن </a:t>
            </a:r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من أجل تحرير فلسطين.</a:t>
            </a:r>
          </a:p>
        </p:txBody>
      </p:sp>
    </p:spTree>
    <p:extLst>
      <p:ext uri="{BB962C8B-B14F-4D97-AF65-F5344CB8AC3E}">
        <p14:creationId xmlns:p14="http://schemas.microsoft.com/office/powerpoint/2010/main" val="305521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8" dur="200" fill="hold"/>
                                        <p:tgtEl>
                                          <p:spTgt spid="3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"/>
                            </p:stCondLst>
                            <p:childTnLst>
                              <p:par>
                                <p:cTn id="1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33" grpId="0"/>
      <p:bldP spid="34" grpId="0" animBg="1"/>
      <p:bldP spid="35" grpId="0" animBg="1"/>
      <p:bldP spid="35" grpId="1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القَسم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32843" y="4892887"/>
            <a:ext cx="1763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الأسلوب اللغويّ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ثانياً- 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054599" y="1175699"/>
            <a:ext cx="5207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أُحاكي </a:t>
            </a:r>
            <a:r>
              <a:rPr lang="ar-SY" sz="2000" b="1" dirty="0">
                <a:latin typeface="Century Gothic" panose="020B0502020202020204" pitchFamily="34" charset="0"/>
              </a:rPr>
              <a:t>الجملَ الآتية مع التَّنبه </a:t>
            </a:r>
            <a:r>
              <a:rPr lang="ar-SY" sz="2000" b="1" dirty="0" smtClean="0">
                <a:latin typeface="Century Gothic" panose="020B0502020202020204" pitchFamily="34" charset="0"/>
              </a:rPr>
              <a:t>إلى </a:t>
            </a:r>
            <a:r>
              <a:rPr lang="ar-SY" sz="2000" b="1" dirty="0">
                <a:latin typeface="Century Gothic" panose="020B0502020202020204" pitchFamily="34" charset="0"/>
              </a:rPr>
              <a:t>مفهومِ </a:t>
            </a:r>
            <a:r>
              <a:rPr lang="ar-SY" sz="2000" b="1" dirty="0" smtClean="0">
                <a:latin typeface="Century Gothic" panose="020B0502020202020204" pitchFamily="34" charset="0"/>
              </a:rPr>
              <a:t>القَسَمِ </a:t>
            </a:r>
            <a:r>
              <a:rPr lang="ar-SY" sz="2000" b="1" dirty="0">
                <a:latin typeface="Century Gothic" panose="020B0502020202020204" pitchFamily="34" charset="0"/>
              </a:rPr>
              <a:t>الواردِ فيها: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35181" y="120724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62011" y="121800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6467" y="1638634"/>
            <a:ext cx="3683313" cy="5190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477373" y="2147997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الواو </a:t>
            </a:r>
          </a:p>
        </p:txBody>
      </p:sp>
      <p:sp>
        <p:nvSpPr>
          <p:cNvPr id="7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643543" y="2748913"/>
            <a:ext cx="839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الباء </a:t>
            </a:r>
          </a:p>
        </p:txBody>
      </p:sp>
      <p:sp>
        <p:nvSpPr>
          <p:cNvPr id="7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707042" y="3352311"/>
            <a:ext cx="751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التاء</a:t>
            </a:r>
          </a:p>
        </p:txBody>
      </p:sp>
      <p:sp>
        <p:nvSpPr>
          <p:cNvPr id="3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468832" y="3929783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أقسم </a:t>
            </a:r>
          </a:p>
        </p:txBody>
      </p:sp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596678" y="5144831"/>
            <a:ext cx="90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أيمن </a:t>
            </a:r>
          </a:p>
        </p:txBody>
      </p:sp>
      <p:sp>
        <p:nvSpPr>
          <p:cNvPr id="3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553573" y="6283155"/>
            <a:ext cx="106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عَمْر</a:t>
            </a:r>
          </a:p>
        </p:txBody>
      </p:sp>
    </p:spTree>
    <p:extLst>
      <p:ext uri="{BB962C8B-B14F-4D97-AF65-F5344CB8AC3E}">
        <p14:creationId xmlns:p14="http://schemas.microsoft.com/office/powerpoint/2010/main" val="112203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77" grpId="0"/>
      <p:bldP spid="78" grpId="0"/>
      <p:bldP spid="79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القَسم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32843" y="4868334"/>
            <a:ext cx="1763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الأسلوب اللغويّ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ثالثاً-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319625" y="1350212"/>
            <a:ext cx="287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أَصوغُ شفهيًّا </a:t>
            </a:r>
            <a:r>
              <a:rPr lang="ar-SY" sz="2000" b="1" dirty="0">
                <a:latin typeface="Century Gothic" panose="020B0502020202020204" pitchFamily="34" charset="0"/>
              </a:rPr>
              <a:t>على غرارِ الأمثلةِ: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36996" y="134703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263826" y="135779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810500" y="2331961"/>
            <a:ext cx="252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تاللهِ </a:t>
            </a:r>
            <a:r>
              <a:rPr lang="ar-SY" sz="2000" b="1" dirty="0" smtClean="0">
                <a:latin typeface="Century Gothic" panose="020B0502020202020204" pitchFamily="34" charset="0"/>
              </a:rPr>
              <a:t>لأُوتِين </a:t>
            </a:r>
            <a:r>
              <a:rPr lang="ar-SY" sz="2000" b="1" dirty="0">
                <a:latin typeface="Century Gothic" panose="020B0502020202020204" pitchFamily="34" charset="0"/>
              </a:rPr>
              <a:t>القريبَ حقَّه.</a:t>
            </a: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08729" y="230575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35559" y="2316512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162800" y="3002605"/>
            <a:ext cx="3207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أَحلِفُ </a:t>
            </a:r>
            <a:r>
              <a:rPr lang="ar-SY" sz="2000" b="1" dirty="0">
                <a:latin typeface="Century Gothic" panose="020B0502020202020204" pitchFamily="34" charset="0"/>
              </a:rPr>
              <a:t>بِاللهِ لأقومَنَّ بواجبِ المعلمِ.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48045" y="297639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74875" y="2987156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810500" y="3737323"/>
            <a:ext cx="2548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يَمينُ اللهِ لأُعْطِ الطَّريقَ حقَّهُ.</a:t>
            </a: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24275" y="3711116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51105" y="3721874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903011" y="4389321"/>
            <a:ext cx="348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والذي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نفسي </a:t>
            </a:r>
            <a:r>
              <a:rPr lang="ar-SY" sz="2000" b="1" dirty="0">
                <a:latin typeface="Century Gothic" panose="020B0502020202020204" pitchFamily="34" charset="0"/>
              </a:rPr>
              <a:t>بيدِهِ لا </a:t>
            </a:r>
            <a:r>
              <a:rPr lang="ar-SY" sz="2000" b="1" dirty="0" smtClean="0">
                <a:latin typeface="Century Gothic" panose="020B0502020202020204" pitchFamily="34" charset="0"/>
              </a:rPr>
              <a:t>أُهملُ </a:t>
            </a:r>
            <a:r>
              <a:rPr lang="ar-SY" sz="2000" b="1" dirty="0">
                <a:latin typeface="Century Gothic" panose="020B0502020202020204" pitchFamily="34" charset="0"/>
              </a:rPr>
              <a:t>حقوقَ الجارِ.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8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68648" y="437856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95478" y="4389321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357023" y="2350876"/>
            <a:ext cx="2500465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تالله لأنصرن المظلوم.</a:t>
            </a:r>
          </a:p>
        </p:txBody>
      </p:sp>
      <p:sp>
        <p:nvSpPr>
          <p:cNvPr id="5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476536" y="3002604"/>
            <a:ext cx="3380952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أحلف بالله لأقومنَّ بواجب الطبيب.</a:t>
            </a:r>
          </a:p>
        </p:txBody>
      </p:sp>
      <p:sp>
        <p:nvSpPr>
          <p:cNvPr id="5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142026" y="3745888"/>
            <a:ext cx="2715462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يمين الله لأعطينَّ اليتيم حقه.</a:t>
            </a:r>
          </a:p>
        </p:txBody>
      </p:sp>
      <p:sp>
        <p:nvSpPr>
          <p:cNvPr id="5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17714" y="5077869"/>
            <a:ext cx="2639774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ولله لأتصدقن بما استطيع.</a:t>
            </a:r>
          </a:p>
        </p:txBody>
      </p:sp>
      <p:sp>
        <p:nvSpPr>
          <p:cNvPr id="5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024380" y="4434816"/>
            <a:ext cx="384810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والذي نفسي بيده لا أهمل واجبتي المدرسية.</a:t>
            </a:r>
          </a:p>
        </p:txBody>
      </p:sp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962900" y="5056718"/>
            <a:ext cx="2396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واللهِ </a:t>
            </a:r>
            <a:r>
              <a:rPr lang="ar-SY" sz="2000" b="1" dirty="0" smtClean="0">
                <a:latin typeface="Century Gothic" panose="020B0502020202020204" pitchFamily="34" charset="0"/>
              </a:rPr>
              <a:t>إنَّ للضيفِ واجباً.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6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68648" y="506711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95478" y="5077869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1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3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"/>
                            </p:stCondLst>
                            <p:childTnLst>
                              <p:par>
                                <p:cTn id="11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9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"/>
                            </p:stCondLst>
                            <p:childTnLst>
                              <p:par>
                                <p:cTn id="1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5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50"/>
                            </p:stCondLst>
                            <p:childTnLst>
                              <p:par>
                                <p:cTn id="17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91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50"/>
                            </p:stCondLst>
                            <p:childTnLst>
                              <p:par>
                                <p:cTn id="1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7" dur="200" fill="hold"/>
                                        <p:tgtEl>
                                          <p:spTgt spid="5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50"/>
                            </p:stCondLst>
                            <p:childTnLst>
                              <p:par>
                                <p:cTn id="2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36" grpId="0"/>
      <p:bldP spid="39" grpId="0" animBg="1"/>
      <p:bldP spid="40" grpId="0" animBg="1"/>
      <p:bldP spid="40" grpId="1" animBg="1"/>
      <p:bldP spid="41" grpId="0"/>
      <p:bldP spid="42" grpId="0" animBg="1"/>
      <p:bldP spid="43" grpId="0" animBg="1"/>
      <p:bldP spid="43" grpId="1" animBg="1"/>
      <p:bldP spid="44" grpId="0"/>
      <p:bldP spid="45" grpId="0" animBg="1"/>
      <p:bldP spid="46" grpId="0" animBg="1"/>
      <p:bldP spid="46" grpId="1" animBg="1"/>
      <p:bldP spid="47" grpId="0"/>
      <p:bldP spid="48" grpId="0" animBg="1"/>
      <p:bldP spid="49" grpId="0" animBg="1"/>
      <p:bldP spid="49" grpId="1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 animBg="1"/>
      <p:bldP spid="57" grpId="0" animBg="1"/>
      <p:bldP spid="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القَسم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الأسلوب اللغويّ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رابعاً-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116626" y="1238524"/>
            <a:ext cx="6258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أَقرأُ </a:t>
            </a:r>
            <a:r>
              <a:rPr lang="ar-SY" sz="2000" b="1" dirty="0">
                <a:latin typeface="Century Gothic" panose="020B0502020202020204" pitchFamily="34" charset="0"/>
              </a:rPr>
              <a:t>الجملَ الآتيةَ، و </a:t>
            </a:r>
            <a:r>
              <a:rPr lang="ar-SY" sz="2000" b="1" dirty="0" smtClean="0">
                <a:latin typeface="Century Gothic" panose="020B0502020202020204" pitchFamily="34" charset="0"/>
              </a:rPr>
              <a:t>أشترك </a:t>
            </a:r>
            <a:r>
              <a:rPr lang="ar-SY" sz="2000" b="1" dirty="0">
                <a:latin typeface="Century Gothic" panose="020B0502020202020204" pitchFamily="34" charset="0"/>
              </a:rPr>
              <a:t>مع من بجواري في ملء الجدول اللاحق: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48046" y="120724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74876" y="121800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035057" y="1737661"/>
            <a:ext cx="4940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والله لقد </a:t>
            </a:r>
            <a:r>
              <a:rPr lang="ar-SY" sz="2000" b="1" dirty="0" smtClean="0">
                <a:latin typeface="Century Gothic" panose="020B0502020202020204" pitchFamily="34" charset="0"/>
              </a:rPr>
              <a:t>أنكر القرآن </a:t>
            </a:r>
            <a:r>
              <a:rPr lang="ar-SY" sz="2000" b="1" dirty="0">
                <a:latin typeface="Century Gothic" panose="020B0502020202020204" pitchFamily="34" charset="0"/>
              </a:rPr>
              <a:t>الكريم على الذين يقولون ولا يفعلون.</a:t>
            </a: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153737" y="171145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9980567" y="1722212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099525" y="2304222"/>
            <a:ext cx="5915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وطني منحني حقوقي كاملة، فوربّ الكعبة لا </a:t>
            </a:r>
            <a:r>
              <a:rPr lang="ar-SY" sz="2000" b="1" dirty="0" smtClean="0">
                <a:latin typeface="Century Gothic" panose="020B0502020202020204" pitchFamily="34" charset="0"/>
              </a:rPr>
              <a:t>أتخلف </a:t>
            </a:r>
            <a:r>
              <a:rPr lang="ar-SY" sz="2000" b="1" dirty="0">
                <a:latin typeface="Century Gothic" panose="020B0502020202020204" pitchFamily="34" charset="0"/>
              </a:rPr>
              <a:t>عن الدفاع عنه.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193053" y="227801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019883" y="2288773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sp>
        <p:nvSpPr>
          <p:cNvPr id="4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943364" y="2931602"/>
            <a:ext cx="506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تالله ما من </a:t>
            </a:r>
            <a:r>
              <a:rPr lang="ar-SY" sz="2000" b="1" dirty="0" smtClean="0">
                <a:latin typeface="Century Gothic" panose="020B0502020202020204" pitchFamily="34" charset="0"/>
              </a:rPr>
              <a:t>معصية </a:t>
            </a:r>
            <a:r>
              <a:rPr lang="ar-SY" sz="2000" b="1" dirty="0">
                <a:latin typeface="Century Gothic" panose="020B0502020202020204" pitchFamily="34" charset="0"/>
              </a:rPr>
              <a:t>بعد </a:t>
            </a:r>
            <a:r>
              <a:rPr lang="ar-SY" sz="2000" b="1" dirty="0" smtClean="0">
                <a:latin typeface="Century Gothic" panose="020B0502020202020204" pitchFamily="34" charset="0"/>
              </a:rPr>
              <a:t>الشرك أعظم </a:t>
            </a:r>
            <a:r>
              <a:rPr lang="ar-SY" sz="2000" b="1" dirty="0">
                <a:latin typeface="Century Gothic" panose="020B0502020202020204" pitchFamily="34" charset="0"/>
              </a:rPr>
              <a:t>من </a:t>
            </a:r>
            <a:r>
              <a:rPr lang="ar-SY" sz="2000" b="1" dirty="0" smtClean="0">
                <a:latin typeface="Century Gothic" panose="020B0502020202020204" pitchFamily="34" charset="0"/>
              </a:rPr>
              <a:t>عقوق </a:t>
            </a:r>
            <a:r>
              <a:rPr lang="ar-SY" sz="2000" b="1" dirty="0">
                <a:latin typeface="Century Gothic" panose="020B0502020202020204" pitchFamily="34" charset="0"/>
              </a:rPr>
              <a:t>الوالدين</a:t>
            </a: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169283" y="2905395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9996113" y="2916153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3</a:t>
            </a:r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5242" y="3476323"/>
            <a:ext cx="6835563" cy="3234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194800" y="4445676"/>
            <a:ext cx="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الواو </a:t>
            </a:r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86992" y="4493624"/>
            <a:ext cx="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الله </a:t>
            </a:r>
          </a:p>
        </p:txBody>
      </p:sp>
      <p:sp>
        <p:nvSpPr>
          <p:cNvPr id="6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54517" y="4482293"/>
            <a:ext cx="211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نكران </a:t>
            </a:r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القران وأد البنات</a:t>
            </a:r>
          </a:p>
        </p:txBody>
      </p:sp>
      <p:sp>
        <p:nvSpPr>
          <p:cNvPr id="6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226038" y="5146072"/>
            <a:ext cx="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الواو </a:t>
            </a:r>
          </a:p>
        </p:txBody>
      </p:sp>
      <p:sp>
        <p:nvSpPr>
          <p:cNvPr id="6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888256" y="5172920"/>
            <a:ext cx="1121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رب  </a:t>
            </a:r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الكعبة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099525" y="5223720"/>
            <a:ext cx="273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عدم التخلف عن الدفاع عن الوطن </a:t>
            </a:r>
          </a:p>
        </p:txBody>
      </p:sp>
      <p:sp>
        <p:nvSpPr>
          <p:cNvPr id="6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252634" y="5860428"/>
            <a:ext cx="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التاء 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245750" y="5894313"/>
            <a:ext cx="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الله </a:t>
            </a:r>
          </a:p>
        </p:txBody>
      </p:sp>
      <p:sp>
        <p:nvSpPr>
          <p:cNvPr id="6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201685" y="5867813"/>
            <a:ext cx="2546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عظم معصية عقوق الوالدين </a:t>
            </a:r>
            <a:r>
              <a:rPr lang="ar-SY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بعد </a:t>
            </a:r>
            <a:r>
              <a:rPr lang="ar-SY" b="1" dirty="0">
                <a:solidFill>
                  <a:srgbClr val="C00000"/>
                </a:solidFill>
              </a:rPr>
              <a:t>الشرك </a:t>
            </a:r>
            <a:r>
              <a:rPr lang="ar-SY" b="1" dirty="0" smtClean="0">
                <a:solidFill>
                  <a:srgbClr val="C00000"/>
                </a:solidFill>
              </a:rPr>
              <a:t>بالله</a:t>
            </a:r>
            <a:endParaRPr lang="ar-SY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7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3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"/>
                            </p:stCondLst>
                            <p:childTnLst>
                              <p:par>
                                <p:cTn id="11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1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50"/>
                            </p:stCondLst>
                            <p:childTnLst>
                              <p:par>
                                <p:cTn id="13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49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50"/>
                            </p:stCondLst>
                            <p:childTnLst>
                              <p:par>
                                <p:cTn id="15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"/>
                            </p:stCondLst>
                            <p:childTnLst>
                              <p:par>
                                <p:cTn id="1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000"/>
                            </p:stCondLst>
                            <p:childTnLst>
                              <p:par>
                                <p:cTn id="1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500"/>
                            </p:stCondLst>
                            <p:childTnLst>
                              <p:par>
                                <p:cTn id="2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000"/>
                            </p:stCondLst>
                            <p:childTnLst>
                              <p:par>
                                <p:cTn id="2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00"/>
                            </p:stCondLst>
                            <p:childTnLst>
                              <p:par>
                                <p:cTn id="2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36" grpId="0"/>
      <p:bldP spid="39" grpId="0" animBg="1"/>
      <p:bldP spid="40" grpId="0" animBg="1"/>
      <p:bldP spid="40" grpId="1" animBg="1"/>
      <p:bldP spid="41" grpId="0"/>
      <p:bldP spid="42" grpId="0" animBg="1"/>
      <p:bldP spid="43" grpId="0" animBg="1"/>
      <p:bldP spid="43" grpId="1" animBg="1"/>
      <p:bldP spid="44" grpId="0"/>
      <p:bldP spid="45" grpId="0" animBg="1"/>
      <p:bldP spid="46" grpId="0" animBg="1"/>
      <p:bldP spid="46" grpId="1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332</Words>
  <Application>Microsoft Office PowerPoint</Application>
  <PresentationFormat>مخصص</PresentationFormat>
  <Paragraphs>110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1316</cp:revision>
  <dcterms:created xsi:type="dcterms:W3CDTF">2020-11-11T11:02:52Z</dcterms:created>
  <dcterms:modified xsi:type="dcterms:W3CDTF">2021-06-22T14:13:09Z</dcterms:modified>
</cp:coreProperties>
</file>