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</p:sldIdLst>
  <p:sldSz cx="9144000" cy="6858000" type="screen4x3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8" d="100"/>
          <a:sy n="58" d="100"/>
        </p:scale>
        <p:origin x="7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9FCCEFF-29F5-4630-AE9F-49F5CD2600FE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A86A0C-C432-402E-91BE-FA8A27C53A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35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15/08/1440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15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خــطـــة حـــــــل المــســـألـــــــــــة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5-3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86000" y="824805"/>
            <a:ext cx="6019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عملت هدى نمطا من قطع ملونة ، فوضعت في الصف الأول قطعتين ، وفي الصف الثاني 4 قطع ، وفي الصف الثالث 8 قطع ، فإذا استمرت على هذا النمط ، فكم قطعة تضع في الصف السادس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62000" y="2427744"/>
            <a:ext cx="74676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00B050"/>
                </a:solidFill>
              </a:rPr>
              <a:t>أفهم</a:t>
            </a:r>
            <a:r>
              <a:rPr lang="ar-SA" sz="4000" b="1" dirty="0" smtClean="0">
                <a:solidFill>
                  <a:prstClr val="black"/>
                </a:solidFill>
              </a:rPr>
              <a:t> </a:t>
            </a:r>
            <a:r>
              <a:rPr lang="ar-SA" sz="3200" b="1" dirty="0" smtClean="0">
                <a:solidFill>
                  <a:prstClr val="black"/>
                </a:solidFill>
              </a:rPr>
              <a:t>      </a:t>
            </a:r>
            <a:r>
              <a:rPr lang="ar-SA" sz="3200" b="1" dirty="0" smtClean="0">
                <a:solidFill>
                  <a:srgbClr val="FF0000"/>
                </a:solidFill>
              </a:rPr>
              <a:t>ماذا أعرف عن المسألة ؟ </a:t>
            </a:r>
            <a:endParaRPr lang="ar-SA" sz="3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ar-SA" sz="2800" b="1" dirty="0" smtClean="0">
                <a:solidFill>
                  <a:prstClr val="black"/>
                </a:solidFill>
              </a:rPr>
              <a:t>توجد قطعتان في الصف الأول ، و4 قطع في الصف الثاني ، و8 قطع في الصف الثالث . </a:t>
            </a:r>
            <a:endParaRPr lang="ar-SA" sz="2400" b="1" dirty="0" smtClean="0">
              <a:solidFill>
                <a:prstClr val="black"/>
              </a:solidFill>
            </a:endParaRPr>
          </a:p>
          <a:p>
            <a:r>
              <a:rPr lang="ar-SA" sz="3200" b="1" dirty="0" smtClean="0">
                <a:solidFill>
                  <a:srgbClr val="FF0000"/>
                </a:solidFill>
              </a:rPr>
              <a:t>               ما المطلوب مني ؟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SA" sz="2800" b="1" dirty="0" smtClean="0">
                <a:solidFill>
                  <a:prstClr val="black"/>
                </a:solidFill>
              </a:rPr>
              <a:t>أجد عدد القطع </a:t>
            </a:r>
            <a:r>
              <a:rPr lang="ar-SA" sz="2800" b="1" dirty="0">
                <a:solidFill>
                  <a:prstClr val="black"/>
                </a:solidFill>
              </a:rPr>
              <a:t>ف</a:t>
            </a:r>
            <a:r>
              <a:rPr lang="ar-SA" sz="2800" b="1" dirty="0" smtClean="0">
                <a:solidFill>
                  <a:prstClr val="black"/>
                </a:solidFill>
              </a:rPr>
              <a:t>ي الصف السادس ؟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88158" y="4953000"/>
            <a:ext cx="7467600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00B050"/>
                </a:solidFill>
              </a:rPr>
              <a:t>أخطط </a:t>
            </a:r>
            <a:r>
              <a:rPr lang="ar-SA" sz="3200" b="1" dirty="0">
                <a:solidFill>
                  <a:prstClr val="black"/>
                </a:solidFill>
              </a:rPr>
              <a:t> </a:t>
            </a:r>
            <a:r>
              <a:rPr lang="ar-SA" sz="3200" b="1" dirty="0" smtClean="0">
                <a:solidFill>
                  <a:prstClr val="black"/>
                </a:solidFill>
              </a:rPr>
              <a:t> يمكنني أن أعمل جدولا لأضع فيه المعلومات ، ثم أبحث عن نمط . </a:t>
            </a:r>
          </a:p>
        </p:txBody>
      </p:sp>
      <p:sp>
        <p:nvSpPr>
          <p:cNvPr id="14" name="سهم إلى اليسار 13">
            <a:hlinkClick r:id="" action="ppaction://noaction"/>
          </p:cNvPr>
          <p:cNvSpPr/>
          <p:nvPr/>
        </p:nvSpPr>
        <p:spPr>
          <a:xfrm>
            <a:off x="304800" y="5459016"/>
            <a:ext cx="1676400" cy="1017984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تكملة الشرح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ardrop 8"/>
          <p:cNvSpPr/>
          <p:nvPr/>
        </p:nvSpPr>
        <p:spPr>
          <a:xfrm>
            <a:off x="43699" y="43888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1688" y="1159712"/>
            <a:ext cx="1619512" cy="1837618"/>
            <a:chOff x="2613768" y="2242265"/>
            <a:chExt cx="3921135" cy="44492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3768" y="2242265"/>
              <a:ext cx="3916463" cy="23734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4615734"/>
              <a:ext cx="2610975" cy="20642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5563" y="5100073"/>
              <a:ext cx="1305488" cy="15914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99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16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خــطـــة حـــــــل المــســـألـــــــــــة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838200" y="824805"/>
            <a:ext cx="74676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00B050"/>
                </a:solidFill>
              </a:rPr>
              <a:t>أحـــــل    </a:t>
            </a:r>
            <a:r>
              <a:rPr lang="ar-SA" sz="2400" b="1" dirty="0" smtClean="0">
                <a:solidFill>
                  <a:prstClr val="black"/>
                </a:solidFill>
              </a:rPr>
              <a:t>•  أولا : أضع المعلومات في الجدول . 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                     •  أبحث عن نمط تتضاعف فيه الأعداد .</a:t>
            </a:r>
          </a:p>
          <a:p>
            <a:r>
              <a:rPr lang="ar-SA" sz="2400" b="1" dirty="0">
                <a:solidFill>
                  <a:prstClr val="black"/>
                </a:solidFill>
              </a:rPr>
              <a:t> </a:t>
            </a:r>
            <a:r>
              <a:rPr lang="ar-SA" sz="2400" b="1" dirty="0" smtClean="0">
                <a:solidFill>
                  <a:prstClr val="black"/>
                </a:solidFill>
              </a:rPr>
              <a:t>                     • عند اكتشاف النمط أستطيع إكماله .   </a:t>
            </a:r>
            <a:endParaRPr lang="ar-SA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34073"/>
              </p:ext>
            </p:extLst>
          </p:nvPr>
        </p:nvGraphicFramePr>
        <p:xfrm>
          <a:off x="1371600" y="2316480"/>
          <a:ext cx="6643686" cy="10363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10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الأول</a:t>
                      </a:r>
                      <a:r>
                        <a:rPr lang="ar-SA" sz="2800" b="1" baseline="0" dirty="0" smtClean="0"/>
                        <a:t>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الثاني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الثالث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الرابع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الخامس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السادس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2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4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8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سهم منحني إلى الأعلى 2"/>
          <p:cNvSpPr/>
          <p:nvPr/>
        </p:nvSpPr>
        <p:spPr>
          <a:xfrm flipH="1">
            <a:off x="6248400" y="3374229"/>
            <a:ext cx="1309687" cy="435771"/>
          </a:xfrm>
          <a:prstGeom prst="curvedUpArrow">
            <a:avLst>
              <a:gd name="adj1" fmla="val 52736"/>
              <a:gd name="adj2" fmla="val 119079"/>
              <a:gd name="adj3" fmla="val 2777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6477000" y="3810000"/>
            <a:ext cx="883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+ 2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2" name="سهم منحني إلى الأعلى 11"/>
          <p:cNvSpPr/>
          <p:nvPr/>
        </p:nvSpPr>
        <p:spPr>
          <a:xfrm flipH="1">
            <a:off x="4876800" y="3352800"/>
            <a:ext cx="1309687" cy="435771"/>
          </a:xfrm>
          <a:prstGeom prst="curvedUpArrow">
            <a:avLst>
              <a:gd name="adj1" fmla="val 52736"/>
              <a:gd name="adj2" fmla="val 119079"/>
              <a:gd name="adj3" fmla="val 2777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105400" y="3788571"/>
            <a:ext cx="883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+ 4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467069" y="4267200"/>
            <a:ext cx="380944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      8+ 8 = 16 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  16 + 8 = 32 </a:t>
            </a:r>
          </a:p>
          <a:p>
            <a:r>
              <a:rPr lang="ar-SA" sz="2800" b="1" dirty="0" smtClean="0">
                <a:solidFill>
                  <a:prstClr val="black"/>
                </a:solidFill>
              </a:rPr>
              <a:t>32 + 32 = 64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14400" y="5638800"/>
            <a:ext cx="71127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إذن ، فهناك 64 قطعة في الصف السادس . </a:t>
            </a:r>
          </a:p>
        </p:txBody>
      </p:sp>
      <p:sp>
        <p:nvSpPr>
          <p:cNvPr id="16" name="سهم إلى اليسار 15">
            <a:hlinkClick r:id="" action="ppaction://noaction"/>
          </p:cNvPr>
          <p:cNvSpPr/>
          <p:nvPr/>
        </p:nvSpPr>
        <p:spPr>
          <a:xfrm>
            <a:off x="685800" y="5129808"/>
            <a:ext cx="1676400" cy="1017984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تكملة الشرح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ardrop 8"/>
          <p:cNvSpPr/>
          <p:nvPr/>
        </p:nvSpPr>
        <p:spPr>
          <a:xfrm>
            <a:off x="43699" y="43888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3" grpId="0" animBg="1"/>
      <p:bldP spid="10" grpId="0"/>
      <p:bldP spid="12" grpId="0" animBg="1"/>
      <p:bldP spid="13" grpId="0"/>
      <p:bldP spid="14" grpId="0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خــطـــة حـــــــل المــســـألـــــــــــة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701154" y="838200"/>
            <a:ext cx="752844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00B050"/>
                </a:solidFill>
              </a:rPr>
              <a:t>أتحقق </a:t>
            </a:r>
          </a:p>
          <a:p>
            <a:r>
              <a:rPr lang="ar-SA" sz="3600" b="1" dirty="0" smtClean="0">
                <a:solidFill>
                  <a:prstClr val="black"/>
                </a:solidFill>
              </a:rPr>
              <a:t>أراجع المسألة ، ثم أكمل الجدول باستعمال النمط . </a:t>
            </a: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67950"/>
              </p:ext>
            </p:extLst>
          </p:nvPr>
        </p:nvGraphicFramePr>
        <p:xfrm>
          <a:off x="1371600" y="2514600"/>
          <a:ext cx="6643686" cy="10363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107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الأول</a:t>
                      </a:r>
                      <a:r>
                        <a:rPr lang="ar-SA" sz="2800" b="1" baseline="0" dirty="0" smtClean="0"/>
                        <a:t>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الثاني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الثالث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الرابع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الخامس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السادس 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2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4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8</a:t>
                      </a:r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سهم منحني إلى الأعلى 11"/>
          <p:cNvSpPr/>
          <p:nvPr/>
        </p:nvSpPr>
        <p:spPr>
          <a:xfrm flipH="1">
            <a:off x="6462713" y="3572349"/>
            <a:ext cx="1309687" cy="435771"/>
          </a:xfrm>
          <a:prstGeom prst="curvedUpArrow">
            <a:avLst>
              <a:gd name="adj1" fmla="val 52736"/>
              <a:gd name="adj2" fmla="val 119079"/>
              <a:gd name="adj3" fmla="val 2777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691313" y="4008120"/>
            <a:ext cx="883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+ 2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4" name="سهم منحني إلى الأعلى 13"/>
          <p:cNvSpPr/>
          <p:nvPr/>
        </p:nvSpPr>
        <p:spPr>
          <a:xfrm flipH="1">
            <a:off x="5167313" y="3550920"/>
            <a:ext cx="1309687" cy="435771"/>
          </a:xfrm>
          <a:prstGeom prst="curvedUpArrow">
            <a:avLst>
              <a:gd name="adj1" fmla="val 52736"/>
              <a:gd name="adj2" fmla="val 119079"/>
              <a:gd name="adj3" fmla="val 2777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5395913" y="3986691"/>
            <a:ext cx="883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+ 4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3581400" y="2996625"/>
            <a:ext cx="883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16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17" name="سهم منحني إلى الأعلى 16"/>
          <p:cNvSpPr/>
          <p:nvPr/>
        </p:nvSpPr>
        <p:spPr>
          <a:xfrm flipH="1">
            <a:off x="3886198" y="3581400"/>
            <a:ext cx="1295401" cy="435771"/>
          </a:xfrm>
          <a:prstGeom prst="curvedUpArrow">
            <a:avLst>
              <a:gd name="adj1" fmla="val 52736"/>
              <a:gd name="adj2" fmla="val 119079"/>
              <a:gd name="adj3" fmla="val 2777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100513" y="4017171"/>
            <a:ext cx="883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+ 8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545556" y="2996625"/>
            <a:ext cx="883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32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20" name="سهم منحني إلى الأعلى 19"/>
          <p:cNvSpPr/>
          <p:nvPr/>
        </p:nvSpPr>
        <p:spPr>
          <a:xfrm flipH="1">
            <a:off x="2666999" y="3613009"/>
            <a:ext cx="1219200" cy="435771"/>
          </a:xfrm>
          <a:prstGeom prst="curvedUpArrow">
            <a:avLst>
              <a:gd name="adj1" fmla="val 52736"/>
              <a:gd name="adj2" fmla="val 119079"/>
              <a:gd name="adj3" fmla="val 2777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667000" y="4048780"/>
            <a:ext cx="1085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+ 16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402556" y="2996625"/>
            <a:ext cx="8834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prstClr val="black"/>
                </a:solidFill>
              </a:rPr>
              <a:t>64</a:t>
            </a:r>
            <a:endParaRPr lang="ar-SA" sz="3200" b="1" dirty="0">
              <a:solidFill>
                <a:prstClr val="black"/>
              </a:solidFill>
            </a:endParaRPr>
          </a:p>
        </p:txBody>
      </p:sp>
      <p:sp>
        <p:nvSpPr>
          <p:cNvPr id="25" name="سهم منحني إلى الأعلى 24"/>
          <p:cNvSpPr/>
          <p:nvPr/>
        </p:nvSpPr>
        <p:spPr>
          <a:xfrm flipH="1">
            <a:off x="1402555" y="3613009"/>
            <a:ext cx="1202531" cy="435771"/>
          </a:xfrm>
          <a:prstGeom prst="curvedUpArrow">
            <a:avLst>
              <a:gd name="adj1" fmla="val 52736"/>
              <a:gd name="adj2" fmla="val 119079"/>
              <a:gd name="adj3" fmla="val 2777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385887" y="4048780"/>
            <a:ext cx="10858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+ 32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14400" y="4897611"/>
            <a:ext cx="711275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سأجد أن في الصف السادس 64 قطعة . </a:t>
            </a:r>
          </a:p>
        </p:txBody>
      </p:sp>
      <p:sp>
        <p:nvSpPr>
          <p:cNvPr id="23" name="Teardrop 8"/>
          <p:cNvSpPr/>
          <p:nvPr/>
        </p:nvSpPr>
        <p:spPr>
          <a:xfrm>
            <a:off x="43699" y="43888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4" grpId="0"/>
      <p:bldP spid="25" grpId="0" animBg="1"/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خــطـــة حـــــــل المــســـألـــــــــــة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5-3</a:t>
            </a:r>
          </a:p>
        </p:txBody>
      </p:sp>
      <p:sp>
        <p:nvSpPr>
          <p:cNvPr id="23" name="Teardrop 8"/>
          <p:cNvSpPr/>
          <p:nvPr/>
        </p:nvSpPr>
        <p:spPr>
          <a:xfrm>
            <a:off x="43699" y="43888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9" y="922482"/>
            <a:ext cx="8155761" cy="70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7230759" cy="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5514362" cy="143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مربع نص 27"/>
          <p:cNvSpPr txBox="1"/>
          <p:nvPr/>
        </p:nvSpPr>
        <p:spPr>
          <a:xfrm>
            <a:off x="1433540" y="4554166"/>
            <a:ext cx="71127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أراجع المسألة ، أكمل الجدول .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7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خــطـــة حـــــــل المــســـألـــــــــــة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5-3</a:t>
            </a:r>
          </a:p>
        </p:txBody>
      </p:sp>
      <p:sp>
        <p:nvSpPr>
          <p:cNvPr id="23" name="Teardrop 8"/>
          <p:cNvSpPr/>
          <p:nvPr/>
        </p:nvSpPr>
        <p:spPr>
          <a:xfrm>
            <a:off x="43699" y="43888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40" y="1196752"/>
            <a:ext cx="6403060" cy="140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1053113" y="3068960"/>
            <a:ext cx="711275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لأنه يساعد علي تنظيم المعلومات مما يسهل اكتشاف النمط .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17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خــطـــة حـــــــل المــســـألـــــــــــة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5-3</a:t>
            </a:r>
          </a:p>
        </p:txBody>
      </p:sp>
      <p:sp>
        <p:nvSpPr>
          <p:cNvPr id="23" name="Teardrop 8"/>
          <p:cNvSpPr/>
          <p:nvPr/>
        </p:nvSpPr>
        <p:spPr>
          <a:xfrm>
            <a:off x="43699" y="43888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148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76" y="1268760"/>
            <a:ext cx="6154224" cy="282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825121" y="4581128"/>
            <a:ext cx="71127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128 قطعة 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1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" y="2324100"/>
            <a:ext cx="1732979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18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خــطـــة حـــــــل المــســـألـــــــــــة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5-3</a:t>
            </a:r>
          </a:p>
        </p:txBody>
      </p:sp>
      <p:sp>
        <p:nvSpPr>
          <p:cNvPr id="14" name="مخطط انسيابي: محطة طرفية 13"/>
          <p:cNvSpPr/>
          <p:nvPr/>
        </p:nvSpPr>
        <p:spPr>
          <a:xfrm>
            <a:off x="6604602" y="828559"/>
            <a:ext cx="2487996" cy="457200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أتدرب على الخطة 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38200" y="769257"/>
            <a:ext cx="570817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أحل كلا من المسائل الآتية ، مستعملا خطة البحث عن نمط :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8305800" y="16800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1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914400" y="1510605"/>
            <a:ext cx="734505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زرعت ليلي 24 نبتة ورد وفق النمط : نبتة تباع الشمس ، يليها نبتتا ورد جوري . فإذا استمرت على هذا النمط ، فكم نبتة جورية قد زرعت ؟ 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1828800" y="2514600"/>
            <a:ext cx="42081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3نبتات  × 8 مرات = 24 نبتة  ، إذن 8 × 2 = 16 نبتة جورية . </a:t>
            </a:r>
          </a:p>
        </p:txBody>
      </p:sp>
      <p:cxnSp>
        <p:nvCxnSpPr>
          <p:cNvPr id="20" name="رابط مستقيم 19"/>
          <p:cNvCxnSpPr/>
          <p:nvPr/>
        </p:nvCxnSpPr>
        <p:spPr>
          <a:xfrm flipH="1">
            <a:off x="914400" y="3581400"/>
            <a:ext cx="72945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مستطيل مستدير الزوايا 20"/>
          <p:cNvSpPr/>
          <p:nvPr/>
        </p:nvSpPr>
        <p:spPr>
          <a:xfrm>
            <a:off x="8305800" y="3733800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2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990600" y="3657600"/>
            <a:ext cx="726885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prstClr val="black"/>
                </a:solidFill>
              </a:rPr>
              <a:t>جبر : يجمع إبراهيم الصدف لاستعماله في حصة الفن . والجدول أدناه يبين عدد </a:t>
            </a:r>
            <a:r>
              <a:rPr lang="ar-SA" sz="2400" b="1" dirty="0" err="1" smtClean="0">
                <a:solidFill>
                  <a:prstClr val="black"/>
                </a:solidFill>
              </a:rPr>
              <a:t>الصدفات</a:t>
            </a:r>
            <a:r>
              <a:rPr lang="ar-SA" sz="2400" b="1" dirty="0" smtClean="0">
                <a:solidFill>
                  <a:prstClr val="black"/>
                </a:solidFill>
              </a:rPr>
              <a:t> التي يجمعها كل أسبوع ، فإذا استمر على هذا النمط ، فكم صدفة سيجمع في الأسبوع الخامس ؟ </a:t>
            </a:r>
            <a:endParaRPr lang="ar-SA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58534"/>
              </p:ext>
            </p:extLst>
          </p:nvPr>
        </p:nvGraphicFramePr>
        <p:xfrm>
          <a:off x="2714622" y="4953000"/>
          <a:ext cx="5352782" cy="10363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96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الأسبوع 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1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2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3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4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5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عدد </a:t>
                      </a:r>
                      <a:r>
                        <a:rPr lang="ar-SA" sz="2800" b="1" i="0" dirty="0" err="1" smtClean="0"/>
                        <a:t>الصدفات</a:t>
                      </a:r>
                      <a:r>
                        <a:rPr lang="ar-SA" sz="2800" b="1" i="0" dirty="0" smtClean="0"/>
                        <a:t> 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6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12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24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مربع نص 23"/>
          <p:cNvSpPr txBox="1"/>
          <p:nvPr/>
        </p:nvSpPr>
        <p:spPr>
          <a:xfrm>
            <a:off x="3155156" y="5486400"/>
            <a:ext cx="883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48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514600" y="5486400"/>
            <a:ext cx="883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96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88466" y="5517177"/>
            <a:ext cx="18261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إذن 96 صدفة 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23" name="Teardrop 8"/>
          <p:cNvSpPr/>
          <p:nvPr/>
        </p:nvSpPr>
        <p:spPr>
          <a:xfrm>
            <a:off x="43699" y="43888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149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/>
      <p:bldP spid="16" grpId="0" animBg="1"/>
      <p:bldP spid="17" grpId="0"/>
      <p:bldP spid="18" grpId="0"/>
      <p:bldP spid="21" grpId="0" animBg="1"/>
      <p:bldP spid="22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19</a:t>
            </a:r>
            <a:endParaRPr lang="en-US" sz="2800" dirty="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prstClr val="white">
                    <a:lumMod val="95000"/>
                  </a:prst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prstClr val="white">
                  <a:lumMod val="95000"/>
                </a:prst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خــطـــة حـــــــل المــســـألـــــــــــة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848600" y="43543"/>
            <a:ext cx="1219200" cy="725714"/>
          </a:xfrm>
          <a:prstGeom prst="teardrop">
            <a:avLst>
              <a:gd name="adj" fmla="val 10714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5-3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305800" y="994229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6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914400" y="824805"/>
            <a:ext cx="734505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وضعت فاطمة 5 ريالات في حصالتها في الشهر الأول . فإذا استمرت في وضع الريالات كل شهر ، وكانت تضع في كل مرة ريالا ستضع في الشهر 12 ؟ </a:t>
            </a: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99010"/>
              </p:ext>
            </p:extLst>
          </p:nvPr>
        </p:nvGraphicFramePr>
        <p:xfrm>
          <a:off x="2486022" y="2286000"/>
          <a:ext cx="5352782" cy="10363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96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1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الشهر</a:t>
                      </a:r>
                      <a:r>
                        <a:rPr lang="ar-SA" sz="2800" b="1" i="0" baseline="0" dirty="0" smtClean="0"/>
                        <a:t> 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1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2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3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4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5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المبلغ بالريال 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5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6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 smtClean="0"/>
                        <a:t>7</a:t>
                      </a:r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i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i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مربع نص 15"/>
          <p:cNvSpPr txBox="1"/>
          <p:nvPr/>
        </p:nvSpPr>
        <p:spPr>
          <a:xfrm>
            <a:off x="457200" y="2590800"/>
            <a:ext cx="18697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16 ريالا </a:t>
            </a:r>
          </a:p>
        </p:txBody>
      </p:sp>
      <p:cxnSp>
        <p:nvCxnSpPr>
          <p:cNvPr id="17" name="رابط مستقيم 16"/>
          <p:cNvCxnSpPr/>
          <p:nvPr/>
        </p:nvCxnSpPr>
        <p:spPr>
          <a:xfrm flipH="1">
            <a:off x="914400" y="3524071"/>
            <a:ext cx="729451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مستطيل مستدير الزوايا 17"/>
          <p:cNvSpPr/>
          <p:nvPr/>
        </p:nvSpPr>
        <p:spPr>
          <a:xfrm>
            <a:off x="8305800" y="3828871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7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90600" y="3581400"/>
            <a:ext cx="726885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قياس : يقفز على 3 قفزات إلي الأمام وقفزة إلي الخلف . فإذا كانت كل قفزة تساوي مترا واحدا ، فما عدد القفزات التي يقفزها  حتى يصل إلي 6 أمتار ؟ 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762001" y="4960203"/>
            <a:ext cx="74974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يستعمل خط الأعداد بحيث نبدأ القفز من العدد صفر بقفز 3 إلي الأمام وواحدة إلي الخلف حتى نصل إلي العدد 6 ، فنجد أن عدد القفزات للأمام والخلف هو 10 . </a:t>
            </a:r>
          </a:p>
        </p:txBody>
      </p:sp>
      <p:sp>
        <p:nvSpPr>
          <p:cNvPr id="15" name="Teardrop 8"/>
          <p:cNvSpPr/>
          <p:nvPr/>
        </p:nvSpPr>
        <p:spPr>
          <a:xfrm>
            <a:off x="43699" y="43888"/>
            <a:ext cx="870701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149</a:t>
            </a:r>
            <a:endParaRPr lang="ar-S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6" grpId="0"/>
      <p:bldP spid="18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ستطيل مستدير الزوايا 8"/>
          <p:cNvSpPr/>
          <p:nvPr/>
        </p:nvSpPr>
        <p:spPr>
          <a:xfrm>
            <a:off x="8363000" y="718104"/>
            <a:ext cx="371203" cy="3773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prstClr val="white"/>
                </a:solidFill>
              </a:rPr>
              <a:t>7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22" name="مربع نص 9"/>
          <p:cNvSpPr txBox="1"/>
          <p:nvPr/>
        </p:nvSpPr>
        <p:spPr>
          <a:xfrm>
            <a:off x="971600" y="548680"/>
            <a:ext cx="734505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prstClr val="black"/>
                </a:solidFill>
              </a:rPr>
              <a:t>أكتب : أشرح كيف تساعدني خطة البحث عن النمط علي حل المسائل؟ </a:t>
            </a:r>
            <a:endParaRPr lang="ar-SA" sz="2800" b="1" dirty="0" smtClean="0">
              <a:solidFill>
                <a:prstClr val="black"/>
              </a:solidFill>
            </a:endParaRPr>
          </a:p>
        </p:txBody>
      </p:sp>
      <p:sp>
        <p:nvSpPr>
          <p:cNvPr id="23" name="مربع نص 19"/>
          <p:cNvSpPr txBox="1"/>
          <p:nvPr/>
        </p:nvSpPr>
        <p:spPr>
          <a:xfrm>
            <a:off x="865550" y="1844824"/>
            <a:ext cx="749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عندما أحدد النمط، يمكنني استعماله وإكماله وحل المسألة.</a:t>
            </a:r>
            <a:endParaRPr lang="ar-SA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521</Words>
  <Application>Microsoft Office PowerPoint</Application>
  <PresentationFormat>On-screen Show (4:3)</PresentationFormat>
  <Paragraphs>152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PT Bold Heading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Mostafa Hassan</cp:lastModifiedBy>
  <cp:revision>14</cp:revision>
  <dcterms:created xsi:type="dcterms:W3CDTF">2015-10-06T14:56:54Z</dcterms:created>
  <dcterms:modified xsi:type="dcterms:W3CDTF">2019-04-20T11:05:39Z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