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DE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0039" autoAdjust="0"/>
    <p:restoredTop sz="94660"/>
  </p:normalViewPr>
  <p:slideViewPr>
    <p:cSldViewPr snapToGrid="0">
      <p:cViewPr varScale="1">
        <p:scale>
          <a:sx n="35" d="100"/>
          <a:sy n="35" d="100"/>
        </p:scale>
        <p:origin x="53" y="9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B7F5E70-6511-4415-A7B3-7B3E0589B2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8C55C5CD-63A0-45CC-AD2D-3967136DEC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3152635-6082-43E2-BC2F-099A39A82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CB2BF-3B78-4735-B00D-136B914B21FE}" type="datetimeFigureOut">
              <a:rPr lang="ar-EG" smtClean="0"/>
              <a:t>27/12/1442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60FB961-AB4D-4853-9502-E0F81F57B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58695A5-0EE0-4BE1-B359-9F5CCA7B7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5113F-F87C-4C7B-974A-DAF8C8CB0609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984464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578549B-8277-47E0-B860-4974F76DF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A9C5BA49-677D-4F21-914A-F752CE05E8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1E94DCA-7F7D-4F54-BD55-E4F67F4D2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CB2BF-3B78-4735-B00D-136B914B21FE}" type="datetimeFigureOut">
              <a:rPr lang="ar-EG" smtClean="0"/>
              <a:t>27/12/1442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21A7E77-DB57-49E5-9A63-B838A8432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A93EAFB-5528-4F40-B302-CDE85F61B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5113F-F87C-4C7B-974A-DAF8C8CB0609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100765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04CFEE99-CB86-4D7C-A8C7-0A3E110FC8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353DA947-6703-48CC-A087-8C2B3D4824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FCEA8EE-21B8-4A21-BDF6-076E84978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CB2BF-3B78-4735-B00D-136B914B21FE}" type="datetimeFigureOut">
              <a:rPr lang="ar-EG" smtClean="0"/>
              <a:t>27/12/1442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759D127-6F3A-4130-B402-5FF3A4490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C6A596C-C185-454C-B8D3-A9761281F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5113F-F87C-4C7B-974A-DAF8C8CB0609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932146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B95E9D7-6796-4ADA-88A0-E6EE52CAE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7DA021E-38C7-4B1B-9FA4-BB815D35A6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2703BD3-6F62-42A5-AF59-7778ED13D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CB2BF-3B78-4735-B00D-136B914B21FE}" type="datetimeFigureOut">
              <a:rPr lang="ar-EG" smtClean="0"/>
              <a:t>27/12/1442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48A1228-8596-44F7-AABA-EBDC8BAF4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203E3A6-E128-4A12-B65D-EEC8A7135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5113F-F87C-4C7B-974A-DAF8C8CB0609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952722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087B915-6DEC-40B1-ACEF-0D9041A4B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C1FBDB28-DB62-4F54-B4A2-27ECC0ACC5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59E6E7D-C2D6-421C-A7B2-F0F682406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CB2BF-3B78-4735-B00D-136B914B21FE}" type="datetimeFigureOut">
              <a:rPr lang="ar-EG" smtClean="0"/>
              <a:t>27/12/1442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42A32F9-0348-40B5-9980-8819F814A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F4AB09C-1112-44D7-A62A-C8A03D9D1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5113F-F87C-4C7B-974A-DAF8C8CB0609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179702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A61D01C-991D-4182-8DE8-B09822449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B917F5B-5895-44DC-BD39-DF5F1327B7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17087A42-86A7-4DAF-A2ED-485C96AC71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87D36058-FC55-45AB-94FE-4FCA317C3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CB2BF-3B78-4735-B00D-136B914B21FE}" type="datetimeFigureOut">
              <a:rPr lang="ar-EG" smtClean="0"/>
              <a:t>27/12/1442</a:t>
            </a:fld>
            <a:endParaRPr lang="ar-EG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5C33287-7FA1-4F05-AC82-2AD969B99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46A726F2-2C58-4CDB-9CDE-FB7C2F421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5113F-F87C-4C7B-974A-DAF8C8CB0609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363707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FCFE042-8B04-4B51-AABA-5CB768E2C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0E01E0E2-0181-44B0-B1C4-2DFED2CB5F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10D94CF1-59E5-487C-9555-507F478468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32A8A872-8207-422F-9AAE-8647B6ADA3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5AC43A6A-09AE-43FF-B2AF-FAC48D291E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FF431883-A02B-491F-8AE1-3B6C4827B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CB2BF-3B78-4735-B00D-136B914B21FE}" type="datetimeFigureOut">
              <a:rPr lang="ar-EG" smtClean="0"/>
              <a:t>27/12/1442</a:t>
            </a:fld>
            <a:endParaRPr lang="ar-EG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869A95A9-5792-48F0-9231-D522F1B72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99ADFC3B-4821-413B-B7F4-64D7C2DB3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5113F-F87C-4C7B-974A-DAF8C8CB0609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131913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2F48FD4-3C98-4E1E-9F6A-441ED615D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59D07A1F-B0DF-42FC-B6FB-2D84D44D2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CB2BF-3B78-4735-B00D-136B914B21FE}" type="datetimeFigureOut">
              <a:rPr lang="ar-EG" smtClean="0"/>
              <a:t>27/12/1442</a:t>
            </a:fld>
            <a:endParaRPr lang="ar-EG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7271051F-591E-453D-937E-88704579E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B1F14186-5588-4B97-9C12-F1C2AD4D2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5113F-F87C-4C7B-974A-DAF8C8CB0609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883173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4B9CFCE3-DEA9-4E7F-8B0A-71C50A1B7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CB2BF-3B78-4735-B00D-136B914B21FE}" type="datetimeFigureOut">
              <a:rPr lang="ar-EG" smtClean="0"/>
              <a:t>27/12/1442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AE8FB9EA-9FE8-4672-94A5-A68D194CA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FAD28469-1369-4554-B669-87620BD49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5113F-F87C-4C7B-974A-DAF8C8CB0609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16506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C264E29-EBD4-4DF2-8DFA-C5DAA137C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917BE6F-FCCB-49D4-9DE2-76B8D5347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68309FF1-0EFB-4A4C-A35E-818E2A3CE1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550A4AF0-0FA3-43C1-805E-2008AA5F7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CB2BF-3B78-4735-B00D-136B914B21FE}" type="datetimeFigureOut">
              <a:rPr lang="ar-EG" smtClean="0"/>
              <a:t>27/12/1442</a:t>
            </a:fld>
            <a:endParaRPr lang="ar-EG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6697AD4-A185-46BF-8711-1EEB52B05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3044FC3D-3190-41FF-965B-7F25DCDA5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5113F-F87C-4C7B-974A-DAF8C8CB0609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419777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BA81BEE-506F-4765-9218-E2FFFA580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792D7143-A5C6-43BB-AA61-02F0F7590A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EG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250206EB-5E80-4AC9-954B-CCB0BFD965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0ABAA7B-AE17-4EE6-8C9E-7699202163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CB2BF-3B78-4735-B00D-136B914B21FE}" type="datetimeFigureOut">
              <a:rPr lang="ar-EG" smtClean="0"/>
              <a:t>27/12/1442</a:t>
            </a:fld>
            <a:endParaRPr lang="ar-EG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37D27F18-0E42-4776-989A-4B447BC34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204610F5-F84C-47FD-8692-15C40D376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5113F-F87C-4C7B-974A-DAF8C8CB0609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65772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B876AACF-B9D1-4814-A931-90D38FC84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DAEC279A-4152-46F1-83BE-DB692016B1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6D169BB-98A0-48CD-8713-9FFE76700F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5CB2BF-3B78-4735-B00D-136B914B21FE}" type="datetimeFigureOut">
              <a:rPr lang="ar-EG" smtClean="0"/>
              <a:t>27/12/1442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068789A-40C6-40C9-BEDF-C251C3E186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39D05EC-5326-4E67-94A1-3274470B96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A5113F-F87C-4C7B-974A-DAF8C8CB0609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5457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507CB3C5-C807-4691-8124-62F14E94CA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2353" y="539179"/>
            <a:ext cx="3115661" cy="340712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943229B8-DAC9-4E79-A8A1-092ED0DA16E0}"/>
              </a:ext>
            </a:extLst>
          </p:cNvPr>
          <p:cNvSpPr txBox="1"/>
          <p:nvPr/>
        </p:nvSpPr>
        <p:spPr>
          <a:xfrm>
            <a:off x="2475186" y="2242742"/>
            <a:ext cx="3783724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4400" b="1" dirty="0"/>
              <a:t>الوحدة الثانية:</a:t>
            </a:r>
          </a:p>
          <a:p>
            <a:pPr algn="ctr"/>
            <a:r>
              <a:rPr lang="ar-EG" sz="4400" b="1" dirty="0"/>
              <a:t>العمل على نص</a:t>
            </a:r>
          </a:p>
        </p:txBody>
      </p:sp>
    </p:spTree>
    <p:extLst>
      <p:ext uri="{BB962C8B-B14F-4D97-AF65-F5344CB8AC3E}">
        <p14:creationId xmlns:p14="http://schemas.microsoft.com/office/powerpoint/2010/main" val="666430774"/>
      </p:ext>
    </p:extLst>
  </p:cSld>
  <p:clrMapOvr>
    <a:masterClrMapping/>
  </p:clrMapOvr>
  <p:transition spd="slow"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>
            <a:extLst>
              <a:ext uri="{FF2B5EF4-FFF2-40B4-BE49-F238E27FC236}">
                <a16:creationId xmlns:a16="http://schemas.microsoft.com/office/drawing/2014/main" id="{9C71B007-FB02-44D3-AA22-757EAA4091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-370937"/>
            <a:ext cx="6858000" cy="5264963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1E05A849-AC4C-4673-B75A-D13D690FB2A2}"/>
              </a:ext>
            </a:extLst>
          </p:cNvPr>
          <p:cNvSpPr txBox="1"/>
          <p:nvPr/>
        </p:nvSpPr>
        <p:spPr>
          <a:xfrm>
            <a:off x="4354285" y="2460174"/>
            <a:ext cx="2569029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4400" b="1" dirty="0">
                <a:solidFill>
                  <a:srgbClr val="C00000"/>
                </a:solidFill>
              </a:rPr>
              <a:t>تدريب 3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A1597A8B-919C-4ABE-8631-197E899BE417}"/>
              </a:ext>
            </a:extLst>
          </p:cNvPr>
          <p:cNvSpPr txBox="1"/>
          <p:nvPr/>
        </p:nvSpPr>
        <p:spPr>
          <a:xfrm>
            <a:off x="2536372" y="4981175"/>
            <a:ext cx="7685314" cy="940653"/>
          </a:xfrm>
          <a:prstGeom prst="bevel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ar-EG" sz="4000" b="1" dirty="0">
                <a:solidFill>
                  <a:schemeClr val="bg1"/>
                </a:solidFill>
              </a:rPr>
              <a:t>إنشاء قائمة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AF226B47-924E-45E0-AED1-60E4B2DFD3B8}"/>
              </a:ext>
            </a:extLst>
          </p:cNvPr>
          <p:cNvSpPr txBox="1"/>
          <p:nvPr/>
        </p:nvSpPr>
        <p:spPr>
          <a:xfrm>
            <a:off x="4354285" y="1492104"/>
            <a:ext cx="2569029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4400" b="1" dirty="0">
                <a:solidFill>
                  <a:srgbClr val="C00000"/>
                </a:solidFill>
              </a:rPr>
              <a:t>لنطبق معًا</a:t>
            </a:r>
          </a:p>
        </p:txBody>
      </p:sp>
    </p:spTree>
    <p:extLst>
      <p:ext uri="{BB962C8B-B14F-4D97-AF65-F5344CB8AC3E}">
        <p14:creationId xmlns:p14="http://schemas.microsoft.com/office/powerpoint/2010/main" val="184117743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6F5405E4-C1B6-41C1-8D0E-7C50398AC58D}"/>
              </a:ext>
            </a:extLst>
          </p:cNvPr>
          <p:cNvSpPr txBox="1"/>
          <p:nvPr/>
        </p:nvSpPr>
        <p:spPr>
          <a:xfrm>
            <a:off x="4942115" y="762391"/>
            <a:ext cx="6096000" cy="1200329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EG" sz="3600" b="1" dirty="0">
                <a:solidFill>
                  <a:srgbClr val="C00000"/>
                </a:solidFill>
              </a:rPr>
              <a:t>افتح برنامج مايكروسوفت وورد وقم بإنشاء قائمة نقطية بأشهر السنة.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82472B95-73D1-4E6C-9419-6202FB77A397}"/>
              </a:ext>
            </a:extLst>
          </p:cNvPr>
          <p:cNvSpPr txBox="1"/>
          <p:nvPr/>
        </p:nvSpPr>
        <p:spPr>
          <a:xfrm>
            <a:off x="4942115" y="2828835"/>
            <a:ext cx="5551714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ar-EG" sz="4000" b="1" dirty="0">
                <a:solidFill>
                  <a:srgbClr val="00B050"/>
                </a:solidFill>
              </a:rPr>
              <a:t>قم بتغيير رمز التعداد النقطي إلى الرمز الذي تريده.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ar-EG" sz="4000" b="1" dirty="0"/>
              <a:t>أخيرًا قم بتغيير  قائمة التعداد النقطي إلى قائمة تعداد رقمي.</a:t>
            </a:r>
            <a:endParaRPr lang="ar-EG" sz="4000" b="1" dirty="0">
              <a:solidFill>
                <a:srgbClr val="00B050"/>
              </a:solidFill>
            </a:endParaRP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C624344D-AC16-4A64-8A60-D9B46BF0A3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653" y="631657"/>
            <a:ext cx="3454176" cy="27973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652475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7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>
            <a:extLst>
              <a:ext uri="{FF2B5EF4-FFF2-40B4-BE49-F238E27FC236}">
                <a16:creationId xmlns:a16="http://schemas.microsoft.com/office/drawing/2014/main" id="{9C71B007-FB02-44D3-AA22-757EAA4091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-370937"/>
            <a:ext cx="6858000" cy="5264963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1E05A849-AC4C-4673-B75A-D13D690FB2A2}"/>
              </a:ext>
            </a:extLst>
          </p:cNvPr>
          <p:cNvSpPr txBox="1"/>
          <p:nvPr/>
        </p:nvSpPr>
        <p:spPr>
          <a:xfrm>
            <a:off x="4354285" y="2460174"/>
            <a:ext cx="2569029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4400" b="1" dirty="0">
                <a:solidFill>
                  <a:srgbClr val="C00000"/>
                </a:solidFill>
              </a:rPr>
              <a:t>تدريب 4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A1597A8B-919C-4ABE-8631-197E899BE417}"/>
              </a:ext>
            </a:extLst>
          </p:cNvPr>
          <p:cNvSpPr txBox="1"/>
          <p:nvPr/>
        </p:nvSpPr>
        <p:spPr>
          <a:xfrm>
            <a:off x="2536372" y="4981175"/>
            <a:ext cx="7685314" cy="940653"/>
          </a:xfrm>
          <a:prstGeom prst="bevel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ar-EG" sz="4000" b="1" dirty="0">
                <a:solidFill>
                  <a:schemeClr val="bg1"/>
                </a:solidFill>
              </a:rPr>
              <a:t>تنسيق مقالة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AF226B47-924E-45E0-AED1-60E4B2DFD3B8}"/>
              </a:ext>
            </a:extLst>
          </p:cNvPr>
          <p:cNvSpPr txBox="1"/>
          <p:nvPr/>
        </p:nvSpPr>
        <p:spPr>
          <a:xfrm>
            <a:off x="4354285" y="1492104"/>
            <a:ext cx="2569029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4400" b="1" dirty="0">
                <a:solidFill>
                  <a:srgbClr val="C00000"/>
                </a:solidFill>
              </a:rPr>
              <a:t>لنطبق معًا</a:t>
            </a:r>
          </a:p>
        </p:txBody>
      </p:sp>
    </p:spTree>
    <p:extLst>
      <p:ext uri="{BB962C8B-B14F-4D97-AF65-F5344CB8AC3E}">
        <p14:creationId xmlns:p14="http://schemas.microsoft.com/office/powerpoint/2010/main" val="322680896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A0667D99-93E8-407F-9B9A-6F0C8C02A12C}"/>
              </a:ext>
            </a:extLst>
          </p:cNvPr>
          <p:cNvSpPr txBox="1"/>
          <p:nvPr/>
        </p:nvSpPr>
        <p:spPr>
          <a:xfrm rot="475784">
            <a:off x="3048000" y="1989110"/>
            <a:ext cx="6096000" cy="25545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>
            <a:spAutoFit/>
          </a:bodyPr>
          <a:lstStyle/>
          <a:p>
            <a:r>
              <a:rPr lang="ar-EG" sz="4000" b="1" dirty="0"/>
              <a:t>أراد أحد الصحفيين نشر مقالة عن التغيرات المناخية. عل الرغم من أن النص ممتاز في محتواه إلا أنه يجب تغيير شكله العام ليبدو بهذا التنسيق.  </a:t>
            </a:r>
          </a:p>
        </p:txBody>
      </p:sp>
    </p:spTree>
    <p:extLst>
      <p:ext uri="{BB962C8B-B14F-4D97-AF65-F5344CB8AC3E}">
        <p14:creationId xmlns:p14="http://schemas.microsoft.com/office/powerpoint/2010/main" val="4147351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373330A8-CF6F-405A-8C2F-D113389872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022" y="1206273"/>
            <a:ext cx="10335956" cy="3931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3152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517F3F3D-7C83-42CA-BDCD-5659D7D664A6}"/>
              </a:ext>
            </a:extLst>
          </p:cNvPr>
          <p:cNvSpPr txBox="1"/>
          <p:nvPr/>
        </p:nvSpPr>
        <p:spPr>
          <a:xfrm>
            <a:off x="2100943" y="958333"/>
            <a:ext cx="7990114" cy="14465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ar-EG" sz="4400" b="1" dirty="0"/>
              <a:t>افتح اللف النصي "</a:t>
            </a:r>
            <a:r>
              <a:rPr lang="ar-EG" sz="4400" b="1" dirty="0" err="1"/>
              <a:t>التغيرات_المناخية</a:t>
            </a:r>
            <a:r>
              <a:rPr lang="ar-EG" sz="4400" b="1" dirty="0"/>
              <a:t>" </a:t>
            </a:r>
            <a:r>
              <a:rPr lang="en-US" sz="4400" b="1" dirty="0"/>
              <a:t>G4.S1.2.1 </a:t>
            </a:r>
            <a:r>
              <a:rPr lang="ar-EG" sz="4400" b="1" dirty="0"/>
              <a:t>الموجود داخل المستندات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C5ADEB15-216D-4096-98F3-7DBA4392177B}"/>
              </a:ext>
            </a:extLst>
          </p:cNvPr>
          <p:cNvSpPr txBox="1"/>
          <p:nvPr/>
        </p:nvSpPr>
        <p:spPr>
          <a:xfrm>
            <a:off x="2318658" y="3006568"/>
            <a:ext cx="7990114" cy="212365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ar-EG" sz="4400" b="1" dirty="0">
                <a:solidFill>
                  <a:srgbClr val="00B050"/>
                </a:solidFill>
              </a:rPr>
              <a:t>قم بتنسيق ما يلي على شكل مسطر: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ar-EG" sz="4400" b="1" dirty="0"/>
              <a:t>العنوان 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ar-EG" sz="4400" b="1" dirty="0"/>
              <a:t>الجملة الثانية من الفقرة الأولى.</a:t>
            </a:r>
          </a:p>
        </p:txBody>
      </p:sp>
    </p:spTree>
    <p:extLst>
      <p:ext uri="{BB962C8B-B14F-4D97-AF65-F5344CB8AC3E}">
        <p14:creationId xmlns:p14="http://schemas.microsoft.com/office/powerpoint/2010/main" val="1844827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ربع نص 5">
            <a:extLst>
              <a:ext uri="{FF2B5EF4-FFF2-40B4-BE49-F238E27FC236}">
                <a16:creationId xmlns:a16="http://schemas.microsoft.com/office/drawing/2014/main" id="{C5ADEB15-216D-4096-98F3-7DBA4392177B}"/>
              </a:ext>
            </a:extLst>
          </p:cNvPr>
          <p:cNvSpPr txBox="1"/>
          <p:nvPr/>
        </p:nvSpPr>
        <p:spPr>
          <a:xfrm rot="21425776">
            <a:off x="2318658" y="2028616"/>
            <a:ext cx="7990114" cy="280076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ar-EG" sz="4400" b="1" dirty="0">
                <a:solidFill>
                  <a:srgbClr val="C00000"/>
                </a:solidFill>
              </a:rPr>
              <a:t>نسق ما يلي على شكل غامق: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ar-EG" sz="4400" b="1" dirty="0"/>
              <a:t>العنوان.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ar-EG" sz="4400" b="1" dirty="0"/>
              <a:t>نص "الاحتباس الحراري" الموجود في الفقرة الأولى.</a:t>
            </a:r>
          </a:p>
        </p:txBody>
      </p:sp>
    </p:spTree>
    <p:extLst>
      <p:ext uri="{BB962C8B-B14F-4D97-AF65-F5344CB8AC3E}">
        <p14:creationId xmlns:p14="http://schemas.microsoft.com/office/powerpoint/2010/main" val="1358854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ربع نص 5">
            <a:extLst>
              <a:ext uri="{FF2B5EF4-FFF2-40B4-BE49-F238E27FC236}">
                <a16:creationId xmlns:a16="http://schemas.microsoft.com/office/drawing/2014/main" id="{C5ADEB15-216D-4096-98F3-7DBA4392177B}"/>
              </a:ext>
            </a:extLst>
          </p:cNvPr>
          <p:cNvSpPr txBox="1"/>
          <p:nvPr/>
        </p:nvSpPr>
        <p:spPr>
          <a:xfrm rot="21425776">
            <a:off x="2318658" y="2367170"/>
            <a:ext cx="7990114" cy="212365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ar-EG" sz="4400" b="1" dirty="0">
                <a:solidFill>
                  <a:srgbClr val="C00000"/>
                </a:solidFill>
              </a:rPr>
              <a:t>نسق ما يلي على شكل مائل: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ar-EG" sz="4400" b="1" dirty="0"/>
              <a:t>العنوان.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ar-EG" sz="4400" b="1" dirty="0"/>
              <a:t>الفقرة الأخيرة</a:t>
            </a:r>
          </a:p>
        </p:txBody>
      </p:sp>
    </p:spTree>
    <p:extLst>
      <p:ext uri="{BB962C8B-B14F-4D97-AF65-F5344CB8AC3E}">
        <p14:creationId xmlns:p14="http://schemas.microsoft.com/office/powerpoint/2010/main" val="4118195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ربع نص 5">
            <a:extLst>
              <a:ext uri="{FF2B5EF4-FFF2-40B4-BE49-F238E27FC236}">
                <a16:creationId xmlns:a16="http://schemas.microsoft.com/office/drawing/2014/main" id="{C5ADEB15-216D-4096-98F3-7DBA4392177B}"/>
              </a:ext>
            </a:extLst>
          </p:cNvPr>
          <p:cNvSpPr txBox="1"/>
          <p:nvPr/>
        </p:nvSpPr>
        <p:spPr>
          <a:xfrm rot="21425776">
            <a:off x="2318658" y="3044278"/>
            <a:ext cx="7990114" cy="76944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ar-EG" sz="4400" b="1" dirty="0">
                <a:solidFill>
                  <a:srgbClr val="C00000"/>
                </a:solidFill>
              </a:rPr>
              <a:t>ميز العنوان باللون الأصفر</a:t>
            </a:r>
          </a:p>
        </p:txBody>
      </p:sp>
    </p:spTree>
    <p:extLst>
      <p:ext uri="{BB962C8B-B14F-4D97-AF65-F5344CB8AC3E}">
        <p14:creationId xmlns:p14="http://schemas.microsoft.com/office/powerpoint/2010/main" val="818531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ربع نص 5">
            <a:extLst>
              <a:ext uri="{FF2B5EF4-FFF2-40B4-BE49-F238E27FC236}">
                <a16:creationId xmlns:a16="http://schemas.microsoft.com/office/drawing/2014/main" id="{C5ADEB15-216D-4096-98F3-7DBA4392177B}"/>
              </a:ext>
            </a:extLst>
          </p:cNvPr>
          <p:cNvSpPr txBox="1"/>
          <p:nvPr/>
        </p:nvSpPr>
        <p:spPr>
          <a:xfrm rot="21425776">
            <a:off x="2318658" y="2028616"/>
            <a:ext cx="7990114" cy="280076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ar-EG" sz="4400" b="1" dirty="0">
                <a:solidFill>
                  <a:srgbClr val="C00000"/>
                </a:solidFill>
              </a:rPr>
              <a:t>غير لون النص كما يلي:</a:t>
            </a:r>
          </a:p>
          <a:p>
            <a:pPr algn="ctr"/>
            <a:r>
              <a:rPr lang="ar-EG" sz="4400" dirty="0"/>
              <a:t>• الفقرة الأولى إلى اللون الأزرق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ar-EG" sz="4400" dirty="0"/>
              <a:t>• حدد لونا من اختيارك للفقرة الثانية والثالثة  </a:t>
            </a:r>
            <a:endParaRPr lang="ar-EG" sz="4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944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D2EA1D97-C480-43E0-9A03-E33430B939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719" y="-217714"/>
            <a:ext cx="6227538" cy="6227538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CD482085-CC71-435B-8D64-556757CC286C}"/>
              </a:ext>
            </a:extLst>
          </p:cNvPr>
          <p:cNvSpPr txBox="1"/>
          <p:nvPr/>
        </p:nvSpPr>
        <p:spPr>
          <a:xfrm>
            <a:off x="4561114" y="2114330"/>
            <a:ext cx="3069772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4400" b="1" dirty="0"/>
              <a:t>الدرس الأول </a:t>
            </a:r>
          </a:p>
          <a:p>
            <a:pPr algn="ctr"/>
            <a:r>
              <a:rPr lang="ar-EG" sz="4400" b="1" dirty="0"/>
              <a:t>تنسيق النص</a:t>
            </a:r>
          </a:p>
        </p:txBody>
      </p:sp>
    </p:spTree>
    <p:extLst>
      <p:ext uri="{BB962C8B-B14F-4D97-AF65-F5344CB8AC3E}">
        <p14:creationId xmlns:p14="http://schemas.microsoft.com/office/powerpoint/2010/main" val="127199325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ربع نص 5">
            <a:extLst>
              <a:ext uri="{FF2B5EF4-FFF2-40B4-BE49-F238E27FC236}">
                <a16:creationId xmlns:a16="http://schemas.microsoft.com/office/drawing/2014/main" id="{C5ADEB15-216D-4096-98F3-7DBA4392177B}"/>
              </a:ext>
            </a:extLst>
          </p:cNvPr>
          <p:cNvSpPr txBox="1"/>
          <p:nvPr/>
        </p:nvSpPr>
        <p:spPr>
          <a:xfrm rot="21425776">
            <a:off x="2318658" y="2367170"/>
            <a:ext cx="7990114" cy="212365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ar-EG" sz="4400" b="1" dirty="0">
                <a:solidFill>
                  <a:srgbClr val="C00000"/>
                </a:solidFill>
              </a:rPr>
              <a:t>غير حجم النص كما يلي:</a:t>
            </a:r>
          </a:p>
          <a:p>
            <a:pPr algn="ctr"/>
            <a:r>
              <a:rPr lang="ar-EG" sz="4400" dirty="0"/>
              <a:t>•حجم خط العنوان إلى 16.</a:t>
            </a:r>
            <a:endParaRPr lang="ar-EG" sz="4400" b="1" dirty="0">
              <a:solidFill>
                <a:srgbClr val="C00000"/>
              </a:solidFill>
            </a:endParaRP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ar-EG" sz="4400" b="1" dirty="0"/>
              <a:t>حجم بقية النص إلى 14</a:t>
            </a:r>
            <a:endParaRPr lang="ar-EG" sz="4400" dirty="0"/>
          </a:p>
        </p:txBody>
      </p:sp>
    </p:spTree>
    <p:extLst>
      <p:ext uri="{BB962C8B-B14F-4D97-AF65-F5344CB8AC3E}">
        <p14:creationId xmlns:p14="http://schemas.microsoft.com/office/powerpoint/2010/main" val="439139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ربع نص 5">
            <a:extLst>
              <a:ext uri="{FF2B5EF4-FFF2-40B4-BE49-F238E27FC236}">
                <a16:creationId xmlns:a16="http://schemas.microsoft.com/office/drawing/2014/main" id="{C5ADEB15-216D-4096-98F3-7DBA4392177B}"/>
              </a:ext>
            </a:extLst>
          </p:cNvPr>
          <p:cNvSpPr txBox="1"/>
          <p:nvPr/>
        </p:nvSpPr>
        <p:spPr>
          <a:xfrm rot="21425776">
            <a:off x="2318658" y="2705723"/>
            <a:ext cx="7990114" cy="14465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ar-EG" sz="4400" b="1" dirty="0"/>
              <a:t>غير نوع خط العنوان والفقرات إلى نوع من اختيارك.</a:t>
            </a:r>
            <a:endParaRPr lang="ar-EG" sz="4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986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ربع نص 5">
            <a:extLst>
              <a:ext uri="{FF2B5EF4-FFF2-40B4-BE49-F238E27FC236}">
                <a16:creationId xmlns:a16="http://schemas.microsoft.com/office/drawing/2014/main" id="{C5ADEB15-216D-4096-98F3-7DBA4392177B}"/>
              </a:ext>
            </a:extLst>
          </p:cNvPr>
          <p:cNvSpPr txBox="1"/>
          <p:nvPr/>
        </p:nvSpPr>
        <p:spPr>
          <a:xfrm rot="21425776">
            <a:off x="2318658" y="3044277"/>
            <a:ext cx="7990114" cy="76944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ar-EG" sz="4400" b="1" dirty="0"/>
              <a:t>أخيرًا احفظ ملفك</a:t>
            </a:r>
            <a:endParaRPr lang="ar-EG" sz="4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520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5BC029BD-AD65-43DF-A045-555C45FA92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0697" y="1070609"/>
            <a:ext cx="2947989" cy="4716782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6" name="سحابة 5">
            <a:extLst>
              <a:ext uri="{FF2B5EF4-FFF2-40B4-BE49-F238E27FC236}">
                <a16:creationId xmlns:a16="http://schemas.microsoft.com/office/drawing/2014/main" id="{3C8961FC-F1F1-4463-A6FA-79C58B793615}"/>
              </a:ext>
            </a:extLst>
          </p:cNvPr>
          <p:cNvSpPr/>
          <p:nvPr/>
        </p:nvSpPr>
        <p:spPr>
          <a:xfrm>
            <a:off x="5769429" y="762000"/>
            <a:ext cx="5377542" cy="4288971"/>
          </a:xfrm>
          <a:prstGeom prst="cloud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EG" sz="3600" b="1" dirty="0"/>
              <a:t>لا تنس أن تضغط على زر التراجع إذا ارتكبت خطأ خلال عملك. يجب عليك التحقق من عملك باستمرار، ثم حفظ الملف</a:t>
            </a:r>
          </a:p>
        </p:txBody>
      </p:sp>
    </p:spTree>
    <p:extLst>
      <p:ext uri="{BB962C8B-B14F-4D97-AF65-F5344CB8AC3E}">
        <p14:creationId xmlns:p14="http://schemas.microsoft.com/office/powerpoint/2010/main" val="2590305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>
            <a:extLst>
              <a:ext uri="{FF2B5EF4-FFF2-40B4-BE49-F238E27FC236}">
                <a16:creationId xmlns:a16="http://schemas.microsoft.com/office/drawing/2014/main" id="{9C71B007-FB02-44D3-AA22-757EAA4091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-370937"/>
            <a:ext cx="6858000" cy="5264963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1E05A849-AC4C-4673-B75A-D13D690FB2A2}"/>
              </a:ext>
            </a:extLst>
          </p:cNvPr>
          <p:cNvSpPr txBox="1"/>
          <p:nvPr/>
        </p:nvSpPr>
        <p:spPr>
          <a:xfrm>
            <a:off x="4354285" y="2460174"/>
            <a:ext cx="2569029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4400" b="1" dirty="0">
                <a:solidFill>
                  <a:srgbClr val="C00000"/>
                </a:solidFill>
              </a:rPr>
              <a:t>تدريب 1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A1597A8B-919C-4ABE-8631-197E899BE417}"/>
              </a:ext>
            </a:extLst>
          </p:cNvPr>
          <p:cNvSpPr txBox="1"/>
          <p:nvPr/>
        </p:nvSpPr>
        <p:spPr>
          <a:xfrm>
            <a:off x="2536372" y="4981175"/>
            <a:ext cx="7685314" cy="940653"/>
          </a:xfrm>
          <a:prstGeom prst="bevel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ar-EG" sz="4000" b="1" dirty="0">
                <a:solidFill>
                  <a:schemeClr val="bg1"/>
                </a:solidFill>
              </a:rPr>
              <a:t>تنسيق النص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AF226B47-924E-45E0-AED1-60E4B2DFD3B8}"/>
              </a:ext>
            </a:extLst>
          </p:cNvPr>
          <p:cNvSpPr txBox="1"/>
          <p:nvPr/>
        </p:nvSpPr>
        <p:spPr>
          <a:xfrm>
            <a:off x="4354285" y="1492104"/>
            <a:ext cx="2569029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4400" b="1" dirty="0">
                <a:solidFill>
                  <a:srgbClr val="C00000"/>
                </a:solidFill>
              </a:rPr>
              <a:t>لنطبق معًا</a:t>
            </a:r>
          </a:p>
        </p:txBody>
      </p:sp>
    </p:spTree>
    <p:extLst>
      <p:ext uri="{BB962C8B-B14F-4D97-AF65-F5344CB8AC3E}">
        <p14:creationId xmlns:p14="http://schemas.microsoft.com/office/powerpoint/2010/main" val="298802260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ربع نص 6">
            <a:extLst>
              <a:ext uri="{FF2B5EF4-FFF2-40B4-BE49-F238E27FC236}">
                <a16:creationId xmlns:a16="http://schemas.microsoft.com/office/drawing/2014/main" id="{818F228B-18E9-4FB1-8064-E4527466F0FE}"/>
              </a:ext>
            </a:extLst>
          </p:cNvPr>
          <p:cNvSpPr txBox="1"/>
          <p:nvPr/>
        </p:nvSpPr>
        <p:spPr>
          <a:xfrm>
            <a:off x="2046514" y="572477"/>
            <a:ext cx="8447314" cy="2308324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EG" sz="3600" b="1" dirty="0"/>
              <a:t>يعد مايكروسوفت وورد محرر النصوص الأكثر شيوعًا في عالم تطبيقات الحاسب. وفي معظم الأوقات عندما نستخدم مايكروسوفت وورد نحتاج إلى تنسيق المستند بعد كتابته. 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318EAB83-5CC0-480F-BDE4-DB4AEDF2F47A}"/>
              </a:ext>
            </a:extLst>
          </p:cNvPr>
          <p:cNvSpPr txBox="1"/>
          <p:nvPr/>
        </p:nvSpPr>
        <p:spPr>
          <a:xfrm>
            <a:off x="5181599" y="3429000"/>
            <a:ext cx="6096000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ar-EG" sz="3600" b="1" dirty="0">
                <a:solidFill>
                  <a:srgbClr val="7030A0"/>
                </a:solidFill>
              </a:rPr>
              <a:t>لماذا نقوم بتنسيق النص؟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9FC44AB0-957A-46A9-9976-2276E3ACD9B8}"/>
              </a:ext>
            </a:extLst>
          </p:cNvPr>
          <p:cNvSpPr txBox="1"/>
          <p:nvPr/>
        </p:nvSpPr>
        <p:spPr>
          <a:xfrm>
            <a:off x="2046514" y="5145537"/>
            <a:ext cx="844731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dirty="0"/>
              <a:t>............................................................................................................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DA883263-11E8-41EE-AAC9-39D86DE51629}"/>
              </a:ext>
            </a:extLst>
          </p:cNvPr>
          <p:cNvSpPr txBox="1"/>
          <p:nvPr/>
        </p:nvSpPr>
        <p:spPr>
          <a:xfrm>
            <a:off x="2895598" y="4745428"/>
            <a:ext cx="5725886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4400" b="1" dirty="0">
                <a:solidFill>
                  <a:srgbClr val="C00000"/>
                </a:solidFill>
              </a:rPr>
              <a:t>لتصبح أكثر وضوحًا وجاذبية</a:t>
            </a:r>
          </a:p>
        </p:txBody>
      </p:sp>
    </p:spTree>
    <p:extLst>
      <p:ext uri="{BB962C8B-B14F-4D97-AF65-F5344CB8AC3E}">
        <p14:creationId xmlns:p14="http://schemas.microsoft.com/office/powerpoint/2010/main" val="2721963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ربع نص 6">
            <a:extLst>
              <a:ext uri="{FF2B5EF4-FFF2-40B4-BE49-F238E27FC236}">
                <a16:creationId xmlns:a16="http://schemas.microsoft.com/office/drawing/2014/main" id="{818F228B-18E9-4FB1-8064-E4527466F0FE}"/>
              </a:ext>
            </a:extLst>
          </p:cNvPr>
          <p:cNvSpPr txBox="1"/>
          <p:nvPr/>
        </p:nvSpPr>
        <p:spPr>
          <a:xfrm>
            <a:off x="2046514" y="572477"/>
            <a:ext cx="8447314" cy="2308324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EG" sz="3600" b="1" dirty="0"/>
              <a:t>يعد مايكروسوفت وورد محرر النصوص الأكثر شيوعًا في عالم تطبيقات الحاسب. وفي معظم الأوقات عندما نستخدم مايكروسوفت وورد نحتاج إلى تنسيق المستند بعد كتابته. 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318EAB83-5CC0-480F-BDE4-DB4AEDF2F47A}"/>
              </a:ext>
            </a:extLst>
          </p:cNvPr>
          <p:cNvSpPr txBox="1"/>
          <p:nvPr/>
        </p:nvSpPr>
        <p:spPr>
          <a:xfrm>
            <a:off x="5181599" y="3429000"/>
            <a:ext cx="6096000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ar-EG" sz="3600" b="1" dirty="0">
                <a:solidFill>
                  <a:srgbClr val="7030A0"/>
                </a:solidFill>
              </a:rPr>
              <a:t>ماذا يعني تنسيق النص؟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9FC44AB0-957A-46A9-9976-2276E3ACD9B8}"/>
              </a:ext>
            </a:extLst>
          </p:cNvPr>
          <p:cNvSpPr txBox="1"/>
          <p:nvPr/>
        </p:nvSpPr>
        <p:spPr>
          <a:xfrm>
            <a:off x="2046514" y="5145537"/>
            <a:ext cx="844731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dirty="0"/>
              <a:t>............................................................................................................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2FA01E61-D832-4B3A-9F0C-F9F8D276E0FC}"/>
              </a:ext>
            </a:extLst>
          </p:cNvPr>
          <p:cNvSpPr txBox="1"/>
          <p:nvPr/>
        </p:nvSpPr>
        <p:spPr>
          <a:xfrm>
            <a:off x="3396343" y="4767943"/>
            <a:ext cx="4572000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6000" b="1" dirty="0">
                <a:solidFill>
                  <a:srgbClr val="C00000"/>
                </a:solidFill>
              </a:rPr>
              <a:t>تحرير النصوص</a:t>
            </a:r>
          </a:p>
        </p:txBody>
      </p:sp>
    </p:spTree>
    <p:extLst>
      <p:ext uri="{BB962C8B-B14F-4D97-AF65-F5344CB8AC3E}">
        <p14:creationId xmlns:p14="http://schemas.microsoft.com/office/powerpoint/2010/main" val="167247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ربع نص 6">
            <a:extLst>
              <a:ext uri="{FF2B5EF4-FFF2-40B4-BE49-F238E27FC236}">
                <a16:creationId xmlns:a16="http://schemas.microsoft.com/office/drawing/2014/main" id="{818F228B-18E9-4FB1-8064-E4527466F0FE}"/>
              </a:ext>
            </a:extLst>
          </p:cNvPr>
          <p:cNvSpPr txBox="1"/>
          <p:nvPr/>
        </p:nvSpPr>
        <p:spPr>
          <a:xfrm>
            <a:off x="2046514" y="572477"/>
            <a:ext cx="8447314" cy="2308324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EG" sz="3600" b="1" dirty="0"/>
              <a:t>يعد مايكروسوفت وورد محرر النصوص الأكثر شيوعًا في عالم تطبيقات الحاسب. وفي معظم الأوقات عندما نستخدم مايكروسوفت وورد نحتاج إلى تنسيق المستند بعد كتابته. 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318EAB83-5CC0-480F-BDE4-DB4AEDF2F47A}"/>
              </a:ext>
            </a:extLst>
          </p:cNvPr>
          <p:cNvSpPr txBox="1"/>
          <p:nvPr/>
        </p:nvSpPr>
        <p:spPr>
          <a:xfrm>
            <a:off x="5181599" y="3429000"/>
            <a:ext cx="6096000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ar-EG" sz="3600" b="1" dirty="0">
                <a:solidFill>
                  <a:srgbClr val="7030A0"/>
                </a:solidFill>
              </a:rPr>
              <a:t>هل سبق لك تنسيق نص في مستند؟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9FC44AB0-957A-46A9-9976-2276E3ACD9B8}"/>
              </a:ext>
            </a:extLst>
          </p:cNvPr>
          <p:cNvSpPr txBox="1"/>
          <p:nvPr/>
        </p:nvSpPr>
        <p:spPr>
          <a:xfrm>
            <a:off x="2046514" y="5145537"/>
            <a:ext cx="844731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dirty="0"/>
              <a:t>............................................................................................................</a:t>
            </a: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0999374A-0BFA-4EF8-A78E-7418FDE14E7C}"/>
              </a:ext>
            </a:extLst>
          </p:cNvPr>
          <p:cNvSpPr txBox="1"/>
          <p:nvPr/>
        </p:nvSpPr>
        <p:spPr>
          <a:xfrm>
            <a:off x="5181599" y="4767943"/>
            <a:ext cx="2786744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6000" b="1" dirty="0">
                <a:solidFill>
                  <a:srgbClr val="C00000"/>
                </a:solidFill>
              </a:rPr>
              <a:t>نعم</a:t>
            </a:r>
          </a:p>
        </p:txBody>
      </p:sp>
    </p:spTree>
    <p:extLst>
      <p:ext uri="{BB962C8B-B14F-4D97-AF65-F5344CB8AC3E}">
        <p14:creationId xmlns:p14="http://schemas.microsoft.com/office/powerpoint/2010/main" val="3126110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>
            <a:extLst>
              <a:ext uri="{FF2B5EF4-FFF2-40B4-BE49-F238E27FC236}">
                <a16:creationId xmlns:a16="http://schemas.microsoft.com/office/drawing/2014/main" id="{9C71B007-FB02-44D3-AA22-757EAA4091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-370937"/>
            <a:ext cx="6858000" cy="5264963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1E05A849-AC4C-4673-B75A-D13D690FB2A2}"/>
              </a:ext>
            </a:extLst>
          </p:cNvPr>
          <p:cNvSpPr txBox="1"/>
          <p:nvPr/>
        </p:nvSpPr>
        <p:spPr>
          <a:xfrm>
            <a:off x="4354285" y="2460174"/>
            <a:ext cx="2569029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4400" b="1" dirty="0">
                <a:solidFill>
                  <a:srgbClr val="C00000"/>
                </a:solidFill>
              </a:rPr>
              <a:t>تدريب 2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A1597A8B-919C-4ABE-8631-197E899BE417}"/>
              </a:ext>
            </a:extLst>
          </p:cNvPr>
          <p:cNvSpPr txBox="1"/>
          <p:nvPr/>
        </p:nvSpPr>
        <p:spPr>
          <a:xfrm>
            <a:off x="2536372" y="4981175"/>
            <a:ext cx="7685314" cy="940653"/>
          </a:xfrm>
          <a:prstGeom prst="bevel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ar-EG" sz="4000" b="1" dirty="0">
                <a:solidFill>
                  <a:schemeClr val="bg1"/>
                </a:solidFill>
              </a:rPr>
              <a:t>أدوات النسيق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AF226B47-924E-45E0-AED1-60E4B2DFD3B8}"/>
              </a:ext>
            </a:extLst>
          </p:cNvPr>
          <p:cNvSpPr txBox="1"/>
          <p:nvPr/>
        </p:nvSpPr>
        <p:spPr>
          <a:xfrm>
            <a:off x="4354285" y="1492104"/>
            <a:ext cx="2569029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4400" b="1" dirty="0">
                <a:solidFill>
                  <a:srgbClr val="C00000"/>
                </a:solidFill>
              </a:rPr>
              <a:t>لنطبق معًا</a:t>
            </a:r>
          </a:p>
        </p:txBody>
      </p:sp>
    </p:spTree>
    <p:extLst>
      <p:ext uri="{BB962C8B-B14F-4D97-AF65-F5344CB8AC3E}">
        <p14:creationId xmlns:p14="http://schemas.microsoft.com/office/powerpoint/2010/main" val="75041562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E36B20D4-0E32-41EF-A9F6-3DF13C8AEC65}"/>
              </a:ext>
            </a:extLst>
          </p:cNvPr>
          <p:cNvSpPr txBox="1"/>
          <p:nvPr/>
        </p:nvSpPr>
        <p:spPr>
          <a:xfrm>
            <a:off x="3265714" y="2421701"/>
            <a:ext cx="6096000" cy="2014597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ar-EG" sz="4000" b="1" dirty="0"/>
              <a:t>طابق كل أداة بوظيفتها الصحيحة: </a:t>
            </a:r>
          </a:p>
        </p:txBody>
      </p:sp>
    </p:spTree>
    <p:extLst>
      <p:ext uri="{BB962C8B-B14F-4D97-AF65-F5344CB8AC3E}">
        <p14:creationId xmlns:p14="http://schemas.microsoft.com/office/powerpoint/2010/main" val="2190174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جدول 4">
            <a:extLst>
              <a:ext uri="{FF2B5EF4-FFF2-40B4-BE49-F238E27FC236}">
                <a16:creationId xmlns:a16="http://schemas.microsoft.com/office/drawing/2014/main" id="{CB8C3F32-4462-4A65-89F6-3DED7FCDE6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5165413"/>
              </p:ext>
            </p:extLst>
          </p:nvPr>
        </p:nvGraphicFramePr>
        <p:xfrm>
          <a:off x="859972" y="534003"/>
          <a:ext cx="10472056" cy="578999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5236028">
                  <a:extLst>
                    <a:ext uri="{9D8B030D-6E8A-4147-A177-3AD203B41FA5}">
                      <a16:colId xmlns:a16="http://schemas.microsoft.com/office/drawing/2014/main" val="3291767284"/>
                    </a:ext>
                  </a:extLst>
                </a:gridCol>
                <a:gridCol w="5236028">
                  <a:extLst>
                    <a:ext uri="{9D8B030D-6E8A-4147-A177-3AD203B41FA5}">
                      <a16:colId xmlns:a16="http://schemas.microsoft.com/office/drawing/2014/main" val="2203002587"/>
                    </a:ext>
                  </a:extLst>
                </a:gridCol>
              </a:tblGrid>
              <a:tr h="964999">
                <a:tc>
                  <a:txBody>
                    <a:bodyPr/>
                    <a:lstStyle/>
                    <a:p>
                      <a:pPr rtl="1"/>
                      <a:r>
                        <a:rPr lang="ar-EG" sz="3600" b="1" dirty="0">
                          <a:solidFill>
                            <a:srgbClr val="C00000"/>
                          </a:solidFill>
                        </a:rPr>
                        <a:t>تمييز لون النص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EG" sz="3600" b="1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3809655"/>
                  </a:ext>
                </a:extLst>
              </a:tr>
              <a:tr h="964999">
                <a:tc>
                  <a:txBody>
                    <a:bodyPr/>
                    <a:lstStyle/>
                    <a:p>
                      <a:pPr rtl="1"/>
                      <a:r>
                        <a:rPr lang="ar-EG" sz="3600" b="1" dirty="0">
                          <a:solidFill>
                            <a:srgbClr val="C00000"/>
                          </a:solidFill>
                        </a:rPr>
                        <a:t>غامق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EG" sz="3600" b="1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4698930"/>
                  </a:ext>
                </a:extLst>
              </a:tr>
              <a:tr h="964999">
                <a:tc>
                  <a:txBody>
                    <a:bodyPr/>
                    <a:lstStyle/>
                    <a:p>
                      <a:pPr rtl="1"/>
                      <a:r>
                        <a:rPr lang="ar-EG" sz="3600" b="1" dirty="0">
                          <a:solidFill>
                            <a:srgbClr val="C00000"/>
                          </a:solidFill>
                        </a:rPr>
                        <a:t>تكبير/ تصغير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EG" sz="3600" b="1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1157372"/>
                  </a:ext>
                </a:extLst>
              </a:tr>
              <a:tr h="964999">
                <a:tc>
                  <a:txBody>
                    <a:bodyPr/>
                    <a:lstStyle/>
                    <a:p>
                      <a:pPr rtl="1"/>
                      <a:r>
                        <a:rPr lang="ar-EG" sz="3600" b="1" dirty="0">
                          <a:solidFill>
                            <a:srgbClr val="C00000"/>
                          </a:solidFill>
                        </a:rPr>
                        <a:t>مائل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EG" sz="3600" b="1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9398521"/>
                  </a:ext>
                </a:extLst>
              </a:tr>
              <a:tr h="964999">
                <a:tc>
                  <a:txBody>
                    <a:bodyPr/>
                    <a:lstStyle/>
                    <a:p>
                      <a:pPr rtl="1"/>
                      <a:r>
                        <a:rPr lang="ar-EG" sz="3600" b="1" dirty="0">
                          <a:solidFill>
                            <a:srgbClr val="C00000"/>
                          </a:solidFill>
                        </a:rPr>
                        <a:t>تسطير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EG" sz="3600" b="1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9310871"/>
                  </a:ext>
                </a:extLst>
              </a:tr>
              <a:tr h="964999">
                <a:tc>
                  <a:txBody>
                    <a:bodyPr/>
                    <a:lstStyle/>
                    <a:p>
                      <a:pPr rtl="1"/>
                      <a:r>
                        <a:rPr lang="ar-EG" sz="3600" b="1" dirty="0">
                          <a:solidFill>
                            <a:srgbClr val="C00000"/>
                          </a:solidFill>
                        </a:rPr>
                        <a:t>تراجع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EG" sz="36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0491682"/>
                  </a:ext>
                </a:extLst>
              </a:tr>
            </a:tbl>
          </a:graphicData>
        </a:graphic>
      </p:graphicFrame>
      <p:pic>
        <p:nvPicPr>
          <p:cNvPr id="6" name="صورة 5">
            <a:extLst>
              <a:ext uri="{FF2B5EF4-FFF2-40B4-BE49-F238E27FC236}">
                <a16:creationId xmlns:a16="http://schemas.microsoft.com/office/drawing/2014/main" id="{C77E4BD4-E29F-42AB-B997-FE6B6784FF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972" y="534003"/>
            <a:ext cx="5236028" cy="5789994"/>
          </a:xfrm>
          <a:prstGeom prst="rect">
            <a:avLst/>
          </a:prstGeom>
        </p:spPr>
      </p:pic>
      <p:cxnSp>
        <p:nvCxnSpPr>
          <p:cNvPr id="8" name="رابط كسهم مستقيم 7">
            <a:extLst>
              <a:ext uri="{FF2B5EF4-FFF2-40B4-BE49-F238E27FC236}">
                <a16:creationId xmlns:a16="http://schemas.microsoft.com/office/drawing/2014/main" id="{D1356501-1602-4885-A211-493502631F36}"/>
              </a:ext>
            </a:extLst>
          </p:cNvPr>
          <p:cNvCxnSpPr>
            <a:cxnSpLocks/>
          </p:cNvCxnSpPr>
          <p:nvPr/>
        </p:nvCxnSpPr>
        <p:spPr>
          <a:xfrm flipH="1">
            <a:off x="4027714" y="979714"/>
            <a:ext cx="4767944" cy="4049486"/>
          </a:xfrm>
          <a:prstGeom prst="straightConnector1">
            <a:avLst/>
          </a:prstGeom>
          <a:ln w="762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رابط كسهم مستقيم 9">
            <a:extLst>
              <a:ext uri="{FF2B5EF4-FFF2-40B4-BE49-F238E27FC236}">
                <a16:creationId xmlns:a16="http://schemas.microsoft.com/office/drawing/2014/main" id="{78B10B3D-AEEC-4C91-A98D-98FF5FFBE68F}"/>
              </a:ext>
            </a:extLst>
          </p:cNvPr>
          <p:cNvCxnSpPr>
            <a:cxnSpLocks/>
          </p:cNvCxnSpPr>
          <p:nvPr/>
        </p:nvCxnSpPr>
        <p:spPr>
          <a:xfrm flipH="1">
            <a:off x="4027714" y="1807029"/>
            <a:ext cx="6096000" cy="4071257"/>
          </a:xfrm>
          <a:prstGeom prst="straightConnector1">
            <a:avLst/>
          </a:prstGeom>
          <a:ln w="762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رابط كسهم مستقيم 11">
            <a:extLst>
              <a:ext uri="{FF2B5EF4-FFF2-40B4-BE49-F238E27FC236}">
                <a16:creationId xmlns:a16="http://schemas.microsoft.com/office/drawing/2014/main" id="{C593F59C-6B45-46DC-83BD-EF8A93718C70}"/>
              </a:ext>
            </a:extLst>
          </p:cNvPr>
          <p:cNvCxnSpPr>
            <a:cxnSpLocks/>
          </p:cNvCxnSpPr>
          <p:nvPr/>
        </p:nvCxnSpPr>
        <p:spPr>
          <a:xfrm flipH="1">
            <a:off x="3652157" y="2862943"/>
            <a:ext cx="5611585" cy="979714"/>
          </a:xfrm>
          <a:prstGeom prst="straightConnector1">
            <a:avLst/>
          </a:prstGeom>
          <a:ln w="762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رابط كسهم مستقيم 13">
            <a:extLst>
              <a:ext uri="{FF2B5EF4-FFF2-40B4-BE49-F238E27FC236}">
                <a16:creationId xmlns:a16="http://schemas.microsoft.com/office/drawing/2014/main" id="{FE4A9EC3-3C8C-43D3-8AC1-FC6267F6E8F4}"/>
              </a:ext>
            </a:extLst>
          </p:cNvPr>
          <p:cNvCxnSpPr>
            <a:cxnSpLocks/>
          </p:cNvCxnSpPr>
          <p:nvPr/>
        </p:nvCxnSpPr>
        <p:spPr>
          <a:xfrm flipH="1" flipV="1">
            <a:off x="4027714" y="3004457"/>
            <a:ext cx="6471558" cy="810685"/>
          </a:xfrm>
          <a:prstGeom prst="straightConnector1">
            <a:avLst/>
          </a:prstGeom>
          <a:ln w="762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رابط كسهم مستقيم 15">
            <a:extLst>
              <a:ext uri="{FF2B5EF4-FFF2-40B4-BE49-F238E27FC236}">
                <a16:creationId xmlns:a16="http://schemas.microsoft.com/office/drawing/2014/main" id="{7FBBD88C-37B4-487D-A328-E83D1D82D68D}"/>
              </a:ext>
            </a:extLst>
          </p:cNvPr>
          <p:cNvCxnSpPr>
            <a:cxnSpLocks/>
          </p:cNvCxnSpPr>
          <p:nvPr/>
        </p:nvCxnSpPr>
        <p:spPr>
          <a:xfrm flipH="1" flipV="1">
            <a:off x="4027714" y="2043943"/>
            <a:ext cx="6096001" cy="2675015"/>
          </a:xfrm>
          <a:prstGeom prst="straightConnector1">
            <a:avLst/>
          </a:prstGeom>
          <a:ln w="762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رابط كسهم مستقيم 17">
            <a:extLst>
              <a:ext uri="{FF2B5EF4-FFF2-40B4-BE49-F238E27FC236}">
                <a16:creationId xmlns:a16="http://schemas.microsoft.com/office/drawing/2014/main" id="{BAA889E9-76CD-44DE-B723-F4161EF06BBA}"/>
              </a:ext>
            </a:extLst>
          </p:cNvPr>
          <p:cNvCxnSpPr>
            <a:cxnSpLocks/>
          </p:cNvCxnSpPr>
          <p:nvPr/>
        </p:nvCxnSpPr>
        <p:spPr>
          <a:xfrm flipH="1" flipV="1">
            <a:off x="4027713" y="857400"/>
            <a:ext cx="6270173" cy="4822073"/>
          </a:xfrm>
          <a:prstGeom prst="straightConnector1">
            <a:avLst/>
          </a:prstGeom>
          <a:ln w="762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8032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352</Words>
  <Application>Microsoft Office PowerPoint</Application>
  <PresentationFormat>شاشة عريضة</PresentationFormat>
  <Paragraphs>59</Paragraphs>
  <Slides>23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Wingdings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hp</dc:creator>
  <cp:lastModifiedBy>hp</cp:lastModifiedBy>
  <cp:revision>7</cp:revision>
  <dcterms:created xsi:type="dcterms:W3CDTF">2021-08-05T11:56:47Z</dcterms:created>
  <dcterms:modified xsi:type="dcterms:W3CDTF">2021-08-05T14:45:45Z</dcterms:modified>
</cp:coreProperties>
</file>