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91" r:id="rId2"/>
    <p:sldId id="258" r:id="rId3"/>
    <p:sldId id="257" r:id="rId4"/>
    <p:sldId id="267" r:id="rId5"/>
    <p:sldId id="265" r:id="rId6"/>
    <p:sldId id="268" r:id="rId7"/>
    <p:sldId id="271" r:id="rId8"/>
    <p:sldId id="290" r:id="rId9"/>
    <p:sldId id="269" r:id="rId10"/>
    <p:sldId id="270" r:id="rId11"/>
    <p:sldId id="274" r:id="rId12"/>
    <p:sldId id="275" r:id="rId13"/>
    <p:sldId id="276" r:id="rId14"/>
    <p:sldId id="285" r:id="rId15"/>
    <p:sldId id="286" r:id="rId16"/>
    <p:sldId id="287" r:id="rId17"/>
    <p:sldId id="289" r:id="rId18"/>
    <p:sldId id="288" r:id="rId19"/>
    <p:sldId id="261" r:id="rId20"/>
    <p:sldId id="262" r:id="rId21"/>
    <p:sldId id="278" r:id="rId22"/>
    <p:sldId id="264" r:id="rId23"/>
    <p:sldId id="280" r:id="rId24"/>
    <p:sldId id="283" r:id="rId25"/>
    <p:sldId id="279" r:id="rId26"/>
    <p:sldId id="281" r:id="rId27"/>
    <p:sldId id="282" r:id="rId28"/>
    <p:sldId id="266" r:id="rId29"/>
    <p:sldId id="284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EC147"/>
    <a:srgbClr val="EF9D9F"/>
    <a:srgbClr val="FFFEFF"/>
    <a:srgbClr val="F7A99F"/>
    <a:srgbClr val="FAC9C2"/>
    <a:srgbClr val="F58B7C"/>
    <a:srgbClr val="CE0C25"/>
    <a:srgbClr val="C3FD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454" autoAdjust="0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8D0665-20A0-498B-A49A-97050F47626E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D71962-A165-471E-8398-40C84F7DF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45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FADH2</a:t>
            </a:r>
            <a:endParaRPr lang="ar-SA" dirty="0"/>
          </a:p>
          <a:p>
            <a:r>
              <a:rPr lang="en-US" dirty="0"/>
              <a:t>ATP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71962-A165-471E-8398-40C84F7DF3F4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82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03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7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0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0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238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9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257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00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6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742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0DD1-A7B3-41D6-AB3D-85E424E2811F}" type="datetimeFigureOut">
              <a:rPr lang="ar-SA" smtClean="0"/>
              <a:t>20/06/40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935A-E73F-49D7-95BD-AFE5A2DC6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81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11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r" defTabSz="914411" rtl="1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r" defTabSz="914411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r" defTabSz="914411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r" defTabSz="914411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r" defTabSz="914411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r" defTabSz="914411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r" defTabSz="914411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r" defTabSz="914411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r" defTabSz="914411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r" defTabSz="914411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1F775B4-4C97-4ED4-A236-C636EDA8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" y="225284"/>
            <a:ext cx="11451102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6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02" y="2309784"/>
            <a:ext cx="11477765" cy="439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1864910" y="670812"/>
            <a:ext cx="9982585" cy="1446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من خلال الصورة </a:t>
            </a:r>
            <a:r>
              <a:rPr lang="ar-SA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أجيبي</a:t>
            </a:r>
            <a:r>
              <a:rPr lang="ar-SA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عما يأتي</a:t>
            </a:r>
          </a:p>
          <a:p>
            <a:pPr algn="ctr"/>
            <a:r>
              <a:rPr lang="ar-SA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 ـ عددي المراحل التي يتم من خلالها التنفس الخلوي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411910" y="1"/>
            <a:ext cx="7688323" cy="646333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قراه الصور (الذكاء بصري) ومهارة الوصف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1"/>
            <a:ext cx="1937982" cy="211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6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801"/>
          </a:p>
        </p:txBody>
      </p:sp>
      <p:sp>
        <p:nvSpPr>
          <p:cNvPr id="3" name="مستطيل 2"/>
          <p:cNvSpPr/>
          <p:nvPr/>
        </p:nvSpPr>
        <p:spPr>
          <a:xfrm>
            <a:off x="972612" y="823709"/>
            <a:ext cx="10198626" cy="830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تحدث عملية التنفس الخلوي في مرحلتين أساسيتين  </a:t>
            </a: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00850"/>
              </p:ext>
            </p:extLst>
          </p:nvPr>
        </p:nvGraphicFramePr>
        <p:xfrm>
          <a:off x="582480" y="2014710"/>
          <a:ext cx="10978890" cy="46070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5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5579">
                <a:tc rowSpan="2">
                  <a:txBody>
                    <a:bodyPr/>
                    <a:lstStyle/>
                    <a:p>
                      <a:pPr rtl="1"/>
                      <a:endParaRPr lang="ar-SA" sz="4100" dirty="0"/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100" dirty="0">
                          <a:solidFill>
                            <a:srgbClr val="FF0000"/>
                          </a:solidFill>
                        </a:rPr>
                        <a:t>عملية لا هوائية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99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100" dirty="0">
                          <a:solidFill>
                            <a:srgbClr val="FF0000"/>
                          </a:solidFill>
                        </a:rPr>
                        <a:t>عملية هوائية 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99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17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100" dirty="0"/>
                        <a:t>التحلل السكري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100" dirty="0"/>
                        <a:t>حلقة كربس 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/>
                        <a:t>سلسلة نقل </a:t>
                      </a:r>
                      <a:r>
                        <a:rPr lang="ar-SA" sz="4000" dirty="0" err="1"/>
                        <a:t>اللألكترونات</a:t>
                      </a:r>
                      <a:endParaRPr lang="ar-SA" sz="4000" dirty="0"/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17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100" b="1" dirty="0">
                          <a:solidFill>
                            <a:srgbClr val="FF0000"/>
                          </a:solidFill>
                        </a:rPr>
                        <a:t> اشتراط الأكسجين 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9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لا تشترط وجود الـ</a:t>
                      </a:r>
                      <a:r>
                        <a:rPr lang="en-US" sz="4000" dirty="0"/>
                        <a:t>O2</a:t>
                      </a:r>
                      <a:endParaRPr lang="ar-SA" sz="4000" dirty="0"/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4100" dirty="0"/>
                        <a:t>تشترط وجود الـ</a:t>
                      </a:r>
                      <a:r>
                        <a:rPr lang="en-US" sz="4100" dirty="0"/>
                        <a:t>O2</a:t>
                      </a:r>
                      <a:endParaRPr lang="ar-SA" sz="4100" dirty="0"/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17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100" b="1" dirty="0">
                          <a:solidFill>
                            <a:srgbClr val="FF0000"/>
                          </a:solidFill>
                        </a:rPr>
                        <a:t>تحدث في</a:t>
                      </a:r>
                      <a:r>
                        <a:rPr lang="ar-SA" sz="41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ar-SA" sz="41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9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100" dirty="0"/>
                        <a:t>السيتوبلازم 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4100" dirty="0" err="1"/>
                        <a:t>الميتوكندريا</a:t>
                      </a:r>
                      <a:endParaRPr lang="ar-SA" sz="4100" dirty="0"/>
                    </a:p>
                  </a:txBody>
                  <a:tcPr marT="45721" marB="457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سهم للأسفل 8"/>
          <p:cNvSpPr/>
          <p:nvPr/>
        </p:nvSpPr>
        <p:spPr>
          <a:xfrm>
            <a:off x="6346208" y="1695655"/>
            <a:ext cx="436729" cy="6108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801"/>
          </a:p>
        </p:txBody>
      </p:sp>
      <p:sp>
        <p:nvSpPr>
          <p:cNvPr id="10" name="سهم للأسفل 9"/>
          <p:cNvSpPr/>
          <p:nvPr/>
        </p:nvSpPr>
        <p:spPr>
          <a:xfrm>
            <a:off x="2595349" y="1709300"/>
            <a:ext cx="436729" cy="6108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801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947315" y="126593"/>
            <a:ext cx="2770494" cy="49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استراتيجية  الفجوة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2EDC5C1-BEB3-4E30-A82F-1E18E8946333}"/>
              </a:ext>
            </a:extLst>
          </p:cNvPr>
          <p:cNvSpPr/>
          <p:nvPr/>
        </p:nvSpPr>
        <p:spPr>
          <a:xfrm>
            <a:off x="5159829" y="3030583"/>
            <a:ext cx="2557980" cy="114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E5AE1E5-0F2D-4883-BB3B-92CD0658FD48}"/>
              </a:ext>
            </a:extLst>
          </p:cNvPr>
          <p:cNvSpPr/>
          <p:nvPr/>
        </p:nvSpPr>
        <p:spPr>
          <a:xfrm>
            <a:off x="2873829" y="3046777"/>
            <a:ext cx="1994760" cy="114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1E0B01F-7FFD-4F7E-A307-C1C49A21AF7E}"/>
              </a:ext>
            </a:extLst>
          </p:cNvPr>
          <p:cNvSpPr/>
          <p:nvPr/>
        </p:nvSpPr>
        <p:spPr>
          <a:xfrm>
            <a:off x="630630" y="3030582"/>
            <a:ext cx="2086444" cy="114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52D18F6-31BB-4FBB-98C8-C6C6B7C4945A}"/>
              </a:ext>
            </a:extLst>
          </p:cNvPr>
          <p:cNvSpPr/>
          <p:nvPr/>
        </p:nvSpPr>
        <p:spPr>
          <a:xfrm>
            <a:off x="5159829" y="4331290"/>
            <a:ext cx="2620488" cy="114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42E4E0C-9843-4675-90E9-69030635B29C}"/>
              </a:ext>
            </a:extLst>
          </p:cNvPr>
          <p:cNvSpPr/>
          <p:nvPr/>
        </p:nvSpPr>
        <p:spPr>
          <a:xfrm>
            <a:off x="1071154" y="4318227"/>
            <a:ext cx="3548632" cy="114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525F35C-3CF4-4C69-A641-8A0263E44984}"/>
              </a:ext>
            </a:extLst>
          </p:cNvPr>
          <p:cNvSpPr/>
          <p:nvPr/>
        </p:nvSpPr>
        <p:spPr>
          <a:xfrm>
            <a:off x="5133703" y="5773168"/>
            <a:ext cx="2686412" cy="69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8E537A5-EF91-455C-8D87-D45A6CDEAEBF}"/>
              </a:ext>
            </a:extLst>
          </p:cNvPr>
          <p:cNvSpPr/>
          <p:nvPr/>
        </p:nvSpPr>
        <p:spPr>
          <a:xfrm>
            <a:off x="1099513" y="5671187"/>
            <a:ext cx="3548632" cy="85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122832"/>
            <a:ext cx="7710985" cy="66191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8598091" y="1951800"/>
            <a:ext cx="3092302" cy="45243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800" b="1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أنظري للشكل (</a:t>
            </a:r>
            <a:r>
              <a:rPr lang="en-US" sz="4800" b="1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(2-12</a:t>
            </a:r>
            <a:r>
              <a:rPr lang="ar-SA" sz="4800" b="1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أكملي البيانات الناقصة على الرسم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347288" y="122832"/>
            <a:ext cx="3593908" cy="45037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SA" sz="3200" dirty="0" err="1">
                <a:solidFill>
                  <a:schemeClr val="tx1"/>
                </a:solidFill>
              </a:rPr>
              <a:t>استيراتيجية</a:t>
            </a:r>
            <a:r>
              <a:rPr lang="ar-SA" sz="3200" dirty="0">
                <a:solidFill>
                  <a:srgbClr val="A500FF"/>
                </a:solidFill>
              </a:rPr>
              <a:t> القراءة الموجة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598091" y="847005"/>
            <a:ext cx="3092302" cy="830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800" b="1" dirty="0">
                <a:ln w="0">
                  <a:solidFill>
                    <a:schemeClr val="tx1"/>
                  </a:solidFill>
                </a:ln>
                <a:solidFill>
                  <a:srgbClr val="2ED8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التحلل السكري</a:t>
            </a:r>
          </a:p>
        </p:txBody>
      </p:sp>
    </p:spTree>
    <p:extLst>
      <p:ext uri="{BB962C8B-B14F-4D97-AF65-F5344CB8AC3E}">
        <p14:creationId xmlns:p14="http://schemas.microsoft.com/office/powerpoint/2010/main" val="364549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4992501" y="232012"/>
            <a:ext cx="2310123" cy="1064955"/>
            <a:chOff x="4992501" y="232012"/>
            <a:chExt cx="2310123" cy="106495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5034517" y="232012"/>
              <a:ext cx="2156346" cy="5732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سكر الجلوكوز</a:t>
              </a:r>
            </a:p>
          </p:txBody>
        </p:sp>
        <p:sp>
          <p:nvSpPr>
            <p:cNvPr id="3" name="شكل بيضاوي 2"/>
            <p:cNvSpPr/>
            <p:nvPr/>
          </p:nvSpPr>
          <p:spPr>
            <a:xfrm>
              <a:off x="4992501" y="900752"/>
              <a:ext cx="360000" cy="39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  <a:endParaRPr lang="ar-SA" sz="2400" dirty="0"/>
            </a:p>
          </p:txBody>
        </p:sp>
        <p:sp>
          <p:nvSpPr>
            <p:cNvPr id="4" name="شكل بيضاوي 3"/>
            <p:cNvSpPr/>
            <p:nvPr/>
          </p:nvSpPr>
          <p:spPr>
            <a:xfrm>
              <a:off x="5379797" y="900752"/>
              <a:ext cx="360000" cy="39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  <a:endParaRPr lang="ar-SA" sz="2400" dirty="0"/>
            </a:p>
          </p:txBody>
        </p:sp>
        <p:sp>
          <p:nvSpPr>
            <p:cNvPr id="5" name="شكل بيضاوي 4"/>
            <p:cNvSpPr/>
            <p:nvPr/>
          </p:nvSpPr>
          <p:spPr>
            <a:xfrm>
              <a:off x="5767092" y="900752"/>
              <a:ext cx="360000" cy="39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  <a:endParaRPr lang="ar-SA" sz="2400" dirty="0"/>
            </a:p>
          </p:txBody>
        </p:sp>
        <p:sp>
          <p:nvSpPr>
            <p:cNvPr id="6" name="شكل بيضاوي 5"/>
            <p:cNvSpPr/>
            <p:nvPr/>
          </p:nvSpPr>
          <p:spPr>
            <a:xfrm>
              <a:off x="6154387" y="900752"/>
              <a:ext cx="360000" cy="39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  <a:endParaRPr lang="ar-SA" sz="2400" dirty="0"/>
            </a:p>
          </p:txBody>
        </p:sp>
        <p:sp>
          <p:nvSpPr>
            <p:cNvPr id="7" name="شكل بيضاوي 6"/>
            <p:cNvSpPr/>
            <p:nvPr/>
          </p:nvSpPr>
          <p:spPr>
            <a:xfrm>
              <a:off x="6541682" y="900752"/>
              <a:ext cx="360000" cy="39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  <a:endParaRPr lang="ar-SA" sz="2400" dirty="0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6942624" y="900966"/>
              <a:ext cx="360000" cy="39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C</a:t>
              </a:r>
              <a:endParaRPr lang="ar-SA" sz="2400" dirty="0"/>
            </a:p>
          </p:txBody>
        </p:sp>
      </p:grpSp>
      <p:grpSp>
        <p:nvGrpSpPr>
          <p:cNvPr id="66" name="مجموعة 65"/>
          <p:cNvGrpSpPr/>
          <p:nvPr/>
        </p:nvGrpSpPr>
        <p:grpSpPr>
          <a:xfrm>
            <a:off x="2727457" y="295595"/>
            <a:ext cx="6934178" cy="1562560"/>
            <a:chOff x="2727457" y="295595"/>
            <a:chExt cx="6934178" cy="1562560"/>
          </a:xfrm>
        </p:grpSpPr>
        <p:grpSp>
          <p:nvGrpSpPr>
            <p:cNvPr id="49" name="مجموعة 48"/>
            <p:cNvGrpSpPr/>
            <p:nvPr/>
          </p:nvGrpSpPr>
          <p:grpSpPr>
            <a:xfrm>
              <a:off x="7825530" y="295597"/>
              <a:ext cx="1836105" cy="1562558"/>
              <a:chOff x="7825530" y="295594"/>
              <a:chExt cx="1836104" cy="1562559"/>
            </a:xfrm>
          </p:grpSpPr>
          <p:sp>
            <p:nvSpPr>
              <p:cNvPr id="33" name="سحابة 32"/>
              <p:cNvSpPr/>
              <p:nvPr/>
            </p:nvSpPr>
            <p:spPr>
              <a:xfrm>
                <a:off x="8653634" y="295594"/>
                <a:ext cx="1008000" cy="720000"/>
              </a:xfrm>
              <a:prstGeom prst="cloud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ATP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مستطيل مستدير الزوايا 36"/>
              <p:cNvSpPr/>
              <p:nvPr/>
            </p:nvSpPr>
            <p:spPr>
              <a:xfrm>
                <a:off x="8749320" y="1433014"/>
                <a:ext cx="818711" cy="425139"/>
              </a:xfrm>
              <a:prstGeom prst="roundRect">
                <a:avLst/>
              </a:prstGeom>
              <a:solidFill>
                <a:srgbClr val="6FF99A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ADP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سهم منحني إلى اليمين 45"/>
              <p:cNvSpPr/>
              <p:nvPr/>
            </p:nvSpPr>
            <p:spPr>
              <a:xfrm>
                <a:off x="7825530" y="518615"/>
                <a:ext cx="637744" cy="124786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ar-SA" sz="18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مجموعة 47"/>
            <p:cNvGrpSpPr/>
            <p:nvPr/>
          </p:nvGrpSpPr>
          <p:grpSpPr>
            <a:xfrm>
              <a:off x="2727457" y="295595"/>
              <a:ext cx="1754715" cy="1470885"/>
              <a:chOff x="2727456" y="295594"/>
              <a:chExt cx="1754714" cy="1470886"/>
            </a:xfrm>
          </p:grpSpPr>
          <p:sp>
            <p:nvSpPr>
              <p:cNvPr id="34" name="سحابة 33"/>
              <p:cNvSpPr/>
              <p:nvPr/>
            </p:nvSpPr>
            <p:spPr>
              <a:xfrm>
                <a:off x="2727456" y="295594"/>
                <a:ext cx="1008000" cy="720000"/>
              </a:xfrm>
              <a:prstGeom prst="cloud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ATP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مستطيل مستدير الزوايا 37"/>
              <p:cNvSpPr/>
              <p:nvPr/>
            </p:nvSpPr>
            <p:spPr>
              <a:xfrm>
                <a:off x="2862625" y="1296752"/>
                <a:ext cx="818711" cy="469728"/>
              </a:xfrm>
              <a:prstGeom prst="roundRect">
                <a:avLst/>
              </a:prstGeom>
              <a:solidFill>
                <a:srgbClr val="6FF99A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ADP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سهم منحني إلى اليمين 46"/>
              <p:cNvSpPr/>
              <p:nvPr/>
            </p:nvSpPr>
            <p:spPr>
              <a:xfrm flipH="1">
                <a:off x="3844426" y="437655"/>
                <a:ext cx="637744" cy="124786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ar-SA" sz="18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5" name="مجموعة 64"/>
          <p:cNvGrpSpPr/>
          <p:nvPr/>
        </p:nvGrpSpPr>
        <p:grpSpPr>
          <a:xfrm>
            <a:off x="4718787" y="1462798"/>
            <a:ext cx="2781994" cy="2073136"/>
            <a:chOff x="4718787" y="1462798"/>
            <a:chExt cx="2781994" cy="2073136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6419787" y="2470979"/>
              <a:ext cx="1080994" cy="1064955"/>
              <a:chOff x="6154387" y="232012"/>
              <a:chExt cx="1148237" cy="1064954"/>
            </a:xfrm>
          </p:grpSpPr>
          <p:sp>
            <p:nvSpPr>
              <p:cNvPr id="11" name="مستطيل مستدير الزوايا 10"/>
              <p:cNvSpPr/>
              <p:nvPr/>
            </p:nvSpPr>
            <p:spPr>
              <a:xfrm>
                <a:off x="6154387" y="232012"/>
                <a:ext cx="1036476" cy="57320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G3P</a:t>
                </a:r>
                <a:endParaRPr lang="ar-SA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شكل بيضاوي 14"/>
              <p:cNvSpPr/>
              <p:nvPr/>
            </p:nvSpPr>
            <p:spPr>
              <a:xfrm>
                <a:off x="6154387" y="900752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  <p:sp>
            <p:nvSpPr>
              <p:cNvPr id="16" name="شكل بيضاوي 15"/>
              <p:cNvSpPr/>
              <p:nvPr/>
            </p:nvSpPr>
            <p:spPr>
              <a:xfrm>
                <a:off x="6541682" y="900752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  <p:sp>
            <p:nvSpPr>
              <p:cNvPr id="17" name="شكل بيضاوي 16"/>
              <p:cNvSpPr/>
              <p:nvPr/>
            </p:nvSpPr>
            <p:spPr>
              <a:xfrm>
                <a:off x="6942624" y="900966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</p:grpSp>
        <p:grpSp>
          <p:nvGrpSpPr>
            <p:cNvPr id="18" name="مجموعة 17"/>
            <p:cNvGrpSpPr/>
            <p:nvPr/>
          </p:nvGrpSpPr>
          <p:grpSpPr>
            <a:xfrm>
              <a:off x="4718787" y="2470979"/>
              <a:ext cx="1080994" cy="1064955"/>
              <a:chOff x="6154387" y="232012"/>
              <a:chExt cx="1148237" cy="1064954"/>
            </a:xfrm>
          </p:grpSpPr>
          <p:sp>
            <p:nvSpPr>
              <p:cNvPr id="19" name="مستطيل مستدير الزوايا 18"/>
              <p:cNvSpPr/>
              <p:nvPr/>
            </p:nvSpPr>
            <p:spPr>
              <a:xfrm>
                <a:off x="6154387" y="232012"/>
                <a:ext cx="1036476" cy="57320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G3P</a:t>
                </a:r>
                <a:endParaRPr lang="ar-SA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شكل بيضاوي 19"/>
              <p:cNvSpPr/>
              <p:nvPr/>
            </p:nvSpPr>
            <p:spPr>
              <a:xfrm>
                <a:off x="6154387" y="900752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  <p:sp>
            <p:nvSpPr>
              <p:cNvPr id="21" name="شكل بيضاوي 20"/>
              <p:cNvSpPr/>
              <p:nvPr/>
            </p:nvSpPr>
            <p:spPr>
              <a:xfrm>
                <a:off x="6541682" y="900752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  <p:sp>
            <p:nvSpPr>
              <p:cNvPr id="22" name="شكل بيضاوي 21"/>
              <p:cNvSpPr/>
              <p:nvPr/>
            </p:nvSpPr>
            <p:spPr>
              <a:xfrm>
                <a:off x="6942624" y="900966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</p:grpSp>
        <p:sp>
          <p:nvSpPr>
            <p:cNvPr id="52" name="سهم منحني إلى الأعلى 51"/>
            <p:cNvSpPr/>
            <p:nvPr/>
          </p:nvSpPr>
          <p:spPr>
            <a:xfrm flipV="1">
              <a:off x="6416026" y="1979230"/>
              <a:ext cx="774837" cy="329301"/>
            </a:xfrm>
            <a:prstGeom prst="bentUpArrow">
              <a:avLst>
                <a:gd name="adj1" fmla="val 37433"/>
                <a:gd name="adj2" fmla="val 50000"/>
                <a:gd name="adj3" fmla="val 37433"/>
              </a:avLst>
            </a:prstGeom>
            <a:solidFill>
              <a:srgbClr val="CE0C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سهم منحني إلى الأعلى 52"/>
            <p:cNvSpPr/>
            <p:nvPr/>
          </p:nvSpPr>
          <p:spPr>
            <a:xfrm flipH="1" flipV="1">
              <a:off x="4983252" y="1979229"/>
              <a:ext cx="774837" cy="329301"/>
            </a:xfrm>
            <a:prstGeom prst="bentUpArrow">
              <a:avLst>
                <a:gd name="adj1" fmla="val 37433"/>
                <a:gd name="adj2" fmla="val 50000"/>
                <a:gd name="adj3" fmla="val 37433"/>
              </a:avLst>
            </a:prstGeom>
            <a:solidFill>
              <a:srgbClr val="CE0C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" name="سهم للأسفل 53"/>
            <p:cNvSpPr/>
            <p:nvPr/>
          </p:nvSpPr>
          <p:spPr>
            <a:xfrm>
              <a:off x="5977979" y="1462798"/>
              <a:ext cx="303518" cy="691056"/>
            </a:xfrm>
            <a:prstGeom prst="downArrow">
              <a:avLst/>
            </a:prstGeom>
            <a:solidFill>
              <a:srgbClr val="CE0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ar-SA" sz="1801"/>
            </a:p>
          </p:txBody>
        </p:sp>
      </p:grpSp>
      <p:grpSp>
        <p:nvGrpSpPr>
          <p:cNvPr id="67" name="مجموعة 66"/>
          <p:cNvGrpSpPr/>
          <p:nvPr/>
        </p:nvGrpSpPr>
        <p:grpSpPr>
          <a:xfrm>
            <a:off x="4565497" y="3625934"/>
            <a:ext cx="3090176" cy="3104901"/>
            <a:chOff x="4565497" y="3625934"/>
            <a:chExt cx="3090176" cy="3104901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6421389" y="5665880"/>
              <a:ext cx="1234284" cy="1064955"/>
              <a:chOff x="6037318" y="232012"/>
              <a:chExt cx="1311064" cy="1064954"/>
            </a:xfrm>
          </p:grpSpPr>
          <p:sp>
            <p:nvSpPr>
              <p:cNvPr id="24" name="مستطيل مستدير الزوايا 23"/>
              <p:cNvSpPr/>
              <p:nvPr/>
            </p:nvSpPr>
            <p:spPr>
              <a:xfrm>
                <a:off x="6037318" y="232012"/>
                <a:ext cx="1311064" cy="57320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SA" sz="2800" b="1" dirty="0" err="1">
                    <a:solidFill>
                      <a:schemeClr val="tx1"/>
                    </a:solidFill>
                  </a:rPr>
                  <a:t>بيروفيت</a:t>
                </a:r>
                <a:endParaRPr lang="ar-SA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شكل بيضاوي 24"/>
              <p:cNvSpPr/>
              <p:nvPr/>
            </p:nvSpPr>
            <p:spPr>
              <a:xfrm>
                <a:off x="6154387" y="900752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  <p:sp>
            <p:nvSpPr>
              <p:cNvPr id="26" name="شكل بيضاوي 25"/>
              <p:cNvSpPr/>
              <p:nvPr/>
            </p:nvSpPr>
            <p:spPr>
              <a:xfrm>
                <a:off x="6541682" y="900752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  <p:sp>
            <p:nvSpPr>
              <p:cNvPr id="27" name="شكل بيضاوي 26"/>
              <p:cNvSpPr/>
              <p:nvPr/>
            </p:nvSpPr>
            <p:spPr>
              <a:xfrm>
                <a:off x="6942624" y="900966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</p:grpSp>
        <p:grpSp>
          <p:nvGrpSpPr>
            <p:cNvPr id="28" name="مجموعة 27"/>
            <p:cNvGrpSpPr/>
            <p:nvPr/>
          </p:nvGrpSpPr>
          <p:grpSpPr>
            <a:xfrm>
              <a:off x="4565497" y="5665880"/>
              <a:ext cx="1234284" cy="1064955"/>
              <a:chOff x="6037318" y="232012"/>
              <a:chExt cx="1311064" cy="1064954"/>
            </a:xfrm>
          </p:grpSpPr>
          <p:sp>
            <p:nvSpPr>
              <p:cNvPr id="29" name="مستطيل مستدير الزوايا 28"/>
              <p:cNvSpPr/>
              <p:nvPr/>
            </p:nvSpPr>
            <p:spPr>
              <a:xfrm>
                <a:off x="6037318" y="232012"/>
                <a:ext cx="1311064" cy="57320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SA" sz="2800" b="1" dirty="0" err="1">
                    <a:solidFill>
                      <a:schemeClr val="tx1"/>
                    </a:solidFill>
                  </a:rPr>
                  <a:t>بيروفيت</a:t>
                </a:r>
                <a:endParaRPr lang="ar-SA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شكل بيضاوي 29"/>
              <p:cNvSpPr/>
              <p:nvPr/>
            </p:nvSpPr>
            <p:spPr>
              <a:xfrm>
                <a:off x="6154387" y="900752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  <p:sp>
            <p:nvSpPr>
              <p:cNvPr id="31" name="شكل بيضاوي 30"/>
              <p:cNvSpPr/>
              <p:nvPr/>
            </p:nvSpPr>
            <p:spPr>
              <a:xfrm>
                <a:off x="6541682" y="900752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  <p:sp>
            <p:nvSpPr>
              <p:cNvPr id="32" name="شكل بيضاوي 31"/>
              <p:cNvSpPr/>
              <p:nvPr/>
            </p:nvSpPr>
            <p:spPr>
              <a:xfrm>
                <a:off x="6942624" y="900966"/>
                <a:ext cx="360000" cy="39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C</a:t>
                </a:r>
                <a:endParaRPr lang="ar-SA" sz="2400" dirty="0"/>
              </a:p>
            </p:txBody>
          </p:sp>
        </p:grpSp>
        <p:sp>
          <p:nvSpPr>
            <p:cNvPr id="50" name="سهم للأسفل 49"/>
            <p:cNvSpPr/>
            <p:nvPr/>
          </p:nvSpPr>
          <p:spPr>
            <a:xfrm>
              <a:off x="6828144" y="3631254"/>
              <a:ext cx="296614" cy="1980036"/>
            </a:xfrm>
            <a:prstGeom prst="downArrow">
              <a:avLst/>
            </a:prstGeom>
            <a:solidFill>
              <a:srgbClr val="CE0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ar-SA" sz="1801"/>
            </a:p>
          </p:txBody>
        </p:sp>
        <p:sp>
          <p:nvSpPr>
            <p:cNvPr id="55" name="سهم للأسفل 54"/>
            <p:cNvSpPr/>
            <p:nvPr/>
          </p:nvSpPr>
          <p:spPr>
            <a:xfrm>
              <a:off x="5098828" y="3625934"/>
              <a:ext cx="296614" cy="1980036"/>
            </a:xfrm>
            <a:prstGeom prst="downArrow">
              <a:avLst/>
            </a:prstGeom>
            <a:solidFill>
              <a:srgbClr val="CE0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ar-SA" sz="1801"/>
            </a:p>
          </p:txBody>
        </p:sp>
      </p:grpSp>
      <p:grpSp>
        <p:nvGrpSpPr>
          <p:cNvPr id="68" name="مجموعة 67"/>
          <p:cNvGrpSpPr/>
          <p:nvPr/>
        </p:nvGrpSpPr>
        <p:grpSpPr>
          <a:xfrm>
            <a:off x="2415649" y="2881974"/>
            <a:ext cx="7160153" cy="3326366"/>
            <a:chOff x="2415649" y="2881974"/>
            <a:chExt cx="7160153" cy="3326366"/>
          </a:xfrm>
        </p:grpSpPr>
        <p:grpSp>
          <p:nvGrpSpPr>
            <p:cNvPr id="57" name="مجموعة 56"/>
            <p:cNvGrpSpPr/>
            <p:nvPr/>
          </p:nvGrpSpPr>
          <p:grpSpPr>
            <a:xfrm>
              <a:off x="7731466" y="2881974"/>
              <a:ext cx="1844336" cy="1489665"/>
              <a:chOff x="9492811" y="1858155"/>
              <a:chExt cx="1844336" cy="1489665"/>
            </a:xfrm>
          </p:grpSpPr>
          <p:sp>
            <p:nvSpPr>
              <p:cNvPr id="35" name="سحابة 34"/>
              <p:cNvSpPr/>
              <p:nvPr/>
            </p:nvSpPr>
            <p:spPr>
              <a:xfrm>
                <a:off x="10113147" y="2627820"/>
                <a:ext cx="1224000" cy="720000"/>
              </a:xfrm>
              <a:prstGeom prst="cloud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2ATP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مستطيل مستدير الزوايا 38"/>
              <p:cNvSpPr/>
              <p:nvPr/>
            </p:nvSpPr>
            <p:spPr>
              <a:xfrm>
                <a:off x="10315790" y="1858155"/>
                <a:ext cx="902670" cy="450377"/>
              </a:xfrm>
              <a:prstGeom prst="roundRect">
                <a:avLst/>
              </a:prstGeom>
              <a:solidFill>
                <a:srgbClr val="6FF99A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2ADP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سهم منحني إلى اليمين 55"/>
              <p:cNvSpPr/>
              <p:nvPr/>
            </p:nvSpPr>
            <p:spPr>
              <a:xfrm>
                <a:off x="9492811" y="2101610"/>
                <a:ext cx="515120" cy="99135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ar-SA" sz="18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مجموعة 59"/>
            <p:cNvGrpSpPr/>
            <p:nvPr/>
          </p:nvGrpSpPr>
          <p:grpSpPr>
            <a:xfrm>
              <a:off x="7858858" y="4928138"/>
              <a:ext cx="1665604" cy="1239994"/>
              <a:chOff x="9328261" y="4753755"/>
              <a:chExt cx="1665604" cy="1239994"/>
            </a:xfrm>
          </p:grpSpPr>
          <p:sp>
            <p:nvSpPr>
              <p:cNvPr id="41" name="مستطيل مستدير الزوايا 40"/>
              <p:cNvSpPr/>
              <p:nvPr/>
            </p:nvSpPr>
            <p:spPr>
              <a:xfrm>
                <a:off x="9990159" y="4753755"/>
                <a:ext cx="1003705" cy="450377"/>
              </a:xfrm>
              <a:prstGeom prst="roundRect">
                <a:avLst/>
              </a:prstGeom>
              <a:solidFill>
                <a:srgbClr val="6FF99A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NAD+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مستطيل مستدير الزوايا 42"/>
              <p:cNvSpPr/>
              <p:nvPr/>
            </p:nvSpPr>
            <p:spPr>
              <a:xfrm>
                <a:off x="9990160" y="5543372"/>
                <a:ext cx="1003705" cy="450377"/>
              </a:xfrm>
              <a:prstGeom prst="roundRect">
                <a:avLst/>
              </a:prstGeom>
              <a:solidFill>
                <a:schemeClr val="accent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NADH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سهم منحني إلى اليمين 58"/>
              <p:cNvSpPr/>
              <p:nvPr/>
            </p:nvSpPr>
            <p:spPr>
              <a:xfrm>
                <a:off x="9328261" y="4944994"/>
                <a:ext cx="515120" cy="99135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ar-SA" sz="18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مجموعة 61"/>
            <p:cNvGrpSpPr/>
            <p:nvPr/>
          </p:nvGrpSpPr>
          <p:grpSpPr>
            <a:xfrm>
              <a:off x="2415649" y="2950815"/>
              <a:ext cx="1877202" cy="1340578"/>
              <a:chOff x="1299940" y="2010553"/>
              <a:chExt cx="1877202" cy="1340578"/>
            </a:xfrm>
          </p:grpSpPr>
          <p:sp>
            <p:nvSpPr>
              <p:cNvPr id="36" name="سحابة 35"/>
              <p:cNvSpPr/>
              <p:nvPr/>
            </p:nvSpPr>
            <p:spPr>
              <a:xfrm>
                <a:off x="1299940" y="2631131"/>
                <a:ext cx="1224000" cy="720000"/>
              </a:xfrm>
              <a:prstGeom prst="cloud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2ATP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مستطيل مستدير الزوايا 39"/>
              <p:cNvSpPr/>
              <p:nvPr/>
            </p:nvSpPr>
            <p:spPr>
              <a:xfrm>
                <a:off x="1601639" y="2010553"/>
                <a:ext cx="902670" cy="450377"/>
              </a:xfrm>
              <a:prstGeom prst="roundRect">
                <a:avLst/>
              </a:prstGeom>
              <a:solidFill>
                <a:srgbClr val="6FF99A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2ADP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سهم منحني إلى اليمين 60"/>
              <p:cNvSpPr/>
              <p:nvPr/>
            </p:nvSpPr>
            <p:spPr>
              <a:xfrm flipH="1">
                <a:off x="2662022" y="2148369"/>
                <a:ext cx="515120" cy="99135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ar-SA" sz="18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مجموعة 63"/>
            <p:cNvGrpSpPr/>
            <p:nvPr/>
          </p:nvGrpSpPr>
          <p:grpSpPr>
            <a:xfrm>
              <a:off x="2606232" y="4928138"/>
              <a:ext cx="1592215" cy="1280202"/>
              <a:chOff x="1276632" y="4785227"/>
              <a:chExt cx="1592215" cy="1280202"/>
            </a:xfrm>
          </p:grpSpPr>
          <p:sp>
            <p:nvSpPr>
              <p:cNvPr id="42" name="مستطيل مستدير الزوايا 41"/>
              <p:cNvSpPr/>
              <p:nvPr/>
            </p:nvSpPr>
            <p:spPr>
              <a:xfrm>
                <a:off x="1276633" y="4785227"/>
                <a:ext cx="1003705" cy="450377"/>
              </a:xfrm>
              <a:prstGeom prst="roundRect">
                <a:avLst/>
              </a:prstGeom>
              <a:solidFill>
                <a:srgbClr val="6FF99A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NAD+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مستطيل مستدير الزوايا 44"/>
              <p:cNvSpPr/>
              <p:nvPr/>
            </p:nvSpPr>
            <p:spPr>
              <a:xfrm>
                <a:off x="1276632" y="5615052"/>
                <a:ext cx="1003705" cy="450377"/>
              </a:xfrm>
              <a:prstGeom prst="roundRect">
                <a:avLst/>
              </a:prstGeom>
              <a:solidFill>
                <a:schemeClr val="accent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NADH</a:t>
                </a:r>
                <a:endParaRPr lang="ar-SA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سهم منحني إلى اليمين 62"/>
              <p:cNvSpPr/>
              <p:nvPr/>
            </p:nvSpPr>
            <p:spPr>
              <a:xfrm flipH="1">
                <a:off x="2353727" y="4969472"/>
                <a:ext cx="515120" cy="99135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ar-SA" sz="18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9" name="مستطيل 68"/>
          <p:cNvSpPr/>
          <p:nvPr/>
        </p:nvSpPr>
        <p:spPr>
          <a:xfrm>
            <a:off x="10007307" y="232012"/>
            <a:ext cx="2043431" cy="1015663"/>
          </a:xfrm>
          <a:prstGeom prst="rect">
            <a:avLst/>
          </a:prstGeom>
          <a:solidFill>
            <a:srgbClr val="CE0C25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التحلل  </a:t>
            </a:r>
          </a:p>
        </p:txBody>
      </p:sp>
      <p:sp>
        <p:nvSpPr>
          <p:cNvPr id="70" name="مستطيل 69"/>
          <p:cNvSpPr/>
          <p:nvPr/>
        </p:nvSpPr>
        <p:spPr>
          <a:xfrm>
            <a:off x="132314" y="233904"/>
            <a:ext cx="2294218" cy="1015663"/>
          </a:xfrm>
          <a:prstGeom prst="rect">
            <a:avLst/>
          </a:prstGeom>
          <a:solidFill>
            <a:srgbClr val="CE0C2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السكري </a:t>
            </a:r>
          </a:p>
        </p:txBody>
      </p:sp>
    </p:spTree>
    <p:extLst>
      <p:ext uri="{BB962C8B-B14F-4D97-AF65-F5344CB8AC3E}">
        <p14:creationId xmlns:p14="http://schemas.microsoft.com/office/powerpoint/2010/main" val="37234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 منحني إلى الأعلى 2"/>
          <p:cNvSpPr/>
          <p:nvPr/>
        </p:nvSpPr>
        <p:spPr>
          <a:xfrm rot="5400000">
            <a:off x="5732844" y="2809031"/>
            <a:ext cx="1104900" cy="857250"/>
          </a:xfrm>
          <a:prstGeom prst="bentUpArrow">
            <a:avLst>
              <a:gd name="adj1" fmla="val 16379"/>
              <a:gd name="adj2" fmla="val 20977"/>
              <a:gd name="adj3" fmla="val 32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مجموعة 12"/>
          <p:cNvGrpSpPr/>
          <p:nvPr/>
        </p:nvGrpSpPr>
        <p:grpSpPr>
          <a:xfrm>
            <a:off x="5853691" y="944201"/>
            <a:ext cx="1972830" cy="1197269"/>
            <a:chOff x="5853691" y="944201"/>
            <a:chExt cx="1972830" cy="1197269"/>
          </a:xfrm>
        </p:grpSpPr>
        <p:grpSp>
          <p:nvGrpSpPr>
            <p:cNvPr id="27" name="مجموعة 26"/>
            <p:cNvGrpSpPr/>
            <p:nvPr/>
          </p:nvGrpSpPr>
          <p:grpSpPr>
            <a:xfrm>
              <a:off x="5991673" y="944201"/>
              <a:ext cx="1730455" cy="983365"/>
              <a:chOff x="5991673" y="944201"/>
              <a:chExt cx="1730455" cy="983365"/>
            </a:xfrm>
          </p:grpSpPr>
          <p:sp>
            <p:nvSpPr>
              <p:cNvPr id="4" name="سهم منحني إلى الأعلى 3"/>
              <p:cNvSpPr/>
              <p:nvPr/>
            </p:nvSpPr>
            <p:spPr>
              <a:xfrm rot="5400000">
                <a:off x="5882621" y="1290795"/>
                <a:ext cx="745823" cy="527720"/>
              </a:xfrm>
              <a:prstGeom prst="curvedUpArrow">
                <a:avLst>
                  <a:gd name="adj1" fmla="val 0"/>
                  <a:gd name="adj2" fmla="val 9690"/>
                  <a:gd name="adj3" fmla="val 28851"/>
                </a:avLst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4" name="مجموعة 63"/>
              <p:cNvGrpSpPr/>
              <p:nvPr/>
            </p:nvGrpSpPr>
            <p:grpSpPr>
              <a:xfrm>
                <a:off x="6617357" y="944201"/>
                <a:ext cx="1104771" cy="432000"/>
                <a:chOff x="6530367" y="662267"/>
                <a:chExt cx="631007" cy="396173"/>
              </a:xfrm>
            </p:grpSpPr>
            <p:sp>
              <p:nvSpPr>
                <p:cNvPr id="53" name="مستطيل مستدير الزوايا 52"/>
                <p:cNvSpPr/>
                <p:nvPr/>
              </p:nvSpPr>
              <p:spPr>
                <a:xfrm>
                  <a:off x="6568271" y="662267"/>
                  <a:ext cx="555313" cy="396173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" name="مستطيل 4"/>
                <p:cNvSpPr/>
                <p:nvPr/>
              </p:nvSpPr>
              <p:spPr>
                <a:xfrm>
                  <a:off x="6530367" y="674807"/>
                  <a:ext cx="631007" cy="37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/>
                    <a:t>NAD+</a:t>
                  </a:r>
                  <a:endParaRPr lang="ar-SA" sz="2800" b="1" dirty="0"/>
                </a:p>
              </p:txBody>
            </p:sp>
          </p:grpSp>
        </p:grpSp>
        <p:grpSp>
          <p:nvGrpSpPr>
            <p:cNvPr id="63" name="مجموعة 62"/>
            <p:cNvGrpSpPr/>
            <p:nvPr/>
          </p:nvGrpSpPr>
          <p:grpSpPr>
            <a:xfrm>
              <a:off x="5853691" y="1618250"/>
              <a:ext cx="1972830" cy="523220"/>
              <a:chOff x="5831584" y="1521168"/>
              <a:chExt cx="1091967" cy="523220"/>
            </a:xfrm>
          </p:grpSpPr>
          <p:sp>
            <p:nvSpPr>
              <p:cNvPr id="54" name="مستطيل مستدير الزوايا 53"/>
              <p:cNvSpPr/>
              <p:nvPr/>
            </p:nvSpPr>
            <p:spPr>
              <a:xfrm>
                <a:off x="6342846" y="1595791"/>
                <a:ext cx="555312" cy="4320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" name="مستطيل 5"/>
              <p:cNvSpPr/>
              <p:nvPr/>
            </p:nvSpPr>
            <p:spPr>
              <a:xfrm>
                <a:off x="5831584" y="1521168"/>
                <a:ext cx="10919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NADH</a:t>
                </a:r>
              </a:p>
            </p:txBody>
          </p:sp>
        </p:grpSp>
      </p:grpSp>
      <p:grpSp>
        <p:nvGrpSpPr>
          <p:cNvPr id="20" name="مجموعة 19"/>
          <p:cNvGrpSpPr/>
          <p:nvPr/>
        </p:nvGrpSpPr>
        <p:grpSpPr>
          <a:xfrm>
            <a:off x="4169827" y="1642206"/>
            <a:ext cx="1599032" cy="612000"/>
            <a:chOff x="4278195" y="830418"/>
            <a:chExt cx="1599032" cy="612000"/>
          </a:xfrm>
        </p:grpSpPr>
        <p:cxnSp>
          <p:nvCxnSpPr>
            <p:cNvPr id="7" name="رابط كسهم مستقيم 6"/>
            <p:cNvCxnSpPr/>
            <p:nvPr/>
          </p:nvCxnSpPr>
          <p:spPr>
            <a:xfrm flipH="1">
              <a:off x="5058454" y="1121445"/>
              <a:ext cx="818773" cy="1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مجموعة 1"/>
            <p:cNvGrpSpPr/>
            <p:nvPr/>
          </p:nvGrpSpPr>
          <p:grpSpPr>
            <a:xfrm>
              <a:off x="4278195" y="830418"/>
              <a:ext cx="744692" cy="612000"/>
              <a:chOff x="4135163" y="1036892"/>
              <a:chExt cx="744692" cy="612000"/>
            </a:xfrm>
          </p:grpSpPr>
          <p:sp>
            <p:nvSpPr>
              <p:cNvPr id="58" name="شكل بيضاوي 57"/>
              <p:cNvSpPr/>
              <p:nvPr/>
            </p:nvSpPr>
            <p:spPr>
              <a:xfrm>
                <a:off x="4215908" y="1036892"/>
                <a:ext cx="612000" cy="612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مستطيل 7"/>
              <p:cNvSpPr/>
              <p:nvPr/>
            </p:nvSpPr>
            <p:spPr>
              <a:xfrm>
                <a:off x="4135163" y="1098976"/>
                <a:ext cx="7446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CO</a:t>
                </a:r>
                <a:r>
                  <a:rPr lang="en-US" sz="2000" b="1" dirty="0"/>
                  <a:t>2</a:t>
                </a:r>
              </a:p>
            </p:txBody>
          </p:sp>
        </p:grpSp>
      </p:grpSp>
      <p:sp>
        <p:nvSpPr>
          <p:cNvPr id="11" name="سهم للأسفل 10"/>
          <p:cNvSpPr/>
          <p:nvPr/>
        </p:nvSpPr>
        <p:spPr>
          <a:xfrm>
            <a:off x="5725315" y="876428"/>
            <a:ext cx="332573" cy="13476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منحني إلى الأعلى 14"/>
          <p:cNvSpPr/>
          <p:nvPr/>
        </p:nvSpPr>
        <p:spPr>
          <a:xfrm rot="10800000" flipH="1">
            <a:off x="8550837" y="3547037"/>
            <a:ext cx="1023195" cy="1153732"/>
          </a:xfrm>
          <a:prstGeom prst="bentUpArrow">
            <a:avLst>
              <a:gd name="adj1" fmla="val 16379"/>
              <a:gd name="adj2" fmla="val 20977"/>
              <a:gd name="adj3" fmla="val 32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منحني إلى الأعلى 24"/>
          <p:cNvSpPr/>
          <p:nvPr/>
        </p:nvSpPr>
        <p:spPr>
          <a:xfrm rot="16200000" flipH="1">
            <a:off x="7351735" y="4349343"/>
            <a:ext cx="1023195" cy="3056616"/>
          </a:xfrm>
          <a:prstGeom prst="bentUpArrow">
            <a:avLst>
              <a:gd name="adj1" fmla="val 16379"/>
              <a:gd name="adj2" fmla="val 20977"/>
              <a:gd name="adj3" fmla="val 32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نحني إلى الأعلى 31"/>
          <p:cNvSpPr/>
          <p:nvPr/>
        </p:nvSpPr>
        <p:spPr>
          <a:xfrm flipH="1">
            <a:off x="1856403" y="5170720"/>
            <a:ext cx="2925197" cy="1054094"/>
          </a:xfrm>
          <a:prstGeom prst="bentUpArrow">
            <a:avLst>
              <a:gd name="adj1" fmla="val 16379"/>
              <a:gd name="adj2" fmla="val 20977"/>
              <a:gd name="adj3" fmla="val 32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نحني إلى الأعلى 37"/>
          <p:cNvSpPr/>
          <p:nvPr/>
        </p:nvSpPr>
        <p:spPr>
          <a:xfrm rot="5400000" flipH="1">
            <a:off x="1842631" y="3497606"/>
            <a:ext cx="1364901" cy="1090290"/>
          </a:xfrm>
          <a:prstGeom prst="bentUpArrow">
            <a:avLst>
              <a:gd name="adj1" fmla="val 16379"/>
              <a:gd name="adj2" fmla="val 20977"/>
              <a:gd name="adj3" fmla="val 32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/>
          <p:cNvSpPr/>
          <p:nvPr/>
        </p:nvSpPr>
        <p:spPr>
          <a:xfrm>
            <a:off x="3063794" y="3224772"/>
            <a:ext cx="269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/>
              <a:t>مركب رباعي الكربون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4518280" y="-74950"/>
            <a:ext cx="3084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err="1">
                <a:solidFill>
                  <a:schemeClr val="accent2">
                    <a:lumMod val="75000"/>
                  </a:schemeClr>
                </a:solidFill>
              </a:rPr>
              <a:t>بيروفيت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(الناتج عن تحلل السكر)</a:t>
            </a:r>
          </a:p>
        </p:txBody>
      </p:sp>
      <p:sp>
        <p:nvSpPr>
          <p:cNvPr id="46" name="مستطيل 45"/>
          <p:cNvSpPr/>
          <p:nvPr/>
        </p:nvSpPr>
        <p:spPr>
          <a:xfrm>
            <a:off x="8966813" y="87434"/>
            <a:ext cx="29294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حلقة كربس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(دورتين )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AutoShape 2" descr="Mitochondria by Sc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21" name="مجموعة 20"/>
          <p:cNvGrpSpPr/>
          <p:nvPr/>
        </p:nvGrpSpPr>
        <p:grpSpPr>
          <a:xfrm>
            <a:off x="5277745" y="2179113"/>
            <a:ext cx="1834907" cy="523220"/>
            <a:chOff x="5277745" y="2179113"/>
            <a:chExt cx="1834907" cy="523220"/>
          </a:xfrm>
        </p:grpSpPr>
        <p:sp>
          <p:nvSpPr>
            <p:cNvPr id="12" name="مستطيل 11"/>
            <p:cNvSpPr/>
            <p:nvPr/>
          </p:nvSpPr>
          <p:spPr>
            <a:xfrm>
              <a:off x="5573448" y="2179113"/>
              <a:ext cx="15392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/>
                <a:t>أستيل </a:t>
              </a:r>
              <a:r>
                <a:rPr lang="en-US" sz="2800" b="1" dirty="0"/>
                <a:t>CoA</a:t>
              </a:r>
            </a:p>
          </p:txBody>
        </p:sp>
        <p:grpSp>
          <p:nvGrpSpPr>
            <p:cNvPr id="105" name="مجموعة 104"/>
            <p:cNvGrpSpPr/>
            <p:nvPr/>
          </p:nvGrpSpPr>
          <p:grpSpPr>
            <a:xfrm>
              <a:off x="5277745" y="2329298"/>
              <a:ext cx="410384" cy="190146"/>
              <a:chOff x="8623619" y="2527655"/>
              <a:chExt cx="410384" cy="190146"/>
            </a:xfrm>
          </p:grpSpPr>
          <p:sp>
            <p:nvSpPr>
              <p:cNvPr id="102" name="شكل بيضاوي 101"/>
              <p:cNvSpPr/>
              <p:nvPr/>
            </p:nvSpPr>
            <p:spPr>
              <a:xfrm>
                <a:off x="8623619" y="2527655"/>
                <a:ext cx="183831" cy="19014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ar-SA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3" name="شكل بيضاوي 102"/>
              <p:cNvSpPr/>
              <p:nvPr/>
            </p:nvSpPr>
            <p:spPr>
              <a:xfrm>
                <a:off x="8850172" y="2527655"/>
                <a:ext cx="183831" cy="19014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ar-SA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cxnSp>
        <p:nvCxnSpPr>
          <p:cNvPr id="113" name="رابط مستقيم 112"/>
          <p:cNvCxnSpPr>
            <a:stCxn id="102" idx="6"/>
            <a:endCxn id="103" idx="2"/>
          </p:cNvCxnSpPr>
          <p:nvPr/>
        </p:nvCxnSpPr>
        <p:spPr>
          <a:xfrm>
            <a:off x="5461576" y="2424371"/>
            <a:ext cx="42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مجموعة 21"/>
          <p:cNvGrpSpPr/>
          <p:nvPr/>
        </p:nvGrpSpPr>
        <p:grpSpPr>
          <a:xfrm>
            <a:off x="6652960" y="3360301"/>
            <a:ext cx="1928734" cy="672165"/>
            <a:chOff x="6652960" y="3360301"/>
            <a:chExt cx="1928734" cy="672165"/>
          </a:xfrm>
        </p:grpSpPr>
        <p:sp>
          <p:nvSpPr>
            <p:cNvPr id="18" name="مستطيل 17"/>
            <p:cNvSpPr/>
            <p:nvPr/>
          </p:nvSpPr>
          <p:spPr>
            <a:xfrm>
              <a:off x="6652960" y="3360301"/>
              <a:ext cx="1928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/>
                <a:t>حمض الستريك</a:t>
              </a:r>
            </a:p>
          </p:txBody>
        </p:sp>
        <p:grpSp>
          <p:nvGrpSpPr>
            <p:cNvPr id="151" name="مجموعة 150"/>
            <p:cNvGrpSpPr/>
            <p:nvPr/>
          </p:nvGrpSpPr>
          <p:grpSpPr>
            <a:xfrm>
              <a:off x="6956155" y="3842320"/>
              <a:ext cx="1331134" cy="190146"/>
              <a:chOff x="7932503" y="3232317"/>
              <a:chExt cx="1331134" cy="190146"/>
            </a:xfrm>
          </p:grpSpPr>
          <p:grpSp>
            <p:nvGrpSpPr>
              <p:cNvPr id="111" name="مجموعة 110"/>
              <p:cNvGrpSpPr/>
              <p:nvPr/>
            </p:nvGrpSpPr>
            <p:grpSpPr>
              <a:xfrm>
                <a:off x="7932503" y="3232317"/>
                <a:ext cx="1331134" cy="190146"/>
                <a:chOff x="8850172" y="2808735"/>
                <a:chExt cx="1331134" cy="190146"/>
              </a:xfrm>
            </p:grpSpPr>
            <p:sp>
              <p:nvSpPr>
                <p:cNvPr id="104" name="شكل بيضاوي 103"/>
                <p:cNvSpPr/>
                <p:nvPr/>
              </p:nvSpPr>
              <p:spPr>
                <a:xfrm>
                  <a:off x="8850172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6" name="شكل بيضاوي 105"/>
                <p:cNvSpPr/>
                <p:nvPr/>
              </p:nvSpPr>
              <p:spPr>
                <a:xfrm>
                  <a:off x="9075597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7" name="شكل بيضاوي 106"/>
                <p:cNvSpPr/>
                <p:nvPr/>
              </p:nvSpPr>
              <p:spPr>
                <a:xfrm>
                  <a:off x="9305325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8" name="شكل بيضاوي 107"/>
                <p:cNvSpPr/>
                <p:nvPr/>
              </p:nvSpPr>
              <p:spPr>
                <a:xfrm>
                  <a:off x="9530750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9" name="شكل بيضاوي 108"/>
                <p:cNvSpPr/>
                <p:nvPr/>
              </p:nvSpPr>
              <p:spPr>
                <a:xfrm>
                  <a:off x="9772050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0" name="شكل بيضاوي 109"/>
                <p:cNvSpPr/>
                <p:nvPr/>
              </p:nvSpPr>
              <p:spPr>
                <a:xfrm>
                  <a:off x="9997475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cxnSp>
            <p:nvCxnSpPr>
              <p:cNvPr id="115" name="رابط مستقيم 114"/>
              <p:cNvCxnSpPr>
                <a:stCxn id="104" idx="6"/>
                <a:endCxn id="106" idx="2"/>
              </p:cNvCxnSpPr>
              <p:nvPr/>
            </p:nvCxnSpPr>
            <p:spPr>
              <a:xfrm>
                <a:off x="8116334" y="3327390"/>
                <a:ext cx="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رابط مستقيم 117"/>
              <p:cNvCxnSpPr>
                <a:stCxn id="106" idx="6"/>
                <a:endCxn id="107" idx="2"/>
              </p:cNvCxnSpPr>
              <p:nvPr/>
            </p:nvCxnSpPr>
            <p:spPr>
              <a:xfrm>
                <a:off x="8341759" y="3327390"/>
                <a:ext cx="458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119"/>
              <p:cNvCxnSpPr>
                <a:stCxn id="107" idx="6"/>
                <a:endCxn id="108" idx="2"/>
              </p:cNvCxnSpPr>
              <p:nvPr/>
            </p:nvCxnSpPr>
            <p:spPr>
              <a:xfrm>
                <a:off x="8571487" y="3327390"/>
                <a:ext cx="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121"/>
              <p:cNvCxnSpPr>
                <a:stCxn id="108" idx="6"/>
                <a:endCxn id="109" idx="2"/>
              </p:cNvCxnSpPr>
              <p:nvPr/>
            </p:nvCxnSpPr>
            <p:spPr>
              <a:xfrm>
                <a:off x="8796912" y="3327390"/>
                <a:ext cx="57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رابط مستقيم 123"/>
              <p:cNvCxnSpPr>
                <a:stCxn id="109" idx="6"/>
                <a:endCxn id="110" idx="2"/>
              </p:cNvCxnSpPr>
              <p:nvPr/>
            </p:nvCxnSpPr>
            <p:spPr>
              <a:xfrm>
                <a:off x="9038212" y="3327390"/>
                <a:ext cx="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مجموعة 22"/>
          <p:cNvGrpSpPr/>
          <p:nvPr/>
        </p:nvGrpSpPr>
        <p:grpSpPr>
          <a:xfrm>
            <a:off x="7680224" y="4590725"/>
            <a:ext cx="2799164" cy="678881"/>
            <a:chOff x="7680224" y="4590725"/>
            <a:chExt cx="2799164" cy="678881"/>
          </a:xfrm>
        </p:grpSpPr>
        <p:sp>
          <p:nvSpPr>
            <p:cNvPr id="26" name="مستطيل 25"/>
            <p:cNvSpPr/>
            <p:nvPr/>
          </p:nvSpPr>
          <p:spPr>
            <a:xfrm>
              <a:off x="7680224" y="4590725"/>
              <a:ext cx="27991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/>
                <a:t>مركب خماسي الكربون</a:t>
              </a:r>
            </a:p>
          </p:txBody>
        </p:sp>
        <p:grpSp>
          <p:nvGrpSpPr>
            <p:cNvPr id="150" name="مجموعة 149"/>
            <p:cNvGrpSpPr/>
            <p:nvPr/>
          </p:nvGrpSpPr>
          <p:grpSpPr>
            <a:xfrm>
              <a:off x="8647888" y="5079460"/>
              <a:ext cx="1105709" cy="190146"/>
              <a:chOff x="9431242" y="3491427"/>
              <a:chExt cx="1105709" cy="190146"/>
            </a:xfrm>
          </p:grpSpPr>
          <p:grpSp>
            <p:nvGrpSpPr>
              <p:cNvPr id="135" name="مجموعة 134"/>
              <p:cNvGrpSpPr/>
              <p:nvPr/>
            </p:nvGrpSpPr>
            <p:grpSpPr>
              <a:xfrm>
                <a:off x="9431242" y="3491427"/>
                <a:ext cx="1105709" cy="190146"/>
                <a:chOff x="8850172" y="2808735"/>
                <a:chExt cx="1105709" cy="190146"/>
              </a:xfrm>
            </p:grpSpPr>
            <p:sp>
              <p:nvSpPr>
                <p:cNvPr id="136" name="شكل بيضاوي 135"/>
                <p:cNvSpPr/>
                <p:nvPr/>
              </p:nvSpPr>
              <p:spPr>
                <a:xfrm>
                  <a:off x="8850172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7" name="شكل بيضاوي 136"/>
                <p:cNvSpPr/>
                <p:nvPr/>
              </p:nvSpPr>
              <p:spPr>
                <a:xfrm>
                  <a:off x="9075597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8" name="شكل بيضاوي 137"/>
                <p:cNvSpPr/>
                <p:nvPr/>
              </p:nvSpPr>
              <p:spPr>
                <a:xfrm>
                  <a:off x="9305325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9" name="شكل بيضاوي 138"/>
                <p:cNvSpPr/>
                <p:nvPr/>
              </p:nvSpPr>
              <p:spPr>
                <a:xfrm>
                  <a:off x="9530750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0" name="شكل بيضاوي 139"/>
                <p:cNvSpPr/>
                <p:nvPr/>
              </p:nvSpPr>
              <p:spPr>
                <a:xfrm>
                  <a:off x="9772050" y="2808735"/>
                  <a:ext cx="183831" cy="19014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</a:t>
                  </a:r>
                  <a:endParaRPr lang="ar-SA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cxnSp>
            <p:nvCxnSpPr>
              <p:cNvPr id="143" name="رابط مستقيم 142"/>
              <p:cNvCxnSpPr>
                <a:stCxn id="136" idx="6"/>
                <a:endCxn id="137" idx="2"/>
              </p:cNvCxnSpPr>
              <p:nvPr/>
            </p:nvCxnSpPr>
            <p:spPr>
              <a:xfrm>
                <a:off x="9615073" y="3586500"/>
                <a:ext cx="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144"/>
              <p:cNvCxnSpPr>
                <a:stCxn id="137" idx="6"/>
                <a:endCxn id="138" idx="2"/>
              </p:cNvCxnSpPr>
              <p:nvPr/>
            </p:nvCxnSpPr>
            <p:spPr>
              <a:xfrm>
                <a:off x="9840498" y="3586500"/>
                <a:ext cx="458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رابط مستقيم 146"/>
              <p:cNvCxnSpPr>
                <a:stCxn id="138" idx="6"/>
                <a:endCxn id="139" idx="2"/>
              </p:cNvCxnSpPr>
              <p:nvPr/>
            </p:nvCxnSpPr>
            <p:spPr>
              <a:xfrm>
                <a:off x="10070226" y="3586500"/>
                <a:ext cx="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رابط مستقيم 148"/>
              <p:cNvCxnSpPr>
                <a:stCxn id="139" idx="6"/>
                <a:endCxn id="140" idx="2"/>
              </p:cNvCxnSpPr>
              <p:nvPr/>
            </p:nvCxnSpPr>
            <p:spPr>
              <a:xfrm>
                <a:off x="10295651" y="3586500"/>
                <a:ext cx="57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مجموعة 49"/>
          <p:cNvGrpSpPr/>
          <p:nvPr/>
        </p:nvGrpSpPr>
        <p:grpSpPr>
          <a:xfrm>
            <a:off x="444387" y="5103072"/>
            <a:ext cx="1453786" cy="1286176"/>
            <a:chOff x="444387" y="5103072"/>
            <a:chExt cx="1453786" cy="1286176"/>
          </a:xfrm>
        </p:grpSpPr>
        <p:grpSp>
          <p:nvGrpSpPr>
            <p:cNvPr id="9" name="مجموعة 8"/>
            <p:cNvGrpSpPr/>
            <p:nvPr/>
          </p:nvGrpSpPr>
          <p:grpSpPr>
            <a:xfrm>
              <a:off x="496588" y="5103072"/>
              <a:ext cx="858329" cy="584503"/>
              <a:chOff x="3402813" y="5035350"/>
              <a:chExt cx="858329" cy="584503"/>
            </a:xfrm>
          </p:grpSpPr>
          <p:sp>
            <p:nvSpPr>
              <p:cNvPr id="59" name="نجمة مكونة من 7 نقاط 58"/>
              <p:cNvSpPr/>
              <p:nvPr/>
            </p:nvSpPr>
            <p:spPr>
              <a:xfrm>
                <a:off x="3402813" y="5035350"/>
                <a:ext cx="858329" cy="584503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مستطيل 35"/>
              <p:cNvSpPr/>
              <p:nvPr/>
            </p:nvSpPr>
            <p:spPr>
              <a:xfrm>
                <a:off x="3447096" y="5096633"/>
                <a:ext cx="7432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ATP</a:t>
                </a:r>
                <a:endParaRPr lang="ar-SA" sz="2800" b="1" dirty="0"/>
              </a:p>
            </p:txBody>
          </p:sp>
        </p:grpSp>
        <p:sp>
          <p:nvSpPr>
            <p:cNvPr id="40" name="سهم منحني إلى الأعلى 39"/>
            <p:cNvSpPr/>
            <p:nvPr/>
          </p:nvSpPr>
          <p:spPr>
            <a:xfrm rot="16200000">
              <a:off x="1462137" y="5629835"/>
              <a:ext cx="556627" cy="315444"/>
            </a:xfrm>
            <a:prstGeom prst="curvedUpArrow">
              <a:avLst>
                <a:gd name="adj1" fmla="val 0"/>
                <a:gd name="adj2" fmla="val 9690"/>
                <a:gd name="adj3" fmla="val 28851"/>
              </a:avLst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27" name="مجموعة 126"/>
            <p:cNvGrpSpPr/>
            <p:nvPr/>
          </p:nvGrpSpPr>
          <p:grpSpPr>
            <a:xfrm>
              <a:off x="444387" y="5852354"/>
              <a:ext cx="1104771" cy="536894"/>
              <a:chOff x="6530367" y="662267"/>
              <a:chExt cx="631007" cy="492368"/>
            </a:xfrm>
          </p:grpSpPr>
          <p:sp>
            <p:nvSpPr>
              <p:cNvPr id="128" name="مستطيل مستدير الزوايا 127"/>
              <p:cNvSpPr/>
              <p:nvPr/>
            </p:nvSpPr>
            <p:spPr>
              <a:xfrm>
                <a:off x="6568271" y="662267"/>
                <a:ext cx="555313" cy="396173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مستطيل 128"/>
              <p:cNvSpPr/>
              <p:nvPr/>
            </p:nvSpPr>
            <p:spPr>
              <a:xfrm>
                <a:off x="6530367" y="674807"/>
                <a:ext cx="631007" cy="479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ADP</a:t>
                </a:r>
                <a:endParaRPr lang="ar-SA" sz="2800" b="1" dirty="0"/>
              </a:p>
            </p:txBody>
          </p:sp>
        </p:grpSp>
      </p:grpSp>
      <p:grpSp>
        <p:nvGrpSpPr>
          <p:cNvPr id="31" name="مجموعة 30"/>
          <p:cNvGrpSpPr/>
          <p:nvPr/>
        </p:nvGrpSpPr>
        <p:grpSpPr>
          <a:xfrm>
            <a:off x="9190340" y="3547037"/>
            <a:ext cx="1972830" cy="1096819"/>
            <a:chOff x="9190340" y="3547037"/>
            <a:chExt cx="1972830" cy="1096819"/>
          </a:xfrm>
        </p:grpSpPr>
        <p:sp>
          <p:nvSpPr>
            <p:cNvPr id="19" name="سهم منحني إلى الأعلى 18"/>
            <p:cNvSpPr/>
            <p:nvPr/>
          </p:nvSpPr>
          <p:spPr>
            <a:xfrm rot="5640338">
              <a:off x="9361248" y="3832089"/>
              <a:ext cx="680678" cy="419298"/>
            </a:xfrm>
            <a:prstGeom prst="curvedUpArrow">
              <a:avLst>
                <a:gd name="adj1" fmla="val 0"/>
                <a:gd name="adj2" fmla="val 9690"/>
                <a:gd name="adj3" fmla="val 28851"/>
              </a:avLst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12" name="مجموعة 111"/>
            <p:cNvGrpSpPr/>
            <p:nvPr/>
          </p:nvGrpSpPr>
          <p:grpSpPr>
            <a:xfrm>
              <a:off x="10021498" y="3547037"/>
              <a:ext cx="1104771" cy="432000"/>
              <a:chOff x="6530367" y="662267"/>
              <a:chExt cx="631007" cy="396173"/>
            </a:xfrm>
          </p:grpSpPr>
          <p:sp>
            <p:nvSpPr>
              <p:cNvPr id="114" name="مستطيل مستدير الزوايا 113"/>
              <p:cNvSpPr/>
              <p:nvPr/>
            </p:nvSpPr>
            <p:spPr>
              <a:xfrm>
                <a:off x="6568271" y="662267"/>
                <a:ext cx="555313" cy="396173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6" name="مستطيل 115"/>
              <p:cNvSpPr/>
              <p:nvPr/>
            </p:nvSpPr>
            <p:spPr>
              <a:xfrm>
                <a:off x="6530367" y="674807"/>
                <a:ext cx="631007" cy="372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NAD+</a:t>
                </a:r>
                <a:endParaRPr lang="ar-SA" sz="2800" b="1" dirty="0"/>
              </a:p>
            </p:txBody>
          </p:sp>
        </p:grpSp>
        <p:grpSp>
          <p:nvGrpSpPr>
            <p:cNvPr id="130" name="مجموعة 129"/>
            <p:cNvGrpSpPr/>
            <p:nvPr/>
          </p:nvGrpSpPr>
          <p:grpSpPr>
            <a:xfrm>
              <a:off x="9190340" y="4120636"/>
              <a:ext cx="1972830" cy="523220"/>
              <a:chOff x="5831584" y="1521168"/>
              <a:chExt cx="1091967" cy="523220"/>
            </a:xfrm>
          </p:grpSpPr>
          <p:sp>
            <p:nvSpPr>
              <p:cNvPr id="131" name="مستطيل مستدير الزوايا 130"/>
              <p:cNvSpPr/>
              <p:nvPr/>
            </p:nvSpPr>
            <p:spPr>
              <a:xfrm>
                <a:off x="6342846" y="1595791"/>
                <a:ext cx="555312" cy="4320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2" name="مستطيل 131"/>
              <p:cNvSpPr/>
              <p:nvPr/>
            </p:nvSpPr>
            <p:spPr>
              <a:xfrm>
                <a:off x="5831584" y="1521168"/>
                <a:ext cx="10919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NADH</a:t>
                </a:r>
              </a:p>
            </p:txBody>
          </p:sp>
        </p:grpSp>
      </p:grpSp>
      <p:grpSp>
        <p:nvGrpSpPr>
          <p:cNvPr id="42" name="مجموعة 41"/>
          <p:cNvGrpSpPr/>
          <p:nvPr/>
        </p:nvGrpSpPr>
        <p:grpSpPr>
          <a:xfrm>
            <a:off x="9059009" y="5365480"/>
            <a:ext cx="1994774" cy="1192392"/>
            <a:chOff x="9059009" y="5365480"/>
            <a:chExt cx="1994774" cy="1192392"/>
          </a:xfrm>
        </p:grpSpPr>
        <p:sp>
          <p:nvSpPr>
            <p:cNvPr id="77" name="سهم منحني إلى الأعلى 76"/>
            <p:cNvSpPr/>
            <p:nvPr/>
          </p:nvSpPr>
          <p:spPr>
            <a:xfrm rot="5640338">
              <a:off x="9251870" y="5683256"/>
              <a:ext cx="779328" cy="419298"/>
            </a:xfrm>
            <a:prstGeom prst="curvedUpArrow">
              <a:avLst>
                <a:gd name="adj1" fmla="val 0"/>
                <a:gd name="adj2" fmla="val 9690"/>
                <a:gd name="adj3" fmla="val 28851"/>
              </a:avLst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17" name="مجموعة 116"/>
            <p:cNvGrpSpPr/>
            <p:nvPr/>
          </p:nvGrpSpPr>
          <p:grpSpPr>
            <a:xfrm>
              <a:off x="9949012" y="5365480"/>
              <a:ext cx="1104771" cy="432000"/>
              <a:chOff x="6530367" y="662267"/>
              <a:chExt cx="631007" cy="396173"/>
            </a:xfrm>
          </p:grpSpPr>
          <p:sp>
            <p:nvSpPr>
              <p:cNvPr id="119" name="مستطيل مستدير الزوايا 118"/>
              <p:cNvSpPr/>
              <p:nvPr/>
            </p:nvSpPr>
            <p:spPr>
              <a:xfrm>
                <a:off x="6568271" y="662267"/>
                <a:ext cx="555313" cy="396173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1" name="مستطيل 120"/>
              <p:cNvSpPr/>
              <p:nvPr/>
            </p:nvSpPr>
            <p:spPr>
              <a:xfrm>
                <a:off x="6530367" y="674807"/>
                <a:ext cx="631007" cy="372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NAD+</a:t>
                </a:r>
                <a:endParaRPr lang="ar-SA" sz="2800" b="1" dirty="0"/>
              </a:p>
            </p:txBody>
          </p:sp>
        </p:grpSp>
        <p:grpSp>
          <p:nvGrpSpPr>
            <p:cNvPr id="133" name="مجموعة 132"/>
            <p:cNvGrpSpPr/>
            <p:nvPr/>
          </p:nvGrpSpPr>
          <p:grpSpPr>
            <a:xfrm>
              <a:off x="9059009" y="6034652"/>
              <a:ext cx="1972830" cy="523220"/>
              <a:chOff x="5831584" y="1521168"/>
              <a:chExt cx="1091967" cy="523220"/>
            </a:xfrm>
          </p:grpSpPr>
          <p:sp>
            <p:nvSpPr>
              <p:cNvPr id="134" name="مستطيل مستدير الزوايا 133"/>
              <p:cNvSpPr/>
              <p:nvPr/>
            </p:nvSpPr>
            <p:spPr>
              <a:xfrm>
                <a:off x="6342846" y="1595791"/>
                <a:ext cx="555312" cy="4320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1" name="مستطيل 140"/>
              <p:cNvSpPr/>
              <p:nvPr/>
            </p:nvSpPr>
            <p:spPr>
              <a:xfrm>
                <a:off x="5831584" y="1521168"/>
                <a:ext cx="10919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NADH</a:t>
                </a:r>
              </a:p>
            </p:txBody>
          </p:sp>
        </p:grpSp>
      </p:grpSp>
      <p:grpSp>
        <p:nvGrpSpPr>
          <p:cNvPr id="51" name="مجموعة 50"/>
          <p:cNvGrpSpPr/>
          <p:nvPr/>
        </p:nvGrpSpPr>
        <p:grpSpPr>
          <a:xfrm>
            <a:off x="-555498" y="3436716"/>
            <a:ext cx="2474654" cy="1210830"/>
            <a:chOff x="-555498" y="3436716"/>
            <a:chExt cx="2474654" cy="1210830"/>
          </a:xfrm>
        </p:grpSpPr>
        <p:sp>
          <p:nvSpPr>
            <p:cNvPr id="37" name="سهم منحني إلى الأعلى 36"/>
            <p:cNvSpPr/>
            <p:nvPr/>
          </p:nvSpPr>
          <p:spPr>
            <a:xfrm rot="16426394">
              <a:off x="1358620" y="3911108"/>
              <a:ext cx="713461" cy="407610"/>
            </a:xfrm>
            <a:prstGeom prst="curvedUpArrow">
              <a:avLst>
                <a:gd name="adj1" fmla="val 0"/>
                <a:gd name="adj2" fmla="val 9690"/>
                <a:gd name="adj3" fmla="val 28851"/>
              </a:avLst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23" name="مجموعة 122"/>
            <p:cNvGrpSpPr/>
            <p:nvPr/>
          </p:nvGrpSpPr>
          <p:grpSpPr>
            <a:xfrm>
              <a:off x="360572" y="4215546"/>
              <a:ext cx="1104771" cy="432000"/>
              <a:chOff x="6530367" y="662267"/>
              <a:chExt cx="631007" cy="396173"/>
            </a:xfrm>
          </p:grpSpPr>
          <p:sp>
            <p:nvSpPr>
              <p:cNvPr id="125" name="مستطيل مستدير الزوايا 124"/>
              <p:cNvSpPr/>
              <p:nvPr/>
            </p:nvSpPr>
            <p:spPr>
              <a:xfrm>
                <a:off x="6568271" y="662267"/>
                <a:ext cx="555313" cy="396173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6" name="مستطيل 125"/>
              <p:cNvSpPr/>
              <p:nvPr/>
            </p:nvSpPr>
            <p:spPr>
              <a:xfrm>
                <a:off x="6530367" y="674807"/>
                <a:ext cx="631007" cy="372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NAD+</a:t>
                </a:r>
                <a:endParaRPr lang="ar-SA" sz="2800" b="1" dirty="0"/>
              </a:p>
            </p:txBody>
          </p:sp>
        </p:grpSp>
        <p:grpSp>
          <p:nvGrpSpPr>
            <p:cNvPr id="142" name="مجموعة 141"/>
            <p:cNvGrpSpPr/>
            <p:nvPr/>
          </p:nvGrpSpPr>
          <p:grpSpPr>
            <a:xfrm>
              <a:off x="-555498" y="3436716"/>
              <a:ext cx="1972830" cy="523220"/>
              <a:chOff x="5831584" y="1521168"/>
              <a:chExt cx="1091967" cy="523220"/>
            </a:xfrm>
          </p:grpSpPr>
          <p:sp>
            <p:nvSpPr>
              <p:cNvPr id="144" name="مستطيل مستدير الزوايا 143"/>
              <p:cNvSpPr/>
              <p:nvPr/>
            </p:nvSpPr>
            <p:spPr>
              <a:xfrm>
                <a:off x="6342846" y="1595791"/>
                <a:ext cx="555312" cy="4320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6" name="مستطيل 145"/>
              <p:cNvSpPr/>
              <p:nvPr/>
            </p:nvSpPr>
            <p:spPr>
              <a:xfrm>
                <a:off x="5831584" y="1521168"/>
                <a:ext cx="10919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NADH</a:t>
                </a:r>
              </a:p>
            </p:txBody>
          </p:sp>
        </p:grpSp>
      </p:grpSp>
      <p:grpSp>
        <p:nvGrpSpPr>
          <p:cNvPr id="49" name="مجموعة 48"/>
          <p:cNvGrpSpPr/>
          <p:nvPr/>
        </p:nvGrpSpPr>
        <p:grpSpPr>
          <a:xfrm>
            <a:off x="4105244" y="5979610"/>
            <a:ext cx="2295942" cy="924511"/>
            <a:chOff x="4105244" y="5979610"/>
            <a:chExt cx="2295942" cy="924511"/>
          </a:xfrm>
        </p:grpSpPr>
        <p:sp>
          <p:nvSpPr>
            <p:cNvPr id="39" name="سهم منحني إلى الأعلى 38"/>
            <p:cNvSpPr/>
            <p:nvPr/>
          </p:nvSpPr>
          <p:spPr>
            <a:xfrm rot="10800000">
              <a:off x="5076882" y="5979610"/>
              <a:ext cx="776809" cy="336460"/>
            </a:xfrm>
            <a:prstGeom prst="curvedUpArrow">
              <a:avLst>
                <a:gd name="adj1" fmla="val 0"/>
                <a:gd name="adj2" fmla="val 9690"/>
                <a:gd name="adj3" fmla="val 28851"/>
              </a:avLst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48" name="مجموعة 147"/>
            <p:cNvGrpSpPr/>
            <p:nvPr/>
          </p:nvGrpSpPr>
          <p:grpSpPr>
            <a:xfrm>
              <a:off x="4105244" y="6318004"/>
              <a:ext cx="1182246" cy="523220"/>
              <a:chOff x="6269174" y="1521168"/>
              <a:chExt cx="654377" cy="523220"/>
            </a:xfrm>
          </p:grpSpPr>
          <p:sp>
            <p:nvSpPr>
              <p:cNvPr id="152" name="مستطيل مستدير الزوايا 151"/>
              <p:cNvSpPr/>
              <p:nvPr/>
            </p:nvSpPr>
            <p:spPr>
              <a:xfrm>
                <a:off x="6342846" y="1595791"/>
                <a:ext cx="555312" cy="4320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53" name="مستطيل 152"/>
              <p:cNvSpPr/>
              <p:nvPr/>
            </p:nvSpPr>
            <p:spPr>
              <a:xfrm>
                <a:off x="6269174" y="1521168"/>
                <a:ext cx="6543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FADH2</a:t>
                </a:r>
              </a:p>
            </p:txBody>
          </p:sp>
        </p:grpSp>
        <p:grpSp>
          <p:nvGrpSpPr>
            <p:cNvPr id="154" name="مجموعة 153"/>
            <p:cNvGrpSpPr/>
            <p:nvPr/>
          </p:nvGrpSpPr>
          <p:grpSpPr>
            <a:xfrm>
              <a:off x="5296415" y="6367227"/>
              <a:ext cx="1104771" cy="536894"/>
              <a:chOff x="6530367" y="662267"/>
              <a:chExt cx="631007" cy="492368"/>
            </a:xfrm>
          </p:grpSpPr>
          <p:sp>
            <p:nvSpPr>
              <p:cNvPr id="155" name="مستطيل مستدير الزوايا 154"/>
              <p:cNvSpPr/>
              <p:nvPr/>
            </p:nvSpPr>
            <p:spPr>
              <a:xfrm>
                <a:off x="6568271" y="662267"/>
                <a:ext cx="555313" cy="396173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56" name="مستطيل 155"/>
              <p:cNvSpPr/>
              <p:nvPr/>
            </p:nvSpPr>
            <p:spPr>
              <a:xfrm>
                <a:off x="6530367" y="674807"/>
                <a:ext cx="631007" cy="479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FAD+</a:t>
                </a:r>
                <a:endParaRPr lang="ar-SA" sz="2800" b="1" dirty="0"/>
              </a:p>
            </p:txBody>
          </p:sp>
        </p:grpSp>
      </p:grpSp>
      <p:grpSp>
        <p:nvGrpSpPr>
          <p:cNvPr id="30" name="مجموعة 29"/>
          <p:cNvGrpSpPr/>
          <p:nvPr/>
        </p:nvGrpSpPr>
        <p:grpSpPr>
          <a:xfrm>
            <a:off x="8252392" y="3722858"/>
            <a:ext cx="937950" cy="799913"/>
            <a:chOff x="8252392" y="3722858"/>
            <a:chExt cx="937950" cy="799913"/>
          </a:xfrm>
        </p:grpSpPr>
        <p:sp>
          <p:nvSpPr>
            <p:cNvPr id="14" name="سهم منحني إلى الأعلى 13"/>
            <p:cNvSpPr/>
            <p:nvPr/>
          </p:nvSpPr>
          <p:spPr>
            <a:xfrm rot="16200000" flipH="1">
              <a:off x="8784294" y="3823174"/>
              <a:ext cx="506364" cy="30573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58" name="مجموعة 157"/>
            <p:cNvGrpSpPr/>
            <p:nvPr/>
          </p:nvGrpSpPr>
          <p:grpSpPr>
            <a:xfrm>
              <a:off x="8252392" y="3984190"/>
              <a:ext cx="684162" cy="538581"/>
              <a:chOff x="4195693" y="1036892"/>
              <a:chExt cx="684162" cy="612000"/>
            </a:xfrm>
          </p:grpSpPr>
          <p:sp>
            <p:nvSpPr>
              <p:cNvPr id="159" name="شكل بيضاوي 158"/>
              <p:cNvSpPr/>
              <p:nvPr/>
            </p:nvSpPr>
            <p:spPr>
              <a:xfrm>
                <a:off x="4215908" y="1036892"/>
                <a:ext cx="612000" cy="612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0" name="مستطيل 159"/>
              <p:cNvSpPr/>
              <p:nvPr/>
            </p:nvSpPr>
            <p:spPr>
              <a:xfrm>
                <a:off x="4195693" y="1098976"/>
                <a:ext cx="684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CO</a:t>
                </a:r>
                <a:r>
                  <a:rPr lang="en-US" b="1" dirty="0"/>
                  <a:t>2</a:t>
                </a:r>
              </a:p>
            </p:txBody>
          </p:sp>
        </p:grpSp>
      </p:grpSp>
      <p:grpSp>
        <p:nvGrpSpPr>
          <p:cNvPr id="41" name="مجموعة 40"/>
          <p:cNvGrpSpPr/>
          <p:nvPr/>
        </p:nvGrpSpPr>
        <p:grpSpPr>
          <a:xfrm>
            <a:off x="8061864" y="5361430"/>
            <a:ext cx="995280" cy="609141"/>
            <a:chOff x="8061864" y="5361430"/>
            <a:chExt cx="995280" cy="609141"/>
          </a:xfrm>
        </p:grpSpPr>
        <p:sp>
          <p:nvSpPr>
            <p:cNvPr id="161" name="سهم منحني إلى الأعلى 160"/>
            <p:cNvSpPr/>
            <p:nvPr/>
          </p:nvSpPr>
          <p:spPr>
            <a:xfrm rot="16200000" flipH="1">
              <a:off x="8651096" y="5461746"/>
              <a:ext cx="506364" cy="30573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62" name="مجموعة 161"/>
            <p:cNvGrpSpPr/>
            <p:nvPr/>
          </p:nvGrpSpPr>
          <p:grpSpPr>
            <a:xfrm>
              <a:off x="8061864" y="5431990"/>
              <a:ext cx="684162" cy="538581"/>
              <a:chOff x="4195693" y="1036892"/>
              <a:chExt cx="684162" cy="612000"/>
            </a:xfrm>
          </p:grpSpPr>
          <p:sp>
            <p:nvSpPr>
              <p:cNvPr id="163" name="شكل بيضاوي 162"/>
              <p:cNvSpPr/>
              <p:nvPr/>
            </p:nvSpPr>
            <p:spPr>
              <a:xfrm>
                <a:off x="4215908" y="1036892"/>
                <a:ext cx="612000" cy="612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4" name="مستطيل 163"/>
              <p:cNvSpPr/>
              <p:nvPr/>
            </p:nvSpPr>
            <p:spPr>
              <a:xfrm>
                <a:off x="4195693" y="1098976"/>
                <a:ext cx="684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CO</a:t>
                </a:r>
                <a:r>
                  <a:rPr lang="en-US" b="1" dirty="0"/>
                  <a:t>2</a:t>
                </a:r>
              </a:p>
            </p:txBody>
          </p:sp>
        </p:grpSp>
      </p:grpSp>
      <p:grpSp>
        <p:nvGrpSpPr>
          <p:cNvPr id="24" name="مجموعة 23"/>
          <p:cNvGrpSpPr/>
          <p:nvPr/>
        </p:nvGrpSpPr>
        <p:grpSpPr>
          <a:xfrm>
            <a:off x="4203246" y="1085743"/>
            <a:ext cx="1634390" cy="523220"/>
            <a:chOff x="4242837" y="1642717"/>
            <a:chExt cx="1634390" cy="523220"/>
          </a:xfrm>
        </p:grpSpPr>
        <p:cxnSp>
          <p:nvCxnSpPr>
            <p:cNvPr id="65" name="رابط كسهم مستقيم 64"/>
            <p:cNvCxnSpPr/>
            <p:nvPr/>
          </p:nvCxnSpPr>
          <p:spPr>
            <a:xfrm flipV="1">
              <a:off x="5000943" y="1927567"/>
              <a:ext cx="876284" cy="11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مستطيل 164"/>
            <p:cNvSpPr/>
            <p:nvPr/>
          </p:nvSpPr>
          <p:spPr>
            <a:xfrm>
              <a:off x="4242837" y="1642717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CoA</a:t>
              </a:r>
              <a:endParaRPr lang="en-US" b="1" dirty="0"/>
            </a:p>
          </p:txBody>
        </p:sp>
      </p:grpSp>
      <p:sp>
        <p:nvSpPr>
          <p:cNvPr id="28" name="مستطيل 27"/>
          <p:cNvSpPr/>
          <p:nvPr/>
        </p:nvSpPr>
        <p:spPr>
          <a:xfrm>
            <a:off x="3923419" y="2637944"/>
            <a:ext cx="14542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يتفاعل مع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511234" y="132750"/>
            <a:ext cx="186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يتفاعل مع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9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5" grpId="0" animBg="1"/>
      <p:bldP spid="32" grpId="0" animBg="1"/>
      <p:bldP spid="38" grpId="0" animBg="1"/>
      <p:bldP spid="43" grpId="0"/>
      <p:bldP spid="45" grpId="0"/>
      <p:bldP spid="2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43445" y="300335"/>
            <a:ext cx="843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س/ما هو الناتج النهائي لحلقة كربس؟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25646" y="1608435"/>
            <a:ext cx="10988329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ينتج من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حلقة واحدة </a:t>
            </a:r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جزيئين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</a:t>
            </a:r>
            <a:r>
              <a:rPr lang="en-US" sz="54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5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5400" cap="none" spc="0" dirty="0">
                <a:ln w="0"/>
                <a:solidFill>
                  <a:srgbClr val="3EC1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جزيء</a:t>
            </a:r>
            <a:r>
              <a:rPr lang="en-US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</a:t>
            </a:r>
            <a:endParaRPr lang="ar-SA" sz="5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وثلاث جزيئات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NADH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5400" dirty="0">
                <a:ln w="0"/>
                <a:solidFill>
                  <a:srgbClr val="3EC1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جزيء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FAD</a:t>
            </a:r>
            <a:endParaRPr lang="ar-SA" sz="54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47099" y="4719935"/>
            <a:ext cx="11145423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ينتج من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حلقتي </a:t>
            </a:r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أربع جزئيات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</a:t>
            </a:r>
            <a:r>
              <a:rPr lang="en-US" sz="54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54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5400" cap="none" spc="0" dirty="0" err="1">
                <a:ln w="0"/>
                <a:solidFill>
                  <a:srgbClr val="3EC1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جزيئن</a:t>
            </a:r>
            <a:r>
              <a:rPr lang="en-US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</a:t>
            </a:r>
            <a:endParaRPr lang="ar-SA" sz="5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وست جزيئات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NADH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SA" sz="5400" dirty="0" err="1">
                <a:ln w="0"/>
                <a:solidFill>
                  <a:srgbClr val="3EC1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جزيئن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FAD</a:t>
            </a:r>
            <a:r>
              <a:rPr lang="ar-SA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23733" y="3488035"/>
            <a:ext cx="7274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الناتج النهائي لحلقتي كربس؟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85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700"/>
            <a:ext cx="11785600" cy="65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8624" y="3585217"/>
            <a:ext cx="7710873" cy="258532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ويقابله الخلوي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جزيء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الخلية بدائية النواة هو </a:t>
            </a:r>
            <a:r>
              <a:rPr lang="ar-SA" sz="540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الناتج النهائي للتنفس 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30600" y="653174"/>
            <a:ext cx="8361333" cy="17543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الناتج النهائي للتنفس الخلوي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جزيء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الخلية حقيقية النواة  </a:t>
            </a:r>
          </a:p>
        </p:txBody>
      </p:sp>
    </p:spTree>
    <p:extLst>
      <p:ext uri="{BB962C8B-B14F-4D97-AF65-F5344CB8AC3E}">
        <p14:creationId xmlns:p14="http://schemas.microsoft.com/office/powerpoint/2010/main" val="212009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036465" y="492313"/>
            <a:ext cx="8611739" cy="6001645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أعماق </a:t>
            </a:r>
            <a:r>
              <a:rPr lang="ar-SA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أعماق</a:t>
            </a:r>
            <a:r>
              <a:rPr lang="ar-SA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البحار حيث يسود الصمت  ويطغى الظلام الحالك على كل شيء    كانت أجهزة سبر الأغوار  التي أرسلها عالم الاحياء المائية د/ يوسف تشير إلى وجود شكل بدائيا من أشكال الحياة وبعد جمع        العينات وفحصها وجد د/يوسف أن هناك أنواع من البكتيريا البدائية تعيش في تلك الأعماق السحيقة  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8982" r="394" b="24573"/>
          <a:stretch/>
        </p:blipFill>
        <p:spPr>
          <a:xfrm flipH="1">
            <a:off x="10194877" y="5032887"/>
            <a:ext cx="1997122" cy="182511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929" flipH="1">
            <a:off x="-168320" y="-81886"/>
            <a:ext cx="3051922" cy="23805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3629"/>
          <a:stretch/>
        </p:blipFill>
        <p:spPr>
          <a:xfrm>
            <a:off x="136478" y="3266495"/>
            <a:ext cx="2866812" cy="30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2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1069052" y="163774"/>
            <a:ext cx="10058400" cy="547275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30576" y="4211124"/>
            <a:ext cx="9735357" cy="2647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6601" dirty="0">
                <a:ln w="0"/>
                <a:solidFill>
                  <a:srgbClr val="33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التنفس الخلوي</a:t>
            </a:r>
          </a:p>
        </p:txBody>
      </p:sp>
    </p:spTree>
    <p:extLst>
      <p:ext uri="{BB962C8B-B14F-4D97-AF65-F5344CB8AC3E}">
        <p14:creationId xmlns:p14="http://schemas.microsoft.com/office/powerpoint/2010/main" val="133538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48920" y="479779"/>
            <a:ext cx="7807600" cy="341683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</a:t>
            </a:r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540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يمكن تفسير </a:t>
            </a:r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وجود كائنات حية في أعماق البحار رغم عدم توفر الأكسجين الضروري لعملية إتمام التنفس الخلوي ؟!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7548" y="4566946"/>
            <a:ext cx="11628972" cy="1754328"/>
          </a:xfrm>
          <a:prstGeom prst="rect">
            <a:avLst/>
          </a:prstGeom>
          <a:solidFill>
            <a:schemeClr val="bg1"/>
          </a:solidFill>
          <a:ln w="38100">
            <a:solidFill>
              <a:srgbClr val="BD0017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191069" y="-40942"/>
            <a:ext cx="3957851" cy="4375876"/>
            <a:chOff x="518616" y="264363"/>
            <a:chExt cx="3957850" cy="4375876"/>
          </a:xfrm>
        </p:grpSpPr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16" y="264363"/>
              <a:ext cx="3957850" cy="4375876"/>
            </a:xfrm>
            <a:prstGeom prst="rect">
              <a:avLst/>
            </a:prstGeom>
          </p:spPr>
        </p:pic>
        <p:sp>
          <p:nvSpPr>
            <p:cNvPr id="3" name="مستطيل مستدير الزوايا 2"/>
            <p:cNvSpPr/>
            <p:nvPr/>
          </p:nvSpPr>
          <p:spPr>
            <a:xfrm>
              <a:off x="1951629" y="972975"/>
              <a:ext cx="2033518" cy="3321896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38100">
              <a:solidFill>
                <a:srgbClr val="CE0C25"/>
              </a:solidFill>
            </a:ln>
          </p:spPr>
          <p:txBody>
            <a:bodyPr wrap="square" lIns="91440" tIns="45721" rIns="91440" bIns="45721">
              <a:spAutoFit/>
            </a:bodyPr>
            <a:lstStyle/>
            <a:p>
              <a:pPr algn="ctr"/>
              <a:r>
                <a:rPr lang="ar-SA" sz="6601" dirty="0">
                  <a:ln w="0"/>
                  <a:solidFill>
                    <a:srgbClr val="C6011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سؤال يطرح نفسه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22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7" t="59785" r="37107" b="3364"/>
          <a:stretch/>
        </p:blipFill>
        <p:spPr>
          <a:xfrm flipH="1">
            <a:off x="3198009" y="4488586"/>
            <a:ext cx="1514902" cy="232798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083857" y="181932"/>
            <a:ext cx="371743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قومي بأجراء تجربة عملية بسيطة </a:t>
            </a:r>
          </a:p>
          <a:p>
            <a:pPr algn="ctr"/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(لتوضيح التنفس في الخميرة)</a:t>
            </a:r>
          </a:p>
          <a:p>
            <a:pPr algn="ctr"/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باستخدام الأدوات التالية   </a:t>
            </a: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4397439" y="329544"/>
            <a:ext cx="2880000" cy="216000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756503" y="5689790"/>
            <a:ext cx="3145413" cy="830997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تلاحظين 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083857" y="5828290"/>
            <a:ext cx="24031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الاستقصاء</a:t>
            </a: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4397439" y="2813421"/>
            <a:ext cx="2880000" cy="2160000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14" r="-19258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711021" y="329544"/>
            <a:ext cx="2880000" cy="2160000"/>
          </a:xfrm>
          <a:prstGeom prst="round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r="-20815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711021" y="2813421"/>
            <a:ext cx="2880000" cy="2160000"/>
          </a:xfrm>
          <a:prstGeom prst="round2Diag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857" r="-17768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128" b="57029" l="9585" r="33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4" t="20187" r="67320" b="42962"/>
          <a:stretch/>
        </p:blipFill>
        <p:spPr>
          <a:xfrm flipH="1">
            <a:off x="10286389" y="4447161"/>
            <a:ext cx="1514902" cy="2410839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140287" y="5688464"/>
            <a:ext cx="3118162" cy="830997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فسري </a:t>
            </a:r>
            <a:r>
              <a:rPr lang="ar-SA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ماحدث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41190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0" y="1885070"/>
            <a:ext cx="9028155" cy="480886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821375" y="183193"/>
            <a:ext cx="8127401" cy="156966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800" dirty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4">
                      <a:lumMod val="60000"/>
                      <a:lumOff val="4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اكملي كتابة البيانات الناقصة على المخطط السهمي التالي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2987"/>
            <a:ext cx="3133724" cy="1457324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403757" y="2508298"/>
            <a:ext cx="2236510" cy="1721963"/>
            <a:chOff x="403757" y="2508298"/>
            <a:chExt cx="2236510" cy="1721963"/>
          </a:xfrm>
        </p:grpSpPr>
        <p:sp>
          <p:nvSpPr>
            <p:cNvPr id="8" name="مستطيل 7"/>
            <p:cNvSpPr/>
            <p:nvPr/>
          </p:nvSpPr>
          <p:spPr>
            <a:xfrm>
              <a:off x="403757" y="3583930"/>
              <a:ext cx="2236510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................</a:t>
              </a:r>
            </a:p>
          </p:txBody>
        </p:sp>
        <p:sp>
          <p:nvSpPr>
            <p:cNvPr id="9" name="مستطيل مستدير الزوايا 8"/>
            <p:cNvSpPr/>
            <p:nvPr/>
          </p:nvSpPr>
          <p:spPr>
            <a:xfrm>
              <a:off x="764275" y="2508298"/>
              <a:ext cx="1583140" cy="1026474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516769" y="1752855"/>
            <a:ext cx="2010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يحدث في 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392529" y="4645915"/>
            <a:ext cx="2236510" cy="1721963"/>
            <a:chOff x="403757" y="2508298"/>
            <a:chExt cx="2236510" cy="1721963"/>
          </a:xfrm>
        </p:grpSpPr>
        <p:sp>
          <p:nvSpPr>
            <p:cNvPr id="13" name="مستطيل 12"/>
            <p:cNvSpPr/>
            <p:nvPr/>
          </p:nvSpPr>
          <p:spPr>
            <a:xfrm>
              <a:off x="403757" y="3583930"/>
              <a:ext cx="2236510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................</a:t>
              </a:r>
            </a:p>
          </p:txBody>
        </p:sp>
        <p:sp>
          <p:nvSpPr>
            <p:cNvPr id="14" name="مستطيل مستدير الزوايا 13"/>
            <p:cNvSpPr/>
            <p:nvPr/>
          </p:nvSpPr>
          <p:spPr>
            <a:xfrm>
              <a:off x="764275" y="2508298"/>
              <a:ext cx="1583140" cy="1026474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52280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821375" y="183193"/>
            <a:ext cx="8127401" cy="156966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800" dirty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4">
                      <a:lumMod val="60000"/>
                      <a:lumOff val="4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اكملي كتابة البيانات الناقصة على المخطط السهمي التالي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1924334"/>
            <a:ext cx="8932621" cy="472404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2987"/>
            <a:ext cx="3133724" cy="145732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16769" y="1752855"/>
            <a:ext cx="2010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يحدث في 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403757" y="2508298"/>
            <a:ext cx="2236510" cy="1721963"/>
            <a:chOff x="403757" y="2508298"/>
            <a:chExt cx="2236510" cy="1721963"/>
          </a:xfrm>
        </p:grpSpPr>
        <p:sp>
          <p:nvSpPr>
            <p:cNvPr id="8" name="مستطيل 7"/>
            <p:cNvSpPr/>
            <p:nvPr/>
          </p:nvSpPr>
          <p:spPr>
            <a:xfrm>
              <a:off x="403757" y="3583930"/>
              <a:ext cx="2236510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................</a:t>
              </a:r>
            </a:p>
          </p:txBody>
        </p:sp>
        <p:sp>
          <p:nvSpPr>
            <p:cNvPr id="9" name="مستطيل مستدير الزوايا 8"/>
            <p:cNvSpPr/>
            <p:nvPr/>
          </p:nvSpPr>
          <p:spPr>
            <a:xfrm>
              <a:off x="764275" y="2508298"/>
              <a:ext cx="1583140" cy="1026474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437590" y="4552923"/>
            <a:ext cx="2236510" cy="1721963"/>
            <a:chOff x="403757" y="2508298"/>
            <a:chExt cx="2236510" cy="1721963"/>
          </a:xfrm>
        </p:grpSpPr>
        <p:sp>
          <p:nvSpPr>
            <p:cNvPr id="12" name="مستطيل 11"/>
            <p:cNvSpPr/>
            <p:nvPr/>
          </p:nvSpPr>
          <p:spPr>
            <a:xfrm>
              <a:off x="403757" y="3583930"/>
              <a:ext cx="2236510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................</a:t>
              </a:r>
            </a:p>
          </p:txBody>
        </p:sp>
        <p:sp>
          <p:nvSpPr>
            <p:cNvPr id="13" name="مستطيل مستدير الزوايا 12"/>
            <p:cNvSpPr/>
            <p:nvPr/>
          </p:nvSpPr>
          <p:spPr>
            <a:xfrm>
              <a:off x="764275" y="2508298"/>
              <a:ext cx="1583140" cy="1026474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35368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622877" y="510738"/>
            <a:ext cx="6370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يمكن للخميرة أن تساعد على نفخ العجائن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3692" y="2783638"/>
            <a:ext cx="59449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عندما تتنفس ينتج من تنفسها غاز وهو غاز خفيف يصعد لأعلى وبذلك يساهم في نفخ العجينة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8" y="510738"/>
            <a:ext cx="5201504" cy="181441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50" y="2265064"/>
            <a:ext cx="5201504" cy="44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51184" y="573308"/>
            <a:ext cx="6226384" cy="923330"/>
          </a:xfrm>
          <a:prstGeom prst="rect">
            <a:avLst/>
          </a:prstGeom>
          <a:solidFill>
            <a:srgbClr val="FAACB5"/>
          </a:solidFill>
          <a:ln w="38100">
            <a:solidFill>
              <a:srgbClr val="CE0C2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اعطي تفسيرا علميا لما يلي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135272" y="1807275"/>
            <a:ext cx="7708675" cy="1754326"/>
          </a:xfrm>
          <a:prstGeom prst="rect">
            <a:avLst/>
          </a:prstGeom>
          <a:solidFill>
            <a:srgbClr val="FFFFCC"/>
          </a:solidFill>
          <a:ln w="38100">
            <a:solidFill>
              <a:srgbClr val="6FF99A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FF99A"/>
                </a:solidFill>
              </a:rPr>
              <a:t>يشعر الانسان بالتعب بعد القيام بمجهود عضلي كبير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135272" y="3872238"/>
            <a:ext cx="7708675" cy="1754326"/>
          </a:xfrm>
          <a:prstGeom prst="rect">
            <a:avLst/>
          </a:prstGeom>
          <a:solidFill>
            <a:srgbClr val="C3FDD5"/>
          </a:solidFill>
          <a:ln w="38100">
            <a:solidFill>
              <a:srgbClr val="FFFF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لتراكم حمض </a:t>
            </a:r>
            <a:r>
              <a:rPr lang="ar-SA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اللاكتيك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في العضلات نتيجة التنفس اللاهوائي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14656" y="388642"/>
            <a:ext cx="22573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التحليل </a:t>
            </a:r>
          </a:p>
        </p:txBody>
      </p:sp>
      <p:sp>
        <p:nvSpPr>
          <p:cNvPr id="6" name="AutoShape 2" descr="نتيجة بحث الصور عن ‪Muscles clipart‬‏"/>
          <p:cNvSpPr>
            <a:spLocks noChangeAspect="1" noChangeArrowheads="1"/>
          </p:cNvSpPr>
          <p:nvPr/>
        </p:nvSpPr>
        <p:spPr bwMode="auto">
          <a:xfrm>
            <a:off x="1397521" y="29262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5093" y="1187355"/>
            <a:ext cx="3166280" cy="54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22975" y="727816"/>
            <a:ext cx="6226384" cy="923330"/>
          </a:xfrm>
          <a:prstGeom prst="rect">
            <a:avLst/>
          </a:prstGeom>
          <a:solidFill>
            <a:srgbClr val="F7A99F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اعطي تفسيرا علميا لما يلي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522975" y="1948289"/>
            <a:ext cx="6227875" cy="1754326"/>
          </a:xfrm>
          <a:prstGeom prst="rect">
            <a:avLst/>
          </a:prstGeom>
          <a:solidFill>
            <a:srgbClr val="FFFF99"/>
          </a:solidFill>
          <a:ln w="38100">
            <a:solidFill>
              <a:srgbClr val="CE0C2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CE0C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يصبح طعم الحليب الفاسد حامضا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25754" y="3854489"/>
            <a:ext cx="7708675" cy="2585323"/>
          </a:xfrm>
          <a:prstGeom prst="rect">
            <a:avLst/>
          </a:prstGeom>
          <a:solidFill>
            <a:srgbClr val="C3FDD5"/>
          </a:solidFill>
          <a:ln w="38100">
            <a:solidFill>
              <a:srgbClr val="3EC14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لتراكم حمض </a:t>
            </a:r>
            <a:r>
              <a:rPr lang="ar-SA" sz="54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اللاكتيك</a:t>
            </a:r>
            <a:r>
              <a:rPr lang="ar-SA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الحليب نتيجة التنفس اللاهوائي للبكتيريا التي سببت فساده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159761" y="404650"/>
            <a:ext cx="22573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التحليل </a:t>
            </a:r>
          </a:p>
        </p:txBody>
      </p:sp>
      <p:pic>
        <p:nvPicPr>
          <p:cNvPr id="3074" name="Picture 2" descr="نتيجة بحث الصور عن ‪Milk is rotten CLIPART GIF‬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2" y="1219639"/>
            <a:ext cx="3229647" cy="54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يجة بحث الصور عن ‪A question mark CLIPART GIF‬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88" y="-272955"/>
            <a:ext cx="2019509" cy="39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269378" y="592516"/>
            <a:ext cx="5022377" cy="2585323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اقترحي طريقة للاستفادة من البكتريا المفسدة للبن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745707" y="3717507"/>
            <a:ext cx="5774178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تستخدم في إنتاج أطعمة معينة مثل الجبن واللبن الرائب و القشدة الحامضة</a:t>
            </a:r>
          </a:p>
        </p:txBody>
      </p:sp>
      <p:pic>
        <p:nvPicPr>
          <p:cNvPr id="2050" name="Picture 2" descr="نتيجة بحث الصور عن ‪Dairy products CLIPART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2" y="327546"/>
            <a:ext cx="4752122" cy="62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صورة ذات صلة"/>
          <p:cNvSpPr>
            <a:spLocks noChangeAspect="1" noChangeArrowheads="1"/>
          </p:cNvSpPr>
          <p:nvPr/>
        </p:nvSpPr>
        <p:spPr bwMode="auto">
          <a:xfrm>
            <a:off x="406732" y="5925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6" descr="صورة ذات صل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279" y="327545"/>
            <a:ext cx="1483411" cy="30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96791" y="438581"/>
            <a:ext cx="9489742" cy="15696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قارني بين تخمر حمض </a:t>
            </a:r>
            <a:r>
              <a:rPr lang="ar-SA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اللاكتيك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والتخمر الكحولي من خلال اكملك للمخطط السهمي التالي 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402550" y="5538347"/>
            <a:ext cx="1455138" cy="10217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أمثله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767288" y="3585354"/>
            <a:ext cx="2629242" cy="1736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نواتج تحلل </a:t>
            </a:r>
          </a:p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الجلكوز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867912" y="2563798"/>
            <a:ext cx="3995478" cy="10217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التخمر الحمضي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47489" y="2563798"/>
            <a:ext cx="3848418" cy="10217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التخمر الكحولي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016347" y="4164236"/>
            <a:ext cx="3698610" cy="57888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47486" y="4164236"/>
            <a:ext cx="3698610" cy="57888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581891" y="5710572"/>
            <a:ext cx="3698610" cy="57888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98441" y="5770049"/>
            <a:ext cx="3698610" cy="57888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4914045" y="2131074"/>
            <a:ext cx="2335726" cy="1601334"/>
          </a:xfrm>
          <a:prstGeom prst="ellipse">
            <a:avLst/>
          </a:prstGeom>
          <a:noFill/>
          <a:ln w="38100">
            <a:noFill/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هناك نوعان </a:t>
            </a:r>
          </a:p>
          <a:p>
            <a:pPr algn="ctr"/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التخمر</a:t>
            </a:r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7396529" y="4553718"/>
            <a:ext cx="61981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4147471" y="4553718"/>
            <a:ext cx="61981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6907484" y="6100435"/>
            <a:ext cx="61981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4686001" y="6152666"/>
            <a:ext cx="61981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7041662" y="2806922"/>
            <a:ext cx="664775" cy="299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>
            <a:off x="4461637" y="2806922"/>
            <a:ext cx="664775" cy="299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2"/>
          <a:stretch/>
        </p:blipFill>
        <p:spPr>
          <a:xfrm flipH="1">
            <a:off x="251312" y="101433"/>
            <a:ext cx="1819275" cy="23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4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98531" y="2362582"/>
            <a:ext cx="1027609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صممي خريطة مفاهيم توضح العلاقة بين البناء </a:t>
            </a:r>
            <a:r>
              <a:rPr lang="ar-SA" sz="8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الضوئي والتنفس الخلوي</a:t>
            </a:r>
            <a:endParaRPr lang="ar-SA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10527017" y="355274"/>
            <a:ext cx="1440000" cy="108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الغلق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271750" y="1055702"/>
            <a:ext cx="4271749" cy="5595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EF9D9F"/>
                </a:solidFill>
              </a:rPr>
              <a:t>مهارتي الربط والمقارنة </a:t>
            </a:r>
          </a:p>
        </p:txBody>
      </p:sp>
    </p:spTree>
    <p:extLst>
      <p:ext uri="{BB962C8B-B14F-4D97-AF65-F5344CB8AC3E}">
        <p14:creationId xmlns:p14="http://schemas.microsoft.com/office/powerpoint/2010/main" val="296873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487937" y="325703"/>
            <a:ext cx="5951245" cy="5909312"/>
          </a:xfrm>
          <a:prstGeom prst="rect">
            <a:avLst/>
          </a:prstGeom>
          <a:noFill/>
          <a:ln w="38100">
            <a:solidFill>
              <a:srgbClr val="BD0017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5400" b="1" dirty="0">
                <a:ln w="6600">
                  <a:solidFill>
                    <a:srgbClr val="189916"/>
                  </a:solidFill>
                  <a:prstDash val="solid"/>
                </a:ln>
                <a:solidFill>
                  <a:srgbClr val="2ED83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الفكرة العامة </a:t>
            </a:r>
          </a:p>
          <a:p>
            <a:pPr algn="ctr"/>
            <a:r>
              <a:rPr lang="ar-SA" sz="5400" b="1" dirty="0">
                <a:ln w="6600">
                  <a:solidFill>
                    <a:srgbClr val="BD001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تحول عملية البناء الضوئي الطاقة الشمسية إلى طاقة كيميائية في حين يستعمل التنفس الخلوي الطاقة الكيميائية لإتمام الوظائف الحية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6" y="1095375"/>
            <a:ext cx="4946754" cy="48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00799" y="1166841"/>
            <a:ext cx="4291051" cy="4524317"/>
          </a:xfrm>
          <a:prstGeom prst="rect">
            <a:avLst/>
          </a:prstGeom>
          <a:noFill/>
          <a:ln w="38100">
            <a:solidFill>
              <a:srgbClr val="BD0017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800" b="1" dirty="0">
                <a:ln w="6600">
                  <a:solidFill>
                    <a:srgbClr val="189916"/>
                  </a:solidFill>
                  <a:prstDash val="solid"/>
                </a:ln>
                <a:solidFill>
                  <a:srgbClr val="2ED83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الفكرة الرئيسة </a:t>
            </a:r>
          </a:p>
          <a:p>
            <a:pPr algn="ctr"/>
            <a:r>
              <a:rPr lang="ar-SA" sz="4800" b="1" dirty="0">
                <a:ln w="6600">
                  <a:solidFill>
                    <a:srgbClr val="BD001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تحصل المخلوقات الحية على الطاقة بتحليل الجزيئات العضوية في أثناء التنفس الخلوي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352550"/>
            <a:ext cx="5381625" cy="53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6317"/>
              </p:ext>
            </p:extLst>
          </p:nvPr>
        </p:nvGraphicFramePr>
        <p:xfrm>
          <a:off x="627803" y="1293818"/>
          <a:ext cx="10959144" cy="52853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6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6268">
                <a:tc>
                  <a:txBody>
                    <a:bodyPr/>
                    <a:lstStyle/>
                    <a:p>
                      <a:pPr algn="ctr" rtl="1"/>
                      <a:endParaRPr lang="ar-SA" sz="60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300" dirty="0">
                          <a:solidFill>
                            <a:schemeClr val="tx1"/>
                          </a:solidFill>
                        </a:rPr>
                        <a:t>ماذا</a:t>
                      </a:r>
                      <a:r>
                        <a:rPr lang="ar-SA" sz="5300" baseline="0" dirty="0">
                          <a:solidFill>
                            <a:schemeClr val="tx1"/>
                          </a:solidFill>
                        </a:rPr>
                        <a:t> أعرف</a:t>
                      </a:r>
                      <a:endParaRPr lang="ar-SA" sz="60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ماذا أود أن </a:t>
                      </a:r>
                      <a:r>
                        <a:rPr lang="ar-SA" sz="4400" baseline="0" dirty="0">
                          <a:solidFill>
                            <a:schemeClr val="tx1"/>
                          </a:solidFill>
                        </a:rPr>
                        <a:t>عرف</a:t>
                      </a:r>
                      <a:endParaRPr lang="ar-SA" sz="4400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sz="1100" dirty="0"/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300" dirty="0">
                          <a:solidFill>
                            <a:schemeClr val="tx1"/>
                          </a:solidFill>
                        </a:rPr>
                        <a:t>ماذا تعلمت 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084">
                <a:tc gridSpan="2">
                  <a:txBody>
                    <a:bodyPr/>
                    <a:lstStyle/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  <a:p>
                      <a:pPr rtl="1"/>
                      <a:r>
                        <a:rPr lang="ar-SA" sz="1100" dirty="0"/>
                        <a:t>......................................................</a:t>
                      </a:r>
                    </a:p>
                    <a:p>
                      <a:pPr rtl="1"/>
                      <a:endParaRPr lang="ar-SA" sz="1100" dirty="0"/>
                    </a:p>
                  </a:txBody>
                  <a:tcPr marT="45721" marB="4572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مستطيل مستدير الزوايا 9"/>
          <p:cNvSpPr/>
          <p:nvPr/>
        </p:nvSpPr>
        <p:spPr>
          <a:xfrm>
            <a:off x="4926841" y="120707"/>
            <a:ext cx="3996000" cy="1021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جدول التعلم 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" t="-308" r="50827" b="51570"/>
          <a:stretch/>
        </p:blipFill>
        <p:spPr>
          <a:xfrm>
            <a:off x="4353637" y="5564030"/>
            <a:ext cx="1146411" cy="100898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0" t="50133"/>
          <a:stretch/>
        </p:blipFill>
        <p:spPr>
          <a:xfrm>
            <a:off x="3684896" y="173175"/>
            <a:ext cx="1151385" cy="100029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8" t="-525" r="2942" b="50780"/>
          <a:stretch/>
        </p:blipFill>
        <p:spPr>
          <a:xfrm>
            <a:off x="764241" y="3465561"/>
            <a:ext cx="1041531" cy="105606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4" r="50373"/>
          <a:stretch/>
        </p:blipFill>
        <p:spPr>
          <a:xfrm>
            <a:off x="10372237" y="3465563"/>
            <a:ext cx="1091881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4"/>
          <a:stretch/>
        </p:blipFill>
        <p:spPr>
          <a:xfrm>
            <a:off x="227251" y="1173709"/>
            <a:ext cx="5504811" cy="5684293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rot="19114451">
            <a:off x="-277430" y="4336775"/>
            <a:ext cx="3222357" cy="132344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80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الأهداف</a:t>
            </a:r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117912" y="639927"/>
            <a:ext cx="6946711" cy="92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1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*تلخص</a:t>
            </a:r>
            <a:r>
              <a:rPr lang="ar-SA" sz="540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5401" dirty="0">
                <a:ln w="0"/>
                <a:solidFill>
                  <a:srgbClr val="26348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مراحل التنفس الخلوي </a:t>
            </a:r>
            <a:endParaRPr lang="ar-SA" sz="1801" dirty="0">
              <a:solidFill>
                <a:srgbClr val="263482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129403" y="2038920"/>
            <a:ext cx="5935218" cy="2585710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r>
              <a:rPr lang="ar-SA" sz="5401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*تحدد</a:t>
            </a:r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5401" dirty="0">
                <a:ln w="0"/>
                <a:solidFill>
                  <a:srgbClr val="2634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دور نواقل </a:t>
            </a:r>
            <a:r>
              <a:rPr lang="ar-SA" sz="5401" dirty="0" err="1">
                <a:ln w="0"/>
                <a:solidFill>
                  <a:srgbClr val="2634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الألكترونات</a:t>
            </a:r>
            <a:r>
              <a:rPr lang="ar-SA" sz="5401" dirty="0">
                <a:ln w="0"/>
                <a:solidFill>
                  <a:srgbClr val="2634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كل مرحلة من التنفس الخلوي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882186" y="4815660"/>
            <a:ext cx="6223056" cy="1754585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r>
              <a:rPr lang="ar-SA" sz="5401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*تقارن</a:t>
            </a:r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5401" dirty="0">
                <a:ln w="0"/>
                <a:solidFill>
                  <a:srgbClr val="2634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 التخمر الكحولي والتخمر الحمضي </a:t>
            </a:r>
          </a:p>
        </p:txBody>
      </p:sp>
    </p:spTree>
    <p:extLst>
      <p:ext uri="{BB962C8B-B14F-4D97-AF65-F5344CB8AC3E}">
        <p14:creationId xmlns:p14="http://schemas.microsoft.com/office/powerpoint/2010/main" val="74170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8896" y="346967"/>
            <a:ext cx="10786927" cy="9234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هناك نوعان من التنفس يحدث في الكائنات الحية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309953" y="1734489"/>
            <a:ext cx="2414444" cy="923460"/>
          </a:xfrm>
          <a:prstGeom prst="rect">
            <a:avLst/>
          </a:prstGeom>
          <a:solidFill>
            <a:schemeClr val="bg1"/>
          </a:solidFill>
          <a:ln w="38100">
            <a:solidFill>
              <a:srgbClr val="2ED836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تنفس عام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066118" y="1734489"/>
            <a:ext cx="2909771" cy="923460"/>
          </a:xfrm>
          <a:prstGeom prst="rect">
            <a:avLst/>
          </a:prstGeom>
          <a:solidFill>
            <a:schemeClr val="bg1"/>
          </a:solidFill>
          <a:ln w="38100">
            <a:solidFill>
              <a:srgbClr val="2ED836"/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تنفس خلوي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309361" y="2794460"/>
            <a:ext cx="4415631" cy="175458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تبادل الغازات </a:t>
            </a:r>
          </a:p>
          <a:p>
            <a:pPr algn="ctr"/>
            <a:r>
              <a:rPr lang="ar-SA" sz="540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أخذ الـ</a:t>
            </a:r>
            <a:r>
              <a:rPr lang="en-US" sz="540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540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وطرد</a:t>
            </a:r>
            <a:r>
              <a:rPr lang="en-US" sz="540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7415" y="2780810"/>
            <a:ext cx="5727179" cy="175458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أكسدة المواد الكيميائية للحصول على الطاقة </a:t>
            </a:r>
            <a:endParaRPr lang="ar-SA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سهم للأسفل 6"/>
          <p:cNvSpPr/>
          <p:nvPr/>
        </p:nvSpPr>
        <p:spPr>
          <a:xfrm>
            <a:off x="9296469" y="1270297"/>
            <a:ext cx="441413" cy="4641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1"/>
          </a:p>
        </p:txBody>
      </p:sp>
      <p:sp>
        <p:nvSpPr>
          <p:cNvPr id="8" name="سهم للأسفل 7"/>
          <p:cNvSpPr/>
          <p:nvPr/>
        </p:nvSpPr>
        <p:spPr>
          <a:xfrm>
            <a:off x="3130298" y="1271517"/>
            <a:ext cx="441413" cy="4641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1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7" y="4653888"/>
            <a:ext cx="10272073" cy="20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مستدير الزوايا 17"/>
          <p:cNvSpPr/>
          <p:nvPr/>
        </p:nvSpPr>
        <p:spPr>
          <a:xfrm>
            <a:off x="8239450" y="5152051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ماء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879552" y="5088685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طاقة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068173" y="5088685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أكسجين 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448181" y="5088685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جلوكوز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7583" y="186774"/>
            <a:ext cx="1710853" cy="1754325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647099" y="493168"/>
            <a:ext cx="1973346" cy="1134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مهارة قرأه الصور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2247014" y="3220873"/>
            <a:ext cx="777922" cy="7096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dirty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7599898" y="3220873"/>
            <a:ext cx="777922" cy="7096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dirty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014018" y="186773"/>
            <a:ext cx="6882820" cy="1754585"/>
          </a:xfrm>
          <a:prstGeom prst="rect">
            <a:avLst/>
          </a:prstGeom>
          <a:solidFill>
            <a:srgbClr val="9DEDA1"/>
          </a:solidFill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5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أكتبي معادلة مبسطة لعملية التنفس الخلوي </a:t>
            </a:r>
          </a:p>
        </p:txBody>
      </p:sp>
      <p:pic>
        <p:nvPicPr>
          <p:cNvPr id="1030" name="Picture 6" descr="https://thumb1.shutterstock.com/thumb_large/2550520/588195404/stock-vector-vector-illustration-structural-chemical-formula-and-model-of-sucrose-white-and-brown-sugar-cubes-5881954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t="3205" r="19816" b="33679"/>
          <a:stretch/>
        </p:blipFill>
        <p:spPr bwMode="auto">
          <a:xfrm>
            <a:off x="414611" y="2460742"/>
            <a:ext cx="1800000" cy="179510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xygen icon Premium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25063" r="50295" b="23715"/>
          <a:stretch/>
        </p:blipFill>
        <p:spPr bwMode="auto">
          <a:xfrm>
            <a:off x="3042908" y="2533112"/>
            <a:ext cx="1800000" cy="180010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ometric running men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18854" r="13114" b="6299"/>
          <a:stretch/>
        </p:blipFill>
        <p:spPr bwMode="auto">
          <a:xfrm>
            <a:off x="5735552" y="2611572"/>
            <a:ext cx="1800000" cy="173925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ter splashes collection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5652" r="53169" b="6150"/>
          <a:stretch/>
        </p:blipFill>
        <p:spPr bwMode="auto">
          <a:xfrm>
            <a:off x="8282575" y="2611572"/>
            <a:ext cx="1800000" cy="179510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 إلى اليمين 4"/>
          <p:cNvSpPr/>
          <p:nvPr/>
        </p:nvSpPr>
        <p:spPr>
          <a:xfrm>
            <a:off x="4909576" y="3466531"/>
            <a:ext cx="761630" cy="32169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1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239450" y="5152052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..................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882292" y="5088686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..................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067199" y="5088686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..................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62247" y="5088686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..................</a:t>
            </a:r>
          </a:p>
        </p:txBody>
      </p:sp>
      <p:sp>
        <p:nvSpPr>
          <p:cNvPr id="24" name="مستطيل مستدير الزوايا 17">
            <a:extLst>
              <a:ext uri="{FF2B5EF4-FFF2-40B4-BE49-F238E27FC236}">
                <a16:creationId xmlns:a16="http://schemas.microsoft.com/office/drawing/2014/main" id="{C9EAC7D0-FF57-463C-9FE4-91F339D0CA8A}"/>
              </a:ext>
            </a:extLst>
          </p:cNvPr>
          <p:cNvSpPr/>
          <p:nvPr/>
        </p:nvSpPr>
        <p:spPr>
          <a:xfrm>
            <a:off x="10217753" y="5142579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CO2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26" name="مستطيل مستدير الزوايا 5">
            <a:extLst>
              <a:ext uri="{FF2B5EF4-FFF2-40B4-BE49-F238E27FC236}">
                <a16:creationId xmlns:a16="http://schemas.microsoft.com/office/drawing/2014/main" id="{197261A0-9BC7-439A-8F41-6DD3AD76C981}"/>
              </a:ext>
            </a:extLst>
          </p:cNvPr>
          <p:cNvSpPr/>
          <p:nvPr/>
        </p:nvSpPr>
        <p:spPr>
          <a:xfrm>
            <a:off x="10203687" y="5152051"/>
            <a:ext cx="1512000" cy="668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..................</a:t>
            </a:r>
          </a:p>
        </p:txBody>
      </p:sp>
      <p:pic>
        <p:nvPicPr>
          <p:cNvPr id="1026" name="Picture 2" descr="ÙØªÙØ¬Ø© Ø¨Ø­Ø« Ø§ÙØµÙØ± Ø¹Ù âªCO2â¬â">
            <a:extLst>
              <a:ext uri="{FF2B5EF4-FFF2-40B4-BE49-F238E27FC236}">
                <a16:creationId xmlns:a16="http://schemas.microsoft.com/office/drawing/2014/main" id="{316B46D3-593B-4440-A580-88E2FE7A9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-317" r="1534" b="8401"/>
          <a:stretch/>
        </p:blipFill>
        <p:spPr bwMode="auto">
          <a:xfrm>
            <a:off x="10217753" y="2565925"/>
            <a:ext cx="1799999" cy="1886394"/>
          </a:xfrm>
          <a:prstGeom prst="ellipse">
            <a:avLst/>
          </a:prstGeom>
          <a:noFill/>
          <a:ln w="190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02" y="2309784"/>
            <a:ext cx="11477765" cy="439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1305346" y="670812"/>
            <a:ext cx="9982585" cy="1446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من خلال الصورة </a:t>
            </a:r>
            <a:r>
              <a:rPr lang="ar-SA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أجيبي</a:t>
            </a:r>
            <a:r>
              <a:rPr lang="ar-SA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عما يأتي</a:t>
            </a:r>
          </a:p>
          <a:p>
            <a:pPr algn="ctr"/>
            <a:r>
              <a:rPr lang="ar-SA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أـ صفي تركيب </a:t>
            </a:r>
            <a:r>
              <a:rPr lang="ar-SA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الميتوكندريا</a:t>
            </a:r>
            <a:r>
              <a:rPr lang="ar-SA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ar-SA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عضية</a:t>
            </a:r>
            <a:r>
              <a:rPr lang="ar-SA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الطاقة)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306441" y="-36280"/>
            <a:ext cx="7688323" cy="646333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قراه الصور (الذكاء بصري) ومهارة الوصف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204186"/>
            <a:ext cx="1937982" cy="19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937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671</Words>
  <Application>Microsoft Office PowerPoint</Application>
  <PresentationFormat>شاشة عريضة</PresentationFormat>
  <Paragraphs>220</Paragraphs>
  <Slides>29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Andalus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ريحانة العامر</dc:creator>
  <cp:lastModifiedBy> </cp:lastModifiedBy>
  <cp:revision>161</cp:revision>
  <cp:lastPrinted>2017-10-08T17:15:59Z</cp:lastPrinted>
  <dcterms:created xsi:type="dcterms:W3CDTF">2016-10-16T06:12:49Z</dcterms:created>
  <dcterms:modified xsi:type="dcterms:W3CDTF">2019-02-25T20:13:01Z</dcterms:modified>
</cp:coreProperties>
</file>